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14CE44-F0E2-440E-A45F-8DAD497C3227}">
  <a:tblStyle styleId="{6D14CE44-F0E2-440E-A45F-8DAD497C32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84ee6ef2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84ee6ef2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fr" sz="1050">
                <a:solidFill>
                  <a:schemeClr val="dk1"/>
                </a:solidFill>
                <a:highlight>
                  <a:srgbClr val="FFFFFF"/>
                </a:highlight>
              </a:rPr>
              <a:t>Peut on conclure qu'il y a eu un problème dans la base de donnée ou que c'est une action commerciale 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84ee6ef2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84ee6ef2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Retrait de la </a:t>
            </a:r>
            <a:r>
              <a:rPr lang="fr"/>
              <a:t>période</a:t>
            </a:r>
            <a:r>
              <a:rPr lang="fr"/>
              <a:t> d’octobre en </a:t>
            </a:r>
            <a:r>
              <a:rPr lang="fr"/>
              <a:t>utilisant</a:t>
            </a:r>
            <a:r>
              <a:rPr lang="fr"/>
              <a:t> un mask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aea2b14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aea2b14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b59803da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b59803da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84ee6ef2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84ee6ef2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chemeClr val="dk1"/>
                </a:solidFill>
                <a:highlight>
                  <a:srgbClr val="FFFFFF"/>
                </a:highlight>
              </a:rPr>
              <a:t>Nous observons 34 achat en moyen par client / 24 achat médian / 1 achat minimum / 187 achat maximum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b59803d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b59803d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b59803da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b59803da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chemeClr val="dk1"/>
                </a:solidFill>
                <a:highlight>
                  <a:srgbClr val="FFFFFF"/>
                </a:highlight>
              </a:rPr>
              <a:t>Nous observons que la distribution est plutôt similaire. Une légère différence f/m pour les personnes de 40-50 ans.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b59803d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b59803d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b59803d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b59803d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fr"/>
              <a:t>Moyenne de prix d’achat 34.16 / 25% à 13.00 / 75% </a:t>
            </a:r>
            <a:r>
              <a:rPr lang="fr">
                <a:solidFill>
                  <a:schemeClr val="dk1"/>
                </a:solidFill>
              </a:rPr>
              <a:t>à</a:t>
            </a:r>
            <a:r>
              <a:rPr lang="fr"/>
              <a:t> 44.00 / max a 184.00 / </a:t>
            </a:r>
            <a:r>
              <a:rPr lang="fr"/>
              <a:t>standard</a:t>
            </a:r>
            <a:r>
              <a:rPr lang="fr"/>
              <a:t> </a:t>
            </a:r>
            <a:r>
              <a:rPr lang="fr">
                <a:solidFill>
                  <a:schemeClr val="dk1"/>
                </a:solidFill>
              </a:rPr>
              <a:t>à</a:t>
            </a:r>
            <a:r>
              <a:rPr lang="fr"/>
              <a:t> 31.20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59803da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59803d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84ee6ef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84ee6ef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b59803da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b59803da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00a6e06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00a6e06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84ee6ef2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84ee6ef2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3287 produits / prix moyen 21.86 / 25% </a:t>
            </a:r>
            <a:r>
              <a:rPr lang="fr">
                <a:solidFill>
                  <a:schemeClr val="dk1"/>
                </a:solidFill>
              </a:rPr>
              <a:t>à</a:t>
            </a:r>
            <a:r>
              <a:rPr lang="fr"/>
              <a:t> 6.99 / 75% </a:t>
            </a:r>
            <a:r>
              <a:rPr lang="fr">
                <a:solidFill>
                  <a:schemeClr val="dk1"/>
                </a:solidFill>
              </a:rPr>
              <a:t>à 22.99 /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b59803da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b59803da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b59803da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b59803da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59803da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59803da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df45e3f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df45e3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df45e3ff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df45e3f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coef de spearman = 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-0.04621180032301249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00a6e06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00a6e06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00a10bab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00a10ba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coef de pearson:  -0.18094920787890612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coef de spearman:  -0.18108505211992548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covariance:  -1323.1123909335893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84ee6ef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84ee6ef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Tendances Centrales : 8623 clients / 25% des clients sont </a:t>
            </a:r>
            <a:r>
              <a:rPr lang="fr"/>
              <a:t>nées</a:t>
            </a:r>
            <a:r>
              <a:rPr lang="fr"/>
              <a:t> en 1966 (54) / 75 % </a:t>
            </a:r>
            <a:r>
              <a:rPr lang="fr"/>
              <a:t>nées</a:t>
            </a:r>
            <a:r>
              <a:rPr lang="fr"/>
              <a:t> en 1992 (28) / la moyenne </a:t>
            </a:r>
            <a:r>
              <a:rPr lang="fr"/>
              <a:t>d'âge</a:t>
            </a:r>
            <a:r>
              <a:rPr lang="fr"/>
              <a:t> est de 42 (1978) / clients les plus jeunes ont 16 (2004)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00a10bab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00a10bab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00a10bab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00a10bab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00a10bab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00a10bab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00a10bab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00a10bab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00a10bab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00a10bab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00a10bab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00a10bab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eta squared = 0.26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84ee6ef2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84ee6ef2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Tendance Centrales : 3286 produits </a:t>
            </a:r>
            <a:r>
              <a:rPr lang="fr"/>
              <a:t>enregistrés</a:t>
            </a:r>
            <a:r>
              <a:rPr lang="fr"/>
              <a:t> / 25% des prix sont de 6.99 / 75% des prix sont de 22.99 / Moyenne des prix est a 21.86 / Plus bas 0.62 / Plus haut 300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84ee6ef2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84ee6ef2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Tendances Centrales : 336816 Transactions / identification client c_ / identification session s_ / identification produit categ_xx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84ee6ef2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84ee6ef2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 de valeur manquante / 2 client_id ressortent ct_0 &amp; ct_1 / </a:t>
            </a:r>
            <a:r>
              <a:rPr lang="fr"/>
              <a:t>suppression des 2 clients de test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84ee6ef2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84ee6ef2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 de valeur manquantes / 1 id_prod T_0 ressort / suppression de ce id_prod, valeur de test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84ee6ef2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84ee6ef2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 de </a:t>
            </a:r>
            <a:r>
              <a:rPr lang="fr"/>
              <a:t>données</a:t>
            </a:r>
            <a:r>
              <a:rPr lang="fr"/>
              <a:t> manquantes ou null / Recherche d’ID_PROD manquant ou </a:t>
            </a:r>
            <a:r>
              <a:rPr lang="fr"/>
              <a:t>aberrant</a:t>
            </a:r>
            <a:r>
              <a:rPr lang="fr"/>
              <a:t> / Nous allons donc imputer le prix produit par la moyenne de la </a:t>
            </a:r>
            <a:r>
              <a:rPr lang="fr"/>
              <a:t>catégorie</a:t>
            </a:r>
            <a:r>
              <a:rPr lang="fr"/>
              <a:t> 0 / Moyenne categ 0 11.7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84ee6ef2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84ee6ef2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11700" y="452600"/>
            <a:ext cx="85206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Librairie : Rester livres</a:t>
            </a:r>
            <a:endParaRPr sz="3000"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33550" y="1505425"/>
            <a:ext cx="2988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Analyses des ventes</a:t>
            </a:r>
            <a:endParaRPr b="1" sz="16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092650" y="2201300"/>
            <a:ext cx="4958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Georgia"/>
                <a:ea typeface="Georgia"/>
                <a:cs typeface="Georgia"/>
                <a:sym typeface="Georgia"/>
              </a:rPr>
              <a:t>Théo Chastre Pradat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872350" y="3383575"/>
            <a:ext cx="3399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Open Classrooms - Septembre 2020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12" y="4457700"/>
            <a:ext cx="197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Georgia"/>
                <a:ea typeface="Georgia"/>
                <a:cs typeface="Georgia"/>
                <a:sym typeface="Georgia"/>
              </a:rPr>
              <a:t>Projet 4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154975" y="338750"/>
            <a:ext cx="761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Chiffre d’Affaire Octobre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2765400" y="2781800"/>
            <a:ext cx="20484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Catégorie 1 Absente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75" y="1829225"/>
            <a:ext cx="2584032" cy="23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025" y="1480850"/>
            <a:ext cx="4142576" cy="295413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3165800" y="3401950"/>
            <a:ext cx="1350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33% du C.A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154975" y="338750"/>
            <a:ext cx="761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Chiffre d’Affaire Octobre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63" y="1073625"/>
            <a:ext cx="5456524" cy="39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5992150" y="2678750"/>
            <a:ext cx="2582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Période d’octobre retirée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Chiffre d’Affaire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4875275" y="2727200"/>
            <a:ext cx="36381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Chiffre d’Affaire mensuel équilibré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75" y="1357850"/>
            <a:ext cx="4201525" cy="308549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5554175" y="3365050"/>
            <a:ext cx="22803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Mois d’octobre absent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Chiffre d’Affaire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4499325" y="2319875"/>
            <a:ext cx="34092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Chiffre d’Affaire par sex équilibré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5115375" y="2932100"/>
            <a:ext cx="2177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Panier Moyen : 25.99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11450"/>
            <a:ext cx="38195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5402875" y="2365013"/>
            <a:ext cx="1439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8621 Clients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4510075" y="2896538"/>
            <a:ext cx="32247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Répartition des clients équilibré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25" y="1295338"/>
            <a:ext cx="4205276" cy="3010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5051200" y="2980675"/>
            <a:ext cx="2662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Distribution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Asymétrique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Multimodale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5051200" y="2329200"/>
            <a:ext cx="20442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Age Moyen : 43 ans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0050"/>
            <a:ext cx="4670200" cy="33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5261575" y="2740975"/>
            <a:ext cx="2804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Distribution 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Âges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similaires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00" y="1337038"/>
            <a:ext cx="4956776" cy="3076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/>
        </p:nvSpPr>
        <p:spPr>
          <a:xfrm>
            <a:off x="4572000" y="3084600"/>
            <a:ext cx="31395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Faible concentration 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âge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client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50" y="1907350"/>
            <a:ext cx="3938242" cy="281200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152825" y="1512800"/>
            <a:ext cx="44790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Courbe de Lorenz - Concentration Age Client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 txBox="1"/>
          <p:nvPr/>
        </p:nvSpPr>
        <p:spPr>
          <a:xfrm>
            <a:off x="5219488" y="2608500"/>
            <a:ext cx="2649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Distribution Asymétrique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5196550" y="2955500"/>
            <a:ext cx="28863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Nombre d’achat médian : 24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8450"/>
            <a:ext cx="4386719" cy="3015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/>
        </p:nvSpPr>
        <p:spPr>
          <a:xfrm>
            <a:off x="5763200" y="2516200"/>
            <a:ext cx="29001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Distribution</a:t>
            </a: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 d’achat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Fréquente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Similaire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950" y="1280425"/>
            <a:ext cx="5229800" cy="3242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718150" y="265950"/>
            <a:ext cx="26529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u="sng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Sommaire</a:t>
            </a:r>
            <a:endParaRPr sz="2800" u="sng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69100" y="1286625"/>
            <a:ext cx="3258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Georgia"/>
              <a:buAutoNum type="romanUcPeriod"/>
            </a:pPr>
            <a:r>
              <a:rPr lang="fr" sz="22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Données Générales</a:t>
            </a:r>
            <a:endParaRPr sz="22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789575" y="1982100"/>
            <a:ext cx="32091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II.	Nettoyage</a:t>
            </a:r>
            <a:endParaRPr sz="22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054700" y="2677588"/>
            <a:ext cx="3827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III.	Analyse Descriptive</a:t>
            </a:r>
            <a:endParaRPr sz="22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902300" y="3363388"/>
            <a:ext cx="4425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IV.	Analyse de </a:t>
            </a:r>
            <a:r>
              <a:rPr lang="fr" sz="22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Corrélation</a:t>
            </a:r>
            <a:endParaRPr sz="22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300800" y="4041825"/>
            <a:ext cx="2154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V.	Questions</a:t>
            </a:r>
            <a:endParaRPr sz="22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 txBox="1"/>
          <p:nvPr/>
        </p:nvSpPr>
        <p:spPr>
          <a:xfrm>
            <a:off x="4695600" y="2627875"/>
            <a:ext cx="2863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Montant du panier similaire entre homme et femme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75" y="1236863"/>
            <a:ext cx="4086000" cy="327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 Type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/>
        </p:nvSpPr>
        <p:spPr>
          <a:xfrm>
            <a:off x="417375" y="1824975"/>
            <a:ext cx="1143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Sexe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 </a:t>
            </a:r>
            <a:r>
              <a:rPr b="1" lang="fr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H/F</a:t>
            </a:r>
            <a:endParaRPr b="1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417375" y="2261675"/>
            <a:ext cx="1712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Âge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 </a:t>
            </a:r>
            <a:r>
              <a:rPr b="1" lang="fr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28 - 54 ans</a:t>
            </a:r>
            <a:endParaRPr b="1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417375" y="2698375"/>
            <a:ext cx="2863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CA annuel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 </a:t>
            </a:r>
            <a:r>
              <a:rPr b="1" lang="fr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260.94 - 822.36</a:t>
            </a:r>
            <a:endParaRPr b="1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417375" y="3195313"/>
            <a:ext cx="42063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Fréquence</a:t>
            </a: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 d’achat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 </a:t>
            </a:r>
            <a:r>
              <a:rPr b="1" lang="fr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13 - 44 produits par an</a:t>
            </a:r>
            <a:endParaRPr b="1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417375" y="3677575"/>
            <a:ext cx="2981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anier moyen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 </a:t>
            </a:r>
            <a:r>
              <a:rPr b="1" lang="fr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15.81 - 43.27</a:t>
            </a:r>
            <a:endParaRPr b="1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4361275" y="2705725"/>
            <a:ext cx="1273800" cy="38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3"/>
          <p:cNvSpPr txBox="1"/>
          <p:nvPr/>
        </p:nvSpPr>
        <p:spPr>
          <a:xfrm>
            <a:off x="5947850" y="2705725"/>
            <a:ext cx="30330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Indices selon sexe &amp; categories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4"/>
          <p:cNvSpPr txBox="1"/>
          <p:nvPr/>
        </p:nvSpPr>
        <p:spPr>
          <a:xfrm>
            <a:off x="5018725" y="2506425"/>
            <a:ext cx="2928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Distribution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Asymétrique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5" name="Google Shape;26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00" y="1328450"/>
            <a:ext cx="4332925" cy="2971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 txBox="1"/>
          <p:nvPr/>
        </p:nvSpPr>
        <p:spPr>
          <a:xfrm>
            <a:off x="4494113" y="2998325"/>
            <a:ext cx="4169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Importante concentration des prix produit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50" y="1902525"/>
            <a:ext cx="3492262" cy="263518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 txBox="1"/>
          <p:nvPr/>
        </p:nvSpPr>
        <p:spPr>
          <a:xfrm>
            <a:off x="29675" y="1365200"/>
            <a:ext cx="4494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Courbe de Lorenz - Concentration Prix produit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0" name="Google Shape;2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6"/>
          <p:cNvSpPr txBox="1"/>
          <p:nvPr/>
        </p:nvSpPr>
        <p:spPr>
          <a:xfrm>
            <a:off x="4725275" y="2650075"/>
            <a:ext cx="3630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Importante différences de prix produit entre chaque catégories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249800"/>
            <a:ext cx="4344276" cy="3250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8" name="Google Shape;2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 txBox="1"/>
          <p:nvPr/>
        </p:nvSpPr>
        <p:spPr>
          <a:xfrm>
            <a:off x="4444850" y="2824100"/>
            <a:ext cx="4339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Distribution des prix par catégorie inégale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25" y="1300150"/>
            <a:ext cx="4140050" cy="3202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6" name="Google Shape;2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50" y="982825"/>
            <a:ext cx="5229225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8"/>
          <p:cNvSpPr txBox="1"/>
          <p:nvPr/>
        </p:nvSpPr>
        <p:spPr>
          <a:xfrm>
            <a:off x="5660075" y="2590200"/>
            <a:ext cx="3357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Comparaison de la concentration de prix par catégorie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4" name="Google Shape;3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11450"/>
            <a:ext cx="54483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9"/>
          <p:cNvSpPr txBox="1"/>
          <p:nvPr/>
        </p:nvSpPr>
        <p:spPr>
          <a:xfrm>
            <a:off x="5788075" y="2513675"/>
            <a:ext cx="329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Nuage de point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Une catégorie d’âge se démarque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</a:t>
            </a: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Corrélation</a:t>
            </a: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2" name="Google Shape;3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0"/>
          <p:cNvSpPr txBox="1"/>
          <p:nvPr/>
        </p:nvSpPr>
        <p:spPr>
          <a:xfrm>
            <a:off x="103775" y="1040525"/>
            <a:ext cx="8021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Y a t-il une correlation entre le sexe des clients et les categories deproduits achetes ?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4" name="Google Shape;31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592940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0"/>
          <p:cNvSpPr txBox="1"/>
          <p:nvPr/>
        </p:nvSpPr>
        <p:spPr>
          <a:xfrm>
            <a:off x="5327975" y="1859625"/>
            <a:ext cx="30255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Relations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Significative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Faible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6" name="Google Shape;316;p40"/>
          <p:cNvSpPr txBox="1"/>
          <p:nvPr/>
        </p:nvSpPr>
        <p:spPr>
          <a:xfrm>
            <a:off x="4804050" y="2841100"/>
            <a:ext cx="4198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Quantité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d’achat plus importante chez les hommes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7" name="Google Shape;317;p40"/>
          <p:cNvSpPr txBox="1"/>
          <p:nvPr/>
        </p:nvSpPr>
        <p:spPr>
          <a:xfrm>
            <a:off x="6121800" y="3812625"/>
            <a:ext cx="1461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Chi_2 = 8.96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0"/>
          <p:cNvSpPr txBox="1"/>
          <p:nvPr/>
        </p:nvSpPr>
        <p:spPr>
          <a:xfrm>
            <a:off x="6093900" y="4213675"/>
            <a:ext cx="15168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P Value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= 0.01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Corrélation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4" name="Google Shape;3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1"/>
          <p:cNvSpPr txBox="1"/>
          <p:nvPr/>
        </p:nvSpPr>
        <p:spPr>
          <a:xfrm>
            <a:off x="103775" y="1040525"/>
            <a:ext cx="6102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Y a t-il une </a:t>
            </a: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corrélation</a:t>
            </a: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 entre </a:t>
            </a: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l'âge</a:t>
            </a: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 des clients et le montant total des chats ?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6" name="Google Shape;32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684901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 txBox="1"/>
          <p:nvPr/>
        </p:nvSpPr>
        <p:spPr>
          <a:xfrm>
            <a:off x="5571500" y="2095738"/>
            <a:ext cx="30255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Relations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Significative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Faible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390300" y="178975"/>
            <a:ext cx="23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626388" y="2252025"/>
            <a:ext cx="21477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client_id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sex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birth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8623 valeurs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9900" y="2120525"/>
            <a:ext cx="15335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50975" y="1274375"/>
            <a:ext cx="1962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Données</a:t>
            </a: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 Customer</a:t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469713" y="404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{6D14CE44-F0E2-440E-A45F-8DAD497C3227}</a:tableStyleId>
              </a:tblPr>
              <a:tblGrid>
                <a:gridCol w="2052325"/>
                <a:gridCol w="2269350"/>
                <a:gridCol w="2122575"/>
                <a:gridCol w="1717250"/>
              </a:tblGrid>
              <a:tr h="40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25% des clients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75% des clients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Moyenne </a:t>
                      </a:r>
                      <a:r>
                        <a:rPr lang="fr"/>
                        <a:t>d'âge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Plus jeune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54 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28 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42 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16 ans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4000" y="2530088"/>
            <a:ext cx="8763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Corrélation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3" name="Google Shape;3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2"/>
          <p:cNvSpPr txBox="1"/>
          <p:nvPr/>
        </p:nvSpPr>
        <p:spPr>
          <a:xfrm>
            <a:off x="103775" y="1040525"/>
            <a:ext cx="6102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Y a t-il une corrélation entre l'âge des clients et le montant total des chats ?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5" name="Google Shape;33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601102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2"/>
          <p:cNvSpPr txBox="1"/>
          <p:nvPr/>
        </p:nvSpPr>
        <p:spPr>
          <a:xfrm>
            <a:off x="5571500" y="2095738"/>
            <a:ext cx="30255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Relations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Significative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Forte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Corrélation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2" name="Google Shape;3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3"/>
          <p:cNvSpPr txBox="1"/>
          <p:nvPr/>
        </p:nvSpPr>
        <p:spPr>
          <a:xfrm>
            <a:off x="103775" y="1040525"/>
            <a:ext cx="6102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Y a t-il une corrélation entre l'âge des clients et la </a:t>
            </a: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fréquence</a:t>
            </a: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 d’achat?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4" name="Google Shape;34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568851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 txBox="1"/>
          <p:nvPr/>
        </p:nvSpPr>
        <p:spPr>
          <a:xfrm>
            <a:off x="5571500" y="2095738"/>
            <a:ext cx="30255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Relations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Significative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Faible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Corrélation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1" name="Google Shape;3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4"/>
          <p:cNvSpPr txBox="1"/>
          <p:nvPr/>
        </p:nvSpPr>
        <p:spPr>
          <a:xfrm>
            <a:off x="103775" y="1040525"/>
            <a:ext cx="6102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Y a t-il une corrélation entre l'âge des clients et la fréquence d’achat?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3" name="Google Shape;35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832320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4"/>
          <p:cNvSpPr txBox="1"/>
          <p:nvPr/>
        </p:nvSpPr>
        <p:spPr>
          <a:xfrm>
            <a:off x="5571500" y="2095738"/>
            <a:ext cx="30255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Relations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Non Significative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Corrélation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60" name="Google Shape;3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103775" y="1040525"/>
            <a:ext cx="6102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Y a t-il une corrélation entre l'âge des clients et la taille du panier moyen ?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62" name="Google Shape;36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568757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5"/>
          <p:cNvSpPr txBox="1"/>
          <p:nvPr/>
        </p:nvSpPr>
        <p:spPr>
          <a:xfrm>
            <a:off x="5571500" y="2095738"/>
            <a:ext cx="30255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Relations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Significative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Faible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Corrélation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69" name="Google Shape;3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6"/>
          <p:cNvSpPr txBox="1"/>
          <p:nvPr/>
        </p:nvSpPr>
        <p:spPr>
          <a:xfrm>
            <a:off x="103775" y="1040525"/>
            <a:ext cx="6102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Y a t-il une corrélation entre l'âge des clients et la taille du panier moyen ?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71" name="Google Shape;37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715249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6"/>
          <p:cNvSpPr txBox="1"/>
          <p:nvPr/>
        </p:nvSpPr>
        <p:spPr>
          <a:xfrm>
            <a:off x="5571500" y="2095753"/>
            <a:ext cx="30255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Relations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Non Significative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Chute 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après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50 ans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Segmentation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Corrélation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78" name="Google Shape;3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7"/>
          <p:cNvSpPr txBox="1"/>
          <p:nvPr/>
        </p:nvSpPr>
        <p:spPr>
          <a:xfrm>
            <a:off x="103775" y="1040525"/>
            <a:ext cx="7054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Y a t-il une corrélation entre l'âge des clients et les </a:t>
            </a: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catégories</a:t>
            </a: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 de produits </a:t>
            </a: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achetés</a:t>
            </a: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 ?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0" name="Google Shape;38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400229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7"/>
          <p:cNvSpPr txBox="1"/>
          <p:nvPr/>
        </p:nvSpPr>
        <p:spPr>
          <a:xfrm>
            <a:off x="4907350" y="3040263"/>
            <a:ext cx="3416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Distribution 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dépendante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de l’âge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390300" y="178975"/>
            <a:ext cx="23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573150" y="2119163"/>
            <a:ext cx="21477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id_prod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price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categ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3286 valeurs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50975" y="1274375"/>
            <a:ext cx="1962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Données Products</a:t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150" y="1987650"/>
            <a:ext cx="1552575" cy="1495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" name="Google Shape;91;p16"/>
          <p:cNvGraphicFramePr/>
          <p:nvPr/>
        </p:nvGraphicFramePr>
        <p:xfrm>
          <a:off x="863950" y="39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{6D14CE44-F0E2-440E-A45F-8DAD497C3227}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25% des prix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75% des prix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Moyenne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Plus bas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Plus haut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22.99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21.86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3390300" y="178975"/>
            <a:ext cx="23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Ventes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535475" y="2066250"/>
            <a:ext cx="17415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client_id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id_prod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date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session_id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336816 valeurs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50975" y="1274375"/>
            <a:ext cx="2363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Données Transactions</a:t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025" y="2026088"/>
            <a:ext cx="3530825" cy="14750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Google Shape;101;p17"/>
          <p:cNvGraphicFramePr/>
          <p:nvPr/>
        </p:nvGraphicFramePr>
        <p:xfrm>
          <a:off x="893450" y="403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{6D14CE44-F0E2-440E-A45F-8DAD497C3227}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Identification Client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Identification Session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Identification Produit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categ_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968500" y="178975"/>
            <a:ext cx="320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Nettoyage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521450" y="1540750"/>
            <a:ext cx="22827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2 client_id differents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ct_1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ct_0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00" y="1328450"/>
            <a:ext cx="163830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5069925" y="3909225"/>
            <a:ext cx="30105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Suppression des 2 clients test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7338" y="3353275"/>
            <a:ext cx="1125271" cy="15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2643900" y="178975"/>
            <a:ext cx="38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Nettoyage : 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721275" y="1876027"/>
            <a:ext cx="32691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Un id_prod 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différent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des autres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T_0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00" y="1414650"/>
            <a:ext cx="18383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1338" y="3226013"/>
            <a:ext cx="143827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5805925" y="2767250"/>
            <a:ext cx="3269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Suppression de l’id_prod de test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050" y="3378663"/>
            <a:ext cx="42481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643900" y="186350"/>
            <a:ext cx="38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Nettoyage : Ventes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2237375"/>
            <a:ext cx="15430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479675" y="1416850"/>
            <a:ext cx="2560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500" y="1689050"/>
            <a:ext cx="345757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209725" y="1180825"/>
            <a:ext cx="3753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Données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de Ventes </a:t>
            </a:r>
            <a:r>
              <a:rPr b="1"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filtré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par 0_2245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33" name="Google Shape;133;p20"/>
          <p:cNvCxnSpPr/>
          <p:nvPr/>
        </p:nvCxnSpPr>
        <p:spPr>
          <a:xfrm>
            <a:off x="4218650" y="1495625"/>
            <a:ext cx="22200" cy="198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0"/>
          <p:cNvSpPr txBox="1"/>
          <p:nvPr/>
        </p:nvSpPr>
        <p:spPr>
          <a:xfrm>
            <a:off x="4550750" y="1190825"/>
            <a:ext cx="32544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Données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de Produits </a:t>
            </a:r>
            <a:r>
              <a:rPr b="1"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filtré avec :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1"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id_prod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1"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0_2245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35" name="Google Shape;135;p20"/>
          <p:cNvCxnSpPr/>
          <p:nvPr/>
        </p:nvCxnSpPr>
        <p:spPr>
          <a:xfrm flipH="1">
            <a:off x="1908750" y="3559625"/>
            <a:ext cx="4806600" cy="3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Google Shape;13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8675" y="4361425"/>
            <a:ext cx="176212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2538550" y="3837325"/>
            <a:ext cx="3512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Imputation prix moyen 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Catégorie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0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Chiffre d’Affaire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252" y="1855463"/>
            <a:ext cx="2713075" cy="247576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4485013" y="4577950"/>
            <a:ext cx="4590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Chiffre d’affaire de la période octobre anormale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275" y="1573200"/>
            <a:ext cx="4242452" cy="3040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1"/>
          <p:cNvCxnSpPr/>
          <p:nvPr/>
        </p:nvCxnSpPr>
        <p:spPr>
          <a:xfrm rot="10800000">
            <a:off x="3128838" y="4139800"/>
            <a:ext cx="1418400" cy="61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48" name="Google Shape;148;p21"/>
          <p:cNvGraphicFramePr/>
          <p:nvPr/>
        </p:nvGraphicFramePr>
        <p:xfrm>
          <a:off x="7378200" y="230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{6D14CE44-F0E2-440E-A45F-8DAD497C3227}</a:tableStyleId>
              </a:tblPr>
              <a:tblGrid>
                <a:gridCol w="820100"/>
                <a:gridCol w="82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Categ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Valeur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2310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239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