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AAB2BA-8BE6-46A1-9F23-97ED9889CC92}">
  <a:tblStyle styleId="{D2AAB2BA-8BE6-46A1-9F23-97ED9889C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4ee6ef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84ee6ef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fr" sz="1050">
                <a:solidFill>
                  <a:schemeClr val="dk1"/>
                </a:solidFill>
                <a:highlight>
                  <a:srgbClr val="FFFFFF"/>
                </a:highlight>
              </a:rPr>
              <a:t>Peut on conclure qu'il y a eu un problème dans la base de donnée ou que c'est une action commerciale 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4ee6ef2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4ee6ef2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Retrait de la </a:t>
            </a:r>
            <a:r>
              <a:rPr lang="fr"/>
              <a:t>période</a:t>
            </a:r>
            <a:r>
              <a:rPr lang="fr"/>
              <a:t> d’octobre en </a:t>
            </a:r>
            <a:r>
              <a:rPr lang="fr"/>
              <a:t>utilisant</a:t>
            </a:r>
            <a:r>
              <a:rPr lang="fr"/>
              <a:t> un mask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aea2b14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aea2b14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59803d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59803d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4ee6ef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4ee6ef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rgbClr val="FFFFFF"/>
                </a:highlight>
              </a:rPr>
              <a:t>Nous observons 34 achat en moyen par client / 24 achat médian / 1 achat minimum / 187 achat maximum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59803d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b59803d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b59803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b59803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Nous observons que la distribution est plutôt similaire. Une légère différence f/m pour les personnes de 40-50 ans.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b59803d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b59803d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59803d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59803d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fr"/>
              <a:t>Moyenne de prix d’achat 34.16 / 25% à 13.00 / 75%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44.00 / max a 184.00 / </a:t>
            </a:r>
            <a:r>
              <a:rPr lang="fr"/>
              <a:t>standard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31.20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59803d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59803d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84ee6ef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84ee6ef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0a6e0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0a6e0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84ee6ef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84ee6ef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3287 produits / prix moyen 21.86 / 25% </a:t>
            </a:r>
            <a:r>
              <a:rPr lang="fr">
                <a:solidFill>
                  <a:schemeClr val="dk1"/>
                </a:solidFill>
              </a:rPr>
              <a:t>à</a:t>
            </a:r>
            <a:r>
              <a:rPr lang="fr"/>
              <a:t> 6.99 / 75% </a:t>
            </a:r>
            <a:r>
              <a:rPr lang="fr">
                <a:solidFill>
                  <a:schemeClr val="dk1"/>
                </a:solidFill>
              </a:rPr>
              <a:t>à 22.99 /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59803d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b59803d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b59803da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b59803da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b59803d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b59803d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df45e3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df45e3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df45e3f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df45e3f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coef de spearman =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-0.04621180032301249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0a6e06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0a6e06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00a10ba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00a10ba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pearson:  -0.18094920787890612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spearman:  -0.18108505211992548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covariance:  -1323.1123909335893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00a10ba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00a10ba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4ee6e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4ee6e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Tendances Centrales : 8623 clients / 25% des clients sont </a:t>
            </a:r>
            <a:r>
              <a:rPr lang="fr"/>
              <a:t>nées</a:t>
            </a:r>
            <a:r>
              <a:rPr lang="fr"/>
              <a:t> en 1966 (54) / 75 % </a:t>
            </a:r>
            <a:r>
              <a:rPr lang="fr"/>
              <a:t>nées</a:t>
            </a:r>
            <a:r>
              <a:rPr lang="fr"/>
              <a:t> en 1992 (28) / la moyenne </a:t>
            </a:r>
            <a:r>
              <a:rPr lang="fr"/>
              <a:t>d'âge</a:t>
            </a:r>
            <a:r>
              <a:rPr lang="fr"/>
              <a:t> est de 42 (1978) / clients les plus jeunes ont 16 (2004)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00a10ba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00a10ba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0a10ba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0a10ba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00a10ba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00a10ba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00a10ba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00a10ba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00a10ba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00a10ba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eta squared = 0.26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2a5262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2a5262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eta squared = 0.26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4ee6ef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4ee6ef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 Centrales : 3286 produits </a:t>
            </a:r>
            <a:r>
              <a:rPr lang="fr"/>
              <a:t>enregistrés</a:t>
            </a:r>
            <a:r>
              <a:rPr lang="fr"/>
              <a:t> / 25% des prix sont de 6.99 / 75% des prix sont de 22.99 / Moyenne des prix est a 21.86 / Plus bas 0.62 / Plus haut 300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4ee6e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4ee6e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Tendances Centrales : 336816 Transactions / identification client c_ / identification session s_ / identification produit categ_xx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4ee6ef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4ee6ef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valeur manquante / 2 client_id ressortent ct_0 &amp; ct_1 / </a:t>
            </a:r>
            <a:r>
              <a:rPr lang="fr"/>
              <a:t>suppression des 2 clients de test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4ee6ef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4ee6ef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valeur manquantes / 1 id_prod T_0 ressort / suppression de ce id_prod, valeur de 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4ee6ef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84ee6ef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</a:t>
            </a:r>
            <a:r>
              <a:rPr lang="fr"/>
              <a:t>données</a:t>
            </a:r>
            <a:r>
              <a:rPr lang="fr"/>
              <a:t> manquantes ou null / Recherche d’ID_PROD manquant ou </a:t>
            </a:r>
            <a:r>
              <a:rPr lang="fr"/>
              <a:t>aberrant</a:t>
            </a:r>
            <a:r>
              <a:rPr lang="fr"/>
              <a:t> / Nous allons donc imputer le prix produit par la moyenne de la </a:t>
            </a:r>
            <a:r>
              <a:rPr lang="fr"/>
              <a:t>catégorie</a:t>
            </a:r>
            <a:r>
              <a:rPr lang="fr"/>
              <a:t> 0 / Moyenne categ 0 11.7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4ee6e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4ee6e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52600"/>
            <a:ext cx="85206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Librairie : Rester livres</a:t>
            </a:r>
            <a:endParaRPr sz="30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3550" y="1505425"/>
            <a:ext cx="2988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Analyses des ventes</a:t>
            </a:r>
            <a:endParaRPr b="1"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92650" y="2201300"/>
            <a:ext cx="495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Georgia"/>
                <a:ea typeface="Georgia"/>
                <a:cs typeface="Georgia"/>
                <a:sym typeface="Georgia"/>
              </a:rPr>
              <a:t>Théo Chastre Pradat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72350" y="3383575"/>
            <a:ext cx="3399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Open Classrooms - Septembre 2020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4457700"/>
            <a:ext cx="197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Georgia"/>
                <a:ea typeface="Georgia"/>
                <a:cs typeface="Georgia"/>
                <a:sym typeface="Georgia"/>
              </a:rPr>
              <a:t>Projet 4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765400" y="2781800"/>
            <a:ext cx="2048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 1 Absente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5" y="1829225"/>
            <a:ext cx="2584032" cy="23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025" y="1480850"/>
            <a:ext cx="4142576" cy="295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165800" y="3401950"/>
            <a:ext cx="135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33% du C.A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63" y="1073625"/>
            <a:ext cx="5456524" cy="39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992150" y="2678750"/>
            <a:ext cx="2582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Période d’octobre retirée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875275" y="2727200"/>
            <a:ext cx="3638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mensuel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357850"/>
            <a:ext cx="4201525" cy="308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554175" y="3365050"/>
            <a:ext cx="22803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Mois d’octobre absent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499325" y="2319875"/>
            <a:ext cx="3409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par sex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115375" y="2932100"/>
            <a:ext cx="217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Panier Moyen : 25.99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3819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5402875" y="2365013"/>
            <a:ext cx="143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8621 Clients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510075" y="2896538"/>
            <a:ext cx="3224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Répartition des clients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25" y="1295338"/>
            <a:ext cx="4205276" cy="301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051200" y="2980675"/>
            <a:ext cx="2662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Multimodale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051200" y="2329200"/>
            <a:ext cx="2044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Age Moyen : 43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0050"/>
            <a:ext cx="4670200" cy="33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5763200" y="2516200"/>
            <a:ext cx="2900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Fréquente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Similaire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50" y="1280425"/>
            <a:ext cx="5229800" cy="324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4572000" y="3084600"/>
            <a:ext cx="3139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 concentration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0" y="1907350"/>
            <a:ext cx="3938242" cy="2812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52825" y="1512800"/>
            <a:ext cx="44790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Age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5219488" y="2608500"/>
            <a:ext cx="2649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5196550" y="2955500"/>
            <a:ext cx="288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Nombre d’achat médian : 24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8450"/>
            <a:ext cx="4386719" cy="301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4695600" y="2627875"/>
            <a:ext cx="2863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Montant du panier similaire entre homme et femme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236863"/>
            <a:ext cx="4086000" cy="32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18150" y="265950"/>
            <a:ext cx="2652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u="sng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Sommaire</a:t>
            </a:r>
            <a:endParaRPr sz="2800" u="sng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69100" y="1286625"/>
            <a:ext cx="3258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Georgia"/>
              <a:buAutoNum type="romanUcPeriod"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Données Générales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89575" y="1982100"/>
            <a:ext cx="3209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II.	Nettoyage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54700" y="2677588"/>
            <a:ext cx="3827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III.	Analyse Descriptive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02300" y="3363388"/>
            <a:ext cx="4425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IV.	Analyse de </a:t>
            </a: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300800" y="4041825"/>
            <a:ext cx="2154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V.	Questions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 Type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417375" y="1824975"/>
            <a:ext cx="1143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Sexe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H/F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17375" y="2261675"/>
            <a:ext cx="171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28 - 54 ans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417375" y="2698375"/>
            <a:ext cx="286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CA annuel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260.94 - 822.36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17375" y="3195313"/>
            <a:ext cx="4206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13 - 44 produits par an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417375" y="3677575"/>
            <a:ext cx="2981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anier moyen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15.81 - 43.27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361275" y="2705725"/>
            <a:ext cx="1273800" cy="38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5947850" y="2705725"/>
            <a:ext cx="3033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Indices selon sexe &amp; categories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5018725" y="2506425"/>
            <a:ext cx="2928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0" y="1328450"/>
            <a:ext cx="4332925" cy="297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4494113" y="2998325"/>
            <a:ext cx="4169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concentration des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29675" y="1212800"/>
            <a:ext cx="4494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13" y="1659975"/>
            <a:ext cx="4100133" cy="3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4895025" y="3031075"/>
            <a:ext cx="363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différences de prix produit entre chaque catégories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38" y="1630800"/>
            <a:ext cx="4344276" cy="325055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410675" y="1212800"/>
            <a:ext cx="3630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Box Plot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des Prix selon les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4444850" y="3205100"/>
            <a:ext cx="433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des prix par catégorie inégale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" y="1691250"/>
            <a:ext cx="4140050" cy="32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248325" y="1278875"/>
            <a:ext cx="4673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Histogramme -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Prix par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0" y="982825"/>
            <a:ext cx="52292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5660075" y="2590200"/>
            <a:ext cx="3357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Comparaison de la concentration de prix par catégorie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54483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5788075" y="2513675"/>
            <a:ext cx="32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Nuage de 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Une catégorie d’âge se démarque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103775" y="1040525"/>
            <a:ext cx="8021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correlation entre le sexe des clients et les categories de produits achetes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9294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5327975" y="1859625"/>
            <a:ext cx="3025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Qualitative / Qualitative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4804050" y="3069700"/>
            <a:ext cx="419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Quantité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d’achat plus importante chez les hommes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6121800" y="3812625"/>
            <a:ext cx="146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Chi_2 = 8.96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6093900" y="4213675"/>
            <a:ext cx="1516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 Value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= 0.01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103775" y="1040525"/>
            <a:ext cx="6323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 entre 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l'âge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 des clients et le montant total des achats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8490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5571500" y="2095750"/>
            <a:ext cx="3165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Quantitative / Quantitative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103775" y="1040525"/>
            <a:ext cx="627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le montant total des achats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01102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Forte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26388" y="2252025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birth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8623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900" y="2120525"/>
            <a:ext cx="1533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50975" y="1274375"/>
            <a:ext cx="1962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Customer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469713" y="40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{D2AAB2BA-8BE6-46A1-9F23-97ED9889CC92}</a:tableStyleId>
              </a:tblPr>
              <a:tblGrid>
                <a:gridCol w="2052325"/>
                <a:gridCol w="2269350"/>
                <a:gridCol w="2122575"/>
                <a:gridCol w="1717250"/>
              </a:tblGrid>
              <a:tr h="40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25% des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75% des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 </a:t>
                      </a:r>
                      <a:r>
                        <a:rPr lang="fr"/>
                        <a:t>d'âge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jeune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54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42 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 ans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000" y="2530088"/>
            <a:ext cx="8763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2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la 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 d’achat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85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 txBox="1"/>
          <p:nvPr/>
        </p:nvSpPr>
        <p:spPr>
          <a:xfrm>
            <a:off x="5571500" y="2095750"/>
            <a:ext cx="3335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Quantitative / Quantitative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la fréquence d’achat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83232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757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5571500" y="2095750"/>
            <a:ext cx="32838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Quantitative / Quantitative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71524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5571500" y="2095753"/>
            <a:ext cx="3025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Chute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après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50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Segmentation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2" name="Google Shape;3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6"/>
          <p:cNvSpPr txBox="1"/>
          <p:nvPr/>
        </p:nvSpPr>
        <p:spPr>
          <a:xfrm>
            <a:off x="103775" y="1040525"/>
            <a:ext cx="7054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Y a t-il une corrélation entre l'âge des clients et les 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catégories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 de produits 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achetés</a:t>
            </a:r>
            <a:r>
              <a:rPr b="1" lang="fr" sz="1200" u="sng">
                <a:latin typeface="Georgia"/>
                <a:ea typeface="Georgia"/>
                <a:cs typeface="Georgia"/>
                <a:sym typeface="Georgia"/>
              </a:rPr>
              <a:t> ?</a:t>
            </a:r>
            <a:endParaRPr b="1" sz="12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40022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/>
        </p:nvSpPr>
        <p:spPr>
          <a:xfrm>
            <a:off x="5375900" y="3390788"/>
            <a:ext cx="3416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dépendante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l’âge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5571500" y="2095753"/>
            <a:ext cx="3025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Quantitative / Qualitative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5940500" y="4162050"/>
            <a:ext cx="2287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Eta Squarred = 0.26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/>
        </p:nvSpPr>
        <p:spPr>
          <a:xfrm>
            <a:off x="2657100" y="2285400"/>
            <a:ext cx="38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Questions ?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573150" y="2119163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price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categ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3286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50975" y="1274375"/>
            <a:ext cx="1962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 Products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150" y="1987650"/>
            <a:ext cx="1552575" cy="149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6"/>
          <p:cNvGraphicFramePr/>
          <p:nvPr/>
        </p:nvGraphicFramePr>
        <p:xfrm>
          <a:off x="863950" y="39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{D2AAB2BA-8BE6-46A1-9F23-97ED9889CC92}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25% des prix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75% des prix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bas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haut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535475" y="2066250"/>
            <a:ext cx="17415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session_id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336816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0975" y="1274375"/>
            <a:ext cx="2363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Données Transactions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025" y="2026088"/>
            <a:ext cx="3530825" cy="14750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893450" y="40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{D2AAB2BA-8BE6-46A1-9F23-97ED9889CC92}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Identification Produit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categ_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968500" y="178975"/>
            <a:ext cx="32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521450" y="1540750"/>
            <a:ext cx="2282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2 client_id differents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0" y="1328450"/>
            <a:ext cx="16383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069925" y="3909225"/>
            <a:ext cx="3010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Suppression des 2 clients test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338" y="3353275"/>
            <a:ext cx="1125271" cy="15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643900" y="178975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721275" y="1876027"/>
            <a:ext cx="3269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Un id_prod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différent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des autres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T_0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0" y="1414650"/>
            <a:ext cx="18383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338" y="3226013"/>
            <a:ext cx="14382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805925" y="2767250"/>
            <a:ext cx="326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Suppression de l’id_prod de test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" y="3378663"/>
            <a:ext cx="42481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237375"/>
            <a:ext cx="15430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79675" y="1416850"/>
            <a:ext cx="2560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00" y="1689050"/>
            <a:ext cx="34575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09725" y="1180825"/>
            <a:ext cx="3753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Ventes </a:t>
            </a: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filtré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par 0_2245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4218650" y="1495625"/>
            <a:ext cx="22200" cy="19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4550750" y="1190825"/>
            <a:ext cx="3254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Produits </a:t>
            </a: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filtré avec 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0_2245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>
            <a:off x="1908750" y="3559625"/>
            <a:ext cx="4806600" cy="3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675" y="4361425"/>
            <a:ext cx="17621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538550" y="3837325"/>
            <a:ext cx="351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Imputation prix moyen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52" y="1855463"/>
            <a:ext cx="2713075" cy="2475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485013" y="4577950"/>
            <a:ext cx="459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de la période octobre anormale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75" y="1573200"/>
            <a:ext cx="4242452" cy="3040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 rot="10800000">
            <a:off x="3128838" y="4139800"/>
            <a:ext cx="1418400" cy="6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8" name="Google Shape;148;p21"/>
          <p:cNvGraphicFramePr/>
          <p:nvPr/>
        </p:nvGraphicFramePr>
        <p:xfrm>
          <a:off x="7378200" y="23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{D2AAB2BA-8BE6-46A1-9F23-97ED9889CC92}</a:tableStyleId>
              </a:tblPr>
              <a:tblGrid>
                <a:gridCol w="820100"/>
                <a:gridCol w="8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Valeur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