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o%20Christiaanse\Dropbox\Current%20Team%20Members\Theo%20Christiaanse\Phd\2017%20-%20Python%20model\NTU%20Model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Sheet1!$A$11</c:f>
              <c:strCache>
                <c:ptCount val="1"/>
                <c:pt idx="0">
                  <c:v>0.01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Sheet1!$B$9:$L$9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25</c:v>
                </c:pt>
                <c:pt idx="6">
                  <c:v>50</c:v>
                </c:pt>
                <c:pt idx="7">
                  <c:v>100</c:v>
                </c:pt>
                <c:pt idx="8">
                  <c:v>200</c:v>
                </c:pt>
                <c:pt idx="9">
                  <c:v>400</c:v>
                </c:pt>
                <c:pt idx="10">
                  <c:v>800</c:v>
                </c:pt>
              </c:numCache>
            </c:numRef>
          </c:xVal>
          <c:yVal>
            <c:numRef>
              <c:f>Sheet1!$B$11:$L$11</c:f>
              <c:numCache>
                <c:formatCode>General</c:formatCode>
                <c:ptCount val="11"/>
                <c:pt idx="0">
                  <c:v>0.33108352000000002</c:v>
                </c:pt>
                <c:pt idx="1">
                  <c:v>0.59750979999999998</c:v>
                </c:pt>
                <c:pt idx="2">
                  <c:v>0.71213422000000004</c:v>
                </c:pt>
                <c:pt idx="3">
                  <c:v>0.79825880000000005</c:v>
                </c:pt>
                <c:pt idx="4">
                  <c:v>0.83178264000000002</c:v>
                </c:pt>
                <c:pt idx="5">
                  <c:v>0.92491314000000002</c:v>
                </c:pt>
                <c:pt idx="6">
                  <c:v>0.96055889000000005</c:v>
                </c:pt>
                <c:pt idx="7">
                  <c:v>0.97902831999999995</c:v>
                </c:pt>
                <c:pt idx="8">
                  <c:v>0.98772470000000001</c:v>
                </c:pt>
                <c:pt idx="9">
                  <c:v>0.99084212000000005</c:v>
                </c:pt>
                <c:pt idx="10">
                  <c:v>0.99154363999999995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B3-4076-9E51-FAF814CAE94A}"/>
            </c:ext>
          </c:extLst>
        </c:ser>
        <c:ser>
          <c:idx val="1"/>
          <c:order val="1"/>
          <c:tx>
            <c:strRef>
              <c:f>Sheet1!$A$12</c:f>
              <c:strCache>
                <c:ptCount val="1"/>
                <c:pt idx="0">
                  <c:v>0.5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Sheet1!$B$9:$L$9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25</c:v>
                </c:pt>
                <c:pt idx="6">
                  <c:v>50</c:v>
                </c:pt>
                <c:pt idx="7">
                  <c:v>100</c:v>
                </c:pt>
                <c:pt idx="8">
                  <c:v>200</c:v>
                </c:pt>
                <c:pt idx="9">
                  <c:v>400</c:v>
                </c:pt>
                <c:pt idx="10">
                  <c:v>800</c:v>
                </c:pt>
              </c:numCache>
            </c:numRef>
          </c:xVal>
          <c:yVal>
            <c:numRef>
              <c:f>Sheet1!$B$12:$L$12</c:f>
              <c:numCache>
                <c:formatCode>General</c:formatCode>
                <c:ptCount val="11"/>
                <c:pt idx="0">
                  <c:v>0.32863218999999999</c:v>
                </c:pt>
                <c:pt idx="1">
                  <c:v>0.58473116000000003</c:v>
                </c:pt>
                <c:pt idx="2">
                  <c:v>0.69321632</c:v>
                </c:pt>
                <c:pt idx="3">
                  <c:v>0.77552884</c:v>
                </c:pt>
                <c:pt idx="4">
                  <c:v>0.80821867999999997</c:v>
                </c:pt>
                <c:pt idx="5">
                  <c:v>0.90409850000000003</c:v>
                </c:pt>
                <c:pt idx="6">
                  <c:v>0.94532300000000002</c:v>
                </c:pt>
                <c:pt idx="7">
                  <c:v>0.96933820000000004</c:v>
                </c:pt>
                <c:pt idx="8">
                  <c:v>0.98248871000000004</c:v>
                </c:pt>
                <c:pt idx="9">
                  <c:v>0.98891742000000005</c:v>
                </c:pt>
                <c:pt idx="10">
                  <c:v>0.99125827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B3-4076-9E51-FAF814CAE94A}"/>
            </c:ext>
          </c:extLst>
        </c:ser>
        <c:ser>
          <c:idx val="2"/>
          <c:order val="2"/>
          <c:tx>
            <c:strRef>
              <c:f>Sheet1!$A$13</c:f>
              <c:strCache>
                <c:ptCount val="1"/>
                <c:pt idx="0">
                  <c:v>1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Sheet1!$B$9:$L$9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25</c:v>
                </c:pt>
                <c:pt idx="6">
                  <c:v>50</c:v>
                </c:pt>
                <c:pt idx="7">
                  <c:v>100</c:v>
                </c:pt>
                <c:pt idx="8">
                  <c:v>200</c:v>
                </c:pt>
                <c:pt idx="9">
                  <c:v>400</c:v>
                </c:pt>
                <c:pt idx="10">
                  <c:v>800</c:v>
                </c:pt>
              </c:numCache>
            </c:numRef>
          </c:xVal>
          <c:yVal>
            <c:numRef>
              <c:f>Sheet1!$B$13:$L$13</c:f>
              <c:numCache>
                <c:formatCode>General</c:formatCode>
                <c:ptCount val="11"/>
                <c:pt idx="0">
                  <c:v>0.32074551000000001</c:v>
                </c:pt>
                <c:pt idx="1">
                  <c:v>0.54729463</c:v>
                </c:pt>
                <c:pt idx="2">
                  <c:v>0.63847425000000002</c:v>
                </c:pt>
                <c:pt idx="3">
                  <c:v>0.70875991000000005</c:v>
                </c:pt>
                <c:pt idx="4">
                  <c:v>0.73769799999999996</c:v>
                </c:pt>
                <c:pt idx="5">
                  <c:v>0.83080785999999995</c:v>
                </c:pt>
                <c:pt idx="6">
                  <c:v>0.87926426999999996</c:v>
                </c:pt>
                <c:pt idx="7">
                  <c:v>0.91402888000000004</c:v>
                </c:pt>
                <c:pt idx="8">
                  <c:v>0.93877769</c:v>
                </c:pt>
                <c:pt idx="9">
                  <c:v>0.95625950000000004</c:v>
                </c:pt>
                <c:pt idx="10">
                  <c:v>0.96847196999999996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B3-4076-9E51-FAF814CAE94A}"/>
            </c:ext>
          </c:extLst>
        </c:ser>
        <c:ser>
          <c:idx val="3"/>
          <c:order val="3"/>
          <c:tx>
            <c:strRef>
              <c:f>Sheet1!$A$14</c:f>
              <c:strCache>
                <c:ptCount val="1"/>
                <c:pt idx="0">
                  <c:v>1.4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Sheet1!$B$9:$L$9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25</c:v>
                </c:pt>
                <c:pt idx="6">
                  <c:v>50</c:v>
                </c:pt>
                <c:pt idx="7">
                  <c:v>100</c:v>
                </c:pt>
                <c:pt idx="8">
                  <c:v>200</c:v>
                </c:pt>
                <c:pt idx="9">
                  <c:v>400</c:v>
                </c:pt>
                <c:pt idx="10">
                  <c:v>800</c:v>
                </c:pt>
              </c:numCache>
            </c:numRef>
          </c:xVal>
          <c:yVal>
            <c:numRef>
              <c:f>Sheet1!$B$14:$L$14</c:f>
              <c:numCache>
                <c:formatCode>General</c:formatCode>
                <c:ptCount val="11"/>
                <c:pt idx="0">
                  <c:v>0.31110222999999998</c:v>
                </c:pt>
                <c:pt idx="1">
                  <c:v>0.50491973999999995</c:v>
                </c:pt>
                <c:pt idx="2">
                  <c:v>0.57521148</c:v>
                </c:pt>
                <c:pt idx="3">
                  <c:v>0.62542196000000005</c:v>
                </c:pt>
                <c:pt idx="4">
                  <c:v>0.64461584000000005</c:v>
                </c:pt>
                <c:pt idx="5">
                  <c:v>0.69557475999999996</c:v>
                </c:pt>
                <c:pt idx="6">
                  <c:v>0.71035102000000006</c:v>
                </c:pt>
                <c:pt idx="7">
                  <c:v>0.71394175999999998</c:v>
                </c:pt>
                <c:pt idx="8">
                  <c:v>0.71426005000000004</c:v>
                </c:pt>
                <c:pt idx="9">
                  <c:v>0.71427035999999999</c:v>
                </c:pt>
                <c:pt idx="10">
                  <c:v>0.71427711999999999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B3-4076-9E51-FAF814CAE94A}"/>
            </c:ext>
          </c:extLst>
        </c:ser>
        <c:ser>
          <c:idx val="4"/>
          <c:order val="4"/>
          <c:tx>
            <c:strRef>
              <c:f>Sheet1!$A$15</c:f>
              <c:strCache>
                <c:ptCount val="1"/>
                <c:pt idx="0">
                  <c:v>2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Sheet1!$B$9:$L$9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  <c:pt idx="5">
                  <c:v>25</c:v>
                </c:pt>
                <c:pt idx="6">
                  <c:v>50</c:v>
                </c:pt>
                <c:pt idx="7">
                  <c:v>100</c:v>
                </c:pt>
                <c:pt idx="8">
                  <c:v>200</c:v>
                </c:pt>
                <c:pt idx="9">
                  <c:v>400</c:v>
                </c:pt>
                <c:pt idx="10">
                  <c:v>800</c:v>
                </c:pt>
              </c:numCache>
            </c:numRef>
          </c:xVal>
          <c:yVal>
            <c:numRef>
              <c:f>Sheet1!$B$15:$L$15</c:f>
              <c:numCache>
                <c:formatCode>General</c:formatCode>
                <c:ptCount val="11"/>
                <c:pt idx="0">
                  <c:v>0.29255814000000002</c:v>
                </c:pt>
                <c:pt idx="1">
                  <c:v>0.43295718</c:v>
                </c:pt>
                <c:pt idx="2">
                  <c:v>0.47048881999999997</c:v>
                </c:pt>
                <c:pt idx="3">
                  <c:v>0.48973808000000002</c:v>
                </c:pt>
                <c:pt idx="4">
                  <c:v>0.49481881</c:v>
                </c:pt>
                <c:pt idx="5">
                  <c:v>0.50106753999999998</c:v>
                </c:pt>
                <c:pt idx="6">
                  <c:v>0.50122988999999996</c:v>
                </c:pt>
                <c:pt idx="7">
                  <c:v>0.50123260999999997</c:v>
                </c:pt>
                <c:pt idx="8">
                  <c:v>0.50123591999999995</c:v>
                </c:pt>
                <c:pt idx="9">
                  <c:v>0.50123870000000004</c:v>
                </c:pt>
                <c:pt idx="10">
                  <c:v>0.50124332999999999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B3-4076-9E51-FAF814CAE9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430968"/>
        <c:axId val="343434576"/>
      </c:scatterChart>
      <c:valAx>
        <c:axId val="343430968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434576"/>
        <c:crosses val="autoZero"/>
        <c:crossBetween val="midCat"/>
      </c:valAx>
      <c:valAx>
        <c:axId val="343434576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430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93DE-3E25-42A5-9261-17CAFF96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F82C-173E-4E6A-B319-5414D3C6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F00C-2193-4E4C-9521-DB199BFB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B34E-B53D-40BE-9F8D-1E5101B7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27C5-A85C-4460-B061-7F934269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E26A-BD65-4DF1-AE23-68AE6AD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2055-EA34-4302-8F86-83F3CDD8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FF95-C130-4156-8345-B5C48E6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683-03B6-436B-87EF-9FD69266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9AD0-6063-4947-BD2D-5993F6D0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ADD77-28CC-4256-A958-4FBEB3E1F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3A33E-04D0-40BE-8C04-14FA2F73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2C89-B8DE-4E87-A0FF-AEA97641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11606-8438-4828-BBD9-EA781CC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9AF6-5B0D-4711-A80F-4F91A9CA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3389-539E-4A4A-9571-E0CDA58C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D89B-F368-4583-8532-34991590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A91-B464-454D-BC6D-1F7FEDD3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D1D53-5B08-40B4-B111-16A1AA4D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D947-2258-49E0-8E84-1EEF6B5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C4A7-9BD2-46FA-999E-B5970DB8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33A5-7AD1-4E37-BBF3-D5276597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008D-26E8-4D65-930F-9DEC6FCF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7634-D612-4E60-AEFB-67057100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D267-D1FF-433F-A9C0-8FF882B2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C087-0C47-4C54-B28F-43498ED2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DC9-D793-4D28-ABA7-044B0C111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3034-6B3F-4A1A-91D5-968A0442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5C352-68CA-4890-A3D1-3692C781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81B0-BA4B-4642-85A7-D9E75045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66EE-933A-45B3-B6B7-E81C082E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92DB-C483-4129-9641-B43B35F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5354-65C5-42B4-93F1-5F168291D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B6038-451D-400C-8C30-7BEDD1A4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0326-915C-4482-BD40-02181CEF5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59E4-0A56-4932-9234-F7F4D5764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411EC-92DA-4039-90FE-FEF834DE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ED6C8-C198-478D-9C42-5CC28CA8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3631B-D068-442B-BC96-B4FA345C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354F-EE14-4825-9FFD-72DF63B1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6AAE2-2358-4AD7-B3F4-A96E2F1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155B1-5EE8-41A4-89FE-0E7E28CA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4FC42-C306-4BB1-B689-85CAC467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EBC30-8C82-4606-8B91-B844950A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6A8CB-8A09-4313-932E-9DA9A390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34A2E-1CD1-4444-8295-6A464853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323C-C268-4CD1-A789-591E2FC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B438-C8BD-4537-8E8F-B8D6F543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967C-2170-4962-A3FA-DFD2B1C9D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85CC-AD5B-4C2B-BA5D-10EC5F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A51C3-F7FD-43D5-AC40-0DB0D8EE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C4B8-F9A7-43D7-81B5-ABAF7A65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9A99-CCE9-4CCE-9E64-DC9F7A6A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B234A-3E45-4B01-9630-4954F97A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22035-0909-47F6-9A58-396D2C61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6B02-C22E-413E-BDA0-E0B85D35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E3C3-D46F-4314-AE0E-6BA5B7DD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6BCC-4F6D-4E95-A139-7E7AA1F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7B6C9-495B-4230-8FB4-E4A72DE2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3AE5C-D68F-48E6-ACB1-ABA82C8E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13FA-22A4-4D98-8031-E67EF236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439D-C713-4BA1-B934-7E0FCC23B583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6696-76AA-47CA-B509-A74508299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DFDB-F885-4E0E-92DF-279D7C7BE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88482-535C-4ABF-B185-1B76D1E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CA3F-CFD9-4D1B-99B0-15ADBB62C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NTU/U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48EA3-A7D4-4A97-8EA5-33E58DEE8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7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3A32-5084-4474-9871-8FA09869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EEAC-FD69-48BC-A67A-2C31AED1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code is an example to just compute a passive regenerator based on a idealized balanced regenerator- or NTU example. </a:t>
            </a:r>
          </a:p>
          <a:p>
            <a:r>
              <a:rPr lang="en-CA" dirty="0"/>
              <a:t>It will give you the possibility to understand how the solver works using a simplified example. </a:t>
            </a:r>
          </a:p>
          <a:p>
            <a:r>
              <a:rPr lang="en-CA" dirty="0"/>
              <a:t>This is built out to the AMR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E59E-169C-4781-9A8B-93056CBD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Governing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9A6CD-75D6-4E74-8B62-BE478577653B}"/>
                  </a:ext>
                </a:extLst>
              </p:cNvPr>
              <p:cNvSpPr txBox="1"/>
              <p:nvPr/>
            </p:nvSpPr>
            <p:spPr>
              <a:xfrm>
                <a:off x="4343399" y="2483069"/>
                <a:ext cx="2711127" cy="526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𝑁𝑇𝑈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9A6CD-75D6-4E74-8B62-BE478577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2483069"/>
                <a:ext cx="2711127" cy="526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D28E-59AF-49DE-AA53-1D06EB487603}"/>
                  </a:ext>
                </a:extLst>
              </p:cNvPr>
              <p:cNvSpPr txBox="1"/>
              <p:nvPr/>
            </p:nvSpPr>
            <p:spPr>
              <a:xfrm>
                <a:off x="4367045" y="3433440"/>
                <a:ext cx="1097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D28E-59AF-49DE-AA53-1D06EB487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45" y="3433440"/>
                <a:ext cx="1097801" cy="276999"/>
              </a:xfrm>
              <a:prstGeom prst="rect">
                <a:avLst/>
              </a:prstGeom>
              <a:blipFill>
                <a:blip r:embed="rId3"/>
                <a:stretch>
                  <a:fillRect l="-2778" t="-2174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03346B-BD69-4D1E-809C-3B554E8AD2CE}"/>
              </a:ext>
            </a:extLst>
          </p:cNvPr>
          <p:cNvSpPr txBox="1"/>
          <p:nvPr/>
        </p:nvSpPr>
        <p:spPr>
          <a:xfrm>
            <a:off x="3092062" y="25618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Solid: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E2830-37B0-4143-AB9C-30854F47A480}"/>
              </a:ext>
            </a:extLst>
          </p:cNvPr>
          <p:cNvSpPr txBox="1"/>
          <p:nvPr/>
        </p:nvSpPr>
        <p:spPr>
          <a:xfrm>
            <a:off x="3118601" y="338727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Fluid: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7902C0-B548-490C-9857-E33DEB746942}"/>
                  </a:ext>
                </a:extLst>
              </p:cNvPr>
              <p:cNvSpPr txBox="1"/>
              <p:nvPr/>
            </p:nvSpPr>
            <p:spPr>
              <a:xfrm>
                <a:off x="4367045" y="4042177"/>
                <a:ext cx="1097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7902C0-B548-490C-9857-E33DEB74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45" y="4042177"/>
                <a:ext cx="1097801" cy="276999"/>
              </a:xfrm>
              <a:prstGeom prst="rect">
                <a:avLst/>
              </a:prstGeom>
              <a:blipFill>
                <a:blip r:embed="rId4"/>
                <a:stretch>
                  <a:fillRect l="-2778" t="-2174" r="-5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F420-BE6F-4768-A323-1603D24A74B4}"/>
                  </a:ext>
                </a:extLst>
              </p:cNvPr>
              <p:cNvSpPr txBox="1"/>
              <p:nvPr/>
            </p:nvSpPr>
            <p:spPr>
              <a:xfrm>
                <a:off x="5867399" y="3229794"/>
                <a:ext cx="2567626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𝑁𝑇𝑈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F420-BE6F-4768-A323-1603D24A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229794"/>
                <a:ext cx="2567626" cy="534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0E3C0-F966-4381-8AC4-6FE43EDE95F5}"/>
                  </a:ext>
                </a:extLst>
              </p:cNvPr>
              <p:cNvSpPr txBox="1"/>
              <p:nvPr/>
            </p:nvSpPr>
            <p:spPr>
              <a:xfrm>
                <a:off x="5655803" y="3907536"/>
                <a:ext cx="2779222" cy="534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𝑁𝑇𝑈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E0E3C0-F966-4381-8AC4-6FE43EDE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803" y="3907536"/>
                <a:ext cx="2779222" cy="534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4155EF-D5B2-4AD8-9606-E1D1729B6C01}"/>
                  </a:ext>
                </a:extLst>
              </p:cNvPr>
              <p:cNvSpPr txBox="1"/>
              <p:nvPr/>
            </p:nvSpPr>
            <p:spPr>
              <a:xfrm>
                <a:off x="8883869" y="2607974"/>
                <a:ext cx="1215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4155EF-D5B2-4AD8-9606-E1D1729B6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69" y="2607974"/>
                <a:ext cx="1215268" cy="276999"/>
              </a:xfrm>
              <a:prstGeom prst="rect">
                <a:avLst/>
              </a:prstGeom>
              <a:blipFill>
                <a:blip r:embed="rId7"/>
                <a:stretch>
                  <a:fillRect l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0CE697-28C8-461D-AD1D-232A2D1B1170}"/>
                  </a:ext>
                </a:extLst>
              </p:cNvPr>
              <p:cNvSpPr txBox="1"/>
              <p:nvPr/>
            </p:nvSpPr>
            <p:spPr>
              <a:xfrm>
                <a:off x="8877905" y="3293722"/>
                <a:ext cx="1221232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0CE697-28C8-461D-AD1D-232A2D1B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905" y="3293722"/>
                <a:ext cx="1221232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863B8-814C-4006-BC3F-F0F4E06711F6}"/>
                  </a:ext>
                </a:extLst>
              </p:cNvPr>
              <p:cNvSpPr txBox="1"/>
              <p:nvPr/>
            </p:nvSpPr>
            <p:spPr>
              <a:xfrm>
                <a:off x="8883869" y="3971464"/>
                <a:ext cx="129862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E863B8-814C-4006-BC3F-F0F4E067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69" y="3971464"/>
                <a:ext cx="1298625" cy="470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7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5BF4-A73B-4A8B-8945-3DB6FD0C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8905-DBDD-4EA9-978F-FD09768B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7672"/>
          </a:xfrm>
        </p:spPr>
        <p:txBody>
          <a:bodyPr/>
          <a:lstStyle/>
          <a:p>
            <a:r>
              <a:rPr lang="en-CA" dirty="0"/>
              <a:t>N=100 </a:t>
            </a:r>
            <a:r>
              <a:rPr lang="en-CA" dirty="0" err="1"/>
              <a:t>nt</a:t>
            </a:r>
            <a:r>
              <a:rPr lang="en-CA" dirty="0"/>
              <a:t>=240 </a:t>
            </a:r>
            <a:r>
              <a:rPr lang="en-CA" dirty="0" err="1"/>
              <a:t>StepTol</a:t>
            </a:r>
            <a:r>
              <a:rPr lang="en-CA" dirty="0"/>
              <a:t>&lt;1e-6 </a:t>
            </a:r>
            <a:r>
              <a:rPr lang="en-CA" dirty="0" err="1"/>
              <a:t>CycleTol</a:t>
            </a:r>
            <a:r>
              <a:rPr lang="en-CA" dirty="0"/>
              <a:t>&lt;1e-6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14F14-CADB-42DE-BB22-E3A2E7188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1" r="23471" b="13489"/>
          <a:stretch/>
        </p:blipFill>
        <p:spPr>
          <a:xfrm>
            <a:off x="838200" y="2333297"/>
            <a:ext cx="5362575" cy="3656023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32F725-1774-4905-8FE8-83289B394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154592"/>
              </p:ext>
            </p:extLst>
          </p:nvPr>
        </p:nvGraphicFramePr>
        <p:xfrm>
          <a:off x="6200775" y="2468234"/>
          <a:ext cx="5153025" cy="32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A52A0-3EB9-414A-B5FD-792DD5408E86}"/>
              </a:ext>
            </a:extLst>
          </p:cNvPr>
          <p:cNvSpPr txBox="1"/>
          <p:nvPr/>
        </p:nvSpPr>
        <p:spPr>
          <a:xfrm>
            <a:off x="978759" y="5989320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Heat Transfer – Gregory </a:t>
            </a:r>
            <a:r>
              <a:rPr lang="en-CA" dirty="0" err="1"/>
              <a:t>Nellis</a:t>
            </a:r>
            <a:r>
              <a:rPr lang="en-CA" dirty="0"/>
              <a:t>, Sanford Klein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44EC2-BB50-43EF-8502-664776A3EF0B}"/>
              </a:ext>
            </a:extLst>
          </p:cNvPr>
          <p:cNvSpPr txBox="1"/>
          <p:nvPr/>
        </p:nvSpPr>
        <p:spPr>
          <a:xfrm>
            <a:off x="7218218" y="5989320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Results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D657-BB55-47B0-BF33-35F1F7C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Cut Through</a:t>
            </a:r>
            <a:endParaRPr lang="en-US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6CD301D-3C46-4E47-B410-50F2279C7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24" y="1394075"/>
            <a:ext cx="5748673" cy="3962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35C50-ACB9-45EE-B813-8A94E1AB1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66" b="16112"/>
          <a:stretch/>
        </p:blipFill>
        <p:spPr>
          <a:xfrm>
            <a:off x="295445" y="1686188"/>
            <a:ext cx="5655733" cy="3485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50D9E-8CEA-4A03-8E08-D09F86690F18}"/>
              </a:ext>
            </a:extLst>
          </p:cNvPr>
          <p:cNvSpPr txBox="1"/>
          <p:nvPr/>
        </p:nvSpPr>
        <p:spPr>
          <a:xfrm>
            <a:off x="687015" y="5171811"/>
            <a:ext cx="50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Source: Heat Transfer – Gregory </a:t>
            </a:r>
            <a:r>
              <a:rPr lang="en-CA" dirty="0" err="1"/>
              <a:t>Nellis</a:t>
            </a:r>
            <a:r>
              <a:rPr lang="en-CA" dirty="0"/>
              <a:t>, Sanford Klein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1913-CC1D-4AEF-AE82-2F6A7F347927}"/>
              </a:ext>
            </a:extLst>
          </p:cNvPr>
          <p:cNvSpPr txBox="1"/>
          <p:nvPr/>
        </p:nvSpPr>
        <p:spPr>
          <a:xfrm>
            <a:off x="7921436" y="5171811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Results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B53A-8C57-446D-9CB3-E11068EF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04120"/>
          </a:xfrm>
        </p:spPr>
        <p:txBody>
          <a:bodyPr>
            <a:normAutofit/>
          </a:bodyPr>
          <a:lstStyle/>
          <a:p>
            <a:r>
              <a:rPr lang="en-CA" dirty="0"/>
              <a:t>Boundary condition implementation</a:t>
            </a:r>
          </a:p>
          <a:p>
            <a:r>
              <a:rPr lang="en-CA" dirty="0" err="1"/>
              <a:t>Upwinding</a:t>
            </a:r>
            <a:r>
              <a:rPr lang="en-CA" dirty="0"/>
              <a:t> on the forced convection term.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Sped up the solver(python -&gt; C)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F144494-8215-4856-A5D9-1F38819C1319}"/>
              </a:ext>
            </a:extLst>
          </p:cNvPr>
          <p:cNvSpPr/>
          <p:nvPr/>
        </p:nvSpPr>
        <p:spPr>
          <a:xfrm>
            <a:off x="3832558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F5835B4-51B4-4130-9674-2D14BB06CDB2}"/>
              </a:ext>
            </a:extLst>
          </p:cNvPr>
          <p:cNvSpPr/>
          <p:nvPr/>
        </p:nvSpPr>
        <p:spPr>
          <a:xfrm>
            <a:off x="4282671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DB7DBF-8A18-496A-BD49-85C1F398F448}"/>
              </a:ext>
            </a:extLst>
          </p:cNvPr>
          <p:cNvSpPr/>
          <p:nvPr/>
        </p:nvSpPr>
        <p:spPr>
          <a:xfrm>
            <a:off x="3382445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4BA13B-0220-4980-9BBE-6E92D8087A62}"/>
              </a:ext>
            </a:extLst>
          </p:cNvPr>
          <p:cNvSpPr/>
          <p:nvPr/>
        </p:nvSpPr>
        <p:spPr>
          <a:xfrm>
            <a:off x="3394850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9B919D-A93D-4A55-A416-7213F78169F5}"/>
              </a:ext>
            </a:extLst>
          </p:cNvPr>
          <p:cNvSpPr/>
          <p:nvPr/>
        </p:nvSpPr>
        <p:spPr>
          <a:xfrm>
            <a:off x="3832558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846770-CD74-406A-8BAD-242761B7FBFB}"/>
              </a:ext>
            </a:extLst>
          </p:cNvPr>
          <p:cNvSpPr/>
          <p:nvPr/>
        </p:nvSpPr>
        <p:spPr>
          <a:xfrm>
            <a:off x="4282671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DAD059-277A-40FA-B091-ADCBCEFBD9A6}"/>
              </a:ext>
            </a:extLst>
          </p:cNvPr>
          <p:cNvSpPr/>
          <p:nvPr/>
        </p:nvSpPr>
        <p:spPr>
          <a:xfrm>
            <a:off x="6079572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7E0F61-CDD4-4F34-9AC1-00393816B3F4}"/>
              </a:ext>
            </a:extLst>
          </p:cNvPr>
          <p:cNvSpPr/>
          <p:nvPr/>
        </p:nvSpPr>
        <p:spPr>
          <a:xfrm>
            <a:off x="6529685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F9B897-A858-495E-A3B5-2AF155D7C80D}"/>
              </a:ext>
            </a:extLst>
          </p:cNvPr>
          <p:cNvSpPr/>
          <p:nvPr/>
        </p:nvSpPr>
        <p:spPr>
          <a:xfrm>
            <a:off x="5629459" y="3429000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F3F1D7-2F81-453A-8E4F-4376158D562E}"/>
              </a:ext>
            </a:extLst>
          </p:cNvPr>
          <p:cNvSpPr/>
          <p:nvPr/>
        </p:nvSpPr>
        <p:spPr>
          <a:xfrm>
            <a:off x="5641864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488F4F-B9B5-4EBE-A6AB-A56F10F3E765}"/>
              </a:ext>
            </a:extLst>
          </p:cNvPr>
          <p:cNvSpPr/>
          <p:nvPr/>
        </p:nvSpPr>
        <p:spPr>
          <a:xfrm>
            <a:off x="6079572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6515A4E-153A-4333-ACE1-57BC10821E03}"/>
              </a:ext>
            </a:extLst>
          </p:cNvPr>
          <p:cNvSpPr/>
          <p:nvPr/>
        </p:nvSpPr>
        <p:spPr>
          <a:xfrm>
            <a:off x="6529685" y="3825949"/>
            <a:ext cx="159488" cy="148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8C9BC7-F07A-42B2-96EE-4C83AC5665A3}"/>
              </a:ext>
            </a:extLst>
          </p:cNvPr>
          <p:cNvCxnSpPr/>
          <p:nvPr/>
        </p:nvCxnSpPr>
        <p:spPr>
          <a:xfrm>
            <a:off x="3658889" y="3152552"/>
            <a:ext cx="478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F396CE-B185-4BC5-859B-11BF8E8CEB23}"/>
              </a:ext>
            </a:extLst>
          </p:cNvPr>
          <p:cNvCxnSpPr/>
          <p:nvPr/>
        </p:nvCxnSpPr>
        <p:spPr>
          <a:xfrm flipH="1">
            <a:off x="5955522" y="3152552"/>
            <a:ext cx="425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F8F670EB-D650-4AEE-96AB-6AC87EEB6CE8}"/>
              </a:ext>
            </a:extLst>
          </p:cNvPr>
          <p:cNvSpPr/>
          <p:nvPr/>
        </p:nvSpPr>
        <p:spPr>
          <a:xfrm>
            <a:off x="3832558" y="3620385"/>
            <a:ext cx="159488" cy="16303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9DB4EE42-8164-4B47-AF47-34B7E17CD617}"/>
              </a:ext>
            </a:extLst>
          </p:cNvPr>
          <p:cNvSpPr/>
          <p:nvPr/>
        </p:nvSpPr>
        <p:spPr>
          <a:xfrm>
            <a:off x="3613704" y="3825949"/>
            <a:ext cx="159488" cy="16303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F4BF9C43-628C-4A44-9033-65F2A1248486}"/>
              </a:ext>
            </a:extLst>
          </p:cNvPr>
          <p:cNvSpPr/>
          <p:nvPr/>
        </p:nvSpPr>
        <p:spPr>
          <a:xfrm>
            <a:off x="6079572" y="3620385"/>
            <a:ext cx="159488" cy="16303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927E42E8-7F57-4876-9421-0B150FDE2BB2}"/>
              </a:ext>
            </a:extLst>
          </p:cNvPr>
          <p:cNvSpPr/>
          <p:nvPr/>
        </p:nvSpPr>
        <p:spPr>
          <a:xfrm>
            <a:off x="6304628" y="3825949"/>
            <a:ext cx="159488" cy="16303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AB432-0382-40F9-8BE2-048BACF51B0C}"/>
              </a:ext>
            </a:extLst>
          </p:cNvPr>
          <p:cNvSpPr txBox="1"/>
          <p:nvPr/>
        </p:nvSpPr>
        <p:spPr>
          <a:xfrm>
            <a:off x="833509" y="316053"/>
            <a:ext cx="5879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Some Features of the code: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545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NTU/U Analysis</vt:lpstr>
      <vt:lpstr>Introduction</vt:lpstr>
      <vt:lpstr>Governing Equations</vt:lpstr>
      <vt:lpstr>Results</vt:lpstr>
      <vt:lpstr>Cut Through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NTU/U Analysis</dc:title>
  <dc:creator>Theo Christiaanse</dc:creator>
  <cp:lastModifiedBy>Theo Christiaanse</cp:lastModifiedBy>
  <cp:revision>16</cp:revision>
  <dcterms:created xsi:type="dcterms:W3CDTF">2017-09-12T22:05:28Z</dcterms:created>
  <dcterms:modified xsi:type="dcterms:W3CDTF">2018-04-09T16:41:22Z</dcterms:modified>
</cp:coreProperties>
</file>