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1" r:id="rId5"/>
    <p:sldId id="264" r:id="rId6"/>
    <p:sldId id="262"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80063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387129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3332256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298534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219313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F8B3242D-A802-4197-A82D-CF9E77D19C11}" type="datetimeFigureOut">
              <a:rPr lang="fr-FR" smtClean="0"/>
              <a:t>18/02/2019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94601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8B3242D-A802-4197-A82D-CF9E77D19C11}" type="datetimeFigureOut">
              <a:rPr lang="fr-FR" smtClean="0"/>
              <a:t>18/02/2019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374072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F8B3242D-A802-4197-A82D-CF9E77D19C11}" type="datetimeFigureOut">
              <a:rPr lang="fr-FR" smtClean="0"/>
              <a:t>18/02/2019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292271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8B3242D-A802-4197-A82D-CF9E77D19C11}" type="datetimeFigureOut">
              <a:rPr lang="fr-FR" smtClean="0"/>
              <a:t>18/02/2019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65896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F8B3242D-A802-4197-A82D-CF9E77D19C11}" type="datetimeFigureOut">
              <a:rPr lang="fr-FR" smtClean="0"/>
              <a:t>18/02/2019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104451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F8B3242D-A802-4197-A82D-CF9E77D19C11}" type="datetimeFigureOut">
              <a:rPr lang="fr-FR" smtClean="0"/>
              <a:t>18/02/2019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124259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4597-0619-4DB2-982A-E2D4C1C1D406}" type="slidenum">
              <a:rPr lang="fr-FR" smtClean="0"/>
              <a:t>‹N°›</a:t>
            </a:fld>
            <a:endParaRPr lang="fr-FR"/>
          </a:p>
        </p:txBody>
      </p:sp>
    </p:spTree>
    <p:extLst>
      <p:ext uri="{BB962C8B-B14F-4D97-AF65-F5344CB8AC3E}">
        <p14:creationId xmlns:p14="http://schemas.microsoft.com/office/powerpoint/2010/main" val="1544845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a:p>
          <a:p>
            <a:pPr algn="l">
              <a:lnSpc>
                <a:spcPct val="100000"/>
              </a:lnSpc>
            </a:pPr>
            <a:endParaRPr lang="fr-FR" sz="2000" u="sng" dirty="0"/>
          </a:p>
          <a:p>
            <a:pPr algn="l">
              <a:lnSpc>
                <a:spcPct val="100000"/>
              </a:lnSpc>
            </a:pPr>
            <a:endParaRPr lang="fr-FR" sz="2000" u="sng" dirty="0"/>
          </a:p>
        </p:txBody>
      </p:sp>
      <p:sp>
        <p:nvSpPr>
          <p:cNvPr id="4" name="Rectangle à coins arrondis 3"/>
          <p:cNvSpPr/>
          <p:nvPr/>
        </p:nvSpPr>
        <p:spPr>
          <a:xfrm>
            <a:off x="199053" y="5197151"/>
            <a:ext cx="9144000" cy="1474237"/>
          </a:xfrm>
          <a:prstGeom prst="roundRect">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Projet de groupe effectué à six : </a:t>
            </a:r>
          </a:p>
          <a:p>
            <a:r>
              <a:rPr lang="fr-FR" dirty="0"/>
              <a:t>Dupuy Théo / </a:t>
            </a:r>
            <a:r>
              <a:rPr lang="fr-FR" dirty="0" err="1"/>
              <a:t>Ruffet</a:t>
            </a:r>
            <a:r>
              <a:rPr lang="fr-FR" dirty="0"/>
              <a:t> Clément / Olivier Thomas / Davion Stella / </a:t>
            </a:r>
            <a:r>
              <a:rPr lang="fr-FR" dirty="0" err="1"/>
              <a:t>Busquet</a:t>
            </a:r>
            <a:r>
              <a:rPr lang="fr-FR" dirty="0"/>
              <a:t> Nicolas / Baroux Ruben</a:t>
            </a:r>
            <a:endParaRPr lang="fr-FR" u="sng" dirty="0"/>
          </a:p>
        </p:txBody>
      </p:sp>
      <p:sp>
        <p:nvSpPr>
          <p:cNvPr id="5" name="Rectangle à coins arrondis 4"/>
          <p:cNvSpPr/>
          <p:nvPr/>
        </p:nvSpPr>
        <p:spPr>
          <a:xfrm>
            <a:off x="2261118" y="816443"/>
            <a:ext cx="7800392" cy="1166327"/>
          </a:xfrm>
          <a:prstGeom prst="roundRect">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Projet 2018/2019 : </a:t>
            </a:r>
            <a:r>
              <a:rPr lang="fr-FR" sz="4000" dirty="0" err="1">
                <a:solidFill>
                  <a:srgbClr val="FF0000"/>
                </a:solidFill>
              </a:rPr>
              <a:t>EcoProbes</a:t>
            </a:r>
            <a:r>
              <a:rPr lang="fr-FR" sz="4000" dirty="0">
                <a:solidFill>
                  <a:srgbClr val="FF0000"/>
                </a:solidFill>
              </a:rPr>
              <a:t> </a:t>
            </a:r>
            <a:endParaRPr lang="fr-FR" sz="4000" dirty="0"/>
          </a:p>
        </p:txBody>
      </p:sp>
    </p:spTree>
    <p:extLst>
      <p:ext uri="{BB962C8B-B14F-4D97-AF65-F5344CB8AC3E}">
        <p14:creationId xmlns:p14="http://schemas.microsoft.com/office/powerpoint/2010/main" val="82849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2) Diagramme de cas d’utilisation pour l’Eco-sonde de l’application mobile:</a:t>
            </a:r>
            <a:endParaRPr lang="fr-FR" sz="40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229" y="2028306"/>
            <a:ext cx="7028272" cy="4490285"/>
          </a:xfrm>
          <a:prstGeom prst="rect">
            <a:avLst/>
          </a:prstGeom>
        </p:spPr>
      </p:pic>
    </p:spTree>
    <p:extLst>
      <p:ext uri="{BB962C8B-B14F-4D97-AF65-F5344CB8AC3E}">
        <p14:creationId xmlns:p14="http://schemas.microsoft.com/office/powerpoint/2010/main" val="2639863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2) Diagramme de déploiement:</a:t>
            </a:r>
            <a:endParaRPr lang="fr-FR" sz="40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486" y="1935410"/>
            <a:ext cx="6218017" cy="5008742"/>
          </a:xfrm>
          <a:prstGeom prst="rect">
            <a:avLst/>
          </a:prstGeom>
        </p:spPr>
      </p:pic>
    </p:spTree>
    <p:extLst>
      <p:ext uri="{BB962C8B-B14F-4D97-AF65-F5344CB8AC3E}">
        <p14:creationId xmlns:p14="http://schemas.microsoft.com/office/powerpoint/2010/main" val="309955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2) Diagramme de cas d’utilisation pour l’Eco-sonde du site:</a:t>
            </a:r>
            <a:endParaRPr lang="fr-FR" sz="40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066" y="2114653"/>
            <a:ext cx="6421975" cy="4447652"/>
          </a:xfrm>
          <a:prstGeom prst="rect">
            <a:avLst/>
          </a:prstGeom>
        </p:spPr>
      </p:pic>
    </p:spTree>
    <p:extLst>
      <p:ext uri="{BB962C8B-B14F-4D97-AF65-F5344CB8AC3E}">
        <p14:creationId xmlns:p14="http://schemas.microsoft.com/office/powerpoint/2010/main" val="26773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3) Répartition des tâches:</a:t>
            </a:r>
            <a:endParaRPr lang="fr-FR" sz="40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215" y="2158383"/>
            <a:ext cx="11131003" cy="3860031"/>
          </a:xfrm>
          <a:prstGeom prst="rect">
            <a:avLst/>
          </a:prstGeom>
        </p:spPr>
      </p:pic>
    </p:spTree>
    <p:extLst>
      <p:ext uri="{BB962C8B-B14F-4D97-AF65-F5344CB8AC3E}">
        <p14:creationId xmlns:p14="http://schemas.microsoft.com/office/powerpoint/2010/main" val="2367410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30844"/>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4) Choix de l’environnement de développement:</a:t>
            </a:r>
            <a:endParaRPr lang="fr-FR" sz="4000" dirty="0"/>
          </a:p>
        </p:txBody>
      </p:sp>
      <p:sp>
        <p:nvSpPr>
          <p:cNvPr id="3" name="ZoneTexte 2"/>
          <p:cNvSpPr txBox="1"/>
          <p:nvPr/>
        </p:nvSpPr>
        <p:spPr>
          <a:xfrm>
            <a:off x="1064029" y="3433156"/>
            <a:ext cx="184731" cy="369332"/>
          </a:xfrm>
          <a:prstGeom prst="rect">
            <a:avLst/>
          </a:prstGeom>
          <a:noFill/>
        </p:spPr>
        <p:txBody>
          <a:bodyPr wrap="none" rtlCol="0">
            <a:spAutoFit/>
          </a:bodyPr>
          <a:lstStyle/>
          <a:p>
            <a:endParaRPr lang="fr-FR" dirty="0"/>
          </a:p>
        </p:txBody>
      </p:sp>
      <p:pic>
        <p:nvPicPr>
          <p:cNvPr id="26" name="Imag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52" y="2078926"/>
            <a:ext cx="5944430" cy="2429214"/>
          </a:xfrm>
          <a:prstGeom prst="rect">
            <a:avLst/>
          </a:prstGeom>
        </p:spPr>
      </p:pic>
      <p:pic>
        <p:nvPicPr>
          <p:cNvPr id="27" name="Imag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808" y="1764452"/>
            <a:ext cx="5571066" cy="5335541"/>
          </a:xfrm>
          <a:prstGeom prst="rect">
            <a:avLst/>
          </a:prstGeom>
        </p:spPr>
      </p:pic>
      <p:pic>
        <p:nvPicPr>
          <p:cNvPr id="28" name="Imag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206" y="4886553"/>
            <a:ext cx="3362794" cy="1781424"/>
          </a:xfrm>
          <a:prstGeom prst="rect">
            <a:avLst/>
          </a:prstGeom>
        </p:spPr>
      </p:pic>
    </p:spTree>
    <p:extLst>
      <p:ext uri="{BB962C8B-B14F-4D97-AF65-F5344CB8AC3E}">
        <p14:creationId xmlns:p14="http://schemas.microsoft.com/office/powerpoint/2010/main" val="378873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a:p>
          <a:p>
            <a:pPr algn="l">
              <a:lnSpc>
                <a:spcPct val="100000"/>
              </a:lnSpc>
            </a:pPr>
            <a:endParaRPr lang="fr-FR" sz="2000" u="sng" dirty="0"/>
          </a:p>
          <a:p>
            <a:pPr algn="l">
              <a:lnSpc>
                <a:spcPct val="100000"/>
              </a:lnSpc>
            </a:pPr>
            <a:endParaRPr lang="fr-FR" sz="2000" u="sng" dirty="0"/>
          </a:p>
        </p:txBody>
      </p:sp>
      <p:sp>
        <p:nvSpPr>
          <p:cNvPr id="4" name="Rectangle à coins arrondis 3"/>
          <p:cNvSpPr/>
          <p:nvPr/>
        </p:nvSpPr>
        <p:spPr>
          <a:xfrm>
            <a:off x="1523999" y="2104685"/>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Deux agriculteurs souhaitent pouvoir consulter de manière régulière différentes données sur leurs terres par le biais de sondes dotées de capteurs qui permettent d’avoir une vision globale de la température, de l’humidité, de la luminosité …</a:t>
            </a:r>
          </a:p>
          <a:p>
            <a:pPr algn="ctr"/>
            <a:endParaRPr lang="fr-FR" dirty="0"/>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Contexte du projet </a:t>
            </a:r>
            <a:endParaRPr lang="fr-FR" sz="4000" dirty="0"/>
          </a:p>
        </p:txBody>
      </p:sp>
      <p:pic>
        <p:nvPicPr>
          <p:cNvPr id="6" name="Image 5"/>
          <p:cNvPicPr>
            <a:picLocks noChangeAspect="1"/>
          </p:cNvPicPr>
          <p:nvPr/>
        </p:nvPicPr>
        <p:blipFill>
          <a:blip r:embed="rId3"/>
          <a:stretch>
            <a:fillRect/>
          </a:stretch>
        </p:blipFill>
        <p:spPr>
          <a:xfrm>
            <a:off x="1203033" y="5561044"/>
            <a:ext cx="641933" cy="1202250"/>
          </a:xfrm>
          <a:prstGeom prst="roundRect">
            <a:avLst>
              <a:gd name="adj" fmla="val 2887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Image 6"/>
          <p:cNvPicPr>
            <a:picLocks noChangeAspect="1"/>
          </p:cNvPicPr>
          <p:nvPr/>
        </p:nvPicPr>
        <p:blipFill>
          <a:blip r:embed="rId4"/>
          <a:stretch>
            <a:fillRect/>
          </a:stretch>
        </p:blipFill>
        <p:spPr>
          <a:xfrm>
            <a:off x="2972250" y="5674784"/>
            <a:ext cx="1099366" cy="974771"/>
          </a:xfrm>
          <a:prstGeom prst="roundRect">
            <a:avLst>
              <a:gd name="adj" fmla="val 10868"/>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Image 7"/>
          <p:cNvPicPr>
            <a:picLocks noChangeAspect="1"/>
          </p:cNvPicPr>
          <p:nvPr/>
        </p:nvPicPr>
        <p:blipFill>
          <a:blip r:embed="rId5"/>
          <a:stretch>
            <a:fillRect/>
          </a:stretch>
        </p:blipFill>
        <p:spPr>
          <a:xfrm>
            <a:off x="5198900" y="5674784"/>
            <a:ext cx="1794199" cy="1010816"/>
          </a:xfrm>
          <a:prstGeom prst="roundRect">
            <a:avLst>
              <a:gd name="adj" fmla="val 15244"/>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Image 8"/>
          <p:cNvPicPr>
            <a:picLocks noChangeAspect="1"/>
          </p:cNvPicPr>
          <p:nvPr/>
        </p:nvPicPr>
        <p:blipFill>
          <a:blip r:embed="rId6"/>
          <a:stretch>
            <a:fillRect/>
          </a:stretch>
        </p:blipFill>
        <p:spPr>
          <a:xfrm>
            <a:off x="8120383" y="5674784"/>
            <a:ext cx="930781" cy="1018537"/>
          </a:xfrm>
          <a:prstGeom prst="roundRect">
            <a:avLst>
              <a:gd name="adj" fmla="val 22132"/>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Image 9"/>
          <p:cNvPicPr>
            <a:picLocks noChangeAspect="1"/>
          </p:cNvPicPr>
          <p:nvPr/>
        </p:nvPicPr>
        <p:blipFill>
          <a:blip r:embed="rId7"/>
          <a:stretch>
            <a:fillRect/>
          </a:stretch>
        </p:blipFill>
        <p:spPr>
          <a:xfrm>
            <a:off x="10347033" y="5482761"/>
            <a:ext cx="932802" cy="1280533"/>
          </a:xfrm>
          <a:prstGeom prst="roundRect">
            <a:avLst>
              <a:gd name="adj" fmla="val 38733"/>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1429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childTnLst>
                          </p:cTn>
                        </p:par>
                        <p:par>
                          <p:cTn id="11" fill="hold">
                            <p:stCondLst>
                              <p:cond delay="2000"/>
                            </p:stCondLst>
                            <p:childTnLst>
                              <p:par>
                                <p:cTn id="12" presetID="6"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par>
                                <p:cTn id="15" presetID="6"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par>
                          <p:cTn id="18" fill="hold">
                            <p:stCondLst>
                              <p:cond delay="4000"/>
                            </p:stCondLst>
                            <p:childTnLst>
                              <p:par>
                                <p:cTn id="19" presetID="6"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a:p>
          <a:p>
            <a:pPr algn="l">
              <a:lnSpc>
                <a:spcPct val="100000"/>
              </a:lnSpc>
            </a:pPr>
            <a:endParaRPr lang="fr-FR" sz="2000" u="sng" dirty="0"/>
          </a:p>
          <a:p>
            <a:pPr algn="l">
              <a:lnSpc>
                <a:spcPct val="100000"/>
              </a:lnSpc>
            </a:pPr>
            <a:endParaRPr lang="fr-FR" sz="2000" u="sng" dirty="0"/>
          </a:p>
        </p:txBody>
      </p:sp>
      <p:sp>
        <p:nvSpPr>
          <p:cNvPr id="4" name="Rectangle à coins arrondis 3"/>
          <p:cNvSpPr/>
          <p:nvPr/>
        </p:nvSpPr>
        <p:spPr>
          <a:xfrm>
            <a:off x="1524000" y="2566340"/>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Cette partie sera présentée de la manière suivante : </a:t>
            </a:r>
          </a:p>
          <a:p>
            <a:pPr algn="ctr"/>
            <a:r>
              <a:rPr lang="fr-FR" dirty="0"/>
              <a:t>A – Besoins des clients</a:t>
            </a:r>
          </a:p>
          <a:p>
            <a:pPr algn="ctr"/>
            <a:r>
              <a:rPr lang="fr-FR" dirty="0"/>
              <a:t>B – Les différentes contraintes du projet</a:t>
            </a:r>
          </a:p>
          <a:p>
            <a:pPr algn="ctr"/>
            <a:r>
              <a:rPr lang="fr-FR" dirty="0"/>
              <a:t>C – Le point de départ du projet</a:t>
            </a:r>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1) Cahier des charges global</a:t>
            </a:r>
            <a:endParaRPr lang="fr-FR" sz="4000" dirty="0"/>
          </a:p>
        </p:txBody>
      </p:sp>
    </p:spTree>
    <p:extLst>
      <p:ext uri="{BB962C8B-B14F-4D97-AF65-F5344CB8AC3E}">
        <p14:creationId xmlns:p14="http://schemas.microsoft.com/office/powerpoint/2010/main" val="28237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a:p>
          <a:p>
            <a:pPr algn="l">
              <a:lnSpc>
                <a:spcPct val="100000"/>
              </a:lnSpc>
            </a:pPr>
            <a:endParaRPr lang="fr-FR" sz="2000" u="sng" dirty="0"/>
          </a:p>
          <a:p>
            <a:pPr algn="l">
              <a:lnSpc>
                <a:spcPct val="100000"/>
              </a:lnSpc>
            </a:pPr>
            <a:endParaRPr lang="fr-FR" sz="2000" u="sng" dirty="0"/>
          </a:p>
        </p:txBody>
      </p:sp>
      <p:sp>
        <p:nvSpPr>
          <p:cNvPr id="4" name="Rectangle à coins arrondis 3"/>
          <p:cNvSpPr/>
          <p:nvPr/>
        </p:nvSpPr>
        <p:spPr>
          <a:xfrm>
            <a:off x="1524000" y="2566340"/>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Les clients qui sont deux agriculteurs ont émis plusieurs requêtes :  </a:t>
            </a:r>
          </a:p>
          <a:p>
            <a:pPr marL="285750" indent="-285750" algn="ctr">
              <a:buFontTx/>
              <a:buChar char="-"/>
            </a:pPr>
            <a:r>
              <a:rPr lang="fr-FR" dirty="0"/>
              <a:t>Leur propriété (champs / serres …) doit être quadrillée avec les sondes qui ont pour but de relever certaines données (Temp. Sol, </a:t>
            </a:r>
            <a:r>
              <a:rPr lang="fr-FR" dirty="0" err="1"/>
              <a:t>Temp</a:t>
            </a:r>
            <a:r>
              <a:rPr lang="fr-FR" dirty="0"/>
              <a:t>. Ambiante, </a:t>
            </a:r>
            <a:r>
              <a:rPr lang="fr-FR" dirty="0" err="1"/>
              <a:t>Humid</a:t>
            </a:r>
            <a:r>
              <a:rPr lang="fr-FR" dirty="0"/>
              <a:t>. Sol, </a:t>
            </a:r>
            <a:r>
              <a:rPr lang="fr-FR" dirty="0" err="1"/>
              <a:t>Humid</a:t>
            </a:r>
            <a:r>
              <a:rPr lang="fr-FR" dirty="0"/>
              <a:t>. Ambiante, Luminosité, Capteur niveau eau).</a:t>
            </a:r>
          </a:p>
          <a:p>
            <a:pPr marL="285750" indent="-285750" algn="ctr">
              <a:buFontTx/>
              <a:buChar char="-"/>
            </a:pPr>
            <a:r>
              <a:rPr lang="fr-FR" dirty="0"/>
              <a:t>Une application doit être créée pour pouvoir configurer les sondes par capteur.</a:t>
            </a:r>
          </a:p>
          <a:p>
            <a:pPr marL="285750" indent="-285750" algn="ctr">
              <a:buFontTx/>
              <a:buChar char="-"/>
            </a:pPr>
            <a:r>
              <a:rPr lang="fr-FR" dirty="0"/>
              <a:t>Les sondes doivent former un réseau maillé qui les relie entre elles et qui se font passer les données jusqu’au concentrateur.</a:t>
            </a:r>
          </a:p>
          <a:p>
            <a:pPr marL="285750" indent="-285750" algn="ctr">
              <a:buFontTx/>
              <a:buChar char="-"/>
            </a:pPr>
            <a:r>
              <a:rPr lang="fr-FR" dirty="0"/>
              <a:t>Les clients doivent pouvoir vérifier les données depuis un </a:t>
            </a:r>
            <a:r>
              <a:rPr lang="fr-FR"/>
              <a:t>site internet.</a:t>
            </a:r>
            <a:endParaRPr lang="fr-FR" dirty="0"/>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A) Besoins des clients :</a:t>
            </a:r>
            <a:endParaRPr lang="fr-FR" sz="4000" dirty="0"/>
          </a:p>
        </p:txBody>
      </p:sp>
    </p:spTree>
    <p:extLst>
      <p:ext uri="{BB962C8B-B14F-4D97-AF65-F5344CB8AC3E}">
        <p14:creationId xmlns:p14="http://schemas.microsoft.com/office/powerpoint/2010/main" val="232896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a:p>
          <a:p>
            <a:pPr algn="l">
              <a:lnSpc>
                <a:spcPct val="100000"/>
              </a:lnSpc>
            </a:pPr>
            <a:endParaRPr lang="fr-FR" sz="2000" u="sng" dirty="0"/>
          </a:p>
          <a:p>
            <a:pPr algn="l">
              <a:lnSpc>
                <a:spcPct val="100000"/>
              </a:lnSpc>
            </a:pPr>
            <a:endParaRPr lang="fr-FR" sz="2000" u="sng" dirty="0"/>
          </a:p>
        </p:txBody>
      </p:sp>
      <p:sp>
        <p:nvSpPr>
          <p:cNvPr id="4" name="Rectangle à coins arrondis 3"/>
          <p:cNvSpPr/>
          <p:nvPr/>
        </p:nvSpPr>
        <p:spPr>
          <a:xfrm>
            <a:off x="1524000" y="2566340"/>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a:t>Dans le projet </a:t>
            </a:r>
            <a:r>
              <a:rPr lang="fr-FR" u="sng" dirty="0" err="1"/>
              <a:t>EcoProbes</a:t>
            </a:r>
            <a:r>
              <a:rPr lang="fr-FR" u="sng" dirty="0"/>
              <a:t>, plusieurs contraintes apparaissent rapidement :</a:t>
            </a:r>
          </a:p>
          <a:p>
            <a:pPr algn="ctr"/>
            <a:endParaRPr lang="fr-FR" u="sng" dirty="0"/>
          </a:p>
          <a:p>
            <a:pPr algn="ctr"/>
            <a:r>
              <a:rPr lang="fr-FR" dirty="0"/>
              <a:t>- </a:t>
            </a:r>
            <a:r>
              <a:rPr lang="fr-FR" u="sng" dirty="0">
                <a:effectLst>
                  <a:outerShdw blurRad="38100" dist="38100" dir="2700000" algn="tl">
                    <a:srgbClr val="000000">
                      <a:alpha val="43137"/>
                    </a:srgbClr>
                  </a:outerShdw>
                </a:effectLst>
              </a:rPr>
              <a:t>Absence d’internet </a:t>
            </a:r>
            <a:r>
              <a:rPr lang="fr-FR" dirty="0"/>
              <a:t>dans le cheminement des données (utilisation d’un réseau maillé).</a:t>
            </a:r>
          </a:p>
          <a:p>
            <a:pPr marL="285750" indent="-285750" algn="ctr">
              <a:buFontTx/>
              <a:buChar char="-"/>
            </a:pPr>
            <a:r>
              <a:rPr lang="fr-FR" u="sng" dirty="0">
                <a:effectLst>
                  <a:outerShdw blurRad="38100" dist="38100" dir="2700000" algn="tl">
                    <a:srgbClr val="000000">
                      <a:alpha val="43137"/>
                    </a:srgbClr>
                  </a:outerShdw>
                </a:effectLst>
              </a:rPr>
              <a:t>Contrainte de coût </a:t>
            </a:r>
            <a:r>
              <a:rPr lang="fr-FR" dirty="0"/>
              <a:t>-&gt; Carte ne comportant pas d’OS, ce qui empêche l’utilisation du PHP et donc des bases de données.</a:t>
            </a:r>
          </a:p>
          <a:p>
            <a:pPr marL="285750" indent="-285750" algn="ctr">
              <a:buFontTx/>
              <a:buChar char="-"/>
            </a:pPr>
            <a:r>
              <a:rPr lang="fr-FR" u="sng" dirty="0">
                <a:effectLst>
                  <a:outerShdw blurRad="38100" dist="38100" dir="2700000" algn="tl">
                    <a:srgbClr val="000000">
                      <a:alpha val="43137"/>
                    </a:srgbClr>
                  </a:outerShdw>
                </a:effectLst>
              </a:rPr>
              <a:t>Stockage des données dans une carte SD</a:t>
            </a:r>
            <a:r>
              <a:rPr lang="fr-FR" dirty="0"/>
              <a:t> et produire un historique consultable par l’agriculteur depuis un site Web.</a:t>
            </a:r>
          </a:p>
          <a:p>
            <a:pPr marL="285750" indent="-285750" algn="ctr">
              <a:buFontTx/>
              <a:buChar char="-"/>
            </a:pPr>
            <a:endParaRPr lang="fr-FR" dirty="0"/>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B) Contraintes :</a:t>
            </a:r>
            <a:endParaRPr lang="fr-FR" sz="4000" dirty="0"/>
          </a:p>
        </p:txBody>
      </p:sp>
      <p:pic>
        <p:nvPicPr>
          <p:cNvPr id="2" name="Image 1"/>
          <p:cNvPicPr>
            <a:picLocks noChangeAspect="1"/>
          </p:cNvPicPr>
          <p:nvPr/>
        </p:nvPicPr>
        <p:blipFill rotWithShape="1">
          <a:blip r:embed="rId3"/>
          <a:srcRect l="-2458" t="-1089" r="421" b="13506"/>
          <a:stretch/>
        </p:blipFill>
        <p:spPr>
          <a:xfrm>
            <a:off x="110331" y="3455679"/>
            <a:ext cx="1273175" cy="12160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Image 5"/>
          <p:cNvPicPr>
            <a:picLocks noChangeAspect="1"/>
          </p:cNvPicPr>
          <p:nvPr/>
        </p:nvPicPr>
        <p:blipFill>
          <a:blip r:embed="rId4"/>
          <a:stretch>
            <a:fillRect/>
          </a:stretch>
        </p:blipFill>
        <p:spPr>
          <a:xfrm>
            <a:off x="10808494" y="3455680"/>
            <a:ext cx="1250950" cy="12306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Image 6"/>
          <p:cNvPicPr>
            <a:picLocks noChangeAspect="1"/>
          </p:cNvPicPr>
          <p:nvPr/>
        </p:nvPicPr>
        <p:blipFill>
          <a:blip r:embed="rId5"/>
          <a:stretch>
            <a:fillRect/>
          </a:stretch>
        </p:blipFill>
        <p:spPr>
          <a:xfrm>
            <a:off x="5107707" y="5686230"/>
            <a:ext cx="1976586" cy="10955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55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a:p>
          <a:p>
            <a:pPr algn="l">
              <a:lnSpc>
                <a:spcPct val="100000"/>
              </a:lnSpc>
            </a:pPr>
            <a:endParaRPr lang="fr-FR" sz="2000" u="sng" dirty="0"/>
          </a:p>
          <a:p>
            <a:pPr algn="l">
              <a:lnSpc>
                <a:spcPct val="100000"/>
              </a:lnSpc>
            </a:pPr>
            <a:endParaRPr lang="fr-FR" sz="2000" u="sng" dirty="0"/>
          </a:p>
        </p:txBody>
      </p:sp>
      <p:sp>
        <p:nvSpPr>
          <p:cNvPr id="4" name="Rectangle à coins arrondis 3"/>
          <p:cNvSpPr/>
          <p:nvPr/>
        </p:nvSpPr>
        <p:spPr>
          <a:xfrm>
            <a:off x="1524000" y="2566340"/>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Ce projet est évolutif car il est supposé être effectué sur plusieurs années par les étudiants.</a:t>
            </a:r>
          </a:p>
          <a:p>
            <a:pPr algn="ctr"/>
            <a:r>
              <a:rPr lang="fr-FR" dirty="0"/>
              <a:t>Cependant, nous sommes les premiers à le faire, c’est pour cela que nous devons tout bâtir de zéro, que ce soit dans :</a:t>
            </a:r>
          </a:p>
          <a:p>
            <a:pPr marL="285750" indent="-285750" algn="ctr">
              <a:buFontTx/>
              <a:buChar char="-"/>
            </a:pPr>
            <a:r>
              <a:rPr lang="fr-FR" dirty="0"/>
              <a:t>Le montage et  le codage des diverses sondes </a:t>
            </a:r>
          </a:p>
          <a:p>
            <a:pPr marL="285750" indent="-285750" algn="ctr">
              <a:buFontTx/>
              <a:buChar char="-"/>
            </a:pPr>
            <a:r>
              <a:rPr lang="fr-FR" dirty="0"/>
              <a:t>Le site internet composé de 3 langages : HTML / CSS / JS</a:t>
            </a:r>
          </a:p>
          <a:p>
            <a:pPr marL="285750" indent="-285750" algn="ctr">
              <a:buFontTx/>
              <a:buChar char="-"/>
            </a:pPr>
            <a:r>
              <a:rPr lang="fr-FR" dirty="0"/>
              <a:t>La mise en place du réseau maillé</a:t>
            </a:r>
          </a:p>
          <a:p>
            <a:pPr algn="ctr"/>
            <a:r>
              <a:rPr lang="fr-FR" dirty="0"/>
              <a:t>- La création de l’application de configuration des sondes sur terminal Android.</a:t>
            </a:r>
          </a:p>
          <a:p>
            <a:pPr marL="285750" indent="-285750" algn="ctr">
              <a:buFontTx/>
              <a:buChar char="-"/>
            </a:pPr>
            <a:endParaRPr lang="fr-FR" dirty="0"/>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C) Point de départ du projet :</a:t>
            </a:r>
            <a:endParaRPr lang="fr-FR" sz="4000" dirty="0"/>
          </a:p>
        </p:txBody>
      </p:sp>
    </p:spTree>
    <p:extLst>
      <p:ext uri="{BB962C8B-B14F-4D97-AF65-F5344CB8AC3E}">
        <p14:creationId xmlns:p14="http://schemas.microsoft.com/office/powerpoint/2010/main" val="3309543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2) Diagramme de cas d’utilisation pour l’Eco-sonde:</a:t>
            </a:r>
            <a:endParaRPr lang="fr-FR" sz="40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996" y="1872939"/>
            <a:ext cx="8248997" cy="4985061"/>
          </a:xfrm>
          <a:prstGeom prst="rect">
            <a:avLst/>
          </a:prstGeom>
        </p:spPr>
      </p:pic>
    </p:spTree>
    <p:extLst>
      <p:ext uri="{BB962C8B-B14F-4D97-AF65-F5344CB8AC3E}">
        <p14:creationId xmlns:p14="http://schemas.microsoft.com/office/powerpoint/2010/main" val="382979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2) Diagramme de cas d’utilisation pour l’Eco-sonde du site:</a:t>
            </a:r>
            <a:endParaRPr lang="fr-FR" sz="40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066" y="2114653"/>
            <a:ext cx="6421975" cy="4447652"/>
          </a:xfrm>
          <a:prstGeom prst="rect">
            <a:avLst/>
          </a:prstGeom>
        </p:spPr>
      </p:pic>
    </p:spTree>
    <p:extLst>
      <p:ext uri="{BB962C8B-B14F-4D97-AF65-F5344CB8AC3E}">
        <p14:creationId xmlns:p14="http://schemas.microsoft.com/office/powerpoint/2010/main" val="310549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71483"/>
            <a:ext cx="12192000" cy="8128000"/>
          </a:xfrm>
        </p:spPr>
      </p:pic>
      <p:sp>
        <p:nvSpPr>
          <p:cNvPr id="5" name="Rectangle à coins arrondis 4"/>
          <p:cNvSpPr/>
          <p:nvPr/>
        </p:nvSpPr>
        <p:spPr>
          <a:xfrm>
            <a:off x="1324495" y="414425"/>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2) Diagramme de cas d’utilisation pour l’Eco-sonde du concentrateur:</a:t>
            </a:r>
            <a:endParaRPr lang="fr-FR" sz="4000"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2413" y="2069869"/>
            <a:ext cx="6869881" cy="4708932"/>
          </a:xfrm>
          <a:prstGeom prst="rect">
            <a:avLst/>
          </a:prstGeom>
        </p:spPr>
      </p:pic>
    </p:spTree>
    <p:extLst>
      <p:ext uri="{BB962C8B-B14F-4D97-AF65-F5344CB8AC3E}">
        <p14:creationId xmlns:p14="http://schemas.microsoft.com/office/powerpoint/2010/main" val="21375857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448</Words>
  <Application>Microsoft Office PowerPoint</Application>
  <PresentationFormat>Grand écran</PresentationFormat>
  <Paragraphs>43</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theo dupuy</cp:lastModifiedBy>
  <cp:revision>21</cp:revision>
  <dcterms:created xsi:type="dcterms:W3CDTF">2019-02-18T12:01:54Z</dcterms:created>
  <dcterms:modified xsi:type="dcterms:W3CDTF">2019-02-18T16:50:18Z</dcterms:modified>
</cp:coreProperties>
</file>