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9" r:id="rId4"/>
    <p:sldId id="257" r:id="rId5"/>
    <p:sldId id="258" r:id="rId6"/>
    <p:sldId id="259" r:id="rId7"/>
    <p:sldId id="260" r:id="rId8"/>
    <p:sldId id="266" r:id="rId9"/>
    <p:sldId id="271" r:id="rId10"/>
    <p:sldId id="270" r:id="rId11"/>
    <p:sldId id="264" r:id="rId12"/>
    <p:sldId id="267" r:id="rId13"/>
    <p:sldId id="261" r:id="rId14"/>
    <p:sldId id="268" r:id="rId15"/>
    <p:sldId id="26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/>
    <p:restoredTop sz="96197"/>
  </p:normalViewPr>
  <p:slideViewPr>
    <p:cSldViewPr snapToGrid="0">
      <p:cViewPr varScale="1">
        <p:scale>
          <a:sx n="72" d="100"/>
          <a:sy n="72" d="100"/>
        </p:scale>
        <p:origin x="22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1DCA-458B-DADA-7BB5-8F165DF5A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Principal Component Analysis :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BC384-2B60-93AF-E4F4-4780BD89F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97869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B988D63-FA8B-436C-902E-E5005BC0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Picture 4" descr="Graphiques sur un écran avec le reflet du bureau">
            <a:extLst>
              <a:ext uri="{FF2B5EF4-FFF2-40B4-BE49-F238E27FC236}">
                <a16:creationId xmlns:a16="http://schemas.microsoft.com/office/drawing/2014/main" id="{1B52E09D-68DE-9627-7C33-4E4F8F127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22" r="34795"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493E730-2044-49B5-A022-B8D6F359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19F00-1D2C-3C24-F19D-8F025869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BE" dirty="0"/>
              <a:t>Data set : Presentation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976801-4346-4636-BA62-265C81D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DEDA0A7-05A3-488A-BE77-CBEDFB14C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93166" y="2978132"/>
            <a:ext cx="6961478" cy="2276983"/>
          </a:xfrm>
        </p:spPr>
      </p:pic>
    </p:spTree>
    <p:extLst>
      <p:ext uri="{BB962C8B-B14F-4D97-AF65-F5344CB8AC3E}">
        <p14:creationId xmlns:p14="http://schemas.microsoft.com/office/powerpoint/2010/main" val="286140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AFB0-F97B-BB34-923F-47A4775E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Numerical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6ECE-1D9E-EE18-FD00-9C36BE5A9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F50EB2A-AEDA-BD73-46AA-4C153F074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540" y="1293697"/>
            <a:ext cx="5858723" cy="439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5D55-647F-69C8-1EEB-7EE3DAEE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Numerical Example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B5A494-B61B-1AD2-7B87-6E0DB8027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477" y="1738556"/>
            <a:ext cx="6241548" cy="46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AFB0-F97B-BB34-923F-47A4775E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Numerical Example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6B4B64-F79D-0FC2-50C6-EE2B699E9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077" y="1619492"/>
            <a:ext cx="7051226" cy="494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1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5EC0A-F8F5-8884-AA71-79314AE0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BE" sz="2400" dirty="0"/>
              <a:t>Classifier : Performance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C78A98-3F67-6E99-023A-796D821BC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9EDC5D-75D5-B70A-1B8B-CEBFB9880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548156"/>
            <a:ext cx="6269479" cy="376168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9260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781C-D8B7-742E-D0A9-CACD7965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Non Working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A19AC3-EB27-89C5-C94C-31D44AF91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70" y="1834166"/>
            <a:ext cx="10944572" cy="4559359"/>
          </a:xfrm>
        </p:spPr>
      </p:pic>
    </p:spTree>
    <p:extLst>
      <p:ext uri="{BB962C8B-B14F-4D97-AF65-F5344CB8AC3E}">
        <p14:creationId xmlns:p14="http://schemas.microsoft.com/office/powerpoint/2010/main" val="498141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6D98F-79C9-4CAC-EFFF-28AC7D37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Limitations and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36E09-1E42-8DFB-1A0A-3912120D1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7194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11C7-0E78-3C7A-8490-2272AA4B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25AB-57B4-5F0E-5C24-69E1B1D9E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7878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E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7C031CB-DEB3-405F-9996-5322C24A6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2031F0E-C3FA-4DAF-BD13-4AC665CFF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E685C68-BF28-4330-A4FE-33ABD885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629"/>
            <a:ext cx="11525954" cy="27594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73350E1-40B5-47D9-8DDD-3C2A17B4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1525954" cy="53794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BDBE3-70C6-A055-C725-6E9C2EF7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13" y="1997765"/>
            <a:ext cx="5872891" cy="26966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>
                <a:solidFill>
                  <a:srgbClr val="FFFFFF"/>
                </a:solidFill>
              </a:rPr>
              <a:t>LINK WITH LINEAR ALGEBRA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1500D0A-0DCA-4E06-8B25-618E6299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4686838"/>
            <a:ext cx="1602997" cy="14427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08AC4DC-69B5-4DD1-84BC-850C5A286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3034068"/>
            <a:ext cx="160299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008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A6B4-014B-4E75-87A4-3CCEFD25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Linear Algebra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096F75-67A6-C534-B703-760478684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438" y="1834166"/>
            <a:ext cx="8978744" cy="4489372"/>
          </a:xfrm>
        </p:spPr>
      </p:pic>
    </p:spTree>
    <p:extLst>
      <p:ext uri="{BB962C8B-B14F-4D97-AF65-F5344CB8AC3E}">
        <p14:creationId xmlns:p14="http://schemas.microsoft.com/office/powerpoint/2010/main" val="340391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4C43-513C-B858-E765-64526221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Linear Algebra :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F80C53-8AD2-8CF2-DB6C-D5D3C10C673D}"/>
                  </a:ext>
                </a:extLst>
              </p:cNvPr>
              <p:cNvSpPr txBox="1"/>
              <p:nvPr/>
            </p:nvSpPr>
            <p:spPr>
              <a:xfrm>
                <a:off x="2996060" y="3160060"/>
                <a:ext cx="5823362" cy="1156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F80C53-8AD2-8CF2-DB6C-D5D3C10C6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060" y="3160060"/>
                <a:ext cx="5823362" cy="1156470"/>
              </a:xfrm>
              <a:prstGeom prst="rect">
                <a:avLst/>
              </a:prstGeom>
              <a:blipFill>
                <a:blip r:embed="rId2"/>
                <a:stretch>
                  <a:fillRect t="-1087" b="-1413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22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57ED-9773-693A-7348-DE5CEC05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Linear Algebra : Diagonalisaton</a:t>
            </a:r>
          </a:p>
        </p:txBody>
      </p:sp>
    </p:spTree>
    <p:extLst>
      <p:ext uri="{BB962C8B-B14F-4D97-AF65-F5344CB8AC3E}">
        <p14:creationId xmlns:p14="http://schemas.microsoft.com/office/powerpoint/2010/main" val="384353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530D-90A7-81CE-EFF1-DDDDAE5B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Linear Algebra :  SVD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E06034-41FD-9D9F-1F6A-FEA051763477}"/>
                  </a:ext>
                </a:extLst>
              </p:cNvPr>
              <p:cNvSpPr txBox="1"/>
              <p:nvPr/>
            </p:nvSpPr>
            <p:spPr>
              <a:xfrm>
                <a:off x="-149996" y="2273806"/>
                <a:ext cx="6805448" cy="43760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GB" sz="320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ΣΣ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𝐷𝑉</m:t>
                      </m:r>
                    </m:oMath>
                  </m:oMathPara>
                </a14:m>
                <a:endParaRPr lang="en-GB" sz="3200" b="0" i="1" dirty="0">
                  <a:latin typeface="Cambria Math" panose="02040503050406030204" pitchFamily="18" charset="0"/>
                </a:endParaRPr>
              </a:p>
              <a:p>
                <a:endParaRPr lang="en-GB" sz="3200" i="1" dirty="0">
                  <a:latin typeface="Cambria Math" panose="02040503050406030204" pitchFamily="18" charset="0"/>
                </a:endParaRPr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GB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E06034-41FD-9D9F-1F6A-FEA051763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996" y="2273806"/>
                <a:ext cx="6805448" cy="4376006"/>
              </a:xfrm>
              <a:prstGeom prst="rect">
                <a:avLst/>
              </a:prstGeom>
              <a:blipFill>
                <a:blip r:embed="rId2"/>
                <a:stretch>
                  <a:fillRect t="-290" b="-173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954107-27D5-B6D5-3FC7-B70670D32F6E}"/>
                  </a:ext>
                </a:extLst>
              </p:cNvPr>
              <p:cNvSpPr txBox="1"/>
              <p:nvPr/>
            </p:nvSpPr>
            <p:spPr>
              <a:xfrm>
                <a:off x="5969875" y="3093729"/>
                <a:ext cx="6117021" cy="1248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p>
                        <m:sSup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4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954107-27D5-B6D5-3FC7-B70670D32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875" y="3093729"/>
                <a:ext cx="6117021" cy="1248803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68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4D6A-7C37-9E9C-2CA6-7A70993A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Numerical Advantages : SVD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51E789-19CD-EFFF-B7FC-1527355DC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Firstly, focusing on computational demands and numerical stability, avoiding the computation of X^T X is advantageous. This approach is not only computationally less expensive but also reduces the risk of increases the condition number of the matrix, which could lead to numerical instabilities.</a:t>
            </a:r>
          </a:p>
          <a:p>
            <a:r>
              <a:rPr lang="en-GB" dirty="0"/>
              <a:t>Secondly, nowadays the algorithms to compute the SVD are extremely efficient (and better that the ones for eigenvector). As we might be only interested by the $k$-first Principal Components these algorithms don't require to compute each components and can be stopped at anytime.</a:t>
            </a:r>
          </a:p>
          <a:p>
            <a:r>
              <a:rPr lang="en-GB" dirty="0"/>
              <a:t>Finally, provided that X is sparse (e.g. images) transforming it into XX^T results in dense matrix. Keeping this sparse structure is really important, indeed algorithms can be adapted leading to seemingly more efficient algorithms.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1821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100000"/>
                <a:hueMod val="100000"/>
                <a:satMod val="110000"/>
                <a:lumMod val="79000"/>
                <a:lumOff val="21000"/>
              </a:schemeClr>
            </a:gs>
            <a:gs pos="100000">
              <a:schemeClr val="bg2">
                <a:shade val="78000"/>
                <a:hueMod val="44000"/>
                <a:satMod val="200000"/>
                <a:lumMod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1B45BD-D05B-47CB-97E5-994F293A1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7BDE151-4F7A-4E95-939F-18B2F607C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BF8E7B-C23F-EFFF-36E7-05BA08F7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643467"/>
            <a:ext cx="8133812" cy="36030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/>
              <a:t>Numerical Example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3E1E67-68B8-49AF-8DBA-E7E08CD3F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68225"/>
            <a:ext cx="12188824" cy="2289774"/>
          </a:xfrm>
          <a:prstGeom prst="rect">
            <a:avLst/>
          </a:prstGeom>
          <a:solidFill>
            <a:srgbClr val="181717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6FDE7C-B860-44EE-B294-C8358F7A8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3921" y="4568225"/>
            <a:ext cx="2764903" cy="2289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044554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131</TotalTime>
  <Words>225</Words>
  <Application>Microsoft Macintosh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Cambria Math</vt:lpstr>
      <vt:lpstr>Trebuchet MS</vt:lpstr>
      <vt:lpstr>Berlin</vt:lpstr>
      <vt:lpstr>Principal Component Analysis : Presentation</vt:lpstr>
      <vt:lpstr>Introduction</vt:lpstr>
      <vt:lpstr>LINK WITH LINEAR ALGEBRA</vt:lpstr>
      <vt:lpstr>Linear Algebra </vt:lpstr>
      <vt:lpstr>Linear Algebra : Formulation</vt:lpstr>
      <vt:lpstr>Linear Algebra : Diagonalisaton</vt:lpstr>
      <vt:lpstr>Linear Algebra :  SVD</vt:lpstr>
      <vt:lpstr>Numerical Advantages : SVD</vt:lpstr>
      <vt:lpstr>Numerical Example </vt:lpstr>
      <vt:lpstr>Data set : Presentation </vt:lpstr>
      <vt:lpstr>Numerical Example </vt:lpstr>
      <vt:lpstr>Numerical Example </vt:lpstr>
      <vt:lpstr>Numerical Example </vt:lpstr>
      <vt:lpstr>Classifier : Performance</vt:lpstr>
      <vt:lpstr>Non Working example</vt:lpstr>
      <vt:lpstr>Limitations and Extensions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 Component Analysis : Presentation</dc:title>
  <dc:creator>Théo Hanon</dc:creator>
  <cp:lastModifiedBy>Théo Hanon</cp:lastModifiedBy>
  <cp:revision>2</cp:revision>
  <dcterms:created xsi:type="dcterms:W3CDTF">2023-11-29T20:53:30Z</dcterms:created>
  <dcterms:modified xsi:type="dcterms:W3CDTF">2023-12-03T12:11:47Z</dcterms:modified>
</cp:coreProperties>
</file>