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BE9E44"/>
    <a:srgbClr val="111111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19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8EAE-4950-4C41-92F0-5391C20CA951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1F945-1E1C-4CAB-9C8C-6A5F90116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412E8-AFC5-DA48-A710-C9E1500ED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Change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F945-1E1C-4CAB-9C8C-6A5F901162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84A762-1D35-FB4A-A1B7-D7B16303D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07" y="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374A3BF-1A18-8E42-BB03-55016F3D3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455" y="5850000"/>
            <a:ext cx="2482477" cy="28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1E3705-A3D7-964C-ADF3-9F1D7BC88841}"/>
              </a:ext>
            </a:extLst>
          </p:cNvPr>
          <p:cNvSpPr txBox="1">
            <a:spLocks/>
          </p:cNvSpPr>
          <p:nvPr/>
        </p:nvSpPr>
        <p:spPr>
          <a:xfrm>
            <a:off x="4471693" y="4344627"/>
            <a:ext cx="3240000" cy="8995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2400" b="1" dirty="0" err="1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Offuture</a:t>
            </a:r>
            <a:r>
              <a:rPr lang="en-GB" sz="2400" b="1" dirty="0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 - Descriptive Analytics</a:t>
            </a:r>
          </a:p>
        </p:txBody>
      </p:sp>
      <p:sp>
        <p:nvSpPr>
          <p:cNvPr id="11" name="Graphic 2">
            <a:extLst>
              <a:ext uri="{FF2B5EF4-FFF2-40B4-BE49-F238E27FC236}">
                <a16:creationId xmlns:a16="http://schemas.microsoft.com/office/drawing/2014/main" id="{BE4DDC6C-A249-2E4A-A6C8-F81BB10CEF8D}"/>
              </a:ext>
            </a:extLst>
          </p:cNvPr>
          <p:cNvSpPr>
            <a:spLocks noChangeAspect="1"/>
          </p:cNvSpPr>
          <p:nvPr/>
        </p:nvSpPr>
        <p:spPr>
          <a:xfrm>
            <a:off x="5767693" y="3622529"/>
            <a:ext cx="648000" cy="648000"/>
          </a:xfrm>
          <a:custGeom>
            <a:avLst/>
            <a:gdLst>
              <a:gd name="connsiteX0" fmla="*/ 98965 w 571500"/>
              <a:gd name="connsiteY0" fmla="*/ 324231 h 571500"/>
              <a:gd name="connsiteX1" fmla="*/ 137446 w 571500"/>
              <a:gd name="connsiteY1" fmla="*/ 285750 h 571500"/>
              <a:gd name="connsiteX2" fmla="*/ 128683 w 571500"/>
              <a:gd name="connsiteY2" fmla="*/ 261652 h 571500"/>
              <a:gd name="connsiteX3" fmla="*/ 211074 w 571500"/>
              <a:gd name="connsiteY3" fmla="*/ 127730 h 571500"/>
              <a:gd name="connsiteX4" fmla="*/ 264795 w 571500"/>
              <a:gd name="connsiteY4" fmla="*/ 124682 h 571500"/>
              <a:gd name="connsiteX5" fmla="*/ 268891 w 571500"/>
              <a:gd name="connsiteY5" fmla="*/ 119158 h 571500"/>
              <a:gd name="connsiteX6" fmla="*/ 331280 w 571500"/>
              <a:gd name="connsiteY6" fmla="*/ 154781 h 571500"/>
              <a:gd name="connsiteX7" fmla="*/ 357854 w 571500"/>
              <a:gd name="connsiteY7" fmla="*/ 202216 h 571500"/>
              <a:gd name="connsiteX8" fmla="*/ 405289 w 571500"/>
              <a:gd name="connsiteY8" fmla="*/ 175641 h 571500"/>
              <a:gd name="connsiteX9" fmla="*/ 401193 w 571500"/>
              <a:gd name="connsiteY9" fmla="*/ 145256 h 571500"/>
              <a:gd name="connsiteX10" fmla="*/ 474250 w 571500"/>
              <a:gd name="connsiteY10" fmla="*/ 72200 h 571500"/>
              <a:gd name="connsiteX11" fmla="*/ 529685 w 571500"/>
              <a:gd name="connsiteY11" fmla="*/ 70104 h 571500"/>
              <a:gd name="connsiteX12" fmla="*/ 527590 w 571500"/>
              <a:gd name="connsiteY12" fmla="*/ 14669 h 571500"/>
              <a:gd name="connsiteX13" fmla="*/ 472059 w 571500"/>
              <a:gd name="connsiteY13" fmla="*/ 16764 h 571500"/>
              <a:gd name="connsiteX14" fmla="*/ 467201 w 571500"/>
              <a:gd name="connsiteY14" fmla="*/ 63627 h 571500"/>
              <a:gd name="connsiteX15" fmla="*/ 394145 w 571500"/>
              <a:gd name="connsiteY15" fmla="*/ 136684 h 571500"/>
              <a:gd name="connsiteX16" fmla="*/ 340328 w 571500"/>
              <a:gd name="connsiteY16" fmla="*/ 138494 h 571500"/>
              <a:gd name="connsiteX17" fmla="*/ 335661 w 571500"/>
              <a:gd name="connsiteY17" fmla="*/ 144590 h 571500"/>
              <a:gd name="connsiteX18" fmla="*/ 273272 w 571500"/>
              <a:gd name="connsiteY18" fmla="*/ 108966 h 571500"/>
              <a:gd name="connsiteX19" fmla="*/ 246602 w 571500"/>
              <a:gd name="connsiteY19" fmla="*/ 61627 h 571500"/>
              <a:gd name="connsiteX20" fmla="*/ 199263 w 571500"/>
              <a:gd name="connsiteY20" fmla="*/ 88297 h 571500"/>
              <a:gd name="connsiteX21" fmla="*/ 203644 w 571500"/>
              <a:gd name="connsiteY21" fmla="*/ 118872 h 571500"/>
              <a:gd name="connsiteX22" fmla="*/ 120587 w 571500"/>
              <a:gd name="connsiteY22" fmla="*/ 253937 h 571500"/>
              <a:gd name="connsiteX23" fmla="*/ 67151 w 571500"/>
              <a:gd name="connsiteY23" fmla="*/ 264128 h 571500"/>
              <a:gd name="connsiteX24" fmla="*/ 77343 w 571500"/>
              <a:gd name="connsiteY24" fmla="*/ 317564 h 571500"/>
              <a:gd name="connsiteX25" fmla="*/ 98965 w 571500"/>
              <a:gd name="connsiteY25" fmla="*/ 324231 h 571500"/>
              <a:gd name="connsiteX26" fmla="*/ 98965 w 571500"/>
              <a:gd name="connsiteY26" fmla="*/ 324231 h 571500"/>
              <a:gd name="connsiteX27" fmla="*/ 500063 w 571500"/>
              <a:gd name="connsiteY27" fmla="*/ 16478 h 571500"/>
              <a:gd name="connsiteX28" fmla="*/ 527590 w 571500"/>
              <a:gd name="connsiteY28" fmla="*/ 44006 h 571500"/>
              <a:gd name="connsiteX29" fmla="*/ 500063 w 571500"/>
              <a:gd name="connsiteY29" fmla="*/ 71438 h 571500"/>
              <a:gd name="connsiteX30" fmla="*/ 472535 w 571500"/>
              <a:gd name="connsiteY30" fmla="*/ 43910 h 571500"/>
              <a:gd name="connsiteX31" fmla="*/ 500063 w 571500"/>
              <a:gd name="connsiteY31" fmla="*/ 16478 h 571500"/>
              <a:gd name="connsiteX32" fmla="*/ 500063 w 571500"/>
              <a:gd name="connsiteY32" fmla="*/ 16478 h 571500"/>
              <a:gd name="connsiteX33" fmla="*/ 368141 w 571500"/>
              <a:gd name="connsiteY33" fmla="*/ 137351 h 571500"/>
              <a:gd name="connsiteX34" fmla="*/ 395669 w 571500"/>
              <a:gd name="connsiteY34" fmla="*/ 164878 h 571500"/>
              <a:gd name="connsiteX35" fmla="*/ 368141 w 571500"/>
              <a:gd name="connsiteY35" fmla="*/ 192310 h 571500"/>
              <a:gd name="connsiteX36" fmla="*/ 340614 w 571500"/>
              <a:gd name="connsiteY36" fmla="*/ 164783 h 571500"/>
              <a:gd name="connsiteX37" fmla="*/ 368141 w 571500"/>
              <a:gd name="connsiteY37" fmla="*/ 137351 h 571500"/>
              <a:gd name="connsiteX38" fmla="*/ 368141 w 571500"/>
              <a:gd name="connsiteY38" fmla="*/ 137351 h 571500"/>
              <a:gd name="connsiteX39" fmla="*/ 236315 w 571500"/>
              <a:gd name="connsiteY39" fmla="*/ 71438 h 571500"/>
              <a:gd name="connsiteX40" fmla="*/ 263843 w 571500"/>
              <a:gd name="connsiteY40" fmla="*/ 98965 h 571500"/>
              <a:gd name="connsiteX41" fmla="*/ 236315 w 571500"/>
              <a:gd name="connsiteY41" fmla="*/ 126397 h 571500"/>
              <a:gd name="connsiteX42" fmla="*/ 208788 w 571500"/>
              <a:gd name="connsiteY42" fmla="*/ 98870 h 571500"/>
              <a:gd name="connsiteX43" fmla="*/ 236315 w 571500"/>
              <a:gd name="connsiteY43" fmla="*/ 71438 h 571500"/>
              <a:gd name="connsiteX44" fmla="*/ 236315 w 571500"/>
              <a:gd name="connsiteY44" fmla="*/ 71438 h 571500"/>
              <a:gd name="connsiteX45" fmla="*/ 98965 w 571500"/>
              <a:gd name="connsiteY45" fmla="*/ 258223 h 571500"/>
              <a:gd name="connsiteX46" fmla="*/ 126397 w 571500"/>
              <a:gd name="connsiteY46" fmla="*/ 285750 h 571500"/>
              <a:gd name="connsiteX47" fmla="*/ 98870 w 571500"/>
              <a:gd name="connsiteY47" fmla="*/ 313182 h 571500"/>
              <a:gd name="connsiteX48" fmla="*/ 71438 w 571500"/>
              <a:gd name="connsiteY48" fmla="*/ 285750 h 571500"/>
              <a:gd name="connsiteX49" fmla="*/ 98965 w 571500"/>
              <a:gd name="connsiteY49" fmla="*/ 258223 h 571500"/>
              <a:gd name="connsiteX50" fmla="*/ 98965 w 571500"/>
              <a:gd name="connsiteY50" fmla="*/ 258223 h 571500"/>
              <a:gd name="connsiteX51" fmla="*/ 533019 w 571500"/>
              <a:gd name="connsiteY51" fmla="*/ 560546 h 571500"/>
              <a:gd name="connsiteX52" fmla="*/ 533019 w 571500"/>
              <a:gd name="connsiteY52" fmla="*/ 148400 h 571500"/>
              <a:gd name="connsiteX53" fmla="*/ 456057 w 571500"/>
              <a:gd name="connsiteY53" fmla="*/ 148400 h 571500"/>
              <a:gd name="connsiteX54" fmla="*/ 456057 w 571500"/>
              <a:gd name="connsiteY54" fmla="*/ 560546 h 571500"/>
              <a:gd name="connsiteX55" fmla="*/ 401098 w 571500"/>
              <a:gd name="connsiteY55" fmla="*/ 560546 h 571500"/>
              <a:gd name="connsiteX56" fmla="*/ 401098 w 571500"/>
              <a:gd name="connsiteY56" fmla="*/ 302228 h 571500"/>
              <a:gd name="connsiteX57" fmla="*/ 324136 w 571500"/>
              <a:gd name="connsiteY57" fmla="*/ 302228 h 571500"/>
              <a:gd name="connsiteX58" fmla="*/ 324136 w 571500"/>
              <a:gd name="connsiteY58" fmla="*/ 560546 h 571500"/>
              <a:gd name="connsiteX59" fmla="*/ 269177 w 571500"/>
              <a:gd name="connsiteY59" fmla="*/ 560546 h 571500"/>
              <a:gd name="connsiteX60" fmla="*/ 269177 w 571500"/>
              <a:gd name="connsiteY60" fmla="*/ 258318 h 571500"/>
              <a:gd name="connsiteX61" fmla="*/ 192215 w 571500"/>
              <a:gd name="connsiteY61" fmla="*/ 258318 h 571500"/>
              <a:gd name="connsiteX62" fmla="*/ 192215 w 571500"/>
              <a:gd name="connsiteY62" fmla="*/ 560546 h 571500"/>
              <a:gd name="connsiteX63" fmla="*/ 137255 w 571500"/>
              <a:gd name="connsiteY63" fmla="*/ 560546 h 571500"/>
              <a:gd name="connsiteX64" fmla="*/ 137255 w 571500"/>
              <a:gd name="connsiteY64" fmla="*/ 390144 h 571500"/>
              <a:gd name="connsiteX65" fmla="*/ 60484 w 571500"/>
              <a:gd name="connsiteY65" fmla="*/ 390144 h 571500"/>
              <a:gd name="connsiteX66" fmla="*/ 60484 w 571500"/>
              <a:gd name="connsiteY66" fmla="*/ 560451 h 571500"/>
              <a:gd name="connsiteX67" fmla="*/ 10954 w 571500"/>
              <a:gd name="connsiteY67" fmla="*/ 560451 h 571500"/>
              <a:gd name="connsiteX68" fmla="*/ 10954 w 571500"/>
              <a:gd name="connsiteY68" fmla="*/ 0 h 571500"/>
              <a:gd name="connsiteX69" fmla="*/ 0 w 571500"/>
              <a:gd name="connsiteY69" fmla="*/ 0 h 571500"/>
              <a:gd name="connsiteX70" fmla="*/ 0 w 571500"/>
              <a:gd name="connsiteY70" fmla="*/ 571500 h 571500"/>
              <a:gd name="connsiteX71" fmla="*/ 571500 w 571500"/>
              <a:gd name="connsiteY71" fmla="*/ 571500 h 571500"/>
              <a:gd name="connsiteX72" fmla="*/ 571500 w 571500"/>
              <a:gd name="connsiteY72" fmla="*/ 560546 h 571500"/>
              <a:gd name="connsiteX73" fmla="*/ 533019 w 571500"/>
              <a:gd name="connsiteY73" fmla="*/ 560546 h 571500"/>
              <a:gd name="connsiteX74" fmla="*/ 126397 w 571500"/>
              <a:gd name="connsiteY74" fmla="*/ 560546 h 571500"/>
              <a:gd name="connsiteX75" fmla="*/ 71438 w 571500"/>
              <a:gd name="connsiteY75" fmla="*/ 560546 h 571500"/>
              <a:gd name="connsiteX76" fmla="*/ 71438 w 571500"/>
              <a:gd name="connsiteY76" fmla="*/ 401193 h 571500"/>
              <a:gd name="connsiteX77" fmla="*/ 126397 w 571500"/>
              <a:gd name="connsiteY77" fmla="*/ 401193 h 571500"/>
              <a:gd name="connsiteX78" fmla="*/ 126397 w 571500"/>
              <a:gd name="connsiteY78" fmla="*/ 560546 h 571500"/>
              <a:gd name="connsiteX79" fmla="*/ 258318 w 571500"/>
              <a:gd name="connsiteY79" fmla="*/ 560546 h 571500"/>
              <a:gd name="connsiteX80" fmla="*/ 203359 w 571500"/>
              <a:gd name="connsiteY80" fmla="*/ 560546 h 571500"/>
              <a:gd name="connsiteX81" fmla="*/ 203359 w 571500"/>
              <a:gd name="connsiteY81" fmla="*/ 269272 h 571500"/>
              <a:gd name="connsiteX82" fmla="*/ 258318 w 571500"/>
              <a:gd name="connsiteY82" fmla="*/ 269272 h 571500"/>
              <a:gd name="connsiteX83" fmla="*/ 258318 w 571500"/>
              <a:gd name="connsiteY83" fmla="*/ 560546 h 571500"/>
              <a:gd name="connsiteX84" fmla="*/ 390144 w 571500"/>
              <a:gd name="connsiteY84" fmla="*/ 560546 h 571500"/>
              <a:gd name="connsiteX85" fmla="*/ 335185 w 571500"/>
              <a:gd name="connsiteY85" fmla="*/ 560546 h 571500"/>
              <a:gd name="connsiteX86" fmla="*/ 335185 w 571500"/>
              <a:gd name="connsiteY86" fmla="*/ 313182 h 571500"/>
              <a:gd name="connsiteX87" fmla="*/ 390144 w 571500"/>
              <a:gd name="connsiteY87" fmla="*/ 313182 h 571500"/>
              <a:gd name="connsiteX88" fmla="*/ 390144 w 571500"/>
              <a:gd name="connsiteY88" fmla="*/ 560546 h 571500"/>
              <a:gd name="connsiteX89" fmla="*/ 522065 w 571500"/>
              <a:gd name="connsiteY89" fmla="*/ 560546 h 571500"/>
              <a:gd name="connsiteX90" fmla="*/ 467106 w 571500"/>
              <a:gd name="connsiteY90" fmla="*/ 560546 h 571500"/>
              <a:gd name="connsiteX91" fmla="*/ 467106 w 571500"/>
              <a:gd name="connsiteY91" fmla="*/ 159353 h 571500"/>
              <a:gd name="connsiteX92" fmla="*/ 522065 w 571500"/>
              <a:gd name="connsiteY92" fmla="*/ 159353 h 571500"/>
              <a:gd name="connsiteX93" fmla="*/ 522065 w 571500"/>
              <a:gd name="connsiteY93" fmla="*/ 56054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1500" h="571500">
                <a:moveTo>
                  <a:pt x="98965" y="324231"/>
                </a:moveTo>
                <a:cubicBezTo>
                  <a:pt x="120206" y="324231"/>
                  <a:pt x="137446" y="306991"/>
                  <a:pt x="137446" y="285750"/>
                </a:cubicBezTo>
                <a:cubicBezTo>
                  <a:pt x="137446" y="276987"/>
                  <a:pt x="134303" y="268415"/>
                  <a:pt x="128683" y="261652"/>
                </a:cubicBezTo>
                <a:lnTo>
                  <a:pt x="211074" y="127730"/>
                </a:lnTo>
                <a:cubicBezTo>
                  <a:pt x="226790" y="141732"/>
                  <a:pt x="250793" y="140399"/>
                  <a:pt x="264795" y="124682"/>
                </a:cubicBezTo>
                <a:cubicBezTo>
                  <a:pt x="266319" y="122968"/>
                  <a:pt x="267653" y="121158"/>
                  <a:pt x="268891" y="119158"/>
                </a:cubicBezTo>
                <a:lnTo>
                  <a:pt x="331280" y="154781"/>
                </a:lnTo>
                <a:cubicBezTo>
                  <a:pt x="325565" y="175260"/>
                  <a:pt x="337471" y="196406"/>
                  <a:pt x="357854" y="202216"/>
                </a:cubicBezTo>
                <a:cubicBezTo>
                  <a:pt x="378333" y="207931"/>
                  <a:pt x="399479" y="196025"/>
                  <a:pt x="405289" y="175641"/>
                </a:cubicBezTo>
                <a:cubicBezTo>
                  <a:pt x="408146" y="165354"/>
                  <a:pt x="406718" y="154400"/>
                  <a:pt x="401193" y="145256"/>
                </a:cubicBezTo>
                <a:lnTo>
                  <a:pt x="474250" y="72200"/>
                </a:lnTo>
                <a:cubicBezTo>
                  <a:pt x="490157" y="86963"/>
                  <a:pt x="514922" y="86011"/>
                  <a:pt x="529685" y="70104"/>
                </a:cubicBezTo>
                <a:cubicBezTo>
                  <a:pt x="544449" y="54197"/>
                  <a:pt x="543497" y="29432"/>
                  <a:pt x="527590" y="14669"/>
                </a:cubicBezTo>
                <a:cubicBezTo>
                  <a:pt x="511588" y="0"/>
                  <a:pt x="486823" y="953"/>
                  <a:pt x="472059" y="16764"/>
                </a:cubicBezTo>
                <a:cubicBezTo>
                  <a:pt x="460153" y="29528"/>
                  <a:pt x="458153" y="48673"/>
                  <a:pt x="467201" y="63627"/>
                </a:cubicBezTo>
                <a:lnTo>
                  <a:pt x="394145" y="136684"/>
                </a:lnTo>
                <a:cubicBezTo>
                  <a:pt x="378809" y="122301"/>
                  <a:pt x="354616" y="123158"/>
                  <a:pt x="340328" y="138494"/>
                </a:cubicBezTo>
                <a:cubicBezTo>
                  <a:pt x="338614" y="140399"/>
                  <a:pt x="336995" y="142399"/>
                  <a:pt x="335661" y="144590"/>
                </a:cubicBezTo>
                <a:lnTo>
                  <a:pt x="273272" y="108966"/>
                </a:lnTo>
                <a:cubicBezTo>
                  <a:pt x="278987" y="88487"/>
                  <a:pt x="267081" y="67342"/>
                  <a:pt x="246602" y="61627"/>
                </a:cubicBezTo>
                <a:cubicBezTo>
                  <a:pt x="226124" y="55912"/>
                  <a:pt x="204978" y="67818"/>
                  <a:pt x="199263" y="88297"/>
                </a:cubicBezTo>
                <a:cubicBezTo>
                  <a:pt x="196406" y="98679"/>
                  <a:pt x="197930" y="109728"/>
                  <a:pt x="203644" y="118872"/>
                </a:cubicBezTo>
                <a:lnTo>
                  <a:pt x="120587" y="253937"/>
                </a:lnTo>
                <a:cubicBezTo>
                  <a:pt x="102965" y="242030"/>
                  <a:pt x="79058" y="246602"/>
                  <a:pt x="67151" y="264128"/>
                </a:cubicBezTo>
                <a:cubicBezTo>
                  <a:pt x="55245" y="281750"/>
                  <a:pt x="59817" y="305657"/>
                  <a:pt x="77343" y="317564"/>
                </a:cubicBezTo>
                <a:cubicBezTo>
                  <a:pt x="83725" y="321945"/>
                  <a:pt x="91250" y="324231"/>
                  <a:pt x="98965" y="324231"/>
                </a:cubicBezTo>
                <a:lnTo>
                  <a:pt x="98965" y="324231"/>
                </a:lnTo>
                <a:close/>
                <a:moveTo>
                  <a:pt x="500063" y="16478"/>
                </a:moveTo>
                <a:cubicBezTo>
                  <a:pt x="515207" y="16478"/>
                  <a:pt x="527590" y="28766"/>
                  <a:pt x="527590" y="44006"/>
                </a:cubicBezTo>
                <a:cubicBezTo>
                  <a:pt x="527590" y="59245"/>
                  <a:pt x="515207" y="71438"/>
                  <a:pt x="500063" y="71438"/>
                </a:cubicBezTo>
                <a:cubicBezTo>
                  <a:pt x="484918" y="71438"/>
                  <a:pt x="472535" y="59150"/>
                  <a:pt x="472535" y="43910"/>
                </a:cubicBezTo>
                <a:cubicBezTo>
                  <a:pt x="472631" y="28766"/>
                  <a:pt x="484918" y="16478"/>
                  <a:pt x="500063" y="16478"/>
                </a:cubicBezTo>
                <a:lnTo>
                  <a:pt x="500063" y="16478"/>
                </a:lnTo>
                <a:close/>
                <a:moveTo>
                  <a:pt x="368141" y="137351"/>
                </a:moveTo>
                <a:cubicBezTo>
                  <a:pt x="383286" y="137351"/>
                  <a:pt x="395669" y="149638"/>
                  <a:pt x="395669" y="164878"/>
                </a:cubicBezTo>
                <a:cubicBezTo>
                  <a:pt x="395669" y="180118"/>
                  <a:pt x="383381" y="192310"/>
                  <a:pt x="368141" y="192310"/>
                </a:cubicBezTo>
                <a:cubicBezTo>
                  <a:pt x="352997" y="192310"/>
                  <a:pt x="340614" y="180023"/>
                  <a:pt x="340614" y="164783"/>
                </a:cubicBezTo>
                <a:cubicBezTo>
                  <a:pt x="340709" y="149638"/>
                  <a:pt x="352997" y="137351"/>
                  <a:pt x="368141" y="137351"/>
                </a:cubicBezTo>
                <a:lnTo>
                  <a:pt x="368141" y="137351"/>
                </a:lnTo>
                <a:close/>
                <a:moveTo>
                  <a:pt x="236315" y="71438"/>
                </a:moveTo>
                <a:cubicBezTo>
                  <a:pt x="251460" y="71438"/>
                  <a:pt x="263843" y="83725"/>
                  <a:pt x="263843" y="98965"/>
                </a:cubicBezTo>
                <a:cubicBezTo>
                  <a:pt x="263843" y="114205"/>
                  <a:pt x="251555" y="126397"/>
                  <a:pt x="236315" y="126397"/>
                </a:cubicBezTo>
                <a:cubicBezTo>
                  <a:pt x="221171" y="126397"/>
                  <a:pt x="208788" y="114109"/>
                  <a:pt x="208788" y="98870"/>
                </a:cubicBezTo>
                <a:cubicBezTo>
                  <a:pt x="208883" y="83725"/>
                  <a:pt x="221171" y="71438"/>
                  <a:pt x="236315" y="71438"/>
                </a:cubicBezTo>
                <a:lnTo>
                  <a:pt x="236315" y="71438"/>
                </a:lnTo>
                <a:close/>
                <a:moveTo>
                  <a:pt x="98965" y="258223"/>
                </a:moveTo>
                <a:cubicBezTo>
                  <a:pt x="114109" y="258223"/>
                  <a:pt x="126397" y="270510"/>
                  <a:pt x="126397" y="285750"/>
                </a:cubicBezTo>
                <a:cubicBezTo>
                  <a:pt x="126397" y="300895"/>
                  <a:pt x="114109" y="313182"/>
                  <a:pt x="98870" y="313182"/>
                </a:cubicBezTo>
                <a:cubicBezTo>
                  <a:pt x="83725" y="313182"/>
                  <a:pt x="71438" y="300895"/>
                  <a:pt x="71438" y="285750"/>
                </a:cubicBezTo>
                <a:cubicBezTo>
                  <a:pt x="71438" y="270605"/>
                  <a:pt x="83725" y="258318"/>
                  <a:pt x="98965" y="258223"/>
                </a:cubicBezTo>
                <a:lnTo>
                  <a:pt x="98965" y="258223"/>
                </a:lnTo>
                <a:close/>
                <a:moveTo>
                  <a:pt x="533019" y="560546"/>
                </a:moveTo>
                <a:lnTo>
                  <a:pt x="533019" y="148400"/>
                </a:lnTo>
                <a:lnTo>
                  <a:pt x="456057" y="148400"/>
                </a:lnTo>
                <a:lnTo>
                  <a:pt x="456057" y="560546"/>
                </a:lnTo>
                <a:lnTo>
                  <a:pt x="401098" y="560546"/>
                </a:lnTo>
                <a:lnTo>
                  <a:pt x="401098" y="302228"/>
                </a:lnTo>
                <a:lnTo>
                  <a:pt x="324136" y="302228"/>
                </a:lnTo>
                <a:lnTo>
                  <a:pt x="324136" y="560546"/>
                </a:lnTo>
                <a:lnTo>
                  <a:pt x="269177" y="560546"/>
                </a:lnTo>
                <a:lnTo>
                  <a:pt x="269177" y="258318"/>
                </a:lnTo>
                <a:lnTo>
                  <a:pt x="192215" y="258318"/>
                </a:lnTo>
                <a:lnTo>
                  <a:pt x="192215" y="560546"/>
                </a:lnTo>
                <a:lnTo>
                  <a:pt x="137255" y="560546"/>
                </a:lnTo>
                <a:lnTo>
                  <a:pt x="137255" y="390144"/>
                </a:lnTo>
                <a:lnTo>
                  <a:pt x="60484" y="390144"/>
                </a:lnTo>
                <a:lnTo>
                  <a:pt x="60484" y="560451"/>
                </a:lnTo>
                <a:lnTo>
                  <a:pt x="10954" y="560451"/>
                </a:lnTo>
                <a:lnTo>
                  <a:pt x="10954" y="0"/>
                </a:lnTo>
                <a:lnTo>
                  <a:pt x="0" y="0"/>
                </a:lnTo>
                <a:lnTo>
                  <a:pt x="0" y="571500"/>
                </a:lnTo>
                <a:lnTo>
                  <a:pt x="571500" y="571500"/>
                </a:lnTo>
                <a:lnTo>
                  <a:pt x="571500" y="560546"/>
                </a:lnTo>
                <a:lnTo>
                  <a:pt x="533019" y="560546"/>
                </a:lnTo>
                <a:close/>
                <a:moveTo>
                  <a:pt x="126397" y="560546"/>
                </a:moveTo>
                <a:lnTo>
                  <a:pt x="71438" y="560546"/>
                </a:lnTo>
                <a:lnTo>
                  <a:pt x="71438" y="401193"/>
                </a:lnTo>
                <a:lnTo>
                  <a:pt x="126397" y="401193"/>
                </a:lnTo>
                <a:lnTo>
                  <a:pt x="126397" y="560546"/>
                </a:lnTo>
                <a:close/>
                <a:moveTo>
                  <a:pt x="258318" y="560546"/>
                </a:moveTo>
                <a:lnTo>
                  <a:pt x="203359" y="560546"/>
                </a:lnTo>
                <a:lnTo>
                  <a:pt x="203359" y="269272"/>
                </a:lnTo>
                <a:lnTo>
                  <a:pt x="258318" y="269272"/>
                </a:lnTo>
                <a:lnTo>
                  <a:pt x="258318" y="560546"/>
                </a:lnTo>
                <a:close/>
                <a:moveTo>
                  <a:pt x="390144" y="560546"/>
                </a:moveTo>
                <a:lnTo>
                  <a:pt x="335185" y="560546"/>
                </a:lnTo>
                <a:lnTo>
                  <a:pt x="335185" y="313182"/>
                </a:lnTo>
                <a:lnTo>
                  <a:pt x="390144" y="313182"/>
                </a:lnTo>
                <a:lnTo>
                  <a:pt x="390144" y="560546"/>
                </a:lnTo>
                <a:close/>
                <a:moveTo>
                  <a:pt x="522065" y="560546"/>
                </a:moveTo>
                <a:lnTo>
                  <a:pt x="467106" y="560546"/>
                </a:lnTo>
                <a:lnTo>
                  <a:pt x="467106" y="159353"/>
                </a:lnTo>
                <a:lnTo>
                  <a:pt x="522065" y="159353"/>
                </a:lnTo>
                <a:lnTo>
                  <a:pt x="522065" y="56054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805033"/>
            <a:ext cx="4663432" cy="9752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Project one is a descriptive analytics project.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Descriptive Analytics – “What Happened”?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You’ll be assigned a group of 3 to 4 members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Project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76023" y="3477405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data: </a:t>
            </a:r>
            <a:r>
              <a:rPr lang="en-GB" sz="1100" dirty="0">
                <a:latin typeface="Clear Sans"/>
                <a:cs typeface="Clear Sans" panose="020B0503030202020304" pitchFamily="34" charset="0"/>
              </a:rPr>
              <a:t>The data is loaded into SQL for you. Analyse the dataset to see the company performance over time.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86357" y="4993020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Groups will be delivering their final work to the Digital Futures team.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57559" y="3022006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12777" y="5836819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86358" y="4237005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Visualise the data to explore data and find your key points. Think about how to present the data in a logical way.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97988" y="3477405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74982" y="4237004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97988" y="4992637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Introducing Offuture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126EDCB-297B-4F7B-8E8E-32666466D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4" r="31010" b="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>
                    <a:alpha val="80000"/>
                  </a:schemeClr>
                </a:solidFill>
              </a:rPr>
              <a:t>Offuture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is an online global office &amp; technology supply store</a:t>
            </a:r>
          </a:p>
          <a:p>
            <a:pPr marL="0"/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The store has been running online since 2010 and delivers high quality office furniture, technology and office supplies across the globe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09BFF1-4E8E-4000-80BB-896AB9C3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28" y="5576470"/>
            <a:ext cx="152877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and brown office rolling chair">
            <a:extLst>
              <a:ext uri="{FF2B5EF4-FFF2-40B4-BE49-F238E27FC236}">
                <a16:creationId xmlns:a16="http://schemas.microsoft.com/office/drawing/2014/main" id="{BC9100C0-9B2B-44C4-8FB3-3BE9D3789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 r="1" b="1"/>
          <a:stretch/>
        </p:blipFill>
        <p:spPr bwMode="auto">
          <a:xfrm>
            <a:off x="497567" y="-46721"/>
            <a:ext cx="11701108" cy="69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Situation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2020, </a:t>
            </a: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appointed a well-known consultancy to explore their sales data and build a data model to predict future sales.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At first the process went well, until the final presentation – the consultant quoted some facts &amp; figures about </a:t>
            </a:r>
            <a:r>
              <a:rPr lang="en-US" sz="1800" b="1" dirty="0" err="1">
                <a:solidFill>
                  <a:schemeClr val="bg1"/>
                </a:solidFill>
              </a:rPr>
              <a:t>Offuture</a:t>
            </a:r>
            <a:r>
              <a:rPr lang="en-US" sz="1800" dirty="0" err="1">
                <a:solidFill>
                  <a:schemeClr val="bg1"/>
                </a:solidFill>
              </a:rPr>
              <a:t>’s</a:t>
            </a:r>
            <a:r>
              <a:rPr lang="en-US" sz="1800" dirty="0">
                <a:solidFill>
                  <a:schemeClr val="bg1"/>
                </a:solidFill>
              </a:rPr>
              <a:t> performance that Hamish </a:t>
            </a:r>
            <a:r>
              <a:rPr lang="en-US" sz="1800" dirty="0" err="1">
                <a:solidFill>
                  <a:schemeClr val="bg1"/>
                </a:solidFill>
              </a:rPr>
              <a:t>Boxworth</a:t>
            </a:r>
            <a:r>
              <a:rPr lang="en-US" sz="1800" dirty="0">
                <a:solidFill>
                  <a:schemeClr val="bg1"/>
                </a:solidFill>
              </a:rPr>
              <a:t>, the CEO of Offuture, knew to be </a:t>
            </a:r>
            <a:r>
              <a:rPr lang="en-US" sz="1800" i="1" dirty="0">
                <a:solidFill>
                  <a:schemeClr val="bg1"/>
                </a:solidFill>
              </a:rPr>
              <a:t>wrong.</a:t>
            </a:r>
          </a:p>
          <a:p>
            <a:pPr marL="0" indent="0">
              <a:buNone/>
            </a:pPr>
            <a:endParaRPr lang="en-US" sz="18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With the trust lost, Hamish decided that he couldn’t trust any of the work produced by the consultancy company.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Brief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has approached your Data Science firm to produce a proof of concept.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confident they know the performance break down of their business from 2011 to 2015 – they want to see proof that your team can produce accurate trustworthy results, before engaging with you further to produce predictive models.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providing a data file of their sales from 2011 to 2015. They would like you to conduct a Descriptive Analytics project to detail their performance during the time period.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have no specific questions for this proof of concept. They want you to describe the performance from the data.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Starter Points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9055A5-58C8-47D8-9F76-73AD80D1D886}"/>
              </a:ext>
            </a:extLst>
          </p:cNvPr>
          <p:cNvSpPr txBox="1"/>
          <p:nvPr/>
        </p:nvSpPr>
        <p:spPr>
          <a:xfrm>
            <a:off x="1085607" y="2495371"/>
            <a:ext cx="4374585" cy="23083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Profit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sales/profit across each year…. By category, sub-category, or segment.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Top performing products (most sold? Most profitable?)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Worst performing products (least profitable?)</a:t>
            </a:r>
          </a:p>
        </p:txBody>
      </p:sp>
    </p:spTree>
    <p:extLst>
      <p:ext uri="{BB962C8B-B14F-4D97-AF65-F5344CB8AC3E}">
        <p14:creationId xmlns:p14="http://schemas.microsoft.com/office/powerpoint/2010/main" val="13733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11432" y="-250021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Data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BFB181-B4CF-1653-B1AA-2EA833D5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9" y="2176711"/>
            <a:ext cx="503872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A074B6-C679-7619-C0E9-CFCE172D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510" y="873648"/>
            <a:ext cx="5734050" cy="4448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42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988290"/>
            <a:ext cx="4663432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In your assigned teams: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Deliverable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31242" y="3034787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41576" y="4550402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Live presentation to the DF team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(Teams choice of format, PowerPoint, PDF, google docs etc)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12778" y="2579388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53207" y="5615181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41577" y="3794387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Tableau presentation file (on Tableau Public)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53207" y="3034787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30201" y="3794386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53207" y="4550019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73E333-E0C7-4246-8418-ED9580B1F80F}"/>
              </a:ext>
            </a:extLst>
          </p:cNvPr>
          <p:cNvSpPr txBox="1">
            <a:spLocks/>
          </p:cNvSpPr>
          <p:nvPr/>
        </p:nvSpPr>
        <p:spPr>
          <a:xfrm>
            <a:off x="6838830" y="5686292"/>
            <a:ext cx="4629623" cy="6766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200" b="1" dirty="0">
                <a:latin typeface="Clear Sans"/>
                <a:cs typeface="Clear Sans" panose="020B0503030202020304" pitchFamily="34" charset="0"/>
              </a:rPr>
              <a:t>Presentations on morning of Friday 13</a:t>
            </a:r>
            <a:r>
              <a:rPr lang="en-GB" sz="1200" b="1" baseline="30000" dirty="0">
                <a:latin typeface="Clear Sans"/>
                <a:cs typeface="Clear Sans" panose="020B0503030202020304" pitchFamily="34" charset="0"/>
              </a:rPr>
              <a:t>th</a:t>
            </a:r>
            <a:r>
              <a:rPr lang="en-GB" sz="1200" b="1" dirty="0">
                <a:latin typeface="Clear Sans"/>
                <a:cs typeface="Clear Sans" panose="020B0503030202020304" pitchFamily="34" charset="0"/>
              </a:rPr>
              <a:t> December</a:t>
            </a:r>
          </a:p>
        </p:txBody>
      </p:sp>
    </p:spTree>
    <p:extLst>
      <p:ext uri="{BB962C8B-B14F-4D97-AF65-F5344CB8AC3E}">
        <p14:creationId xmlns:p14="http://schemas.microsoft.com/office/powerpoint/2010/main" val="134767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7DC26A-D16D-4EDB-97BF-02D5F5CB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8" y="2683811"/>
            <a:ext cx="4092683" cy="2667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5DF61-AF2F-4D22-B8A9-E654C4FC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23" y="1203390"/>
            <a:ext cx="1528771" cy="1281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101C8-F472-4788-9497-B259D474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520" y="1173486"/>
            <a:ext cx="1456970" cy="1341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ABD69-A4F5-4B19-94F5-617ABC55F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920" y="1173486"/>
            <a:ext cx="1498184" cy="1345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9D5208-107A-4C8B-979D-7E60915D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84439"/>
            <a:ext cx="12192000" cy="11735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7B0EE-86C5-4140-A77D-0C833A0F1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366" y="1233293"/>
            <a:ext cx="136991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updated xmlns="ad6e77d6-3da8-4a58-9994-f7491b914137">2023-10-25T08:41:18+00:00</Lastupdated>
    <UploadedonNoodle xmlns="ad6e77d6-3da8-4a58-9994-f7491b914137">NO</UploadedonNoodle>
    <MediaLengthInSeconds xmlns="ad6e77d6-3da8-4a58-9994-f7491b914137" xsi:nil="true"/>
    <lcf76f155ced4ddcb4097134ff3c332f xmlns="ad6e77d6-3da8-4a58-9994-f7491b914137">
      <Terms xmlns="http://schemas.microsoft.com/office/infopath/2007/PartnerControls"/>
    </lcf76f155ced4ddcb4097134ff3c332f>
    <TaxCatchAll xmlns="63d80c95-2e2c-4a15-b6c0-e6e0f9f13b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F11FB2520A144AFE8E349C6A24A87" ma:contentTypeVersion="16" ma:contentTypeDescription="Create a new document." ma:contentTypeScope="" ma:versionID="b4af0b85e9a1dea0a81b31ce2f7349ed">
  <xsd:schema xmlns:xsd="http://www.w3.org/2001/XMLSchema" xmlns:xs="http://www.w3.org/2001/XMLSchema" xmlns:p="http://schemas.microsoft.com/office/2006/metadata/properties" xmlns:ns2="ad6e77d6-3da8-4a58-9994-f7491b914137" xmlns:ns3="63d80c95-2e2c-4a15-b6c0-e6e0f9f13b78" targetNamespace="http://schemas.microsoft.com/office/2006/metadata/properties" ma:root="true" ma:fieldsID="3d3add41bd8e25cc3558ba5bd78af385" ns2:_="" ns3:_="">
    <xsd:import namespace="ad6e77d6-3da8-4a58-9994-f7491b914137"/>
    <xsd:import namespace="63d80c95-2e2c-4a15-b6c0-e6e0f9f13b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UploadedonNoodle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astupdated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e77d6-3da8-4a58-9994-f7491b9141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UploadedonNoodle" ma:index="11" nillable="true" ma:displayName="Uploaded on Noodle" ma:default="NO" ma:format="Dropdown" ma:internalName="UploadedonNoodle">
      <xsd:simpleType>
        <xsd:restriction base="dms:Choice">
          <xsd:enumeration value="YES"/>
          <xsd:enumeration value="NO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astupdated" ma:index="16" nillable="true" ma:displayName="Last updated" ma:default="[today]" ma:description="For version control purposes - when was this content last updated?" ma:format="DateOnly" ma:internalName="Lastupdated">
      <xsd:simpleType>
        <xsd:restriction base="dms:DateTime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a637bdc-cdf7-4776-b19c-027b9fe8ed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80c95-2e2c-4a15-b6c0-e6e0f9f13b7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7237f91-3a53-4834-8e03-eb2244eb75cf}" ma:internalName="TaxCatchAll" ma:showField="CatchAllData" ma:web="63d80c95-2e2c-4a15-b6c0-e6e0f9f13b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91A75-BE5E-413E-A9D4-8E5371DD6ED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f144d31-7a41-4250-9c47-6521c5694861"/>
    <ds:schemaRef ds:uri="http://purl.org/dc/dcmitype/"/>
    <ds:schemaRef ds:uri="a67ee70e-ec8b-4921-be12-5995f5b7e6df"/>
    <ds:schemaRef ds:uri="http://schemas.microsoft.com/office/2006/metadata/properties"/>
    <ds:schemaRef ds:uri="http://www.w3.org/XML/1998/namespace"/>
    <ds:schemaRef ds:uri="http://purl.org/dc/elements/1.1/"/>
    <ds:schemaRef ds:uri="ad6e77d6-3da8-4a58-9994-f7491b914137"/>
    <ds:schemaRef ds:uri="63d80c95-2e2c-4a15-b6c0-e6e0f9f13b78"/>
  </ds:schemaRefs>
</ds:datastoreItem>
</file>

<file path=customXml/itemProps2.xml><?xml version="1.0" encoding="utf-8"?>
<ds:datastoreItem xmlns:ds="http://schemas.openxmlformats.org/officeDocument/2006/customXml" ds:itemID="{BC38F7FD-4D25-4BF5-AC47-88136E3DD0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B58473-8F2E-46A0-B52A-79F0704D4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6e77d6-3da8-4a58-9994-f7491b914137"/>
    <ds:schemaRef ds:uri="63d80c95-2e2c-4a15-b6c0-e6e0f9f13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442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Carpenter</dc:creator>
  <cp:lastModifiedBy>Lisa Carpenter</cp:lastModifiedBy>
  <cp:revision>76</cp:revision>
  <dcterms:created xsi:type="dcterms:W3CDTF">2021-04-05T20:00:33Z</dcterms:created>
  <dcterms:modified xsi:type="dcterms:W3CDTF">2025-03-11T13:06:52Z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17da91-0292-4fc2-ab24-c314d225118a_Enabled">
    <vt:lpwstr>true</vt:lpwstr>
  </property>
  <property fmtid="{D5CDD505-2E9C-101B-9397-08002B2CF9AE}" pid="3" name="MSIP_Label_d417da91-0292-4fc2-ab24-c314d225118a_SetDate">
    <vt:lpwstr>2021-04-05T20:00:33Z</vt:lpwstr>
  </property>
  <property fmtid="{D5CDD505-2E9C-101B-9397-08002B2CF9AE}" pid="4" name="MSIP_Label_d417da91-0292-4fc2-ab24-c314d225118a_Method">
    <vt:lpwstr>Standard</vt:lpwstr>
  </property>
  <property fmtid="{D5CDD505-2E9C-101B-9397-08002B2CF9AE}" pid="5" name="MSIP_Label_d417da91-0292-4fc2-ab24-c314d225118a_Name">
    <vt:lpwstr>General</vt:lpwstr>
  </property>
  <property fmtid="{D5CDD505-2E9C-101B-9397-08002B2CF9AE}" pid="6" name="MSIP_Label_d417da91-0292-4fc2-ab24-c314d225118a_SiteId">
    <vt:lpwstr>24ecd28f-00da-4009-988d-5c4a522aa118</vt:lpwstr>
  </property>
  <property fmtid="{D5CDD505-2E9C-101B-9397-08002B2CF9AE}" pid="7" name="MSIP_Label_d417da91-0292-4fc2-ab24-c314d225118a_ActionId">
    <vt:lpwstr>71a615a2-0575-4f02-b27b-2e929655c39e</vt:lpwstr>
  </property>
  <property fmtid="{D5CDD505-2E9C-101B-9397-08002B2CF9AE}" pid="8" name="MSIP_Label_d417da91-0292-4fc2-ab24-c314d225118a_ContentBits">
    <vt:lpwstr>0</vt:lpwstr>
  </property>
  <property fmtid="{D5CDD505-2E9C-101B-9397-08002B2CF9AE}" pid="9" name="ContentTypeId">
    <vt:lpwstr>0x010100241F11FB2520A144AFE8E349C6A24A87</vt:lpwstr>
  </property>
  <property fmtid="{D5CDD505-2E9C-101B-9397-08002B2CF9AE}" pid="10" name="MediaServiceImageTags">
    <vt:lpwstr/>
  </property>
  <property fmtid="{D5CDD505-2E9C-101B-9397-08002B2CF9AE}" pid="11" name="Order">
    <vt:r8>76200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