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3"/>
    <p:restoredTop sz="94652"/>
  </p:normalViewPr>
  <p:slideViewPr>
    <p:cSldViewPr snapToGrid="0" snapToObjects="1">
      <p:cViewPr varScale="1">
        <p:scale>
          <a:sx n="59" d="100"/>
          <a:sy n="59" d="100"/>
        </p:scale>
        <p:origin x="20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8410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0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37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2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8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2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79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xmlns="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9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69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1/31/20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80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5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xmlns="" id="{2FB82883-1DC0-4BE1-A607-009095F335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xmlns="" id="{0C6F81C7-165C-45B0-9807-551AF9197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094"/>
          <a:stretch/>
        </p:blipFill>
        <p:spPr>
          <a:xfrm>
            <a:off x="20" y="333"/>
            <a:ext cx="12191980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xmlns="" id="{A3473CF9-37EB-43E7-89EF-D2D1C53D1D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27111D-2E33-014D-A0E8-002998D53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121" y="4727173"/>
            <a:ext cx="7985759" cy="868823"/>
          </a:xfrm>
        </p:spPr>
        <p:txBody>
          <a:bodyPr anchor="ctr">
            <a:normAutofit/>
          </a:bodyPr>
          <a:lstStyle/>
          <a:p>
            <a:pPr algn="ctr"/>
            <a:r>
              <a:rPr lang="en-GB" sz="4000" dirty="0"/>
              <a:t>PPG-based heart rate estimation</a:t>
            </a:r>
            <a:endParaRPr lang="x-none" sz="4000" dirty="0"/>
          </a:p>
        </p:txBody>
      </p:sp>
      <p:sp>
        <p:nvSpPr>
          <p:cNvPr id="18" name="Rectangle: Rounded Corners 12">
            <a:extLst>
              <a:ext uri="{FF2B5EF4-FFF2-40B4-BE49-F238E27FC236}">
                <a16:creationId xmlns:a16="http://schemas.microsoft.com/office/drawing/2014/main" xmlns="" id="{586B4EF9-43BA-4655-A6FF-1D8E21574C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9271228-C80B-2442-9804-1C14B29D8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5738" y="5680637"/>
            <a:ext cx="6960524" cy="598516"/>
          </a:xfrm>
        </p:spPr>
        <p:txBody>
          <a:bodyPr anchor="ctr">
            <a:norm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PPG-</a:t>
            </a:r>
            <a:r>
              <a:rPr lang="en-GB" sz="2000" dirty="0" err="1">
                <a:solidFill>
                  <a:schemeClr val="bg1"/>
                </a:solidFill>
              </a:rPr>
              <a:t>DaLiA</a:t>
            </a:r>
            <a:r>
              <a:rPr lang="en-GB" sz="2000" dirty="0">
                <a:solidFill>
                  <a:schemeClr val="bg1"/>
                </a:solidFill>
              </a:rPr>
              <a:t> Data Set</a:t>
            </a:r>
            <a:endParaRPr lang="x-none" sz="2000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D9271228-C80B-2442-9804-1C14B29D853A}"/>
              </a:ext>
            </a:extLst>
          </p:cNvPr>
          <p:cNvSpPr txBox="1">
            <a:spLocks/>
          </p:cNvSpPr>
          <p:nvPr/>
        </p:nvSpPr>
        <p:spPr>
          <a:xfrm>
            <a:off x="2483110" y="6339285"/>
            <a:ext cx="6960524" cy="598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000" b="1" dirty="0" err="1" smtClean="0"/>
              <a:t>Théo</a:t>
            </a:r>
            <a:r>
              <a:rPr lang="en-GB" sz="2000" b="1" dirty="0" smtClean="0"/>
              <a:t> Isambourg</a:t>
            </a:r>
            <a:endParaRPr lang="x-none" sz="2000" b="1" dirty="0"/>
          </a:p>
        </p:txBody>
      </p:sp>
    </p:spTree>
    <p:extLst>
      <p:ext uri="{BB962C8B-B14F-4D97-AF65-F5344CB8AC3E}">
        <p14:creationId xmlns:p14="http://schemas.microsoft.com/office/powerpoint/2010/main" val="4240028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5A61A7-5090-184F-9188-D0077EBAB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Le Problème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3A4D5A-157A-CE42-BB4E-C206F4DD7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/>
              <a:t>L’estimation du rythme cardiaque par PPG (méthode optique) est une solution low-cost que l’on retrouve souvent dans des bracelets/montres connectées.</a:t>
            </a:r>
          </a:p>
          <a:p>
            <a:r>
              <a:rPr lang="x-none" dirty="0"/>
              <a:t>Le problème avec cet technologie c’est qu’elle est très sensible au bruit générer par les mouvement du porteur</a:t>
            </a:r>
          </a:p>
        </p:txBody>
      </p:sp>
    </p:spTree>
    <p:extLst>
      <p:ext uri="{BB962C8B-B14F-4D97-AF65-F5344CB8AC3E}">
        <p14:creationId xmlns:p14="http://schemas.microsoft.com/office/powerpoint/2010/main" val="2795061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CFD902-A7DB-894D-A825-7CC7544E5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Le Problème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A7958C-991C-3F41-8AD1-1D1505DF8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/>
              <a:t>Le but va d’être donc de trouver une solution algorythmique capable d’estimer le poux du patient à l’aide des donnée d’un accéléromètre et d’un capteur BVP.</a:t>
            </a:r>
          </a:p>
          <a:p>
            <a:r>
              <a:rPr lang="x-none" dirty="0"/>
              <a:t>J’imagine donc que l’on va pouvoir compenser les artéfactes dû au mouvement grace aux données de l’accéléromètre</a:t>
            </a:r>
          </a:p>
        </p:txBody>
      </p:sp>
    </p:spTree>
    <p:extLst>
      <p:ext uri="{BB962C8B-B14F-4D97-AF65-F5344CB8AC3E}">
        <p14:creationId xmlns:p14="http://schemas.microsoft.com/office/powerpoint/2010/main" val="2184449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xmlns="" id="{2C9A9DA9-7DC8-488B-A882-123947B0F3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xmlns="" id="{57F6BDD4-E066-4008-8011-6CC31AEB45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455D83-1B6D-4D47-87CB-743DC6927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Signal d’entrée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2711A8FB-68FC-45FC-B01E-38F809E2D4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2A865FE3-5FC9-4049-87CF-30019C46C0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B2307CE-2AB7-9F46-8CC2-B0CD19224BCE}"/>
              </a:ext>
            </a:extLst>
          </p:cNvPr>
          <p:cNvSpPr txBox="1"/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700" dirty="0"/>
              <a:t>On </a:t>
            </a:r>
            <a:r>
              <a:rPr lang="en-US" sz="1700" dirty="0" err="1"/>
              <a:t>peut</a:t>
            </a:r>
            <a:r>
              <a:rPr lang="en-US" sz="1700" dirty="0"/>
              <a:t> </a:t>
            </a:r>
            <a:r>
              <a:rPr lang="en-US" sz="1700" dirty="0" err="1"/>
              <a:t>voir</a:t>
            </a:r>
            <a:r>
              <a:rPr lang="en-US" sz="1700" dirty="0"/>
              <a:t>, sur </a:t>
            </a:r>
            <a:r>
              <a:rPr lang="en-US" sz="1700" dirty="0" err="1"/>
              <a:t>une</a:t>
            </a:r>
            <a:r>
              <a:rPr lang="en-US" sz="1700" dirty="0"/>
              <a:t> </a:t>
            </a:r>
            <a:r>
              <a:rPr lang="en-US" sz="1700" dirty="0" err="1"/>
              <a:t>fenettre</a:t>
            </a:r>
            <a:r>
              <a:rPr lang="en-US" sz="1700" dirty="0"/>
              <a:t> de 8 </a:t>
            </a:r>
            <a:r>
              <a:rPr lang="en-US" sz="1700" dirty="0" err="1"/>
              <a:t>secondes</a:t>
            </a:r>
            <a:r>
              <a:rPr lang="en-US" sz="1700" dirty="0"/>
              <a:t> </a:t>
            </a:r>
            <a:r>
              <a:rPr lang="en-US" sz="1700" dirty="0" err="1"/>
              <a:t>suggérer</a:t>
            </a:r>
            <a:r>
              <a:rPr lang="en-US" sz="1700" dirty="0"/>
              <a:t> par les </a:t>
            </a:r>
            <a:r>
              <a:rPr lang="en-US" sz="1700" dirty="0" err="1"/>
              <a:t>créateurs</a:t>
            </a:r>
            <a:r>
              <a:rPr lang="en-US" sz="1700" dirty="0"/>
              <a:t> du dataset, les </a:t>
            </a:r>
            <a:r>
              <a:rPr lang="en-US" sz="1700" dirty="0" err="1"/>
              <a:t>quatres</a:t>
            </a:r>
            <a:r>
              <a:rPr lang="en-US" sz="1700" dirty="0"/>
              <a:t> </a:t>
            </a:r>
            <a:r>
              <a:rPr lang="en-US" sz="1700" dirty="0" err="1"/>
              <a:t>signaux</a:t>
            </a:r>
            <a:r>
              <a:rPr lang="en-US" sz="1700" dirty="0"/>
              <a:t> </a:t>
            </a:r>
            <a:r>
              <a:rPr lang="en-US" sz="1700" dirty="0" err="1"/>
              <a:t>d’entrée</a:t>
            </a:r>
            <a:r>
              <a:rPr lang="en-US" sz="1700" dirty="0"/>
              <a:t> : 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Le signal </a:t>
            </a:r>
            <a:r>
              <a:rPr lang="en-US" sz="1700" dirty="0" err="1"/>
              <a:t>optique</a:t>
            </a:r>
            <a:r>
              <a:rPr lang="en-US" sz="1700" dirty="0"/>
              <a:t> du </a:t>
            </a:r>
            <a:r>
              <a:rPr lang="en-US" sz="1700" dirty="0" err="1"/>
              <a:t>capteur</a:t>
            </a:r>
            <a:endParaRPr lang="en-US" sz="1700" dirty="0"/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Les trois axes de </a:t>
            </a:r>
            <a:r>
              <a:rPr lang="en-US" sz="1700" dirty="0" err="1"/>
              <a:t>l’accéléromètre</a:t>
            </a:r>
            <a:endParaRPr lang="en-US" sz="17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90ED028B-D2B2-5F46-AC02-ECFB873B9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0640" y="1007212"/>
            <a:ext cx="6656832" cy="47429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52CABE1-0D46-7A4E-B013-B9E22C948B1F}"/>
              </a:ext>
            </a:extLst>
          </p:cNvPr>
          <p:cNvSpPr txBox="1"/>
          <p:nvPr/>
        </p:nvSpPr>
        <p:spPr>
          <a:xfrm>
            <a:off x="6295697" y="5944878"/>
            <a:ext cx="475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/>
              <a:t>*Code pour la figure dans le notebook</a:t>
            </a:r>
          </a:p>
        </p:txBody>
      </p:sp>
    </p:spTree>
    <p:extLst>
      <p:ext uri="{BB962C8B-B14F-4D97-AF65-F5344CB8AC3E}">
        <p14:creationId xmlns:p14="http://schemas.microsoft.com/office/powerpoint/2010/main" val="239679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116E49A-CA4D-4983-969D-19FE3C55F3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57F6BDD4-E066-4008-8011-6CC31AEB45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3041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5C722F-B369-B449-8974-933D7358A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533" y="978619"/>
            <a:ext cx="3404594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Ground truth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4ABCA41-0196-9F42-8D92-E873FEA30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73" y="1488890"/>
            <a:ext cx="6647688" cy="432099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711A8FB-68FC-45FC-B01E-38F809E2D4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9033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81E2DF8-F6D8-4E5C-B76E-E082FD8C1F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5691" y="2095174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AD283D5-7854-5F48-BF8A-2B98A4F24AA6}"/>
              </a:ext>
            </a:extLst>
          </p:cNvPr>
          <p:cNvSpPr txBox="1"/>
          <p:nvPr/>
        </p:nvSpPr>
        <p:spPr>
          <a:xfrm>
            <a:off x="7938532" y="2252870"/>
            <a:ext cx="3404594" cy="355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700" dirty="0" err="1"/>
              <a:t>Ici</a:t>
            </a:r>
            <a:r>
              <a:rPr lang="en-US" sz="1700" dirty="0"/>
              <a:t>, </a:t>
            </a:r>
            <a:r>
              <a:rPr lang="fr-FR" sz="1700" dirty="0"/>
              <a:t>toujours</a:t>
            </a:r>
            <a:r>
              <a:rPr lang="en-US" sz="1700" dirty="0"/>
              <a:t> sur </a:t>
            </a:r>
            <a:r>
              <a:rPr lang="en-US" sz="1700" dirty="0" err="1"/>
              <a:t>une</a:t>
            </a:r>
            <a:r>
              <a:rPr lang="en-US" sz="1700" dirty="0"/>
              <a:t> </a:t>
            </a:r>
            <a:r>
              <a:rPr lang="en-US" sz="1700" dirty="0" err="1"/>
              <a:t>fenettre</a:t>
            </a:r>
            <a:r>
              <a:rPr lang="en-US" sz="1700" dirty="0"/>
              <a:t> de 8 seconds, on </a:t>
            </a:r>
            <a:r>
              <a:rPr lang="en-US" sz="1700" dirty="0" err="1"/>
              <a:t>peut</a:t>
            </a:r>
            <a:r>
              <a:rPr lang="en-US" sz="1700" dirty="0"/>
              <a:t> </a:t>
            </a:r>
            <a:r>
              <a:rPr lang="en-US" sz="1700" dirty="0" err="1"/>
              <a:t>voir</a:t>
            </a:r>
            <a:r>
              <a:rPr lang="en-US" sz="1700" dirty="0"/>
              <a:t> le signal “ground truth” que </a:t>
            </a:r>
            <a:r>
              <a:rPr lang="en-US" sz="1700" dirty="0" err="1"/>
              <a:t>constitue</a:t>
            </a:r>
            <a:r>
              <a:rPr lang="en-US" sz="1700" dirty="0"/>
              <a:t> la sortie de ECG </a:t>
            </a:r>
            <a:r>
              <a:rPr lang="en-US" sz="1700" dirty="0" err="1"/>
              <a:t>ainsi</a:t>
            </a:r>
            <a:r>
              <a:rPr lang="en-US" sz="1700" dirty="0"/>
              <a:t> que les </a:t>
            </a:r>
            <a:r>
              <a:rPr lang="en-US" sz="1700" dirty="0" err="1"/>
              <a:t>rpeaks</a:t>
            </a:r>
            <a:r>
              <a:rPr lang="en-US" sz="1700" dirty="0"/>
              <a:t> </a:t>
            </a:r>
            <a:r>
              <a:rPr lang="en-US" sz="1700" dirty="0" err="1"/>
              <a:t>calculé</a:t>
            </a:r>
            <a:r>
              <a:rPr lang="en-US" sz="1700" dirty="0"/>
              <a:t> par </a:t>
            </a:r>
            <a:r>
              <a:rPr lang="en-US" sz="1700" dirty="0" err="1"/>
              <a:t>l’auteur</a:t>
            </a:r>
            <a:r>
              <a:rPr lang="en-US" sz="1700" dirty="0"/>
              <a:t> du dataset.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3EDCCA8-4057-5444-A647-185F9410BAA1}"/>
              </a:ext>
            </a:extLst>
          </p:cNvPr>
          <p:cNvSpPr txBox="1"/>
          <p:nvPr/>
        </p:nvSpPr>
        <p:spPr>
          <a:xfrm>
            <a:off x="1524001" y="5944878"/>
            <a:ext cx="475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/>
              <a:t>*Code pour la figure dans le notebook</a:t>
            </a:r>
          </a:p>
        </p:txBody>
      </p:sp>
    </p:spTree>
    <p:extLst>
      <p:ext uri="{BB962C8B-B14F-4D97-AF65-F5344CB8AC3E}">
        <p14:creationId xmlns:p14="http://schemas.microsoft.com/office/powerpoint/2010/main" val="2094127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E74351-AEB8-BE43-9884-D6ACD3AF4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Reflexions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B26063-3368-9042-9D44-137FB5519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x-none" dirty="0"/>
              <a:t>Le problème c’est que selon le sample rate (64 Hz pour le BPV), pour une fenêtre de 8 secondes, on se retrouve vite avec 64*8 = 512 features et avec les 3 channels de l’accéréromètres 64*8+3*32*8=1280 features. </a:t>
            </a:r>
          </a:p>
          <a:p>
            <a:r>
              <a:rPr lang="x-none" dirty="0"/>
              <a:t>Aussi, pour la plupart des estimators, on pert la notion de proximité temporelle pour les features. Si on apprend à reconnaitre une pattern mais qu’on la décale temporellement, on ne la reconnait plus.</a:t>
            </a:r>
          </a:p>
        </p:txBody>
      </p:sp>
    </p:spTree>
    <p:extLst>
      <p:ext uri="{BB962C8B-B14F-4D97-AF65-F5344CB8AC3E}">
        <p14:creationId xmlns:p14="http://schemas.microsoft.com/office/powerpoint/2010/main" val="3576478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B5248A-78E6-B947-A0CE-F8CAE4DDD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Potentielles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AF044C-AC32-E243-8443-01AD7D645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206175"/>
            <a:ext cx="10168128" cy="3694176"/>
          </a:xfrm>
        </p:spPr>
        <p:txBody>
          <a:bodyPr>
            <a:normAutofit/>
          </a:bodyPr>
          <a:lstStyle/>
          <a:p>
            <a:r>
              <a:rPr lang="x-none" sz="2400" dirty="0"/>
              <a:t>On pourrait down-sample les flux pour avoir moins de features</a:t>
            </a:r>
          </a:p>
          <a:p>
            <a:r>
              <a:rPr lang="x-none" sz="2400" dirty="0"/>
              <a:t>Utiliser des réseaux de neurones récurents pour la notion de temporatlité</a:t>
            </a:r>
          </a:p>
          <a:p>
            <a:r>
              <a:rPr lang="x-none" sz="2400" dirty="0"/>
              <a:t>Ou encore faire passer les spectrogramme des flux dans un Réseau de neurones à convolution </a:t>
            </a:r>
            <a:r>
              <a:rPr lang="x-none" sz="1100" dirty="0"/>
              <a:t>(</a:t>
            </a:r>
            <a:r>
              <a:rPr lang="en-GB" sz="1100" dirty="0"/>
              <a:t>Deep PPG: Large-Scale Heart Rate Estimation with Convolutional Neural Networks, 2019</a:t>
            </a:r>
            <a:r>
              <a:rPr lang="x-none" sz="110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6D152F5-EAB5-254A-A6C4-C38F7AE6D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924" y="4538389"/>
            <a:ext cx="7761416" cy="197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609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F68FCB-B52A-2F41-A5BA-9991D287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9BBCB8-644B-F041-BF18-2C22CE261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L</a:t>
            </a:r>
            <a:r>
              <a:rPr lang="x-none" dirty="0"/>
              <a:t>es deux dernières solutions ne sont pas faisables avec Scikit-learn, essayons de juste simplifier le problème.</a:t>
            </a:r>
          </a:p>
          <a:p>
            <a:r>
              <a:rPr lang="x-none" dirty="0"/>
              <a:t>La dernière partie du code est consacré à la classification de l’activité à partir des données de l’accéléromètre. J’ai remarqué le changement de consigne dans le mail qu’à la fin du projet... (J’ai quand même fait tout ce qui était demandé :</a:t>
            </a:r>
            <a:endParaRPr lang="en-GB" dirty="0"/>
          </a:p>
          <a:p>
            <a:pPr marL="914400" lvl="2" indent="0">
              <a:buNone/>
            </a:pPr>
            <a:r>
              <a:rPr lang="en-GB" dirty="0"/>
              <a:t>“</a:t>
            </a:r>
            <a:r>
              <a:rPr lang="en-GB" dirty="0" err="1"/>
              <a:t>Modélisation</a:t>
            </a:r>
            <a:r>
              <a:rPr lang="en-GB" dirty="0"/>
              <a:t> – </a:t>
            </a:r>
            <a:r>
              <a:rPr lang="en-GB" dirty="0" err="1"/>
              <a:t>prenez</a:t>
            </a:r>
            <a:r>
              <a:rPr lang="en-GB" dirty="0"/>
              <a:t> </a:t>
            </a:r>
            <a:r>
              <a:rPr lang="en-GB" dirty="0" err="1"/>
              <a:t>scikit-learnn</a:t>
            </a:r>
            <a:r>
              <a:rPr lang="en-GB" dirty="0"/>
              <a:t> </a:t>
            </a:r>
            <a:r>
              <a:rPr lang="en-GB" dirty="0" err="1"/>
              <a:t>essayez</a:t>
            </a:r>
            <a:r>
              <a:rPr lang="en-GB" dirty="0"/>
              <a:t> </a:t>
            </a:r>
            <a:r>
              <a:rPr lang="en-GB" dirty="0" err="1"/>
              <a:t>plusieurs</a:t>
            </a:r>
            <a:r>
              <a:rPr lang="en-GB" dirty="0"/>
              <a:t> </a:t>
            </a:r>
            <a:r>
              <a:rPr lang="en-GB" dirty="0" err="1"/>
              <a:t>algorithmes</a:t>
            </a:r>
            <a:r>
              <a:rPr lang="en-GB" dirty="0"/>
              <a:t>, </a:t>
            </a:r>
            <a:r>
              <a:rPr lang="en-GB" dirty="0" err="1"/>
              <a:t>changez</a:t>
            </a:r>
            <a:r>
              <a:rPr lang="en-GB" dirty="0"/>
              <a:t> les hyper </a:t>
            </a:r>
            <a:r>
              <a:rPr lang="en-GB" dirty="0" err="1"/>
              <a:t>paramètres</a:t>
            </a:r>
            <a:r>
              <a:rPr lang="en-GB" dirty="0"/>
              <a:t>, </a:t>
            </a:r>
            <a:r>
              <a:rPr lang="en-GB" dirty="0" err="1"/>
              <a:t>faites</a:t>
            </a:r>
            <a:r>
              <a:rPr lang="en-GB" dirty="0"/>
              <a:t> </a:t>
            </a:r>
            <a:r>
              <a:rPr lang="en-GB" dirty="0" err="1"/>
              <a:t>une</a:t>
            </a:r>
            <a:r>
              <a:rPr lang="en-GB" dirty="0"/>
              <a:t> grille de recherche, </a:t>
            </a:r>
            <a:r>
              <a:rPr lang="en-GB" dirty="0" err="1"/>
              <a:t>comparez</a:t>
            </a:r>
            <a:r>
              <a:rPr lang="en-GB" dirty="0"/>
              <a:t> les </a:t>
            </a:r>
            <a:r>
              <a:rPr lang="en-GB" dirty="0" err="1"/>
              <a:t>résultats</a:t>
            </a:r>
            <a:r>
              <a:rPr lang="en-GB" dirty="0"/>
              <a:t> de </a:t>
            </a:r>
            <a:r>
              <a:rPr lang="en-GB" dirty="0" err="1"/>
              <a:t>vos</a:t>
            </a:r>
            <a:r>
              <a:rPr lang="en-GB" dirty="0"/>
              <a:t> </a:t>
            </a:r>
            <a:r>
              <a:rPr lang="en-GB" dirty="0" err="1"/>
              <a:t>modèles</a:t>
            </a:r>
            <a:r>
              <a:rPr lang="en-GB" dirty="0"/>
              <a:t> dans des </a:t>
            </a:r>
            <a:r>
              <a:rPr lang="en-GB" dirty="0" err="1"/>
              <a:t>graphiques</a:t>
            </a:r>
            <a:r>
              <a:rPr lang="en-GB" dirty="0"/>
              <a:t>”</a:t>
            </a:r>
            <a:r>
              <a:rPr lang="x-non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001371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393</Words>
  <Application>Microsoft Macintosh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Calibri</vt:lpstr>
      <vt:lpstr>AccentBoxVTI</vt:lpstr>
      <vt:lpstr>PPG-based heart rate estimation</vt:lpstr>
      <vt:lpstr>Le Problème</vt:lpstr>
      <vt:lpstr>Le Problème</vt:lpstr>
      <vt:lpstr>Signal d’entrée</vt:lpstr>
      <vt:lpstr>Ground truth</vt:lpstr>
      <vt:lpstr>Reflexions</vt:lpstr>
      <vt:lpstr>Potentielles solutions</vt:lpstr>
      <vt:lpstr>Le code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PPG-based heart rate estimation</dc:title>
  <dc:creator>WEBER Julian</dc:creator>
  <cp:lastModifiedBy>Theo Isambourg</cp:lastModifiedBy>
  <cp:revision>12</cp:revision>
  <dcterms:created xsi:type="dcterms:W3CDTF">2020-01-29T17:09:12Z</dcterms:created>
  <dcterms:modified xsi:type="dcterms:W3CDTF">2020-01-31T12:43:48Z</dcterms:modified>
</cp:coreProperties>
</file>