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</Types>
</file>

<file path=_rels/.rels>&#65279;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2"/>
    <p:sldId id="258" r:id="rId4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2192000" cy="6858000" type="custom"/>
  <p:notesSz cx="6858000" cy="9144000"/>
  <p:defaultTextStyle>
    <a:defPPr defTabSz="914400">
      <a:defRPr lang="en-US" dirty="0"/>
    </a:defPPr>
    <a:lvl1pPr marL="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2A57C82-FD4F-4506-B00D-86D1C5E2D555}">
          <p14:sldIdLst>
            <p14:sldId id="256"/>
            <p14:sldId id="257"/>
            <p14:sldId id="258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8" Type="http://schemas.openxmlformats.org/officeDocument/2006/relationships/theme" Target="theme/theme1.xml" /><Relationship Id="rId3" Type="http://schemas.openxmlformats.org/officeDocument/2006/relationships/slide" Target="slides/slide1.xml" /><Relationship Id="rId7" Type="http://schemas.openxmlformats.org/officeDocument/2006/relationships/viewProps" Target="viewProps.xml" /><Relationship Id="rId2" Type="http://schemas.openxmlformats.org/officeDocument/2006/relationships/slide" Target="slides/slide2.xml" /><Relationship Id="rId1" Type="http://schemas.openxmlformats.org/officeDocument/2006/relationships/slideMaster" Target="slideMasters/slideMaster1.xml" /><Relationship Id="rId6" Type="http://schemas.openxmlformats.org/officeDocument/2006/relationships/presProps" Target="presProps.xml" /><Relationship Id="rId5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tableStyles" Target="tableStyles.xml" /><Relationship Id="rId10" Type="http://schemas.openxmlformats.org/officeDocument/2006/relationships/slide" Target="slides/slide4.xml" /><Relationship Id="rId11" Type="http://schemas.openxmlformats.org/officeDocument/2006/relationships/slide" Target="slides/slide5.xml" /><Relationship Id="rId12" Type="http://schemas.openxmlformats.org/officeDocument/2006/relationships/slide" Target="slides/slide6.xml" /><Relationship Id="rId13" Type="http://schemas.openxmlformats.org/officeDocument/2006/relationships/slide" Target="slides/slide7.xml" /><Relationship Id="rId14" Type="http://schemas.openxmlformats.org/officeDocument/2006/relationships/slide" Target="slides/slide8.xml" /><Relationship Id="rId15" Type="http://schemas.openxmlformats.org/officeDocument/2006/relationships/slide" Target="slides/slide9.xml" /><Relationship Id="rId16" Type="http://schemas.openxmlformats.org/officeDocument/2006/relationships/slide" Target="slides/slide10.xml" /><Relationship Id="rId17" Type="http://schemas.openxmlformats.org/officeDocument/2006/relationships/slide" Target="slides/slide11.xml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white">
          <a:xfrm>
            <a:off x="0" y="0"/>
            <a:ext cx="2971800" cy="45878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/>
          <a:lstStyle>
            <a:lvl1pPr algn="l">
              <a:defRPr sz="1200" dirty="0"/>
            </a:lvl1pPr>
          </a:lstStyle>
          <a:p>
            <a:pPr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white">
          <a:xfrm>
            <a:off x="3884613" y="0"/>
            <a:ext cx="2971800" cy="45878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/>
          <a:lstStyle>
            <a:lvl1pPr algn="r">
              <a:defRPr sz="1200" dirty="0"/>
            </a:lvl1pPr>
          </a:lstStyle>
          <a:p>
            <a:pPr/>
            <a:fld id="{E0C7647B-9B1A-4DBD-BE63-06ADB54748A3}" type="datetimeFigureOut">
              <a:rPr lang="en-GB" dirty="0"/>
              <a:t>13/12/2021</a:t>
            </a:fld>
            <a:endParaRPr lang="en-GB" dirty="0"/>
          </a:p>
        </p:txBody>
      </p:sp>
      <p:sp>
        <p:nvSpPr>
          <p:cNvPr id="4" name="Slide Image Placeholder 3"/>
          <p:cNvSpPr>
            <a:spLocks noChangeAspect="1" noGrp="1"/>
          </p:cNvSpPr>
          <p:nvPr>
            <p:ph type="sldImg" idx="2"/>
          </p:nvPr>
        </p:nvSpPr>
        <p:spPr bwMode="white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headEnd type="none"/>
            <a:tailEnd type="none"/>
          </a:ln>
        </p:spPr>
        <p:txBody>
          <a:bodyPr lIns="91440" tIns="45720" rIns="91440" bIns="45720" anchor="ctr" wrap="square"/>
          <a:lstStyle/>
          <a:p>
            <a:pPr/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85800" y="4400550"/>
            <a:ext cx="5486400" cy="360045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white">
          <a:xfrm>
            <a:off x="0" y="8685213"/>
            <a:ext cx="2971800" cy="458787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b" wrap="square"/>
          <a:lstStyle>
            <a:lvl1pPr algn="l">
              <a:defRPr sz="1200" dirty="0"/>
            </a:lvl1pPr>
          </a:lstStyle>
          <a:p>
            <a:pPr/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white">
          <a:xfrm>
            <a:off x="3884613" y="8685213"/>
            <a:ext cx="2971800" cy="458787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b" wrap="square"/>
          <a:lstStyle>
            <a:lvl1pPr algn="r">
              <a:defRPr sz="1200" dirty="0"/>
            </a:lvl1pPr>
          </a:lstStyle>
          <a:p>
            <a:pPr/>
            <a:fld id="{716C7EFC-93DC-469E-A2C8-2FCC990C88B3}" type="slidenum">
              <a:rPr lang="en-GB" dirty="0"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rtl="0" algn="l" defTabSz="914400">
      <a:defRPr sz="1200" kern="1200" dirty="0">
        <a:solidFill>
          <a:schemeClr val="dk1"/>
        </a:solidFill>
        <a:latin typeface="+mn-lt"/>
        <a:ea typeface="+mn-ea"/>
        <a:cs typeface="+mn-cs"/>
      </a:defRPr>
    </a:lvl1pPr>
    <a:lvl2pPr marL="457200" rtl="0" algn="l" defTabSz="914400">
      <a:defRPr sz="1200" kern="1200" dirty="0">
        <a:solidFill>
          <a:schemeClr val="dk1"/>
        </a:solidFill>
        <a:latin typeface="+mn-lt"/>
        <a:ea typeface="+mn-ea"/>
        <a:cs typeface="+mn-cs"/>
      </a:defRPr>
    </a:lvl2pPr>
    <a:lvl3pPr marL="914400" rtl="0" algn="l" defTabSz="914400">
      <a:defRPr sz="1200" kern="1200" dirty="0">
        <a:solidFill>
          <a:schemeClr val="dk1"/>
        </a:solidFill>
        <a:latin typeface="+mn-lt"/>
        <a:ea typeface="+mn-ea"/>
        <a:cs typeface="+mn-cs"/>
      </a:defRPr>
    </a:lvl3pPr>
    <a:lvl4pPr marL="1371600" rtl="0" algn="l" defTabSz="914400">
      <a:defRPr sz="1200" kern="1200" dirty="0">
        <a:solidFill>
          <a:schemeClr val="dk1"/>
        </a:solidFill>
        <a:latin typeface="+mn-lt"/>
        <a:ea typeface="+mn-ea"/>
        <a:cs typeface="+mn-cs"/>
      </a:defRPr>
    </a:lvl4pPr>
    <a:lvl5pPr marL="1828800" rtl="0" algn="l" defTabSz="914400">
      <a:defRPr sz="1200" kern="1200" dirty="0">
        <a:solidFill>
          <a:schemeClr val="dk1"/>
        </a:solidFill>
        <a:latin typeface="+mn-lt"/>
        <a:ea typeface="+mn-ea"/>
        <a:cs typeface="+mn-cs"/>
      </a:defRPr>
    </a:lvl5pPr>
    <a:lvl6pPr marL="2286000" rtl="0" algn="l" defTabSz="914400">
      <a:defRPr sz="1200" kern="1200" dirty="0">
        <a:solidFill>
          <a:schemeClr val="dk1"/>
        </a:solidFill>
        <a:latin typeface="+mn-lt"/>
        <a:ea typeface="+mn-ea"/>
        <a:cs typeface="+mn-cs"/>
      </a:defRPr>
    </a:lvl6pPr>
    <a:lvl7pPr marL="2743200" rtl="0" algn="l" defTabSz="914400">
      <a:defRPr sz="1200" kern="1200" dirty="0">
        <a:solidFill>
          <a:schemeClr val="dk1"/>
        </a:solidFill>
        <a:latin typeface="+mn-lt"/>
        <a:ea typeface="+mn-ea"/>
        <a:cs typeface="+mn-cs"/>
      </a:defRPr>
    </a:lvl7pPr>
    <a:lvl8pPr marL="3200400" rtl="0" algn="l" defTabSz="914400">
      <a:defRPr sz="1200" kern="1200" dirty="0">
        <a:solidFill>
          <a:schemeClr val="dk1"/>
        </a:solidFill>
        <a:latin typeface="+mn-lt"/>
        <a:ea typeface="+mn-ea"/>
        <a:cs typeface="+mn-cs"/>
      </a:defRPr>
    </a:lvl8pPr>
    <a:lvl9pPr marL="3657600" rtl="0" algn="l" defTabSz="914400">
      <a:defRPr sz="1200" kern="1200" dirty="0">
        <a:solidFill>
          <a:schemeClr val="dk1"/>
        </a:solidFill>
        <a:latin typeface="+mn-lt"/>
        <a:ea typeface="+mn-ea"/>
        <a:cs typeface="+mn-cs"/>
      </a:defRPr>
    </a:lvl9pPr>
  </p:notesStyle>
</p:notesMaster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anchor="b" wrap="square"/>
          <a:lstStyle>
            <a:lvl1pPr algn="ctr"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pPr/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8C6EEDE2-052F-4B33-9288-FE1B3863A324}" type="datetimeFigureOut">
              <a:rPr lang="en-GB" dirty="0"/>
              <a:t>13/12/2021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5E4FBFF4-F3EC-412A-AA23-28FC6510E52F}" type="slidenum">
              <a:rPr lang="en-GB" dirty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8C6EEDE2-052F-4B33-9288-FE1B3863A324}" type="datetimeFigureOut">
              <a:rPr lang="en-GB" dirty="0"/>
              <a:t>13/12/2021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5E4FBFF4-F3EC-412A-AA23-28FC6510E52F}" type="slidenum">
              <a:rPr lang="en-GB" dirty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8C6EEDE2-052F-4B33-9288-FE1B3863A324}" type="datetimeFigureOut">
              <a:rPr lang="en-GB" dirty="0"/>
              <a:t>13/12/2021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5E4FBFF4-F3EC-412A-AA23-28FC6510E52F}" type="slidenum">
              <a:rPr lang="en-GB" dirty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8C6EEDE2-052F-4B33-9288-FE1B3863A324}" type="datetimeFigureOut">
              <a:rPr lang="en-GB" dirty="0"/>
              <a:t>13/12/2021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5E4FBFF4-F3EC-412A-AA23-28FC6510E52F}" type="slidenum">
              <a:rPr lang="en-GB" dirty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1850" y="1709738"/>
            <a:ext cx="10515600" cy="2852737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1850" y="4589463"/>
            <a:ext cx="10515600" cy="1500187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4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8C6EEDE2-052F-4B33-9288-FE1B3863A324}" type="datetimeFigureOut">
              <a:rPr lang="en-GB" dirty="0"/>
              <a:t>13/12/2021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5E4FBFF4-F3EC-412A-AA23-28FC6510E52F}" type="slidenum">
              <a:rPr lang="en-GB" dirty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8C6EEDE2-052F-4B33-9288-FE1B3863A324}" type="datetimeFigureOut">
              <a:rPr lang="en-GB" dirty="0"/>
              <a:t>13/12/2021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5E4FBFF4-F3EC-412A-AA23-28FC6510E52F}" type="slidenum">
              <a:rPr lang="en-GB" dirty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8C6EEDE2-052F-4B33-9288-FE1B3863A324}" type="datetimeFigureOut">
              <a:rPr lang="en-GB" dirty="0"/>
              <a:t>13/12/2021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5E4FBFF4-F3EC-412A-AA23-28FC6510E52F}" type="slidenum">
              <a:rPr lang="en-GB" dirty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8C6EEDE2-052F-4B33-9288-FE1B3863A324}" type="datetimeFigureOut">
              <a:rPr lang="en-GB" dirty="0"/>
              <a:t>13/12/2021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5E4FBFF4-F3EC-412A-AA23-28FC6510E52F}" type="slidenum">
              <a:rPr lang="en-GB" dirty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8C6EEDE2-052F-4B33-9288-FE1B3863A324}" type="datetimeFigureOut">
              <a:rPr lang="en-GB" dirty="0"/>
              <a:t>13/12/2021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5E4FBFF4-F3EC-412A-AA23-28FC6510E52F}" type="slidenum">
              <a:rPr lang="en-GB" dirty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8C6EEDE2-052F-4B33-9288-FE1B3863A324}" type="datetimeFigureOut">
              <a:rPr lang="en-GB" dirty="0"/>
              <a:t>13/12/2021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5E4FBFF4-F3EC-412A-AA23-28FC6510E52F}" type="slidenum">
              <a:rPr lang="en-GB" dirty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pPr/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8C6EEDE2-052F-4B33-9288-FE1B3863A324}" type="datetimeFigureOut">
              <a:rPr lang="en-GB" dirty="0"/>
              <a:t>13/12/2021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5E4FBFF4-F3EC-412A-AA23-28FC6510E52F}" type="slidenum">
              <a:rPr lang="en-GB" dirty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e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 amt="100000"/>
          </a:blip>
          <a:srcRect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>
            <a:normAutofit/>
          </a:bodyPr>
          <a:lstStyle/>
          <a:p>
            <a:pPr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>
            <a:normAutofit/>
          </a:bodyPr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8C6EEDE2-052F-4B33-9288-FE1B3863A324}" type="datetimeFigureOut">
              <a:rPr lang="en-GB" dirty="0"/>
              <a:t>13/12/2021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5E4FBFF4-F3EC-412A-AA23-28FC6510E52F}" type="slidenum">
              <a:rPr lang="en-GB" dirty="0"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rtl="0" algn="l" defTabSz="91440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rtl="0" algn="l" defTabSz="91440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3.png" /><Relationship Id="rId5" Type="http://schemas.openxmlformats.org/officeDocument/2006/relationships/image" Target="../media/image4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3.png" /><Relationship Id="rId5" Type="http://schemas.openxmlformats.org/officeDocument/2006/relationships/image" Target="../media/image4.png" /></Relationships>
</file>

<file path=ppt/slides/_rels/slide2.xml.rels>&#65279;<?xml version="1.0" encoding="utf-8" standalone="yes"?>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/Relationships>
</file>

<file path=ppt/slides/_rels/slide3.xml.rels>&#65279;<?xml version="1.0" encoding="utf-8" standalone="yes"?>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1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3.png" /><Relationship Id="rId5" Type="http://schemas.openxmlformats.org/officeDocument/2006/relationships/image" Target="../media/image4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3.png" /><Relationship Id="rId5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D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uzzle_photo" descr="A picture containing icon&#10;&#10;Description automatically generated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>
            <a:off x="290686" y="1058541"/>
            <a:ext cx="3030351" cy="4110282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15" name="SyncfusionLicense"/>
          <p:cNvSpPr txBox="1">
            <a:spLocks noChangeArrowheads="1"/>
          </p:cNvSpPr>
          <p:nvPr/>
        </p:nvSpPr>
        <p:spPr bwMode="white">
          <a:xfrm>
            <a:off x="3365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grpSp>
        <p:nvGrpSpPr>
          <p:cNvPr id="6" name="puzzle_metadata"/>
          <p:cNvGrpSpPr>
            <a:grpSpLocks/>
          </p:cNvGrpSpPr>
          <p:nvPr/>
        </p:nvGrpSpPr>
        <p:grpSpPr bwMode="white">
          <a:xfrm>
            <a:off x="3771899" y="685800"/>
            <a:ext cx="7781925" cy="4855764"/>
            <a:chOff x="160256" y="154386"/>
            <a:chExt cx="11896626" cy="4855764"/>
          </a:xfrm>
          <a:ln>
            <a:headEnd type="none"/>
            <a:tailEnd type="none"/>
          </a:ln>
        </p:grpSpPr>
        <p:sp>
          <p:nvSpPr>
            <p:cNvPr id="7" name="puzzle_metadata_shape"/>
            <p:cNvSpPr>
              <a:spLocks/>
            </p:cNvSpPr>
            <p:nvPr/>
          </p:nvSpPr>
          <p:spPr bwMode="white">
            <a:xfrm>
              <a:off x="160256" y="154386"/>
              <a:ext cx="11896626" cy="4855764"/>
            </a:xfrm>
            <a:prstGeom prst="roundRect">
              <a:avLst/>
            </a:prstGeom>
            <a:solidFill>
              <a:schemeClr val="bg1"/>
            </a:solidFill>
            <a:ln>
              <a:headEnd type="none"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wrap="square"/>
            <a:lstStyle/>
            <a:p>
              <a:pPr algn="ctr" defTabSz="914400"/>
              <a:endParaRPr lang="en-GB" dirty="0"/>
            </a:p>
          </p:txBody>
        </p:sp>
        <p:sp>
          <p:nvSpPr>
            <p:cNvPr id="8" name="puzzle_title"/>
            <p:cNvSpPr txBox="1">
              <a:spLocks noChangeArrowheads="1"/>
            </p:cNvSpPr>
            <p:nvPr/>
          </p:nvSpPr>
          <p:spPr bwMode="white">
            <a:xfrm>
              <a:off x="849510" y="999757"/>
              <a:ext cx="10518116" cy="1446550"/>
            </a:xfrm>
            <a:prstGeom prst="rect">
              <a:avLst/>
            </a:prstGeom>
            <a:noFill/>
            <a:ln>
              <a:headEnd type="none"/>
              <a:tailEnd type="none"/>
            </a:ln>
          </p:spPr>
          <p:txBody>
            <a:bodyPr wrap="square">
              <a:spAutoFit/>
            </a:bodyPr>
            <a:lstStyle/>
            <a:p>
              <a:pPr algn="ctr" defTabSz="914400"/>
              <a:r>
                <a:rPr lang="en-GB" sz="4400" dirty="0">
                  <a:effectLst>
                    <a:outerShdw blurRad="38100" dist="38100" dir="2700000" algn="tl" rotWithShape="0">
                      <a:srgbClr val="000000">
                        <a:alpha val="43137"/>
                      </a:srgbClr>
                    </a:outerShdw>
                  </a:effectLst>
                </a:rPr>
                <a:t>Definitions Matter. Are Covid Vaccines really vaccines?</a:t>
              </a:r>
            </a:p>
          </p:txBody>
        </p:sp>
        <p:sp>
          <p:nvSpPr>
            <p:cNvPr id="9" name="puzzle_thesis"/>
            <p:cNvSpPr txBox="1">
              <a:spLocks noChangeArrowheads="1"/>
            </p:cNvSpPr>
            <p:nvPr/>
          </p:nvSpPr>
          <p:spPr bwMode="white">
            <a:xfrm>
              <a:off x="1679442" y="2887068"/>
              <a:ext cx="8858252" cy="1139094"/>
            </a:xfrm>
            <a:prstGeom prst="rect">
              <a:avLst/>
            </a:prstGeom>
            <a:noFill/>
            <a:ln>
              <a:headEnd type="none"/>
              <a:tailEnd type="none"/>
            </a:ln>
          </p:spPr>
          <p:txBody>
            <a:bodyPr wrap="square">
              <a:spAutoFit/>
            </a:bodyPr>
            <a:lstStyle/>
            <a:p>
              <a:pPr algn="ctr" defTabSz="914400">
                <a:lnSpc>
                  <a:spcPct val="150000"/>
                </a:lnSpc>
              </a:pPr>
              <a: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If not, what are they? Are there any other technologies that work similarly?</a:t>
              </a:r>
            </a:p>
          </p:txBody>
        </p:sp>
      </p:grpSp>
      <p:sp>
        <p:nvSpPr>
          <p:cNvPr id="16" name="SyncfusionLicense"/>
          <p:cNvSpPr txBox="1">
            <a:spLocks noChangeArrowheads="1"/>
          </p:cNvSpPr>
          <p:nvPr/>
        </p:nvSpPr>
        <p:spPr bwMode="white">
          <a:xfrm>
            <a:off x="3365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17" name="SyncfusionLicense"/>
          <p:cNvSpPr txBox="1">
            <a:spLocks noChangeArrowheads="1"/>
          </p:cNvSpPr>
          <p:nvPr/>
        </p:nvSpPr>
        <p:spPr bwMode="white">
          <a:xfrm rot="0">
            <a:off x="3365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18" name="SyncfusionLicense"/>
          <p:cNvSpPr txBox="1">
            <a:spLocks noChangeArrowheads="1"/>
          </p:cNvSpPr>
          <p:nvPr/>
        </p:nvSpPr>
        <p:spPr bwMode="white">
          <a:xfrm rot="0">
            <a:off x="3365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000">
        <p:fade/>
      </p:transition>
    </mc:Choice>
    <mc:Fallback>
      <p:transition spd="med" advTm="6000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delay="0" evt="onBegin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after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 id="7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D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mpty_puzzle" descr="A picture containing text&#10;&#10;Description automatically generated"/>
          <p:cNvPicPr>
            <a:picLocks noChangeAspect="1"/>
          </p:cNvPicPr>
          <p:nvPr/>
        </p:nvPicPr>
        <p:blipFill>
          <a:blip r:embed="rId4">
            <a:lum/>
          </a:blip>
          <a:srcRect/>
          <a:stretch>
            <a:fillRect/>
          </a:stretch>
        </p:blipFill>
        <p:spPr bwMode="white">
          <a:xfrm>
            <a:off x="2673391" y="12783"/>
            <a:ext cx="6845217" cy="6845217"/>
          </a:xfrm>
          <a:prstGeom prst="rect">
            <a:avLst/>
          </a:prstGeom>
          <a:ln>
            <a:headEnd type="none"/>
            <a:tailEnd type="none"/>
          </a:ln>
        </p:spPr>
      </p:pic>
      <p:pic>
        <p:nvPicPr>
          <p:cNvPr id="11" name="puzzle_piece" descr="A picture containing text&#10;&#10;Description automatically generated"/>
          <p:cNvPicPr>
            <a:picLocks noChangeAspect="1"/>
          </p:cNvPicPr>
          <p:nvPr/>
        </p:nvPicPr>
        <p:blipFill>
          <a:blip r:embed="rId5">
            <a:lum/>
          </a:blip>
          <a:srcRect/>
          <a:stretch>
            <a:fillRect/>
          </a:stretch>
        </p:blipFill>
        <p:spPr bwMode="white">
          <a:xfrm>
            <a:off x="2743200" y="0"/>
            <a:ext cx="3002242" cy="2287422"/>
          </a:xfrm>
          <a:prstGeom prst="rect">
            <a:avLst/>
          </a:prstGeom>
          <a:ln>
            <a:headEnd type="none"/>
            <a:tailEnd type="none"/>
          </a:ln>
        </p:spPr>
      </p:pic>
      <p:grpSp>
        <p:nvGrpSpPr>
          <p:cNvPr id="12" name="group_metadata"/>
          <p:cNvGrpSpPr>
            <a:grpSpLocks/>
          </p:cNvGrpSpPr>
          <p:nvPr/>
        </p:nvGrpSpPr>
        <p:grpSpPr bwMode="white">
          <a:xfrm>
            <a:off x="141401" y="1001118"/>
            <a:ext cx="11909196" cy="4855764"/>
            <a:chOff x="147686" y="154386"/>
            <a:chExt cx="11909196" cy="4855764"/>
          </a:xfrm>
          <a:ln>
            <a:headEnd type="none"/>
            <a:tailEnd type="none"/>
          </a:ln>
        </p:grpSpPr>
        <p:sp>
          <p:nvSpPr>
            <p:cNvPr id="9" name="metadata_shape"/>
            <p:cNvSpPr>
              <a:spLocks/>
            </p:cNvSpPr>
            <p:nvPr/>
          </p:nvSpPr>
          <p:spPr bwMode="white">
            <a:xfrm>
              <a:off x="160256" y="154386"/>
              <a:ext cx="11896626" cy="4855764"/>
            </a:xfrm>
            <a:prstGeom prst="roundRect">
              <a:avLst/>
            </a:prstGeom>
            <a:solidFill>
              <a:schemeClr val="bg1"/>
            </a:solidFill>
            <a:ln>
              <a:headEnd type="none"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wrap="square"/>
            <a:lstStyle/>
            <a:p>
              <a:pPr algn="ctr" defTabSz="914400"/>
              <a:endParaRPr lang="en-GB" dirty="0"/>
            </a:p>
          </p:txBody>
        </p:sp>
        <p:sp>
          <p:nvSpPr>
            <p:cNvPr id="10" name="piece_title"/>
            <p:cNvSpPr txBox="1">
              <a:spLocks noChangeArrowheads="1"/>
            </p:cNvSpPr>
            <p:nvPr/>
          </p:nvSpPr>
          <p:spPr bwMode="white">
            <a:xfrm>
              <a:off x="147686" y="313039"/>
              <a:ext cx="11909195" cy="769441"/>
            </a:xfrm>
            <a:prstGeom prst="rect">
              <a:avLst/>
            </a:prstGeom>
            <a:noFill/>
            <a:ln>
              <a:headEnd type="none"/>
              <a:tailEnd type="none"/>
            </a:ln>
          </p:spPr>
          <p:txBody>
            <a:bodyPr wrap="square">
              <a:spAutoFit/>
            </a:bodyPr>
            <a:lstStyle/>
            <a:p>
              <a:pPr algn="ctr" defTabSz="914400"/>
              <a:r>
                <a:rPr lang="en-GB" sz="4400" dirty="0">
                  <a:effectLst>
                    <a:outerShdw blurRad="38100" dist="38100" dir="2700000" algn="tl" rotWithShape="0">
                      <a:srgbClr val="000000">
                        <a:alpha val="43137"/>
                      </a:srgbClr>
                    </a:outerShdw>
                  </a:effectLst>
                </a:rPr>
                <a:t>Definition of vaccine</a:t>
              </a:r>
            </a:p>
          </p:txBody>
        </p:sp>
        <p:sp>
          <p:nvSpPr>
            <p:cNvPr id="17" name="piece_thesis"/>
            <p:cNvSpPr txBox="1">
              <a:spLocks noChangeArrowheads="1"/>
            </p:cNvSpPr>
            <p:nvPr/>
          </p:nvSpPr>
          <p:spPr bwMode="white">
            <a:xfrm>
              <a:off x="1538765" y="1241133"/>
              <a:ext cx="8858251" cy="3355086"/>
            </a:xfrm>
            <a:prstGeom prst="rect">
              <a:avLst/>
            </a:prstGeom>
            <a:noFill/>
            <a:ln>
              <a:headEnd type="none"/>
              <a:tailEnd type="none"/>
            </a:ln>
          </p:spPr>
          <p:txBody>
            <a:bodyPr wrap="square">
              <a:spAutoFit/>
            </a:bodyPr>
            <a:lstStyle/>
            <a:p>
              <a:pPr algn="ctr" defTabSz="914400">
                <a:lnSpc>
                  <a:spcPct val="150000"/>
                </a:lnSpc>
              </a:pPr>
              <a: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According to Cambridge Dictionary, it </a:t>
              </a:r>
              <a:r>
                <a:rPr lang="en-GB" sz="2400" b="1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prevents disease</a:t>
              </a:r>
              <a: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 and </a:t>
              </a:r>
              <a:r>
                <a:rPr lang="en-GB" sz="2400" b="1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often contains a weakened or dead form of the disease-causing organism.</a:t>
              </a:r>
              <a:br>
                <a:rPr lang="en-GB" sz="2400" b="1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</a:br>
              <a:endParaRPr lang="en-GB" sz="2400" dirty="0">
                <a:solidFill>
                  <a:schemeClr val="accent1">
                    <a:lumMod val="50000"/>
                  </a:schemeClr>
                </a:solidFill>
                <a:latin typeface="Comic Sans MS"/>
              </a:endParaRPr>
            </a:p>
            <a:p>
              <a:pPr algn="ctr" defTabSz="914400">
                <a:lnSpc>
                  <a:spcPct val="150000"/>
                </a:lnSpc>
              </a:pPr>
              <a: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According to Wikipedia, it provides  </a:t>
              </a:r>
              <a:r>
                <a:rPr lang="en-GB" sz="2400" b="1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immunity</a:t>
              </a:r>
              <a: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 and </a:t>
              </a:r>
              <a:r>
                <a:rPr lang="en-GB" sz="2400" b="1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contains a weakened or killed form of a virus</a:t>
              </a:r>
              <a: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.</a:t>
              </a:r>
            </a:p>
          </p:txBody>
        </p:sp>
      </p:grpSp>
      <p:sp>
        <p:nvSpPr>
          <p:cNvPr id="18" name="SyncfusionLicense"/>
          <p:cNvSpPr txBox="1">
            <a:spLocks noChangeArrowheads="1"/>
          </p:cNvSpPr>
          <p:nvPr/>
        </p:nvSpPr>
        <p:spPr bwMode="white">
          <a:xfrm>
            <a:off x="3365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19" name="SyncfusionLicense"/>
          <p:cNvSpPr txBox="1">
            <a:spLocks noChangeArrowheads="1"/>
          </p:cNvSpPr>
          <p:nvPr/>
        </p:nvSpPr>
        <p:spPr bwMode="white">
          <a:xfrm rot="0">
            <a:off x="3365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20" name="SyncfusionLicense"/>
          <p:cNvSpPr txBox="1">
            <a:spLocks noChangeArrowheads="1"/>
          </p:cNvSpPr>
          <p:nvPr/>
        </p:nvSpPr>
        <p:spPr bwMode="white">
          <a:xfrm rot="0">
            <a:off x="3365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</p:spTree>
  </p:cSld>
  <p:clrMapOvr>
    <a:masterClrMapping/>
  </p:clrMapOvr>
  <p:transition spd="slow" advClick="0" advTm="15000">
    <p:fade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delay="0" evt="onBegin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7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">
                            <p:stCondLst>
                              <p:cond delay="500"/>
                            </p:stCondLst>
                            <p:childTnLst>
                              <p:par>
                                <p:cTn fill="hold" id="9" nodeType="afterEffect" presetClass="entr" presetID="35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 id="1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2000" fill="hold" id="12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2000" fill="hold" id="13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2000" fill="hold" id="14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5">
                            <p:stCondLst>
                              <p:cond delay="2500"/>
                            </p:stCondLst>
                            <p:childTnLst>
                              <p:par>
                                <p:cTn fill="hold" id="16" nodeType="afterEffect" presetClass="emph" presetID="32" presetSubtype="0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dur="100" fill="hold" id="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dur="200" fill="hold" id="18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dur="200" fill="hold" id="19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dur="200" fill="hold" id="20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dur="200" fill="hold" id="21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2">
                            <p:stCondLst>
                              <p:cond delay="3500"/>
                            </p:stCondLst>
                            <p:childTnLst>
                              <p:par>
                                <p:cTn fill="hold" id="23" nodeType="afterEffect" presetClass="entr" presetID="2" presetSubtype="4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7">
                            <p:stCondLst>
                              <p:cond delay="5900"/>
                            </p:stCondLst>
                            <p:childTnLst>
                              <p:par>
                                <p:cTn fill="hold" id="28" nodeType="afterEffect" presetClass="exit" presetID="2" presetSubtype="4">
                                  <p:stCondLst>
                                    <p:cond delay="8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 id="29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id="3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Next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D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mpty_puzzle" descr="A picture containing text&#10;&#10;Description automatically generated"/>
          <p:cNvPicPr>
            <a:picLocks noChangeAspect="1"/>
          </p:cNvPicPr>
          <p:nvPr/>
        </p:nvPicPr>
        <p:blipFill>
          <a:blip r:embed="rId4">
            <a:lum/>
          </a:blip>
          <a:srcRect/>
          <a:stretch>
            <a:fillRect/>
          </a:stretch>
        </p:blipFill>
        <p:spPr bwMode="white">
          <a:xfrm>
            <a:off x="2673391" y="12783"/>
            <a:ext cx="6845217" cy="6845217"/>
          </a:xfrm>
          <a:prstGeom prst="rect">
            <a:avLst/>
          </a:prstGeom>
          <a:ln>
            <a:headEnd type="none"/>
            <a:tailEnd type="none"/>
          </a:ln>
        </p:spPr>
      </p:pic>
      <p:pic>
        <p:nvPicPr>
          <p:cNvPr id="11" name="puzzle_piece" descr="A picture containing text&#10;&#10;Description automatically generated"/>
          <p:cNvPicPr>
            <a:picLocks noChangeAspect="1"/>
          </p:cNvPicPr>
          <p:nvPr/>
        </p:nvPicPr>
        <p:blipFill>
          <a:blip r:embed="rId5">
            <a:lum/>
          </a:blip>
          <a:srcRect/>
          <a:stretch>
            <a:fillRect/>
          </a:stretch>
        </p:blipFill>
        <p:spPr bwMode="white">
          <a:xfrm>
            <a:off x="2743200" y="0"/>
            <a:ext cx="3002242" cy="2287422"/>
          </a:xfrm>
          <a:prstGeom prst="rect">
            <a:avLst/>
          </a:prstGeom>
          <a:ln>
            <a:headEnd type="none"/>
            <a:tailEnd type="none"/>
          </a:ln>
        </p:spPr>
      </p:pic>
      <p:grpSp>
        <p:nvGrpSpPr>
          <p:cNvPr id="12" name="group_metadata"/>
          <p:cNvGrpSpPr>
            <a:grpSpLocks/>
          </p:cNvGrpSpPr>
          <p:nvPr/>
        </p:nvGrpSpPr>
        <p:grpSpPr bwMode="white">
          <a:xfrm>
            <a:off x="141401" y="1001118"/>
            <a:ext cx="11909196" cy="4855764"/>
            <a:chOff x="147686" y="154386"/>
            <a:chExt cx="11909196" cy="4855764"/>
          </a:xfrm>
          <a:ln>
            <a:headEnd type="none"/>
            <a:tailEnd type="none"/>
          </a:ln>
        </p:grpSpPr>
        <p:sp>
          <p:nvSpPr>
            <p:cNvPr id="9" name="metadata_shape"/>
            <p:cNvSpPr>
              <a:spLocks/>
            </p:cNvSpPr>
            <p:nvPr/>
          </p:nvSpPr>
          <p:spPr bwMode="white">
            <a:xfrm>
              <a:off x="160256" y="154386"/>
              <a:ext cx="11896626" cy="4855764"/>
            </a:xfrm>
            <a:prstGeom prst="roundRect">
              <a:avLst/>
            </a:prstGeom>
            <a:solidFill>
              <a:schemeClr val="bg1"/>
            </a:solidFill>
            <a:ln>
              <a:headEnd type="none"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wrap="square"/>
            <a:lstStyle/>
            <a:p>
              <a:pPr algn="ctr" defTabSz="914400"/>
              <a:endParaRPr lang="en-GB" dirty="0"/>
            </a:p>
          </p:txBody>
        </p:sp>
        <p:sp>
          <p:nvSpPr>
            <p:cNvPr id="10" name="piece_title"/>
            <p:cNvSpPr txBox="1">
              <a:spLocks noChangeArrowheads="1"/>
            </p:cNvSpPr>
            <p:nvPr/>
          </p:nvSpPr>
          <p:spPr bwMode="white">
            <a:xfrm>
              <a:off x="147686" y="313039"/>
              <a:ext cx="11909195" cy="769441"/>
            </a:xfrm>
            <a:prstGeom prst="rect">
              <a:avLst/>
            </a:prstGeom>
            <a:noFill/>
            <a:ln>
              <a:headEnd type="none"/>
              <a:tailEnd type="none"/>
            </a:ln>
          </p:spPr>
          <p:txBody>
            <a:bodyPr wrap="square">
              <a:spAutoFit/>
            </a:bodyPr>
            <a:lstStyle/>
            <a:p>
              <a:pPr algn="ctr" defTabSz="914400"/>
              <a:r>
                <a:rPr lang="en-GB" sz="4400" dirty="0">
                  <a:effectLst>
                    <a:outerShdw blurRad="38100" dist="38100" dir="2700000" algn="tl" rotWithShape="0">
                      <a:srgbClr val="000000">
                        <a:alpha val="43137"/>
                      </a:srgbClr>
                    </a:outerShdw>
                  </a:effectLst>
                </a:rPr>
                <a:t>Definition of vaccine</a:t>
              </a:r>
            </a:p>
          </p:txBody>
        </p:sp>
        <p:sp>
          <p:nvSpPr>
            <p:cNvPr id="17" name="piece_thesis"/>
            <p:cNvSpPr txBox="1">
              <a:spLocks noChangeArrowheads="1"/>
            </p:cNvSpPr>
            <p:nvPr/>
          </p:nvSpPr>
          <p:spPr bwMode="white">
            <a:xfrm>
              <a:off x="1538765" y="1241133"/>
              <a:ext cx="8858251" cy="3355086"/>
            </a:xfrm>
            <a:prstGeom prst="rect">
              <a:avLst/>
            </a:prstGeom>
            <a:noFill/>
            <a:ln>
              <a:headEnd type="none"/>
              <a:tailEnd type="none"/>
            </a:ln>
          </p:spPr>
          <p:txBody>
            <a:bodyPr wrap="square">
              <a:spAutoFit/>
            </a:bodyPr>
            <a:lstStyle/>
            <a:p>
              <a:pPr algn="ctr" defTabSz="914400">
                <a:lnSpc>
                  <a:spcPct val="150000"/>
                </a:lnSpc>
              </a:pPr>
              <a: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According to Cambridge Dictionary, it </a:t>
              </a:r>
              <a:r>
                <a:rPr lang="en-GB" sz="2400" b="1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prevents disease</a:t>
              </a:r>
              <a: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 and </a:t>
              </a:r>
              <a:r>
                <a:rPr lang="en-GB" sz="2400" b="1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often contains a weakened or dead form of the disease-causing organism.</a:t>
              </a:r>
              <a:br>
                <a:rPr lang="en-GB" sz="2400" b="1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</a:br>
              <a:endParaRPr lang="en-GB" sz="2400" dirty="0">
                <a:solidFill>
                  <a:schemeClr val="accent1">
                    <a:lumMod val="50000"/>
                  </a:schemeClr>
                </a:solidFill>
                <a:latin typeface="Comic Sans MS"/>
              </a:endParaRPr>
            </a:p>
            <a:p>
              <a:pPr algn="ctr" defTabSz="914400">
                <a:lnSpc>
                  <a:spcPct val="150000"/>
                </a:lnSpc>
              </a:pPr>
              <a: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According to Wikipedia, it provides  </a:t>
              </a:r>
              <a:r>
                <a:rPr lang="en-GB" sz="2400" b="1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immunity</a:t>
              </a:r>
              <a: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 and </a:t>
              </a:r>
              <a:r>
                <a:rPr lang="en-GB" sz="2400" b="1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contains a weakened or killed form of a virus</a:t>
              </a:r>
              <a: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.</a:t>
              </a:r>
            </a:p>
          </p:txBody>
        </p:sp>
      </p:grpSp>
      <p:sp>
        <p:nvSpPr>
          <p:cNvPr id="18" name="SyncfusionLicense"/>
          <p:cNvSpPr txBox="1">
            <a:spLocks noChangeArrowheads="1"/>
          </p:cNvSpPr>
          <p:nvPr/>
        </p:nvSpPr>
        <p:spPr bwMode="white">
          <a:xfrm>
            <a:off x="3365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19" name="SyncfusionLicense"/>
          <p:cNvSpPr txBox="1">
            <a:spLocks noChangeArrowheads="1"/>
          </p:cNvSpPr>
          <p:nvPr/>
        </p:nvSpPr>
        <p:spPr bwMode="white">
          <a:xfrm rot="0">
            <a:off x="3365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20" name="SyncfusionLicense"/>
          <p:cNvSpPr txBox="1">
            <a:spLocks noChangeArrowheads="1"/>
          </p:cNvSpPr>
          <p:nvPr/>
        </p:nvSpPr>
        <p:spPr bwMode="white">
          <a:xfrm rot="0">
            <a:off x="3365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</p:spTree>
  </p:cSld>
  <p:clrMapOvr>
    <a:masterClrMapping/>
  </p:clrMapOvr>
  <p:transition spd="slow" advClick="0" advTm="15000">
    <p:fade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delay="0" evt="onBegin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7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">
                            <p:stCondLst>
                              <p:cond delay="500"/>
                            </p:stCondLst>
                            <p:childTnLst>
                              <p:par>
                                <p:cTn fill="hold" id="9" nodeType="afterEffect" presetClass="entr" presetID="35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 id="1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2000" fill="hold" id="12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2000" fill="hold" id="13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2000" fill="hold" id="14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5">
                            <p:stCondLst>
                              <p:cond delay="2500"/>
                            </p:stCondLst>
                            <p:childTnLst>
                              <p:par>
                                <p:cTn fill="hold" id="16" nodeType="afterEffect" presetClass="emph" presetID="32" presetSubtype="0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dur="100" fill="hold" id="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dur="200" fill="hold" id="18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dur="200" fill="hold" id="19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dur="200" fill="hold" id="20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dur="200" fill="hold" id="21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2">
                            <p:stCondLst>
                              <p:cond delay="3500"/>
                            </p:stCondLst>
                            <p:childTnLst>
                              <p:par>
                                <p:cTn fill="hold" id="23" nodeType="afterEffect" presetClass="entr" presetID="2" presetSubtype="4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7">
                            <p:stCondLst>
                              <p:cond delay="5900"/>
                            </p:stCondLst>
                            <p:childTnLst>
                              <p:par>
                                <p:cTn fill="hold" id="28" nodeType="afterEffect" presetClass="exit" presetID="2" presetSubtype="4">
                                  <p:stCondLst>
                                    <p:cond delay="8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 id="29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id="3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Next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D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mpty_puzzle" descr="A picture containing text&#10;&#10;Description automatically generated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>
            <a:off x="2673391" y="12783"/>
            <a:ext cx="6845217" cy="6845217"/>
          </a:xfrm>
          <a:prstGeom prst="rect">
            <a:avLst/>
          </a:prstGeom>
          <a:ln>
            <a:headEnd type="none"/>
            <a:tailEnd type="none"/>
          </a:ln>
        </p:spPr>
      </p:pic>
      <p:pic>
        <p:nvPicPr>
          <p:cNvPr id="11" name="puzzle_piece" descr="A picture containing text&#10;&#10;Description automatically generated"/>
          <p:cNvPicPr>
            <a:picLocks noChangeAspect="1"/>
          </p:cNvPicPr>
          <p:nvPr/>
        </p:nvPicPr>
        <p:blipFill>
          <a:blip r:embed="rId3">
            <a:lum/>
          </a:blip>
          <a:srcRect/>
          <a:stretch>
            <a:fillRect/>
          </a:stretch>
        </p:blipFill>
        <p:spPr bwMode="white">
          <a:xfrm>
            <a:off x="2743200" y="0"/>
            <a:ext cx="3002242" cy="2287422"/>
          </a:xfrm>
          <a:prstGeom prst="rect">
            <a:avLst/>
          </a:prstGeom>
          <a:ln>
            <a:headEnd type="none"/>
            <a:tailEnd type="none"/>
          </a:ln>
        </p:spPr>
      </p:pic>
      <p:grpSp>
        <p:nvGrpSpPr>
          <p:cNvPr id="12" name="group_metadata"/>
          <p:cNvGrpSpPr>
            <a:grpSpLocks/>
          </p:cNvGrpSpPr>
          <p:nvPr/>
        </p:nvGrpSpPr>
        <p:grpSpPr bwMode="white">
          <a:xfrm>
            <a:off x="141401" y="1001118"/>
            <a:ext cx="11909196" cy="4855764"/>
            <a:chOff x="147686" y="154386"/>
            <a:chExt cx="11909196" cy="4855764"/>
          </a:xfrm>
          <a:ln>
            <a:headEnd type="none"/>
            <a:tailEnd type="none"/>
          </a:ln>
        </p:grpSpPr>
        <p:sp>
          <p:nvSpPr>
            <p:cNvPr id="9" name="metadata_shape"/>
            <p:cNvSpPr>
              <a:spLocks/>
            </p:cNvSpPr>
            <p:nvPr/>
          </p:nvSpPr>
          <p:spPr bwMode="white">
            <a:xfrm>
              <a:off x="160256" y="154386"/>
              <a:ext cx="11896626" cy="4855764"/>
            </a:xfrm>
            <a:prstGeom prst="roundRect">
              <a:avLst/>
            </a:prstGeom>
            <a:solidFill>
              <a:schemeClr val="bg1"/>
            </a:solidFill>
            <a:ln>
              <a:headEnd type="none"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wrap="square"/>
            <a:lstStyle/>
            <a:p>
              <a:pPr algn="ctr" defTabSz="914400"/>
              <a:endParaRPr lang="en-GB" dirty="0"/>
            </a:p>
          </p:txBody>
        </p:sp>
        <p:sp>
          <p:nvSpPr>
            <p:cNvPr id="10" name="piece_title"/>
            <p:cNvSpPr txBox="1">
              <a:spLocks noChangeArrowheads="1"/>
            </p:cNvSpPr>
            <p:nvPr/>
          </p:nvSpPr>
          <p:spPr bwMode="white">
            <a:xfrm>
              <a:off x="147686" y="313039"/>
              <a:ext cx="11909195" cy="769441"/>
            </a:xfrm>
            <a:prstGeom prst="rect">
              <a:avLst/>
            </a:prstGeom>
            <a:noFill/>
            <a:ln>
              <a:headEnd type="none"/>
              <a:tailEnd type="none"/>
            </a:ln>
          </p:spPr>
          <p:txBody>
            <a:bodyPr wrap="square">
              <a:spAutoFit/>
            </a:bodyPr>
            <a:lstStyle/>
            <a:p>
              <a:pPr algn="ctr" defTabSz="914400"/>
              <a:r>
                <a:rPr lang="en-GB" sz="4400" dirty="0">
                  <a:effectLst>
                    <a:outerShdw blurRad="38100" dist="38100" dir="2700000" algn="tl" rotWithShape="0">
                      <a:srgbClr val="000000">
                        <a:alpha val="43137"/>
                      </a:srgbClr>
                    </a:outerShdw>
                  </a:effectLst>
                </a:rPr>
                <a:t>Definition of vaccine</a:t>
              </a:r>
            </a:p>
          </p:txBody>
        </p:sp>
        <p:sp>
          <p:nvSpPr>
            <p:cNvPr id="17" name="piece_thesis"/>
            <p:cNvSpPr txBox="1">
              <a:spLocks noChangeArrowheads="1"/>
            </p:cNvSpPr>
            <p:nvPr/>
          </p:nvSpPr>
          <p:spPr bwMode="white">
            <a:xfrm>
              <a:off x="1538765" y="1241133"/>
              <a:ext cx="8858251" cy="3355086"/>
            </a:xfrm>
            <a:prstGeom prst="rect">
              <a:avLst/>
            </a:prstGeom>
            <a:noFill/>
            <a:ln>
              <a:headEnd type="none"/>
              <a:tailEnd type="none"/>
            </a:ln>
          </p:spPr>
          <p:txBody>
            <a:bodyPr wrap="square">
              <a:spAutoFit/>
            </a:bodyPr>
            <a:lstStyle/>
            <a:p>
              <a:pPr algn="ctr" defTabSz="914400">
                <a:lnSpc>
                  <a:spcPct val="150000"/>
                </a:lnSpc>
              </a:pPr>
              <a: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According to Cambridge Dictionary, it </a:t>
              </a:r>
              <a:r>
                <a:rPr lang="en-GB" sz="2400" b="1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prevents disease</a:t>
              </a:r>
              <a: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 and </a:t>
              </a:r>
              <a:r>
                <a:rPr lang="en-GB" sz="2400" b="1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often contains a weakened or dead form of the disease-causing organism.</a:t>
              </a:r>
              <a:br>
                <a:rPr lang="en-GB" sz="2400" b="1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</a:br>
              <a:endParaRPr lang="en-GB" sz="2400" dirty="0">
                <a:solidFill>
                  <a:schemeClr val="accent1">
                    <a:lumMod val="50000"/>
                  </a:schemeClr>
                </a:solidFill>
                <a:latin typeface="Comic Sans MS"/>
              </a:endParaRPr>
            </a:p>
            <a:p>
              <a:pPr algn="ctr" defTabSz="914400">
                <a:lnSpc>
                  <a:spcPct val="150000"/>
                </a:lnSpc>
              </a:pPr>
              <a: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According to Wikipedia, it provides  </a:t>
              </a:r>
              <a:r>
                <a:rPr lang="en-GB" sz="2400" b="1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immunity</a:t>
              </a:r>
              <a: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 and </a:t>
              </a:r>
              <a:r>
                <a:rPr lang="en-GB" sz="2400" b="1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contains a weakened or killed form of a virus</a:t>
              </a:r>
              <a: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.</a:t>
              </a:r>
            </a:p>
          </p:txBody>
        </p:sp>
      </p:grpSp>
      <p:sp>
        <p:nvSpPr>
          <p:cNvPr id="18" name="SyncfusionLicense"/>
          <p:cNvSpPr txBox="1">
            <a:spLocks noChangeArrowheads="1"/>
          </p:cNvSpPr>
          <p:nvPr/>
        </p:nvSpPr>
        <p:spPr bwMode="white">
          <a:xfrm>
            <a:off x="3365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19" name="SyncfusionLicense"/>
          <p:cNvSpPr txBox="1">
            <a:spLocks noChangeArrowheads="1"/>
          </p:cNvSpPr>
          <p:nvPr/>
        </p:nvSpPr>
        <p:spPr bwMode="white">
          <a:xfrm rot="0">
            <a:off x="3365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20" name="SyncfusionLicense"/>
          <p:cNvSpPr txBox="1">
            <a:spLocks noChangeArrowheads="1"/>
          </p:cNvSpPr>
          <p:nvPr/>
        </p:nvSpPr>
        <p:spPr bwMode="white">
          <a:xfrm rot="0">
            <a:off x="3365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</p:spTree>
  </p:cSld>
  <p:clrMapOvr>
    <a:masterClrMapping/>
  </p:clrMapOvr>
  <p:transition spd="slow" advClick="0" advTm="15000">
    <p:fade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delay="0" evt="onBegin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7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">
                            <p:stCondLst>
                              <p:cond delay="500"/>
                            </p:stCondLst>
                            <p:childTnLst>
                              <p:par>
                                <p:cTn fill="hold" id="9" nodeType="afterEffect" presetClass="entr" presetID="35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 id="1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2000" fill="hold" id="12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2000" fill="hold" id="13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2000" fill="hold" id="14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5">
                            <p:stCondLst>
                              <p:cond delay="2500"/>
                            </p:stCondLst>
                            <p:childTnLst>
                              <p:par>
                                <p:cTn fill="hold" id="16" nodeType="afterEffect" presetClass="emph" presetID="32" presetSubtype="0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dur="100" fill="hold" id="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dur="200" fill="hold" id="18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dur="200" fill="hold" id="19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dur="200" fill="hold" id="20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dur="200" fill="hold" id="21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2">
                            <p:stCondLst>
                              <p:cond delay="3500"/>
                            </p:stCondLst>
                            <p:childTnLst>
                              <p:par>
                                <p:cTn fill="hold" id="23" nodeType="afterEffect" presetClass="entr" presetID="2" presetSubtype="4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7">
                            <p:stCondLst>
                              <p:cond delay="5900"/>
                            </p:stCondLst>
                            <p:childTnLst>
                              <p:par>
                                <p:cTn fill="hold" id="28" nodeType="afterEffect" presetClass="exit" presetID="2" presetSubtype="4">
                                  <p:stCondLst>
                                    <p:cond delay="8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 id="29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id="3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D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mpty puzzle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>
            <a:off x="2673391" y="12783"/>
            <a:ext cx="6845217" cy="6845217"/>
          </a:xfrm>
          <a:prstGeom prst="rect">
            <a:avLst/>
          </a:prstGeom>
          <a:ln>
            <a:headEnd type="none"/>
            <a:tailEnd type="none"/>
          </a:ln>
        </p:spPr>
      </p:pic>
      <p:pic>
        <p:nvPicPr>
          <p:cNvPr id="14" name="puzzle_piece"/>
          <p:cNvPicPr>
            <a:picLocks noChangeAspect="1"/>
          </p:cNvPicPr>
          <p:nvPr/>
        </p:nvPicPr>
        <p:blipFill>
          <a:blip r:embed="rId3">
            <a:lum/>
          </a:blip>
          <a:srcRect/>
          <a:stretch>
            <a:fillRect/>
          </a:stretch>
        </p:blipFill>
        <p:spPr bwMode="white">
          <a:xfrm>
            <a:off x="4983338" y="85910"/>
            <a:ext cx="2192162" cy="2200593"/>
          </a:xfrm>
          <a:prstGeom prst="rect">
            <a:avLst/>
          </a:prstGeom>
          <a:ln>
            <a:headEnd type="none"/>
            <a:tailEnd type="none"/>
          </a:ln>
        </p:spPr>
      </p:pic>
      <p:grpSp>
        <p:nvGrpSpPr>
          <p:cNvPr id="12" name="group_metadata"/>
          <p:cNvGrpSpPr>
            <a:grpSpLocks/>
          </p:cNvGrpSpPr>
          <p:nvPr/>
        </p:nvGrpSpPr>
        <p:grpSpPr bwMode="white">
          <a:xfrm>
            <a:off x="141401" y="1001118"/>
            <a:ext cx="11909196" cy="4855764"/>
            <a:chOff x="147686" y="154386"/>
            <a:chExt cx="11909196" cy="4855764"/>
          </a:xfrm>
          <a:ln>
            <a:headEnd type="none"/>
            <a:tailEnd type="none"/>
          </a:ln>
        </p:grpSpPr>
        <p:sp>
          <p:nvSpPr>
            <p:cNvPr id="9" name="metadata_shape"/>
            <p:cNvSpPr>
              <a:spLocks/>
            </p:cNvSpPr>
            <p:nvPr/>
          </p:nvSpPr>
          <p:spPr bwMode="white">
            <a:xfrm>
              <a:off x="160256" y="154386"/>
              <a:ext cx="11896626" cy="4855764"/>
            </a:xfrm>
            <a:prstGeom prst="roundRect">
              <a:avLst/>
            </a:prstGeom>
            <a:solidFill>
              <a:schemeClr val="bg1"/>
            </a:solidFill>
            <a:ln>
              <a:headEnd type="none"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wrap="square"/>
            <a:lstStyle/>
            <a:p>
              <a:pPr algn="ctr" defTabSz="914400"/>
              <a:endParaRPr lang="en-GB" dirty="0"/>
            </a:p>
          </p:txBody>
        </p:sp>
        <p:sp>
          <p:nvSpPr>
            <p:cNvPr id="10" name="piece_title"/>
            <p:cNvSpPr txBox="1">
              <a:spLocks noChangeArrowheads="1"/>
            </p:cNvSpPr>
            <p:nvPr/>
          </p:nvSpPr>
          <p:spPr bwMode="white">
            <a:xfrm>
              <a:off x="147686" y="313039"/>
              <a:ext cx="11909195" cy="769441"/>
            </a:xfrm>
            <a:prstGeom prst="rect">
              <a:avLst/>
            </a:prstGeom>
            <a:noFill/>
            <a:ln>
              <a:headEnd type="none"/>
              <a:tailEnd type="none"/>
            </a:ln>
          </p:spPr>
          <p:txBody>
            <a:bodyPr wrap="square">
              <a:spAutoFit/>
            </a:bodyPr>
            <a:lstStyle/>
            <a:p>
              <a:pPr algn="ctr" defTabSz="914400"/>
              <a:r>
                <a:rPr lang="en-GB" sz="4400" dirty="0">
                  <a:effectLst>
                    <a:outerShdw blurRad="38100" dist="38100" dir="2700000" algn="tl" rotWithShape="0">
                      <a:srgbClr val="000000">
                        <a:alpha val="43137"/>
                      </a:srgbClr>
                    </a:outerShdw>
                  </a:effectLst>
                </a:rPr>
                <a:t>Definition of immunity</a:t>
              </a:r>
            </a:p>
          </p:txBody>
        </p:sp>
        <p:sp>
          <p:nvSpPr>
            <p:cNvPr id="17" name="piece_thesis"/>
            <p:cNvSpPr txBox="1">
              <a:spLocks noChangeArrowheads="1"/>
            </p:cNvSpPr>
            <p:nvPr/>
          </p:nvSpPr>
          <p:spPr bwMode="white">
            <a:xfrm>
              <a:off x="1538765" y="1241133"/>
              <a:ext cx="8858251" cy="3355086"/>
            </a:xfrm>
            <a:prstGeom prst="rect">
              <a:avLst/>
            </a:prstGeom>
            <a:noFill/>
            <a:ln>
              <a:headEnd type="none"/>
              <a:tailEnd type="none"/>
            </a:ln>
          </p:spPr>
          <p:txBody>
            <a:bodyPr wrap="square">
              <a:spAutoFit/>
            </a:bodyPr>
            <a:lstStyle/>
            <a:p>
              <a:pPr algn="ctr" defTabSz="914400">
                <a:lnSpc>
                  <a:spcPct val="150000"/>
                </a:lnSpc>
              </a:pPr>
              <a: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According to Merriam-Webster dictionary it's "the power to keep yourself from </a:t>
              </a:r>
              <a:r>
                <a:rPr lang="en-GB" sz="2400" b="1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being affected by a disease</a:t>
              </a:r>
              <a: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“.</a:t>
              </a:r>
              <a:b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</a:br>
              <a:b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</a:br>
              <a: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 According to Oxford Languages it's "the ability of an organism to </a:t>
              </a:r>
              <a:r>
                <a:rPr lang="en-GB" sz="2400" b="1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resist a particular infection </a:t>
              </a:r>
              <a: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or toxin by the action of specific antibodies".</a:t>
              </a:r>
            </a:p>
          </p:txBody>
        </p:sp>
      </p:grpSp>
      <p:sp>
        <p:nvSpPr>
          <p:cNvPr id="18" name="SyncfusionLicense"/>
          <p:cNvSpPr txBox="1">
            <a:spLocks noChangeArrowheads="1"/>
          </p:cNvSpPr>
          <p:nvPr/>
        </p:nvSpPr>
        <p:spPr bwMode="white">
          <a:xfrm>
            <a:off x="3365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19" name="SyncfusionLicense"/>
          <p:cNvSpPr txBox="1">
            <a:spLocks noChangeArrowheads="1"/>
          </p:cNvSpPr>
          <p:nvPr/>
        </p:nvSpPr>
        <p:spPr bwMode="white">
          <a:xfrm rot="0">
            <a:off x="3365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20" name="SyncfusionLicense"/>
          <p:cNvSpPr txBox="1">
            <a:spLocks noChangeArrowheads="1"/>
          </p:cNvSpPr>
          <p:nvPr/>
        </p:nvSpPr>
        <p:spPr bwMode="white">
          <a:xfrm rot="0">
            <a:off x="3365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delay="0" evt="onBegin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afterEffect" presetClass="entr" presetID="35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 id="7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2000" fill="hold" id="8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2000" fill="hold" id="9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2000" fill="hold" id="1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1">
                            <p:stCondLst>
                              <p:cond delay="2000"/>
                            </p:stCondLst>
                            <p:childTnLst>
                              <p:par>
                                <p:cTn fill="hold" id="12" nodeType="afterEffect" presetClass="emph" presetID="32" presetSubtype="0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dur="100" fill="hold" id="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dur="200" fill="hold" id="14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dur="200" fill="hold" id="15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dur="200" fill="hold" id="16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dur="200" fill="hold" id="17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8">
                            <p:stCondLst>
                              <p:cond delay="3000"/>
                            </p:stCondLst>
                            <p:childTnLst>
                              <p:par>
                                <p:cTn fill="hold" id="19" nodeType="afterEffect" presetClass="entr" presetID="2" presetSubtype="4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1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2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3">
                            <p:stCondLst>
                              <p:cond delay="5600"/>
                            </p:stCondLst>
                            <p:childTnLst>
                              <p:par>
                                <p:cTn fill="hold" id="24" nodeType="afterEffect" presetClass="exit" presetID="2" presetSubtype="4">
                                  <p:stCondLst>
                                    <p:cond delay="87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700" id="25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700" id="26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 id="27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D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mpty_puzzle" descr="A picture containing text&#10;&#10;Description automatically generated"/>
          <p:cNvPicPr>
            <a:picLocks noChangeAspect="1"/>
          </p:cNvPicPr>
          <p:nvPr/>
        </p:nvPicPr>
        <p:blipFill>
          <a:blip r:embed="rId4">
            <a:lum/>
          </a:blip>
          <a:srcRect/>
          <a:stretch>
            <a:fillRect/>
          </a:stretch>
        </p:blipFill>
        <p:spPr bwMode="white">
          <a:xfrm>
            <a:off x="2673391" y="12783"/>
            <a:ext cx="6845217" cy="6845217"/>
          </a:xfrm>
          <a:prstGeom prst="rect">
            <a:avLst/>
          </a:prstGeom>
          <a:ln>
            <a:headEnd type="none"/>
            <a:tailEnd type="none"/>
          </a:ln>
        </p:spPr>
      </p:pic>
      <p:pic>
        <p:nvPicPr>
          <p:cNvPr id="11" name="puzzle_piece" descr="A picture containing text&#10;&#10;Description automatically generated"/>
          <p:cNvPicPr>
            <a:picLocks noChangeAspect="1"/>
          </p:cNvPicPr>
          <p:nvPr/>
        </p:nvPicPr>
        <p:blipFill>
          <a:blip r:embed="rId5">
            <a:lum/>
          </a:blip>
          <a:srcRect/>
          <a:stretch>
            <a:fillRect/>
          </a:stretch>
        </p:blipFill>
        <p:spPr bwMode="white">
          <a:xfrm>
            <a:off x="2743200" y="0"/>
            <a:ext cx="3002242" cy="2287422"/>
          </a:xfrm>
          <a:prstGeom prst="rect">
            <a:avLst/>
          </a:prstGeom>
          <a:ln>
            <a:headEnd type="none"/>
            <a:tailEnd type="none"/>
          </a:ln>
        </p:spPr>
      </p:pic>
      <p:grpSp>
        <p:nvGrpSpPr>
          <p:cNvPr id="12" name="group_metadata"/>
          <p:cNvGrpSpPr>
            <a:grpSpLocks/>
          </p:cNvGrpSpPr>
          <p:nvPr/>
        </p:nvGrpSpPr>
        <p:grpSpPr bwMode="white">
          <a:xfrm>
            <a:off x="141401" y="1001118"/>
            <a:ext cx="11909196" cy="4855764"/>
            <a:chOff x="147686" y="154386"/>
            <a:chExt cx="11909196" cy="4855764"/>
          </a:xfrm>
          <a:ln>
            <a:headEnd type="none"/>
            <a:tailEnd type="none"/>
          </a:ln>
        </p:grpSpPr>
        <p:sp>
          <p:nvSpPr>
            <p:cNvPr id="9" name="metadata_shape"/>
            <p:cNvSpPr>
              <a:spLocks/>
            </p:cNvSpPr>
            <p:nvPr/>
          </p:nvSpPr>
          <p:spPr bwMode="white">
            <a:xfrm>
              <a:off x="160256" y="154386"/>
              <a:ext cx="11896626" cy="4855764"/>
            </a:xfrm>
            <a:prstGeom prst="roundRect">
              <a:avLst/>
            </a:prstGeom>
            <a:solidFill>
              <a:schemeClr val="bg1"/>
            </a:solidFill>
            <a:ln>
              <a:headEnd type="none"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wrap="square"/>
            <a:lstStyle/>
            <a:p>
              <a:pPr algn="ctr" defTabSz="914400"/>
              <a:endParaRPr lang="en-GB" dirty="0"/>
            </a:p>
          </p:txBody>
        </p:sp>
        <p:sp>
          <p:nvSpPr>
            <p:cNvPr id="10" name="piece_title"/>
            <p:cNvSpPr txBox="1">
              <a:spLocks noChangeArrowheads="1"/>
            </p:cNvSpPr>
            <p:nvPr/>
          </p:nvSpPr>
          <p:spPr bwMode="white">
            <a:xfrm>
              <a:off x="147686" y="313039"/>
              <a:ext cx="11909195" cy="769441"/>
            </a:xfrm>
            <a:prstGeom prst="rect">
              <a:avLst/>
            </a:prstGeom>
            <a:noFill/>
            <a:ln>
              <a:headEnd type="none"/>
              <a:tailEnd type="none"/>
            </a:ln>
          </p:spPr>
          <p:txBody>
            <a:bodyPr wrap="square">
              <a:spAutoFit/>
            </a:bodyPr>
            <a:lstStyle/>
            <a:p>
              <a:pPr algn="ctr" defTabSz="914400"/>
              <a:r>
                <a:rPr lang="en-GB" sz="4400" dirty="0">
                  <a:effectLst>
                    <a:outerShdw blurRad="38100" dist="38100" dir="2700000" algn="tl" rotWithShape="0">
                      <a:srgbClr val="000000">
                        <a:alpha val="43137"/>
                      </a:srgbClr>
                    </a:outerShdw>
                  </a:effectLst>
                </a:rPr>
                <a:t>Definition of vaccine</a:t>
              </a:r>
            </a:p>
          </p:txBody>
        </p:sp>
        <p:sp>
          <p:nvSpPr>
            <p:cNvPr id="17" name="piece_thesis"/>
            <p:cNvSpPr txBox="1">
              <a:spLocks noChangeArrowheads="1"/>
            </p:cNvSpPr>
            <p:nvPr/>
          </p:nvSpPr>
          <p:spPr bwMode="white">
            <a:xfrm>
              <a:off x="1538765" y="1241133"/>
              <a:ext cx="8858251" cy="3355086"/>
            </a:xfrm>
            <a:prstGeom prst="rect">
              <a:avLst/>
            </a:prstGeom>
            <a:noFill/>
            <a:ln>
              <a:headEnd type="none"/>
              <a:tailEnd type="none"/>
            </a:ln>
          </p:spPr>
          <p:txBody>
            <a:bodyPr wrap="square">
              <a:spAutoFit/>
            </a:bodyPr>
            <a:lstStyle/>
            <a:p>
              <a:pPr algn="ctr" defTabSz="914400">
                <a:lnSpc>
                  <a:spcPct val="150000"/>
                </a:lnSpc>
              </a:pPr>
              <a: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According to Cambridge Dictionary, it </a:t>
              </a:r>
              <a:r>
                <a:rPr lang="en-GB" sz="2400" b="1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prevents disease</a:t>
              </a:r>
              <a: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 and </a:t>
              </a:r>
              <a:r>
                <a:rPr lang="en-GB" sz="2400" b="1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often contains a weakened or dead form of the disease-causing organism.</a:t>
              </a:r>
              <a:br>
                <a:rPr lang="en-GB" sz="2400" b="1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</a:br>
              <a:endParaRPr lang="en-GB" sz="2400" dirty="0">
                <a:solidFill>
                  <a:schemeClr val="accent1">
                    <a:lumMod val="50000"/>
                  </a:schemeClr>
                </a:solidFill>
                <a:latin typeface="Comic Sans MS"/>
              </a:endParaRPr>
            </a:p>
            <a:p>
              <a:pPr algn="ctr" defTabSz="914400">
                <a:lnSpc>
                  <a:spcPct val="150000"/>
                </a:lnSpc>
              </a:pPr>
              <a: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According to Wikipedia, it provides  </a:t>
              </a:r>
              <a:r>
                <a:rPr lang="en-GB" sz="2400" b="1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immunity</a:t>
              </a:r>
              <a: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 and </a:t>
              </a:r>
              <a:r>
                <a:rPr lang="en-GB" sz="2400" b="1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contains a weakened or killed form of a virus</a:t>
              </a:r>
              <a: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.</a:t>
              </a:r>
            </a:p>
          </p:txBody>
        </p:sp>
      </p:grpSp>
      <p:sp>
        <p:nvSpPr>
          <p:cNvPr id="18" name="SyncfusionLicense"/>
          <p:cNvSpPr txBox="1">
            <a:spLocks noChangeArrowheads="1"/>
          </p:cNvSpPr>
          <p:nvPr/>
        </p:nvSpPr>
        <p:spPr bwMode="white">
          <a:xfrm>
            <a:off x="3365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19" name="SyncfusionLicense"/>
          <p:cNvSpPr txBox="1">
            <a:spLocks noChangeArrowheads="1"/>
          </p:cNvSpPr>
          <p:nvPr/>
        </p:nvSpPr>
        <p:spPr bwMode="white">
          <a:xfrm rot="0">
            <a:off x="3365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20" name="SyncfusionLicense"/>
          <p:cNvSpPr txBox="1">
            <a:spLocks noChangeArrowheads="1"/>
          </p:cNvSpPr>
          <p:nvPr/>
        </p:nvSpPr>
        <p:spPr bwMode="white">
          <a:xfrm rot="0">
            <a:off x="3365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</p:spTree>
  </p:cSld>
  <p:clrMapOvr>
    <a:masterClrMapping/>
  </p:clrMapOvr>
  <p:transition spd="slow" advClick="0" advTm="15000">
    <p:fade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delay="0" evt="onBegin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7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">
                            <p:stCondLst>
                              <p:cond delay="500"/>
                            </p:stCondLst>
                            <p:childTnLst>
                              <p:par>
                                <p:cTn fill="hold" id="9" nodeType="afterEffect" presetClass="entr" presetID="35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 id="1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2000" fill="hold" id="12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2000" fill="hold" id="13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2000" fill="hold" id="14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5">
                            <p:stCondLst>
                              <p:cond delay="2500"/>
                            </p:stCondLst>
                            <p:childTnLst>
                              <p:par>
                                <p:cTn fill="hold" id="16" nodeType="afterEffect" presetClass="emph" presetID="32" presetSubtype="0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dur="100" fill="hold" id="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dur="200" fill="hold" id="18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dur="200" fill="hold" id="19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dur="200" fill="hold" id="20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dur="200" fill="hold" id="21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2">
                            <p:stCondLst>
                              <p:cond delay="3500"/>
                            </p:stCondLst>
                            <p:childTnLst>
                              <p:par>
                                <p:cTn fill="hold" id="23" nodeType="afterEffect" presetClass="entr" presetID="2" presetSubtype="4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7">
                            <p:stCondLst>
                              <p:cond delay="5900"/>
                            </p:stCondLst>
                            <p:childTnLst>
                              <p:par>
                                <p:cTn fill="hold" id="28" nodeType="afterEffect" presetClass="exit" presetID="2" presetSubtype="4">
                                  <p:stCondLst>
                                    <p:cond delay="8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 id="29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id="3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Next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D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mpty_puzzle" descr="A picture containing text&#10;&#10;Description automatically generated"/>
          <p:cNvPicPr>
            <a:picLocks noChangeAspect="1"/>
          </p:cNvPicPr>
          <p:nvPr/>
        </p:nvPicPr>
        <p:blipFill>
          <a:blip r:embed="rId4">
            <a:lum/>
          </a:blip>
          <a:srcRect/>
          <a:stretch>
            <a:fillRect/>
          </a:stretch>
        </p:blipFill>
        <p:spPr bwMode="white">
          <a:xfrm>
            <a:off x="2673391" y="12783"/>
            <a:ext cx="6845217" cy="6845217"/>
          </a:xfrm>
          <a:prstGeom prst="rect">
            <a:avLst/>
          </a:prstGeom>
          <a:ln>
            <a:headEnd type="none"/>
            <a:tailEnd type="none"/>
          </a:ln>
        </p:spPr>
      </p:pic>
      <p:pic>
        <p:nvPicPr>
          <p:cNvPr id="11" name="puzzle_piece" descr="A picture containing text&#10;&#10;Description automatically generated"/>
          <p:cNvPicPr>
            <a:picLocks noChangeAspect="1"/>
          </p:cNvPicPr>
          <p:nvPr/>
        </p:nvPicPr>
        <p:blipFill>
          <a:blip r:embed="rId5">
            <a:lum/>
          </a:blip>
          <a:srcRect/>
          <a:stretch>
            <a:fillRect/>
          </a:stretch>
        </p:blipFill>
        <p:spPr bwMode="white">
          <a:xfrm>
            <a:off x="2743200" y="0"/>
            <a:ext cx="3002242" cy="2287422"/>
          </a:xfrm>
          <a:prstGeom prst="rect">
            <a:avLst/>
          </a:prstGeom>
          <a:ln>
            <a:headEnd type="none"/>
            <a:tailEnd type="none"/>
          </a:ln>
        </p:spPr>
      </p:pic>
      <p:grpSp>
        <p:nvGrpSpPr>
          <p:cNvPr id="12" name="group_metadata"/>
          <p:cNvGrpSpPr>
            <a:grpSpLocks/>
          </p:cNvGrpSpPr>
          <p:nvPr/>
        </p:nvGrpSpPr>
        <p:grpSpPr bwMode="white">
          <a:xfrm>
            <a:off x="141401" y="1001118"/>
            <a:ext cx="11909196" cy="4855764"/>
            <a:chOff x="147686" y="154386"/>
            <a:chExt cx="11909196" cy="4855764"/>
          </a:xfrm>
          <a:ln>
            <a:headEnd type="none"/>
            <a:tailEnd type="none"/>
          </a:ln>
        </p:grpSpPr>
        <p:sp>
          <p:nvSpPr>
            <p:cNvPr id="9" name="metadata_shape"/>
            <p:cNvSpPr>
              <a:spLocks/>
            </p:cNvSpPr>
            <p:nvPr/>
          </p:nvSpPr>
          <p:spPr bwMode="white">
            <a:xfrm>
              <a:off x="160256" y="154386"/>
              <a:ext cx="11896626" cy="4855764"/>
            </a:xfrm>
            <a:prstGeom prst="roundRect">
              <a:avLst/>
            </a:prstGeom>
            <a:solidFill>
              <a:schemeClr val="bg1"/>
            </a:solidFill>
            <a:ln>
              <a:headEnd type="none"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wrap="square"/>
            <a:lstStyle/>
            <a:p>
              <a:pPr algn="ctr" defTabSz="914400"/>
              <a:endParaRPr lang="en-GB" dirty="0"/>
            </a:p>
          </p:txBody>
        </p:sp>
        <p:sp>
          <p:nvSpPr>
            <p:cNvPr id="10" name="piece_title"/>
            <p:cNvSpPr txBox="1">
              <a:spLocks noChangeArrowheads="1"/>
            </p:cNvSpPr>
            <p:nvPr/>
          </p:nvSpPr>
          <p:spPr bwMode="white">
            <a:xfrm>
              <a:off x="147686" y="313039"/>
              <a:ext cx="11909195" cy="769441"/>
            </a:xfrm>
            <a:prstGeom prst="rect">
              <a:avLst/>
            </a:prstGeom>
            <a:noFill/>
            <a:ln>
              <a:headEnd type="none"/>
              <a:tailEnd type="none"/>
            </a:ln>
          </p:spPr>
          <p:txBody>
            <a:bodyPr wrap="square">
              <a:spAutoFit/>
            </a:bodyPr>
            <a:lstStyle/>
            <a:p>
              <a:pPr algn="ctr" defTabSz="914400"/>
              <a:r>
                <a:rPr lang="en-GB" sz="4400" dirty="0">
                  <a:effectLst>
                    <a:outerShdw blurRad="38100" dist="38100" dir="2700000" algn="tl" rotWithShape="0">
                      <a:srgbClr val="000000">
                        <a:alpha val="43137"/>
                      </a:srgbClr>
                    </a:outerShdw>
                  </a:effectLst>
                </a:rPr>
                <a:t>Definition of vaccine</a:t>
              </a:r>
            </a:p>
          </p:txBody>
        </p:sp>
        <p:sp>
          <p:nvSpPr>
            <p:cNvPr id="17" name="piece_thesis"/>
            <p:cNvSpPr txBox="1">
              <a:spLocks noChangeArrowheads="1"/>
            </p:cNvSpPr>
            <p:nvPr/>
          </p:nvSpPr>
          <p:spPr bwMode="white">
            <a:xfrm>
              <a:off x="1538765" y="1241133"/>
              <a:ext cx="8858251" cy="3355086"/>
            </a:xfrm>
            <a:prstGeom prst="rect">
              <a:avLst/>
            </a:prstGeom>
            <a:noFill/>
            <a:ln>
              <a:headEnd type="none"/>
              <a:tailEnd type="none"/>
            </a:ln>
          </p:spPr>
          <p:txBody>
            <a:bodyPr wrap="square">
              <a:spAutoFit/>
            </a:bodyPr>
            <a:lstStyle/>
            <a:p>
              <a:pPr algn="ctr" defTabSz="914400">
                <a:lnSpc>
                  <a:spcPct val="150000"/>
                </a:lnSpc>
              </a:pPr>
              <a: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According to Cambridge Dictionary, it </a:t>
              </a:r>
              <a:r>
                <a:rPr lang="en-GB" sz="2400" b="1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prevents disease</a:t>
              </a:r>
              <a: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 and </a:t>
              </a:r>
              <a:r>
                <a:rPr lang="en-GB" sz="2400" b="1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often contains a weakened or dead form of the disease-causing organism.</a:t>
              </a:r>
              <a:br>
                <a:rPr lang="en-GB" sz="2400" b="1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</a:br>
              <a:endParaRPr lang="en-GB" sz="2400" dirty="0">
                <a:solidFill>
                  <a:schemeClr val="accent1">
                    <a:lumMod val="50000"/>
                  </a:schemeClr>
                </a:solidFill>
                <a:latin typeface="Comic Sans MS"/>
              </a:endParaRPr>
            </a:p>
            <a:p>
              <a:pPr algn="ctr" defTabSz="914400">
                <a:lnSpc>
                  <a:spcPct val="150000"/>
                </a:lnSpc>
              </a:pPr>
              <a: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According to Wikipedia, it provides  </a:t>
              </a:r>
              <a:r>
                <a:rPr lang="en-GB" sz="2400" b="1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immunity</a:t>
              </a:r>
              <a: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 and </a:t>
              </a:r>
              <a:r>
                <a:rPr lang="en-GB" sz="2400" b="1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contains a weakened or killed form of a virus</a:t>
              </a:r>
              <a: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.</a:t>
              </a:r>
            </a:p>
          </p:txBody>
        </p:sp>
      </p:grpSp>
      <p:sp>
        <p:nvSpPr>
          <p:cNvPr id="18" name="SyncfusionLicense"/>
          <p:cNvSpPr txBox="1">
            <a:spLocks noChangeArrowheads="1"/>
          </p:cNvSpPr>
          <p:nvPr/>
        </p:nvSpPr>
        <p:spPr bwMode="white">
          <a:xfrm>
            <a:off x="3365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19" name="SyncfusionLicense"/>
          <p:cNvSpPr txBox="1">
            <a:spLocks noChangeArrowheads="1"/>
          </p:cNvSpPr>
          <p:nvPr/>
        </p:nvSpPr>
        <p:spPr bwMode="white">
          <a:xfrm rot="0">
            <a:off x="3365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20" name="SyncfusionLicense"/>
          <p:cNvSpPr txBox="1">
            <a:spLocks noChangeArrowheads="1"/>
          </p:cNvSpPr>
          <p:nvPr/>
        </p:nvSpPr>
        <p:spPr bwMode="white">
          <a:xfrm rot="0">
            <a:off x="3365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</p:spTree>
  </p:cSld>
  <p:clrMapOvr>
    <a:masterClrMapping/>
  </p:clrMapOvr>
  <p:transition spd="slow" advClick="0" advTm="15000">
    <p:fade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delay="0" evt="onBegin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7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">
                            <p:stCondLst>
                              <p:cond delay="500"/>
                            </p:stCondLst>
                            <p:childTnLst>
                              <p:par>
                                <p:cTn fill="hold" id="9" nodeType="afterEffect" presetClass="entr" presetID="35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 id="1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2000" fill="hold" id="12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2000" fill="hold" id="13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2000" fill="hold" id="14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5">
                            <p:stCondLst>
                              <p:cond delay="2500"/>
                            </p:stCondLst>
                            <p:childTnLst>
                              <p:par>
                                <p:cTn fill="hold" id="16" nodeType="afterEffect" presetClass="emph" presetID="32" presetSubtype="0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dur="100" fill="hold" id="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dur="200" fill="hold" id="18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dur="200" fill="hold" id="19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dur="200" fill="hold" id="20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dur="200" fill="hold" id="21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2">
                            <p:stCondLst>
                              <p:cond delay="3500"/>
                            </p:stCondLst>
                            <p:childTnLst>
                              <p:par>
                                <p:cTn fill="hold" id="23" nodeType="afterEffect" presetClass="entr" presetID="2" presetSubtype="4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7">
                            <p:stCondLst>
                              <p:cond delay="5900"/>
                            </p:stCondLst>
                            <p:childTnLst>
                              <p:par>
                                <p:cTn fill="hold" id="28" nodeType="afterEffect" presetClass="exit" presetID="2" presetSubtype="4">
                                  <p:stCondLst>
                                    <p:cond delay="8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 id="29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id="3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Next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D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mpty_puzzle" descr="A picture containing text&#10;&#10;Description automatically generated"/>
          <p:cNvPicPr>
            <a:picLocks noChangeAspect="1"/>
          </p:cNvPicPr>
          <p:nvPr/>
        </p:nvPicPr>
        <p:blipFill>
          <a:blip r:embed="rId4">
            <a:lum/>
          </a:blip>
          <a:srcRect/>
          <a:stretch>
            <a:fillRect/>
          </a:stretch>
        </p:blipFill>
        <p:spPr bwMode="white">
          <a:xfrm>
            <a:off x="2673391" y="12783"/>
            <a:ext cx="6845217" cy="6845217"/>
          </a:xfrm>
          <a:prstGeom prst="rect">
            <a:avLst/>
          </a:prstGeom>
          <a:ln>
            <a:headEnd type="none"/>
            <a:tailEnd type="none"/>
          </a:ln>
        </p:spPr>
      </p:pic>
      <p:pic>
        <p:nvPicPr>
          <p:cNvPr id="11" name="puzzle_piece" descr="A picture containing text&#10;&#10;Description automatically generated"/>
          <p:cNvPicPr>
            <a:picLocks noChangeAspect="1"/>
          </p:cNvPicPr>
          <p:nvPr/>
        </p:nvPicPr>
        <p:blipFill>
          <a:blip r:embed="rId5">
            <a:lum/>
          </a:blip>
          <a:srcRect/>
          <a:stretch>
            <a:fillRect/>
          </a:stretch>
        </p:blipFill>
        <p:spPr bwMode="white">
          <a:xfrm>
            <a:off x="2743200" y="0"/>
            <a:ext cx="3002242" cy="2287422"/>
          </a:xfrm>
          <a:prstGeom prst="rect">
            <a:avLst/>
          </a:prstGeom>
          <a:ln>
            <a:headEnd type="none"/>
            <a:tailEnd type="none"/>
          </a:ln>
        </p:spPr>
      </p:pic>
      <p:grpSp>
        <p:nvGrpSpPr>
          <p:cNvPr id="12" name="group_metadata"/>
          <p:cNvGrpSpPr>
            <a:grpSpLocks/>
          </p:cNvGrpSpPr>
          <p:nvPr/>
        </p:nvGrpSpPr>
        <p:grpSpPr bwMode="white">
          <a:xfrm>
            <a:off x="141401" y="1001118"/>
            <a:ext cx="11909196" cy="4855764"/>
            <a:chOff x="147686" y="154386"/>
            <a:chExt cx="11909196" cy="4855764"/>
          </a:xfrm>
          <a:ln>
            <a:headEnd type="none"/>
            <a:tailEnd type="none"/>
          </a:ln>
        </p:grpSpPr>
        <p:sp>
          <p:nvSpPr>
            <p:cNvPr id="9" name="metadata_shape"/>
            <p:cNvSpPr>
              <a:spLocks/>
            </p:cNvSpPr>
            <p:nvPr/>
          </p:nvSpPr>
          <p:spPr bwMode="white">
            <a:xfrm>
              <a:off x="160256" y="154386"/>
              <a:ext cx="11896626" cy="4855764"/>
            </a:xfrm>
            <a:prstGeom prst="roundRect">
              <a:avLst/>
            </a:prstGeom>
            <a:solidFill>
              <a:schemeClr val="bg1"/>
            </a:solidFill>
            <a:ln>
              <a:headEnd type="none"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wrap="square"/>
            <a:lstStyle/>
            <a:p>
              <a:pPr algn="ctr" defTabSz="914400"/>
              <a:endParaRPr lang="en-GB" dirty="0"/>
            </a:p>
          </p:txBody>
        </p:sp>
        <p:sp>
          <p:nvSpPr>
            <p:cNvPr id="10" name="piece_title"/>
            <p:cNvSpPr txBox="1">
              <a:spLocks noChangeArrowheads="1"/>
            </p:cNvSpPr>
            <p:nvPr/>
          </p:nvSpPr>
          <p:spPr bwMode="white">
            <a:xfrm>
              <a:off x="147686" y="313039"/>
              <a:ext cx="11909195" cy="769441"/>
            </a:xfrm>
            <a:prstGeom prst="rect">
              <a:avLst/>
            </a:prstGeom>
            <a:noFill/>
            <a:ln>
              <a:headEnd type="none"/>
              <a:tailEnd type="none"/>
            </a:ln>
          </p:spPr>
          <p:txBody>
            <a:bodyPr wrap="square">
              <a:spAutoFit/>
            </a:bodyPr>
            <a:lstStyle/>
            <a:p>
              <a:pPr algn="ctr" defTabSz="914400"/>
              <a:r>
                <a:rPr lang="en-GB" sz="4400" dirty="0">
                  <a:effectLst>
                    <a:outerShdw blurRad="38100" dist="38100" dir="2700000" algn="tl" rotWithShape="0">
                      <a:srgbClr val="000000">
                        <a:alpha val="43137"/>
                      </a:srgbClr>
                    </a:outerShdw>
                  </a:effectLst>
                </a:rPr>
                <a:t>Definition of vaccine</a:t>
              </a:r>
            </a:p>
          </p:txBody>
        </p:sp>
        <p:sp>
          <p:nvSpPr>
            <p:cNvPr id="17" name="piece_thesis"/>
            <p:cNvSpPr txBox="1">
              <a:spLocks noChangeArrowheads="1"/>
            </p:cNvSpPr>
            <p:nvPr/>
          </p:nvSpPr>
          <p:spPr bwMode="white">
            <a:xfrm>
              <a:off x="1538765" y="1241133"/>
              <a:ext cx="8858251" cy="3355086"/>
            </a:xfrm>
            <a:prstGeom prst="rect">
              <a:avLst/>
            </a:prstGeom>
            <a:noFill/>
            <a:ln>
              <a:headEnd type="none"/>
              <a:tailEnd type="none"/>
            </a:ln>
          </p:spPr>
          <p:txBody>
            <a:bodyPr wrap="square">
              <a:spAutoFit/>
            </a:bodyPr>
            <a:lstStyle/>
            <a:p>
              <a:pPr algn="ctr" defTabSz="914400">
                <a:lnSpc>
                  <a:spcPct val="150000"/>
                </a:lnSpc>
              </a:pPr>
              <a: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According to Cambridge Dictionary, it </a:t>
              </a:r>
              <a:r>
                <a:rPr lang="en-GB" sz="2400" b="1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prevents disease</a:t>
              </a:r>
              <a: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 and </a:t>
              </a:r>
              <a:r>
                <a:rPr lang="en-GB" sz="2400" b="1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often contains a weakened or dead form of the disease-causing organism.</a:t>
              </a:r>
              <a:br>
                <a:rPr lang="en-GB" sz="2400" b="1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</a:br>
              <a:endParaRPr lang="en-GB" sz="2400" dirty="0">
                <a:solidFill>
                  <a:schemeClr val="accent1">
                    <a:lumMod val="50000"/>
                  </a:schemeClr>
                </a:solidFill>
                <a:latin typeface="Comic Sans MS"/>
              </a:endParaRPr>
            </a:p>
            <a:p>
              <a:pPr algn="ctr" defTabSz="914400">
                <a:lnSpc>
                  <a:spcPct val="150000"/>
                </a:lnSpc>
              </a:pPr>
              <a: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According to Wikipedia, it provides  </a:t>
              </a:r>
              <a:r>
                <a:rPr lang="en-GB" sz="2400" b="1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immunity</a:t>
              </a:r>
              <a: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 and </a:t>
              </a:r>
              <a:r>
                <a:rPr lang="en-GB" sz="2400" b="1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contains a weakened or killed form of a virus</a:t>
              </a:r>
              <a: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.</a:t>
              </a:r>
            </a:p>
          </p:txBody>
        </p:sp>
      </p:grpSp>
      <p:sp>
        <p:nvSpPr>
          <p:cNvPr id="18" name="SyncfusionLicense"/>
          <p:cNvSpPr txBox="1">
            <a:spLocks noChangeArrowheads="1"/>
          </p:cNvSpPr>
          <p:nvPr/>
        </p:nvSpPr>
        <p:spPr bwMode="white">
          <a:xfrm>
            <a:off x="3365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19" name="SyncfusionLicense"/>
          <p:cNvSpPr txBox="1">
            <a:spLocks noChangeArrowheads="1"/>
          </p:cNvSpPr>
          <p:nvPr/>
        </p:nvSpPr>
        <p:spPr bwMode="white">
          <a:xfrm rot="0">
            <a:off x="3365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20" name="SyncfusionLicense"/>
          <p:cNvSpPr txBox="1">
            <a:spLocks noChangeArrowheads="1"/>
          </p:cNvSpPr>
          <p:nvPr/>
        </p:nvSpPr>
        <p:spPr bwMode="white">
          <a:xfrm rot="0">
            <a:off x="3365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</p:spTree>
  </p:cSld>
  <p:clrMapOvr>
    <a:masterClrMapping/>
  </p:clrMapOvr>
  <p:transition spd="slow" advClick="0" advTm="15000">
    <p:fade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delay="0" evt="onBegin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7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">
                            <p:stCondLst>
                              <p:cond delay="500"/>
                            </p:stCondLst>
                            <p:childTnLst>
                              <p:par>
                                <p:cTn fill="hold" id="9" nodeType="afterEffect" presetClass="entr" presetID="35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 id="1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2000" fill="hold" id="12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2000" fill="hold" id="13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2000" fill="hold" id="14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5">
                            <p:stCondLst>
                              <p:cond delay="2500"/>
                            </p:stCondLst>
                            <p:childTnLst>
                              <p:par>
                                <p:cTn fill="hold" id="16" nodeType="afterEffect" presetClass="emph" presetID="32" presetSubtype="0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dur="100" fill="hold" id="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dur="200" fill="hold" id="18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dur="200" fill="hold" id="19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dur="200" fill="hold" id="20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dur="200" fill="hold" id="21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2">
                            <p:stCondLst>
                              <p:cond delay="3500"/>
                            </p:stCondLst>
                            <p:childTnLst>
                              <p:par>
                                <p:cTn fill="hold" id="23" nodeType="afterEffect" presetClass="entr" presetID="2" presetSubtype="4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7">
                            <p:stCondLst>
                              <p:cond delay="5900"/>
                            </p:stCondLst>
                            <p:childTnLst>
                              <p:par>
                                <p:cTn fill="hold" id="28" nodeType="afterEffect" presetClass="exit" presetID="2" presetSubtype="4">
                                  <p:stCondLst>
                                    <p:cond delay="8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 id="29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id="3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Next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D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mpty_puzzle" descr="A picture containing text&#10;&#10;Description automatically generated"/>
          <p:cNvPicPr>
            <a:picLocks noChangeAspect="1"/>
          </p:cNvPicPr>
          <p:nvPr/>
        </p:nvPicPr>
        <p:blipFill>
          <a:blip r:embed="rId4">
            <a:lum/>
          </a:blip>
          <a:srcRect/>
          <a:stretch>
            <a:fillRect/>
          </a:stretch>
        </p:blipFill>
        <p:spPr bwMode="white">
          <a:xfrm>
            <a:off x="2673391" y="12783"/>
            <a:ext cx="6845217" cy="6845217"/>
          </a:xfrm>
          <a:prstGeom prst="rect">
            <a:avLst/>
          </a:prstGeom>
          <a:ln>
            <a:headEnd type="none"/>
            <a:tailEnd type="none"/>
          </a:ln>
        </p:spPr>
      </p:pic>
      <p:pic>
        <p:nvPicPr>
          <p:cNvPr id="11" name="puzzle_piece" descr="A picture containing text&#10;&#10;Description automatically generated"/>
          <p:cNvPicPr>
            <a:picLocks noChangeAspect="1"/>
          </p:cNvPicPr>
          <p:nvPr/>
        </p:nvPicPr>
        <p:blipFill>
          <a:blip r:embed="rId5">
            <a:lum/>
          </a:blip>
          <a:srcRect/>
          <a:stretch>
            <a:fillRect/>
          </a:stretch>
        </p:blipFill>
        <p:spPr bwMode="white">
          <a:xfrm>
            <a:off x="2743200" y="0"/>
            <a:ext cx="3002242" cy="2287422"/>
          </a:xfrm>
          <a:prstGeom prst="rect">
            <a:avLst/>
          </a:prstGeom>
          <a:ln>
            <a:headEnd type="none"/>
            <a:tailEnd type="none"/>
          </a:ln>
        </p:spPr>
      </p:pic>
      <p:grpSp>
        <p:nvGrpSpPr>
          <p:cNvPr id="12" name="group_metadata"/>
          <p:cNvGrpSpPr>
            <a:grpSpLocks/>
          </p:cNvGrpSpPr>
          <p:nvPr/>
        </p:nvGrpSpPr>
        <p:grpSpPr bwMode="white">
          <a:xfrm>
            <a:off x="141401" y="1001118"/>
            <a:ext cx="11909196" cy="4855764"/>
            <a:chOff x="147686" y="154386"/>
            <a:chExt cx="11909196" cy="4855764"/>
          </a:xfrm>
          <a:ln>
            <a:headEnd type="none"/>
            <a:tailEnd type="none"/>
          </a:ln>
        </p:grpSpPr>
        <p:sp>
          <p:nvSpPr>
            <p:cNvPr id="9" name="metadata_shape"/>
            <p:cNvSpPr>
              <a:spLocks/>
            </p:cNvSpPr>
            <p:nvPr/>
          </p:nvSpPr>
          <p:spPr bwMode="white">
            <a:xfrm>
              <a:off x="160256" y="154386"/>
              <a:ext cx="11896626" cy="4855764"/>
            </a:xfrm>
            <a:prstGeom prst="roundRect">
              <a:avLst/>
            </a:prstGeom>
            <a:solidFill>
              <a:schemeClr val="bg1"/>
            </a:solidFill>
            <a:ln>
              <a:headEnd type="none"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wrap="square"/>
            <a:lstStyle/>
            <a:p>
              <a:pPr algn="ctr" defTabSz="914400"/>
              <a:endParaRPr lang="en-GB" dirty="0"/>
            </a:p>
          </p:txBody>
        </p:sp>
        <p:sp>
          <p:nvSpPr>
            <p:cNvPr id="10" name="piece_title"/>
            <p:cNvSpPr txBox="1">
              <a:spLocks noChangeArrowheads="1"/>
            </p:cNvSpPr>
            <p:nvPr/>
          </p:nvSpPr>
          <p:spPr bwMode="white">
            <a:xfrm>
              <a:off x="147686" y="313039"/>
              <a:ext cx="11909195" cy="769441"/>
            </a:xfrm>
            <a:prstGeom prst="rect">
              <a:avLst/>
            </a:prstGeom>
            <a:noFill/>
            <a:ln>
              <a:headEnd type="none"/>
              <a:tailEnd type="none"/>
            </a:ln>
          </p:spPr>
          <p:txBody>
            <a:bodyPr wrap="square">
              <a:spAutoFit/>
            </a:bodyPr>
            <a:lstStyle/>
            <a:p>
              <a:pPr algn="ctr" defTabSz="914400"/>
              <a:r>
                <a:rPr lang="en-GB" sz="4400" dirty="0">
                  <a:effectLst>
                    <a:outerShdw blurRad="38100" dist="38100" dir="2700000" algn="tl" rotWithShape="0">
                      <a:srgbClr val="000000">
                        <a:alpha val="43137"/>
                      </a:srgbClr>
                    </a:outerShdw>
                  </a:effectLst>
                </a:rPr>
                <a:t>Definition of vaccine</a:t>
              </a:r>
            </a:p>
          </p:txBody>
        </p:sp>
        <p:sp>
          <p:nvSpPr>
            <p:cNvPr id="17" name="piece_thesis"/>
            <p:cNvSpPr txBox="1">
              <a:spLocks noChangeArrowheads="1"/>
            </p:cNvSpPr>
            <p:nvPr/>
          </p:nvSpPr>
          <p:spPr bwMode="white">
            <a:xfrm>
              <a:off x="1538765" y="1241133"/>
              <a:ext cx="8858251" cy="3355086"/>
            </a:xfrm>
            <a:prstGeom prst="rect">
              <a:avLst/>
            </a:prstGeom>
            <a:noFill/>
            <a:ln>
              <a:headEnd type="none"/>
              <a:tailEnd type="none"/>
            </a:ln>
          </p:spPr>
          <p:txBody>
            <a:bodyPr wrap="square">
              <a:spAutoFit/>
            </a:bodyPr>
            <a:lstStyle/>
            <a:p>
              <a:pPr algn="ctr" defTabSz="914400">
                <a:lnSpc>
                  <a:spcPct val="150000"/>
                </a:lnSpc>
              </a:pPr>
              <a: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According to Cambridge Dictionary, it </a:t>
              </a:r>
              <a:r>
                <a:rPr lang="en-GB" sz="2400" b="1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prevents disease</a:t>
              </a:r>
              <a: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 and </a:t>
              </a:r>
              <a:r>
                <a:rPr lang="en-GB" sz="2400" b="1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often contains a weakened or dead form of the disease-causing organism.</a:t>
              </a:r>
              <a:br>
                <a:rPr lang="en-GB" sz="2400" b="1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</a:br>
              <a:endParaRPr lang="en-GB" sz="2400" dirty="0">
                <a:solidFill>
                  <a:schemeClr val="accent1">
                    <a:lumMod val="50000"/>
                  </a:schemeClr>
                </a:solidFill>
                <a:latin typeface="Comic Sans MS"/>
              </a:endParaRPr>
            </a:p>
            <a:p>
              <a:pPr algn="ctr" defTabSz="914400">
                <a:lnSpc>
                  <a:spcPct val="150000"/>
                </a:lnSpc>
              </a:pPr>
              <a: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According to Wikipedia, it provides  </a:t>
              </a:r>
              <a:r>
                <a:rPr lang="en-GB" sz="2400" b="1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immunity</a:t>
              </a:r>
              <a: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 and </a:t>
              </a:r>
              <a:r>
                <a:rPr lang="en-GB" sz="2400" b="1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contains a weakened or killed form of a virus</a:t>
              </a:r>
              <a: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.</a:t>
              </a:r>
            </a:p>
          </p:txBody>
        </p:sp>
      </p:grpSp>
      <p:sp>
        <p:nvSpPr>
          <p:cNvPr id="18" name="SyncfusionLicense"/>
          <p:cNvSpPr txBox="1">
            <a:spLocks noChangeArrowheads="1"/>
          </p:cNvSpPr>
          <p:nvPr/>
        </p:nvSpPr>
        <p:spPr bwMode="white">
          <a:xfrm>
            <a:off x="3365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19" name="SyncfusionLicense"/>
          <p:cNvSpPr txBox="1">
            <a:spLocks noChangeArrowheads="1"/>
          </p:cNvSpPr>
          <p:nvPr/>
        </p:nvSpPr>
        <p:spPr bwMode="white">
          <a:xfrm rot="0">
            <a:off x="3365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20" name="SyncfusionLicense"/>
          <p:cNvSpPr txBox="1">
            <a:spLocks noChangeArrowheads="1"/>
          </p:cNvSpPr>
          <p:nvPr/>
        </p:nvSpPr>
        <p:spPr bwMode="white">
          <a:xfrm rot="0">
            <a:off x="3365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</p:spTree>
  </p:cSld>
  <p:clrMapOvr>
    <a:masterClrMapping/>
  </p:clrMapOvr>
  <p:transition spd="slow" advClick="0" advTm="15000">
    <p:fade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delay="0" evt="onBegin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7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">
                            <p:stCondLst>
                              <p:cond delay="500"/>
                            </p:stCondLst>
                            <p:childTnLst>
                              <p:par>
                                <p:cTn fill="hold" id="9" nodeType="afterEffect" presetClass="entr" presetID="35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 id="1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2000" fill="hold" id="12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2000" fill="hold" id="13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2000" fill="hold" id="14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5">
                            <p:stCondLst>
                              <p:cond delay="2500"/>
                            </p:stCondLst>
                            <p:childTnLst>
                              <p:par>
                                <p:cTn fill="hold" id="16" nodeType="afterEffect" presetClass="emph" presetID="32" presetSubtype="0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dur="100" fill="hold" id="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dur="200" fill="hold" id="18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dur="200" fill="hold" id="19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dur="200" fill="hold" id="20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dur="200" fill="hold" id="21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2">
                            <p:stCondLst>
                              <p:cond delay="3500"/>
                            </p:stCondLst>
                            <p:childTnLst>
                              <p:par>
                                <p:cTn fill="hold" id="23" nodeType="afterEffect" presetClass="entr" presetID="2" presetSubtype="4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7">
                            <p:stCondLst>
                              <p:cond delay="5900"/>
                            </p:stCondLst>
                            <p:childTnLst>
                              <p:par>
                                <p:cTn fill="hold" id="28" nodeType="afterEffect" presetClass="exit" presetID="2" presetSubtype="4">
                                  <p:stCondLst>
                                    <p:cond delay="8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 id="29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id="3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Next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D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mpty_puzzle" descr="A picture containing text&#10;&#10;Description automatically generated"/>
          <p:cNvPicPr>
            <a:picLocks noChangeAspect="1"/>
          </p:cNvPicPr>
          <p:nvPr/>
        </p:nvPicPr>
        <p:blipFill>
          <a:blip r:embed="rId4">
            <a:lum/>
          </a:blip>
          <a:srcRect/>
          <a:stretch>
            <a:fillRect/>
          </a:stretch>
        </p:blipFill>
        <p:spPr bwMode="white">
          <a:xfrm>
            <a:off x="2673391" y="12783"/>
            <a:ext cx="6845217" cy="6845217"/>
          </a:xfrm>
          <a:prstGeom prst="rect">
            <a:avLst/>
          </a:prstGeom>
          <a:ln>
            <a:headEnd type="none"/>
            <a:tailEnd type="none"/>
          </a:ln>
        </p:spPr>
      </p:pic>
      <p:pic>
        <p:nvPicPr>
          <p:cNvPr id="11" name="puzzle_piece" descr="A picture containing text&#10;&#10;Description automatically generated"/>
          <p:cNvPicPr>
            <a:picLocks noChangeAspect="1"/>
          </p:cNvPicPr>
          <p:nvPr/>
        </p:nvPicPr>
        <p:blipFill>
          <a:blip r:embed="rId5">
            <a:lum/>
          </a:blip>
          <a:srcRect/>
          <a:stretch>
            <a:fillRect/>
          </a:stretch>
        </p:blipFill>
        <p:spPr bwMode="white">
          <a:xfrm>
            <a:off x="2743200" y="0"/>
            <a:ext cx="3002242" cy="2287422"/>
          </a:xfrm>
          <a:prstGeom prst="rect">
            <a:avLst/>
          </a:prstGeom>
          <a:ln>
            <a:headEnd type="none"/>
            <a:tailEnd type="none"/>
          </a:ln>
        </p:spPr>
      </p:pic>
      <p:grpSp>
        <p:nvGrpSpPr>
          <p:cNvPr id="12" name="group_metadata"/>
          <p:cNvGrpSpPr>
            <a:grpSpLocks/>
          </p:cNvGrpSpPr>
          <p:nvPr/>
        </p:nvGrpSpPr>
        <p:grpSpPr bwMode="white">
          <a:xfrm>
            <a:off x="141401" y="1001118"/>
            <a:ext cx="11909196" cy="4855764"/>
            <a:chOff x="147686" y="154386"/>
            <a:chExt cx="11909196" cy="4855764"/>
          </a:xfrm>
          <a:ln>
            <a:headEnd type="none"/>
            <a:tailEnd type="none"/>
          </a:ln>
        </p:grpSpPr>
        <p:sp>
          <p:nvSpPr>
            <p:cNvPr id="9" name="metadata_shape"/>
            <p:cNvSpPr>
              <a:spLocks/>
            </p:cNvSpPr>
            <p:nvPr/>
          </p:nvSpPr>
          <p:spPr bwMode="white">
            <a:xfrm>
              <a:off x="160256" y="154386"/>
              <a:ext cx="11896626" cy="4855764"/>
            </a:xfrm>
            <a:prstGeom prst="roundRect">
              <a:avLst/>
            </a:prstGeom>
            <a:solidFill>
              <a:schemeClr val="bg1"/>
            </a:solidFill>
            <a:ln>
              <a:headEnd type="none"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wrap="square"/>
            <a:lstStyle/>
            <a:p>
              <a:pPr algn="ctr" defTabSz="914400"/>
              <a:endParaRPr lang="en-GB" dirty="0"/>
            </a:p>
          </p:txBody>
        </p:sp>
        <p:sp>
          <p:nvSpPr>
            <p:cNvPr id="10" name="piece_title"/>
            <p:cNvSpPr txBox="1">
              <a:spLocks noChangeArrowheads="1"/>
            </p:cNvSpPr>
            <p:nvPr/>
          </p:nvSpPr>
          <p:spPr bwMode="white">
            <a:xfrm>
              <a:off x="147686" y="313039"/>
              <a:ext cx="11909195" cy="769441"/>
            </a:xfrm>
            <a:prstGeom prst="rect">
              <a:avLst/>
            </a:prstGeom>
            <a:noFill/>
            <a:ln>
              <a:headEnd type="none"/>
              <a:tailEnd type="none"/>
            </a:ln>
          </p:spPr>
          <p:txBody>
            <a:bodyPr wrap="square">
              <a:spAutoFit/>
            </a:bodyPr>
            <a:lstStyle/>
            <a:p>
              <a:pPr algn="ctr" defTabSz="914400"/>
              <a:r>
                <a:rPr lang="en-GB" sz="4400" dirty="0">
                  <a:effectLst>
                    <a:outerShdw blurRad="38100" dist="38100" dir="2700000" algn="tl" rotWithShape="0">
                      <a:srgbClr val="000000">
                        <a:alpha val="43137"/>
                      </a:srgbClr>
                    </a:outerShdw>
                  </a:effectLst>
                </a:rPr>
                <a:t>Definition of vaccine</a:t>
              </a:r>
            </a:p>
          </p:txBody>
        </p:sp>
        <p:sp>
          <p:nvSpPr>
            <p:cNvPr id="17" name="piece_thesis"/>
            <p:cNvSpPr txBox="1">
              <a:spLocks noChangeArrowheads="1"/>
            </p:cNvSpPr>
            <p:nvPr/>
          </p:nvSpPr>
          <p:spPr bwMode="white">
            <a:xfrm>
              <a:off x="1538765" y="1241133"/>
              <a:ext cx="8858251" cy="3355086"/>
            </a:xfrm>
            <a:prstGeom prst="rect">
              <a:avLst/>
            </a:prstGeom>
            <a:noFill/>
            <a:ln>
              <a:headEnd type="none"/>
              <a:tailEnd type="none"/>
            </a:ln>
          </p:spPr>
          <p:txBody>
            <a:bodyPr wrap="square">
              <a:spAutoFit/>
            </a:bodyPr>
            <a:lstStyle/>
            <a:p>
              <a:pPr algn="ctr" defTabSz="914400">
                <a:lnSpc>
                  <a:spcPct val="150000"/>
                </a:lnSpc>
              </a:pPr>
              <a: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According to Cambridge Dictionary, it </a:t>
              </a:r>
              <a:r>
                <a:rPr lang="en-GB" sz="2400" b="1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prevents disease</a:t>
              </a:r>
              <a: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 and </a:t>
              </a:r>
              <a:r>
                <a:rPr lang="en-GB" sz="2400" b="1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often contains a weakened or dead form of the disease-causing organism.</a:t>
              </a:r>
              <a:br>
                <a:rPr lang="en-GB" sz="2400" b="1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</a:br>
              <a:endParaRPr lang="en-GB" sz="2400" dirty="0">
                <a:solidFill>
                  <a:schemeClr val="accent1">
                    <a:lumMod val="50000"/>
                  </a:schemeClr>
                </a:solidFill>
                <a:latin typeface="Comic Sans MS"/>
              </a:endParaRPr>
            </a:p>
            <a:p>
              <a:pPr algn="ctr" defTabSz="914400">
                <a:lnSpc>
                  <a:spcPct val="150000"/>
                </a:lnSpc>
              </a:pPr>
              <a: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According to Wikipedia, it provides  </a:t>
              </a:r>
              <a:r>
                <a:rPr lang="en-GB" sz="2400" b="1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immunity</a:t>
              </a:r>
              <a: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 and </a:t>
              </a:r>
              <a:r>
                <a:rPr lang="en-GB" sz="2400" b="1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contains a weakened or killed form of a virus</a:t>
              </a:r>
              <a: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.</a:t>
              </a:r>
            </a:p>
          </p:txBody>
        </p:sp>
      </p:grpSp>
      <p:sp>
        <p:nvSpPr>
          <p:cNvPr id="18" name="SyncfusionLicense"/>
          <p:cNvSpPr txBox="1">
            <a:spLocks noChangeArrowheads="1"/>
          </p:cNvSpPr>
          <p:nvPr/>
        </p:nvSpPr>
        <p:spPr bwMode="white">
          <a:xfrm>
            <a:off x="3365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19" name="SyncfusionLicense"/>
          <p:cNvSpPr txBox="1">
            <a:spLocks noChangeArrowheads="1"/>
          </p:cNvSpPr>
          <p:nvPr/>
        </p:nvSpPr>
        <p:spPr bwMode="white">
          <a:xfrm rot="0">
            <a:off x="3365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20" name="SyncfusionLicense"/>
          <p:cNvSpPr txBox="1">
            <a:spLocks noChangeArrowheads="1"/>
          </p:cNvSpPr>
          <p:nvPr/>
        </p:nvSpPr>
        <p:spPr bwMode="white">
          <a:xfrm rot="0">
            <a:off x="3365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</p:spTree>
  </p:cSld>
  <p:clrMapOvr>
    <a:masterClrMapping/>
  </p:clrMapOvr>
  <p:transition spd="slow" advClick="0" advTm="15000">
    <p:fade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delay="0" evt="onBegin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7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">
                            <p:stCondLst>
                              <p:cond delay="500"/>
                            </p:stCondLst>
                            <p:childTnLst>
                              <p:par>
                                <p:cTn fill="hold" id="9" nodeType="afterEffect" presetClass="entr" presetID="35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 id="1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2000" fill="hold" id="12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2000" fill="hold" id="13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2000" fill="hold" id="14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5">
                            <p:stCondLst>
                              <p:cond delay="2500"/>
                            </p:stCondLst>
                            <p:childTnLst>
                              <p:par>
                                <p:cTn fill="hold" id="16" nodeType="afterEffect" presetClass="emph" presetID="32" presetSubtype="0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dur="100" fill="hold" id="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dur="200" fill="hold" id="18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dur="200" fill="hold" id="19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dur="200" fill="hold" id="20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dur="200" fill="hold" id="21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2">
                            <p:stCondLst>
                              <p:cond delay="3500"/>
                            </p:stCondLst>
                            <p:childTnLst>
                              <p:par>
                                <p:cTn fill="hold" id="23" nodeType="afterEffect" presetClass="entr" presetID="2" presetSubtype="4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7">
                            <p:stCondLst>
                              <p:cond delay="5900"/>
                            </p:stCondLst>
                            <p:childTnLst>
                              <p:par>
                                <p:cTn fill="hold" id="28" nodeType="afterEffect" presetClass="exit" presetID="2" presetSubtype="4">
                                  <p:stCondLst>
                                    <p:cond delay="8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 id="29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id="3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Next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D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mpty_puzzle" descr="A picture containing text&#10;&#10;Description automatically generated"/>
          <p:cNvPicPr>
            <a:picLocks noChangeAspect="1"/>
          </p:cNvPicPr>
          <p:nvPr/>
        </p:nvPicPr>
        <p:blipFill>
          <a:blip r:embed="rId4">
            <a:lum/>
          </a:blip>
          <a:srcRect/>
          <a:stretch>
            <a:fillRect/>
          </a:stretch>
        </p:blipFill>
        <p:spPr bwMode="white">
          <a:xfrm>
            <a:off x="2673391" y="12783"/>
            <a:ext cx="6845217" cy="6845217"/>
          </a:xfrm>
          <a:prstGeom prst="rect">
            <a:avLst/>
          </a:prstGeom>
          <a:ln>
            <a:headEnd type="none"/>
            <a:tailEnd type="none"/>
          </a:ln>
        </p:spPr>
      </p:pic>
      <p:pic>
        <p:nvPicPr>
          <p:cNvPr id="11" name="puzzle_piece" descr="A picture containing text&#10;&#10;Description automatically generated"/>
          <p:cNvPicPr>
            <a:picLocks noChangeAspect="1"/>
          </p:cNvPicPr>
          <p:nvPr/>
        </p:nvPicPr>
        <p:blipFill>
          <a:blip r:embed="rId5">
            <a:lum/>
          </a:blip>
          <a:srcRect/>
          <a:stretch>
            <a:fillRect/>
          </a:stretch>
        </p:blipFill>
        <p:spPr bwMode="white">
          <a:xfrm>
            <a:off x="2743200" y="0"/>
            <a:ext cx="3002242" cy="2287422"/>
          </a:xfrm>
          <a:prstGeom prst="rect">
            <a:avLst/>
          </a:prstGeom>
          <a:ln>
            <a:headEnd type="none"/>
            <a:tailEnd type="none"/>
          </a:ln>
        </p:spPr>
      </p:pic>
      <p:grpSp>
        <p:nvGrpSpPr>
          <p:cNvPr id="12" name="group_metadata"/>
          <p:cNvGrpSpPr>
            <a:grpSpLocks/>
          </p:cNvGrpSpPr>
          <p:nvPr/>
        </p:nvGrpSpPr>
        <p:grpSpPr bwMode="white">
          <a:xfrm>
            <a:off x="141401" y="1001118"/>
            <a:ext cx="11909196" cy="4855764"/>
            <a:chOff x="147686" y="154386"/>
            <a:chExt cx="11909196" cy="4855764"/>
          </a:xfrm>
          <a:ln>
            <a:headEnd type="none"/>
            <a:tailEnd type="none"/>
          </a:ln>
        </p:grpSpPr>
        <p:sp>
          <p:nvSpPr>
            <p:cNvPr id="9" name="metadata_shape"/>
            <p:cNvSpPr>
              <a:spLocks/>
            </p:cNvSpPr>
            <p:nvPr/>
          </p:nvSpPr>
          <p:spPr bwMode="white">
            <a:xfrm>
              <a:off x="160256" y="154386"/>
              <a:ext cx="11896626" cy="4855764"/>
            </a:xfrm>
            <a:prstGeom prst="roundRect">
              <a:avLst/>
            </a:prstGeom>
            <a:solidFill>
              <a:schemeClr val="bg1"/>
            </a:solidFill>
            <a:ln>
              <a:headEnd type="none"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wrap="square"/>
            <a:lstStyle/>
            <a:p>
              <a:pPr algn="ctr" defTabSz="914400"/>
              <a:endParaRPr lang="en-GB" dirty="0"/>
            </a:p>
          </p:txBody>
        </p:sp>
        <p:sp>
          <p:nvSpPr>
            <p:cNvPr id="10" name="piece_title"/>
            <p:cNvSpPr txBox="1">
              <a:spLocks noChangeArrowheads="1"/>
            </p:cNvSpPr>
            <p:nvPr/>
          </p:nvSpPr>
          <p:spPr bwMode="white">
            <a:xfrm>
              <a:off x="147686" y="313039"/>
              <a:ext cx="11909195" cy="769441"/>
            </a:xfrm>
            <a:prstGeom prst="rect">
              <a:avLst/>
            </a:prstGeom>
            <a:noFill/>
            <a:ln>
              <a:headEnd type="none"/>
              <a:tailEnd type="none"/>
            </a:ln>
          </p:spPr>
          <p:txBody>
            <a:bodyPr wrap="square">
              <a:spAutoFit/>
            </a:bodyPr>
            <a:lstStyle/>
            <a:p>
              <a:pPr algn="ctr" defTabSz="914400"/>
              <a:r>
                <a:rPr lang="en-GB" sz="4400" dirty="0">
                  <a:effectLst>
                    <a:outerShdw blurRad="38100" dist="38100" dir="2700000" algn="tl" rotWithShape="0">
                      <a:srgbClr val="000000">
                        <a:alpha val="43137"/>
                      </a:srgbClr>
                    </a:outerShdw>
                  </a:effectLst>
                </a:rPr>
                <a:t>Definition of vaccine</a:t>
              </a:r>
            </a:p>
          </p:txBody>
        </p:sp>
        <p:sp>
          <p:nvSpPr>
            <p:cNvPr id="17" name="piece_thesis"/>
            <p:cNvSpPr txBox="1">
              <a:spLocks noChangeArrowheads="1"/>
            </p:cNvSpPr>
            <p:nvPr/>
          </p:nvSpPr>
          <p:spPr bwMode="white">
            <a:xfrm>
              <a:off x="1538765" y="1241133"/>
              <a:ext cx="8858251" cy="3355086"/>
            </a:xfrm>
            <a:prstGeom prst="rect">
              <a:avLst/>
            </a:prstGeom>
            <a:noFill/>
            <a:ln>
              <a:headEnd type="none"/>
              <a:tailEnd type="none"/>
            </a:ln>
          </p:spPr>
          <p:txBody>
            <a:bodyPr wrap="square">
              <a:spAutoFit/>
            </a:bodyPr>
            <a:lstStyle/>
            <a:p>
              <a:pPr algn="ctr" defTabSz="914400">
                <a:lnSpc>
                  <a:spcPct val="150000"/>
                </a:lnSpc>
              </a:pPr>
              <a: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According to Cambridge Dictionary, it </a:t>
              </a:r>
              <a:r>
                <a:rPr lang="en-GB" sz="2400" b="1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prevents disease</a:t>
              </a:r>
              <a: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 and </a:t>
              </a:r>
              <a:r>
                <a:rPr lang="en-GB" sz="2400" b="1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often contains a weakened or dead form of the disease-causing organism.</a:t>
              </a:r>
              <a:br>
                <a:rPr lang="en-GB" sz="2400" b="1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</a:br>
              <a:endParaRPr lang="en-GB" sz="2400" dirty="0">
                <a:solidFill>
                  <a:schemeClr val="accent1">
                    <a:lumMod val="50000"/>
                  </a:schemeClr>
                </a:solidFill>
                <a:latin typeface="Comic Sans MS"/>
              </a:endParaRPr>
            </a:p>
            <a:p>
              <a:pPr algn="ctr" defTabSz="914400">
                <a:lnSpc>
                  <a:spcPct val="150000"/>
                </a:lnSpc>
              </a:pPr>
              <a: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According to Wikipedia, it provides  </a:t>
              </a:r>
              <a:r>
                <a:rPr lang="en-GB" sz="2400" b="1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immunity</a:t>
              </a:r>
              <a: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 and </a:t>
              </a:r>
              <a:r>
                <a:rPr lang="en-GB" sz="2400" b="1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contains a weakened or killed form of a virus</a:t>
              </a:r>
              <a: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.</a:t>
              </a:r>
            </a:p>
          </p:txBody>
        </p:sp>
      </p:grpSp>
      <p:sp>
        <p:nvSpPr>
          <p:cNvPr id="18" name="SyncfusionLicense"/>
          <p:cNvSpPr txBox="1">
            <a:spLocks noChangeArrowheads="1"/>
          </p:cNvSpPr>
          <p:nvPr/>
        </p:nvSpPr>
        <p:spPr bwMode="white">
          <a:xfrm>
            <a:off x="3365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19" name="SyncfusionLicense"/>
          <p:cNvSpPr txBox="1">
            <a:spLocks noChangeArrowheads="1"/>
          </p:cNvSpPr>
          <p:nvPr/>
        </p:nvSpPr>
        <p:spPr bwMode="white">
          <a:xfrm rot="0">
            <a:off x="3365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20" name="SyncfusionLicense"/>
          <p:cNvSpPr txBox="1">
            <a:spLocks noChangeArrowheads="1"/>
          </p:cNvSpPr>
          <p:nvPr/>
        </p:nvSpPr>
        <p:spPr bwMode="white">
          <a:xfrm rot="0">
            <a:off x="3365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</p:spTree>
  </p:cSld>
  <p:clrMapOvr>
    <a:masterClrMapping/>
  </p:clrMapOvr>
  <p:transition spd="slow" advClick="0" advTm="15000">
    <p:fade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delay="0" evt="onBegin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7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">
                            <p:stCondLst>
                              <p:cond delay="500"/>
                            </p:stCondLst>
                            <p:childTnLst>
                              <p:par>
                                <p:cTn fill="hold" id="9" nodeType="afterEffect" presetClass="entr" presetID="35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 id="1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2000" fill="hold" id="12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2000" fill="hold" id="13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2000" fill="hold" id="14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5">
                            <p:stCondLst>
                              <p:cond delay="2500"/>
                            </p:stCondLst>
                            <p:childTnLst>
                              <p:par>
                                <p:cTn fill="hold" id="16" nodeType="afterEffect" presetClass="emph" presetID="32" presetSubtype="0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dur="100" fill="hold" id="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dur="200" fill="hold" id="18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dur="200" fill="hold" id="19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dur="200" fill="hold" id="20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dur="200" fill="hold" id="21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2">
                            <p:stCondLst>
                              <p:cond delay="3500"/>
                            </p:stCondLst>
                            <p:childTnLst>
                              <p:par>
                                <p:cTn fill="hold" id="23" nodeType="afterEffect" presetClass="entr" presetID="2" presetSubtype="4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7">
                            <p:stCondLst>
                              <p:cond delay="5900"/>
                            </p:stCondLst>
                            <p:childTnLst>
                              <p:par>
                                <p:cTn fill="hold" id="28" nodeType="afterEffect" presetClass="exit" presetID="2" presetSubtype="4">
                                  <p:stCondLst>
                                    <p:cond delay="8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 id="29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id="3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Next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Characters>0</Characters>
  <Lines>0</Lines>
  <MMClips>0</MMClips>
  <Notes>0</Notes>
  <Pages>0</Pages>
  <Paragraphs>11</Paragraphs>
  <PresentationFormat>Widescreen</PresentationFormat>
  <HiddenSlides>0</HiddenSlides>
  <LinksUpToDate>false</LinksUpToDate>
  <ScaleCrop>false</ScaleCrop>
  <Slides>3</Slides>
  <TotalTime>1189</TotalTime>
  <Words>153</Words>
  <AppVersion>12.0000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Theo</dc:creator>
  <cp:lastModifiedBy>Theo</cp:lastModifiedBy>
  <dcterms:created xsi:type="dcterms:W3CDTF">2021-12-06T19:46:05Z</dcterms:created>
  <dcterms:modified xsi:type="dcterms:W3CDTF">2021-12-13T22:15:43Z</dcterms:modified>
  <cp:revision>23</cp:revision>
  <dc:title>definitions-matter-are-covid-vaccines-really-vaccines</dc:title>
</cp:coreProperties>
</file>

<file path=docProps/custom.xml><?xml version="1.0" encoding="utf-8"?>
<Properties xmlns:vt="http://schemas.openxmlformats.org/officeDocument/2006/docPropsVTypes" xmlns="http://schemas.openxmlformats.org/officeDocument/2006/custom-properties"/>
</file>