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01A785-0016-48FD-B476-B0E7DAA42A36}">
          <p14:sldIdLst>
            <p14:sldId id="256"/>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p:restoredTop sz="94660"/>
  </p:normalViewPr>
  <p:slideViewPr>
    <p:cSldViewPr snapToGrid="0">
      <p:cViewPr varScale="1">
        <p:scale>
          <a:sx n="107" d="100"/>
          <a:sy n="107" d="100"/>
        </p:scale>
        <p:origin x="11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GB" dirty="0"/>
          </a:p>
        </p:txBody>
      </p:sp>
      <p:sp>
        <p:nvSpPr>
          <p:cNvPr id="3" name="Date Placeholder 2"/>
          <p:cNvSpPr>
            <a:spLocks noGrp="1"/>
          </p:cNvSpPr>
          <p:nvPr>
            <p:ph type="dt"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E0C7647B-9B1A-4DBD-BE63-06ADB54748A3}" type="datetimeFigureOut">
              <a:rPr lang="en-GB" dirty="0"/>
              <a:t>13/12/2021</a:t>
            </a:fld>
            <a:endParaRPr lang="en-GB" dirty="0"/>
          </a:p>
        </p:txBody>
      </p:sp>
      <p:sp>
        <p:nvSpPr>
          <p:cNvPr id="4" name="Slide Image Placeholder 3"/>
          <p:cNvSpPr>
            <a:spLocks noGrp="1" noRot="1" noChangeAspect="1"/>
          </p:cNvSpPr>
          <p:nvPr>
            <p:ph type="sldImg" idx="2"/>
          </p:nvPr>
        </p:nvSpPr>
        <p:spPr bwMode="white">
          <a:xfrm>
            <a:off x="685800" y="1143000"/>
            <a:ext cx="5486400" cy="3086100"/>
          </a:xfrm>
          <a:prstGeom prst="rect">
            <a:avLst/>
          </a:prstGeom>
          <a:noFill/>
          <a:ln w="12700">
            <a:solidFill>
              <a:srgbClr val="000000"/>
            </a:solidFill>
            <a:headEnd type="none"/>
            <a:tailEnd type="none"/>
          </a:ln>
        </p:spPr>
        <p:txBody>
          <a:bodyPr wrap="square" lIns="91440" tIns="45720" rIns="91440" bIns="45720" anchor="ctr"/>
          <a:lstStyle/>
          <a:p>
            <a:endParaRPr lang="en-GB" dirty="0"/>
          </a:p>
        </p:txBody>
      </p:sp>
      <p:sp>
        <p:nvSpPr>
          <p:cNvPr id="5" name="Notes Placeholder 4"/>
          <p:cNvSpPr>
            <a:spLocks noGrp="1"/>
          </p:cNvSpPr>
          <p:nvPr>
            <p:ph type="body" sz="quarter" idx="3"/>
          </p:nvPr>
        </p:nvSpPr>
        <p:spPr bwMode="white">
          <a:xfrm>
            <a:off x="685800" y="4400550"/>
            <a:ext cx="5486400" cy="360045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GB" dirty="0"/>
          </a:p>
        </p:txBody>
      </p:sp>
      <p:sp>
        <p:nvSpPr>
          <p:cNvPr id="7" name="Slide Number Placeholder 6"/>
          <p:cNvSpPr>
            <a:spLocks noGrp="1"/>
          </p:cNvSpPr>
          <p:nvPr>
            <p:ph type="sldNum" sz="quarter" idx="5"/>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716C7EFC-93DC-469E-A2C8-2FCC990C88B3}" type="slidenum">
              <a:rPr lang="en-GB" dirty="0"/>
              <a:t>‹#›</a:t>
            </a:fld>
            <a:endParaRPr lang="en-GB"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endParaRPr lang="en-GB" dirty="0"/>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endParaRPr lang="en-GB" dirty="0"/>
          </a:p>
        </p:txBody>
      </p:sp>
      <p:sp>
        <p:nvSpPr>
          <p:cNvPr id="4" name="Date Placeholder 3"/>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5" name="Footer Placeholder 4"/>
          <p:cNvSpPr>
            <a:spLocks noGrp="1"/>
          </p:cNvSpPr>
          <p:nvPr>
            <p:ph type="ftr" sz="quarter" idx="11"/>
          </p:nvPr>
        </p:nvSpPr>
        <p:spPr bwMode="white">
          <a:ln>
            <a:headEnd type="none"/>
            <a:tailEnd type="none"/>
          </a:ln>
        </p:spPr>
        <p:txBody>
          <a:bodyPr wrap="square"/>
          <a:lstStyle/>
          <a:p>
            <a:endParaRPr lang="en-GB" dirty="0"/>
          </a:p>
        </p:txBody>
      </p:sp>
      <p:sp>
        <p:nvSpPr>
          <p:cNvPr id="6" name="Slide Number Placeholder 5"/>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endParaRPr lang="en-GB" dirty="0"/>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5" name="Footer Placeholder 4"/>
          <p:cNvSpPr>
            <a:spLocks noGrp="1"/>
          </p:cNvSpPr>
          <p:nvPr>
            <p:ph type="ftr" sz="quarter" idx="11"/>
          </p:nvPr>
        </p:nvSpPr>
        <p:spPr bwMode="white">
          <a:ln>
            <a:headEnd type="none"/>
            <a:tailEnd type="none"/>
          </a:ln>
        </p:spPr>
        <p:txBody>
          <a:bodyPr wrap="square"/>
          <a:lstStyle/>
          <a:p>
            <a:endParaRPr lang="en-GB" dirty="0"/>
          </a:p>
        </p:txBody>
      </p:sp>
      <p:sp>
        <p:nvSpPr>
          <p:cNvPr id="6" name="Slide Number Placeholder 5"/>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endParaRPr lang="en-GB" dirty="0"/>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5" name="Footer Placeholder 4"/>
          <p:cNvSpPr>
            <a:spLocks noGrp="1"/>
          </p:cNvSpPr>
          <p:nvPr>
            <p:ph type="ftr" sz="quarter" idx="11"/>
          </p:nvPr>
        </p:nvSpPr>
        <p:spPr bwMode="white">
          <a:ln>
            <a:headEnd type="none"/>
            <a:tailEnd type="none"/>
          </a:ln>
        </p:spPr>
        <p:txBody>
          <a:bodyPr wrap="square"/>
          <a:lstStyle/>
          <a:p>
            <a:endParaRPr lang="en-GB" dirty="0"/>
          </a:p>
        </p:txBody>
      </p:sp>
      <p:sp>
        <p:nvSpPr>
          <p:cNvPr id="6" name="Slide Number Placeholder 5"/>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endParaRPr lang="en-GB" dirty="0"/>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5" name="Footer Placeholder 4"/>
          <p:cNvSpPr>
            <a:spLocks noGrp="1"/>
          </p:cNvSpPr>
          <p:nvPr>
            <p:ph type="ftr" sz="quarter" idx="11"/>
          </p:nvPr>
        </p:nvSpPr>
        <p:spPr bwMode="white">
          <a:ln>
            <a:headEnd type="none"/>
            <a:tailEnd type="none"/>
          </a:ln>
        </p:spPr>
        <p:txBody>
          <a:bodyPr wrap="square"/>
          <a:lstStyle/>
          <a:p>
            <a:endParaRPr lang="en-GB" dirty="0"/>
          </a:p>
        </p:txBody>
      </p:sp>
      <p:sp>
        <p:nvSpPr>
          <p:cNvPr id="6" name="Slide Number Placeholder 5"/>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endParaRPr lang="en-GB" dirty="0"/>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5" name="Footer Placeholder 4"/>
          <p:cNvSpPr>
            <a:spLocks noGrp="1"/>
          </p:cNvSpPr>
          <p:nvPr>
            <p:ph type="ftr" sz="quarter" idx="11"/>
          </p:nvPr>
        </p:nvSpPr>
        <p:spPr bwMode="white">
          <a:ln>
            <a:headEnd type="none"/>
            <a:tailEnd type="none"/>
          </a:ln>
        </p:spPr>
        <p:txBody>
          <a:bodyPr wrap="square"/>
          <a:lstStyle/>
          <a:p>
            <a:endParaRPr lang="en-GB" dirty="0"/>
          </a:p>
        </p:txBody>
      </p:sp>
      <p:sp>
        <p:nvSpPr>
          <p:cNvPr id="6" name="Slide Number Placeholder 5"/>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endParaRPr lang="en-GB" dirty="0"/>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6" name="Footer Placeholder 5"/>
          <p:cNvSpPr>
            <a:spLocks noGrp="1"/>
          </p:cNvSpPr>
          <p:nvPr>
            <p:ph type="ftr" sz="quarter" idx="11"/>
          </p:nvPr>
        </p:nvSpPr>
        <p:spPr bwMode="white">
          <a:ln>
            <a:headEnd type="none"/>
            <a:tailEnd type="none"/>
          </a:ln>
        </p:spPr>
        <p:txBody>
          <a:bodyPr wrap="square"/>
          <a:lstStyle/>
          <a:p>
            <a:endParaRPr lang="en-GB" dirty="0"/>
          </a:p>
        </p:txBody>
      </p:sp>
      <p:sp>
        <p:nvSpPr>
          <p:cNvPr id="7" name="Slide Number Placeholder 6"/>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endParaRPr lang="en-GB" dirty="0"/>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8" name="Footer Placeholder 7"/>
          <p:cNvSpPr>
            <a:spLocks noGrp="1"/>
          </p:cNvSpPr>
          <p:nvPr>
            <p:ph type="ftr" sz="quarter" idx="11"/>
          </p:nvPr>
        </p:nvSpPr>
        <p:spPr bwMode="white">
          <a:ln>
            <a:headEnd type="none"/>
            <a:tailEnd type="none"/>
          </a:ln>
        </p:spPr>
        <p:txBody>
          <a:bodyPr wrap="square"/>
          <a:lstStyle/>
          <a:p>
            <a:endParaRPr lang="en-GB" dirty="0"/>
          </a:p>
        </p:txBody>
      </p:sp>
      <p:sp>
        <p:nvSpPr>
          <p:cNvPr id="9" name="Slide Number Placeholder 8"/>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endParaRPr lang="en-GB" dirty="0"/>
          </a:p>
        </p:txBody>
      </p:sp>
      <p:sp>
        <p:nvSpPr>
          <p:cNvPr id="3" name="Date Placeholder 2"/>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4" name="Footer Placeholder 3"/>
          <p:cNvSpPr>
            <a:spLocks noGrp="1"/>
          </p:cNvSpPr>
          <p:nvPr>
            <p:ph type="ftr" sz="quarter" idx="11"/>
          </p:nvPr>
        </p:nvSpPr>
        <p:spPr bwMode="white">
          <a:ln>
            <a:headEnd type="none"/>
            <a:tailEnd type="none"/>
          </a:ln>
        </p:spPr>
        <p:txBody>
          <a:bodyPr wrap="square"/>
          <a:lstStyle/>
          <a:p>
            <a:endParaRPr lang="en-GB" dirty="0"/>
          </a:p>
        </p:txBody>
      </p:sp>
      <p:sp>
        <p:nvSpPr>
          <p:cNvPr id="5" name="Slide Number Placeholder 4"/>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3" name="Footer Placeholder 2"/>
          <p:cNvSpPr>
            <a:spLocks noGrp="1"/>
          </p:cNvSpPr>
          <p:nvPr>
            <p:ph type="ftr" sz="quarter" idx="11"/>
          </p:nvPr>
        </p:nvSpPr>
        <p:spPr bwMode="white">
          <a:ln>
            <a:headEnd type="none"/>
            <a:tailEnd type="none"/>
          </a:ln>
        </p:spPr>
        <p:txBody>
          <a:bodyPr wrap="square"/>
          <a:lstStyle/>
          <a:p>
            <a:endParaRPr lang="en-GB" dirty="0"/>
          </a:p>
        </p:txBody>
      </p:sp>
      <p:sp>
        <p:nvSpPr>
          <p:cNvPr id="4" name="Slide Number Placeholder 3"/>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endParaRPr lang="en-GB" dirty="0"/>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6" name="Footer Placeholder 5"/>
          <p:cNvSpPr>
            <a:spLocks noGrp="1"/>
          </p:cNvSpPr>
          <p:nvPr>
            <p:ph type="ftr" sz="quarter" idx="11"/>
          </p:nvPr>
        </p:nvSpPr>
        <p:spPr bwMode="white">
          <a:ln>
            <a:headEnd type="none"/>
            <a:tailEnd type="none"/>
          </a:ln>
        </p:spPr>
        <p:txBody>
          <a:bodyPr wrap="square"/>
          <a:lstStyle/>
          <a:p>
            <a:endParaRPr lang="en-GB" dirty="0"/>
          </a:p>
        </p:txBody>
      </p:sp>
      <p:sp>
        <p:nvSpPr>
          <p:cNvPr id="7" name="Slide Number Placeholder 6"/>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endParaRPr lang="en-GB" dirty="0"/>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GB"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8C6EEDE2-052F-4B33-9288-FE1B3863A324}" type="datetimeFigureOut">
              <a:rPr lang="en-GB" dirty="0"/>
              <a:t>13/12/2021</a:t>
            </a:fld>
            <a:endParaRPr lang="en-GB" dirty="0"/>
          </a:p>
        </p:txBody>
      </p:sp>
      <p:sp>
        <p:nvSpPr>
          <p:cNvPr id="6" name="Footer Placeholder 5"/>
          <p:cNvSpPr>
            <a:spLocks noGrp="1"/>
          </p:cNvSpPr>
          <p:nvPr>
            <p:ph type="ftr" sz="quarter" idx="11"/>
          </p:nvPr>
        </p:nvSpPr>
        <p:spPr bwMode="white">
          <a:ln>
            <a:headEnd type="none"/>
            <a:tailEnd type="none"/>
          </a:ln>
        </p:spPr>
        <p:txBody>
          <a:bodyPr wrap="square"/>
          <a:lstStyle/>
          <a:p>
            <a:endParaRPr lang="en-GB" dirty="0"/>
          </a:p>
        </p:txBody>
      </p:sp>
      <p:sp>
        <p:nvSpPr>
          <p:cNvPr id="7" name="Slide Number Placeholder 6"/>
          <p:cNvSpPr>
            <a:spLocks noGrp="1"/>
          </p:cNvSpPr>
          <p:nvPr>
            <p:ph type="sldNum" sz="quarter" idx="12"/>
          </p:nvPr>
        </p:nvSpPr>
        <p:spPr bwMode="white">
          <a:ln>
            <a:headEnd type="none"/>
            <a:tailEnd type="none"/>
          </a:ln>
        </p:spPr>
        <p:txBody>
          <a:bodyPr wrap="square"/>
          <a:lstStyle/>
          <a:p>
            <a:fld id="{5E4FBFF4-F3EC-412A-AA23-28FC6510E52F}" type="slidenum">
              <a:rPr lang="en-GB" dirty="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endParaRPr lang="en-GB" dirty="0"/>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8C6EEDE2-052F-4B33-9288-FE1B3863A324}" type="datetimeFigureOut">
              <a:rPr lang="en-GB" dirty="0"/>
              <a:t>13/12/2021</a:t>
            </a:fld>
            <a:endParaRPr lang="en-GB"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5E4FBFF4-F3EC-412A-AA23-28FC6510E52F}" type="slidenum">
              <a:rPr lang="en-GB" dirty="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10" name="puzzle_photo" descr="A picture containing icon&#10;&#10;Description automatically generated"/>
          <p:cNvPicPr>
            <a:picLocks noChangeAspect="1"/>
          </p:cNvPicPr>
          <p:nvPr/>
        </p:nvPicPr>
        <p:blipFill>
          <a:blip r:embed="rId2">
            <a:lum/>
          </a:blip>
          <a:srcRect/>
          <a:stretch>
            <a:fillRect/>
          </a:stretch>
        </p:blipFill>
        <p:spPr bwMode="white">
          <a:xfrm>
            <a:off x="290686" y="1058541"/>
            <a:ext cx="3030351" cy="4110282"/>
          </a:xfrm>
          <a:prstGeom prst="rect">
            <a:avLst/>
          </a:prstGeom>
          <a:ln>
            <a:headEnd type="none"/>
            <a:tailEnd type="none"/>
          </a:ln>
        </p:spPr>
      </p:pic>
      <p:sp>
        <p:nvSpPr>
          <p:cNvPr id="15" name="SyncfusionLicense"/>
          <p:cNvSpPr txBox="1">
            <a:spLocks noChangeArrowheads="1"/>
          </p:cNvSpPr>
          <p:nvPr/>
        </p:nvSpPr>
        <p:spPr bwMode="white">
          <a:xfrm>
            <a:off x="3365500" y="6096000"/>
            <a:ext cx="5461000" cy="381000"/>
          </a:xfrm>
          <a:prstGeom prst="rect">
            <a:avLst/>
          </a:prstGeom>
          <a:ln>
            <a:headEnd type="none"/>
            <a:tailEnd type="none"/>
          </a:ln>
        </p:spPr>
        <p:txBody>
          <a:bodyPr wrap="square" anchor="ctr">
            <a:spAutoFit/>
          </a:bodyPr>
          <a:lstStyle/>
          <a:p>
            <a:pPr algn="ctr" defTabSz="914400">
              <a:defRPr sz="1400" dirty="0"/>
            </a:pPr>
            <a:r>
              <a:rPr dirty="0">
                <a:solidFill>
                  <a:srgbClr val="000000"/>
                </a:solidFill>
              </a:rPr>
              <a:t>Created with a trial version of Syncfusion Essential Presentation</a:t>
            </a:r>
          </a:p>
        </p:txBody>
      </p:sp>
      <p:grpSp>
        <p:nvGrpSpPr>
          <p:cNvPr id="6" name="puzzle_metadata"/>
          <p:cNvGrpSpPr>
            <a:grpSpLocks/>
          </p:cNvGrpSpPr>
          <p:nvPr/>
        </p:nvGrpSpPr>
        <p:grpSpPr bwMode="white">
          <a:xfrm>
            <a:off x="3771899" y="685800"/>
            <a:ext cx="7781925" cy="4855764"/>
            <a:chOff x="160256" y="154386"/>
            <a:chExt cx="11896626" cy="4855764"/>
          </a:xfrm>
        </p:grpSpPr>
        <p:sp>
          <p:nvSpPr>
            <p:cNvPr id="7" name="puzzle_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8" name="puzzle_title"/>
            <p:cNvSpPr txBox="1">
              <a:spLocks noChangeArrowheads="1"/>
            </p:cNvSpPr>
            <p:nvPr/>
          </p:nvSpPr>
          <p:spPr bwMode="white">
            <a:xfrm>
              <a:off x="849510" y="999757"/>
              <a:ext cx="10518116" cy="1446550"/>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Definitions Matter. Are Covid Vaccines really vaccines?</a:t>
              </a:r>
            </a:p>
          </p:txBody>
        </p:sp>
        <p:sp>
          <p:nvSpPr>
            <p:cNvPr id="9" name="puzzle_thesis"/>
            <p:cNvSpPr txBox="1">
              <a:spLocks noChangeArrowheads="1"/>
            </p:cNvSpPr>
            <p:nvPr/>
          </p:nvSpPr>
          <p:spPr bwMode="white">
            <a:xfrm>
              <a:off x="1679442" y="2887068"/>
              <a:ext cx="8858252" cy="1139094"/>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If not, what are they? Are there any other technologies that work similarly?</a:t>
              </a:r>
            </a:p>
          </p:txBody>
        </p:sp>
      </p:grpSp>
    </p:spTree>
  </p:cSld>
  <p:clrMapOvr>
    <a:masterClrMapping/>
  </p:clrMapOvr>
  <mc:AlternateContent xmlns:mc="http://schemas.openxmlformats.org/markup-compatibility/2006" xmlns:p14="http://schemas.microsoft.com/office/powerpoint/2010/main">
    <mc:Choice Requires="p14">
      <p:transition spd="med" p14:dur="700" advTm="6000">
        <p:fade/>
      </p:transition>
    </mc:Choice>
    <mc:Fallback xmlns="">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6441203" y="4567141"/>
            <a:ext cx="2895600" cy="2138459"/>
          </a:xfrm>
          <a:prstGeom prst="rect">
            <a:avLst/>
          </a:prstGeom>
          <a:ln>
            <a:headEnd type="none"/>
            <a:tailEnd type="none"/>
          </a:ln>
        </p:spPr>
      </p:pic>
      <p:grpSp>
        <p:nvGrpSpPr>
          <p:cNvPr id="12" name="piece_metadata"/>
          <p:cNvGrpSpPr>
            <a:grpSpLocks/>
          </p:cNvGrpSpPr>
          <p:nvPr/>
        </p:nvGrpSpPr>
        <p:grpSpPr bwMode="white">
          <a:xfrm>
            <a:off x="153971" y="1001118"/>
            <a:ext cx="11896626" cy="4855764"/>
            <a:chOff x="160256" y="154386"/>
            <a:chExt cx="1189662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2164746" y="716496"/>
              <a:ext cx="7648928" cy="1446550"/>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Ok so Big Pharma have been naughty in the past.</a:t>
              </a:r>
            </a:p>
          </p:txBody>
        </p:sp>
        <p:sp>
          <p:nvSpPr>
            <p:cNvPr id="17" name="piece_thesis"/>
            <p:cNvSpPr txBox="1">
              <a:spLocks noChangeArrowheads="1"/>
            </p:cNvSpPr>
            <p:nvPr/>
          </p:nvSpPr>
          <p:spPr bwMode="white">
            <a:xfrm>
              <a:off x="1386607" y="2702380"/>
              <a:ext cx="9431355" cy="1139094"/>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At least has there been transparency in the proccess of approving their Covid vaccines?</a:t>
              </a:r>
            </a:p>
          </p:txBody>
        </p:sp>
      </p:grpSp>
    </p:spTree>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2804915" y="59474"/>
            <a:ext cx="2923532" cy="2200593"/>
          </a:xfrm>
          <a:prstGeom prst="rect">
            <a:avLst/>
          </a:prstGeom>
          <a:ln>
            <a:headEnd type="none"/>
            <a:tailEnd type="none"/>
          </a:ln>
        </p:spPr>
      </p:pic>
      <p:grpSp>
        <p:nvGrpSpPr>
          <p:cNvPr id="12" name="piece_metadata"/>
          <p:cNvGrpSpPr>
            <a:grpSpLocks/>
          </p:cNvGrpSpPr>
          <p:nvPr/>
        </p:nvGrpSpPr>
        <p:grpSpPr bwMode="white">
          <a:xfrm>
            <a:off x="141401" y="1001118"/>
            <a:ext cx="11909196" cy="4855764"/>
            <a:chOff x="147686" y="154386"/>
            <a:chExt cx="1190919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147686" y="313039"/>
              <a:ext cx="11909195" cy="769441"/>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Definition of vaccine</a:t>
              </a:r>
            </a:p>
          </p:txBody>
        </p:sp>
        <p:sp>
          <p:nvSpPr>
            <p:cNvPr id="17" name="piece_thesis"/>
            <p:cNvSpPr txBox="1">
              <a:spLocks noChangeArrowheads="1"/>
            </p:cNvSpPr>
            <p:nvPr/>
          </p:nvSpPr>
          <p:spPr bwMode="white">
            <a:xfrm>
              <a:off x="1502907" y="1280969"/>
              <a:ext cx="8858251" cy="3355086"/>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According to Cambridge Dictionary, it </a:t>
              </a:r>
              <a:r>
                <a:rPr lang="en-GB" sz="2400" b="1" dirty="0">
                  <a:solidFill>
                    <a:schemeClr val="accent1">
                      <a:lumMod val="50000"/>
                    </a:schemeClr>
                  </a:solidFill>
                  <a:latin typeface="Comic Sans MS"/>
                </a:rPr>
                <a:t>prevents disease</a:t>
              </a:r>
              <a:r>
                <a:rPr lang="en-GB" sz="2400" dirty="0">
                  <a:solidFill>
                    <a:schemeClr val="accent1">
                      <a:lumMod val="50000"/>
                    </a:schemeClr>
                  </a:solidFill>
                  <a:latin typeface="Comic Sans MS"/>
                </a:rPr>
                <a:t> and </a:t>
              </a:r>
              <a:r>
                <a:rPr lang="en-GB" sz="2400" b="1" dirty="0">
                  <a:solidFill>
                    <a:schemeClr val="accent1">
                      <a:lumMod val="50000"/>
                    </a:schemeClr>
                  </a:solidFill>
                  <a:latin typeface="Comic Sans MS"/>
                </a:rPr>
                <a:t>often contains a weakened or dead form of the disease-causing organism.</a:t>
              </a:r>
              <a:br>
                <a:rPr lang="en-GB" sz="2400" b="1" dirty="0">
                  <a:solidFill>
                    <a:schemeClr val="accent1">
                      <a:lumMod val="50000"/>
                    </a:schemeClr>
                  </a:solidFill>
                  <a:latin typeface="Comic Sans MS"/>
                </a:rPr>
              </a:br>
              <a:r>
                <a:rPr lang="en-GB" sz="2400" b="1" dirty="0">
                  <a:solidFill>
                    <a:schemeClr val="accent1">
                      <a:lumMod val="50000"/>
                    </a:schemeClr>
                  </a:solidFill>
                  <a:latin typeface="Comic Sans MS"/>
                </a:rPr>
                <a:t>
</a:t>
              </a:r>
              <a:r>
                <a:rPr lang="en-GB" sz="2400" dirty="0">
                  <a:solidFill>
                    <a:schemeClr val="accent1">
                      <a:lumMod val="50000"/>
                    </a:schemeClr>
                  </a:solidFill>
                  <a:latin typeface="Comic Sans MS"/>
                </a:rPr>
                <a:t>According to Wikipedia, it provides </a:t>
              </a:r>
              <a:r>
                <a:rPr lang="en-GB" sz="2400" b="1" dirty="0">
                  <a:solidFill>
                    <a:schemeClr val="accent1">
                      <a:lumMod val="50000"/>
                    </a:schemeClr>
                  </a:solidFill>
                  <a:latin typeface="Comic Sans MS"/>
                </a:rPr>
                <a:t>immunity</a:t>
              </a:r>
              <a:r>
                <a:rPr lang="en-GB" sz="2400" dirty="0">
                  <a:solidFill>
                    <a:schemeClr val="accent1">
                      <a:lumMod val="50000"/>
                    </a:schemeClr>
                  </a:solidFill>
                  <a:latin typeface="Comic Sans MS"/>
                </a:rPr>
                <a:t> and contains a </a:t>
              </a:r>
              <a:r>
                <a:rPr lang="en-GB" sz="2400" b="1" dirty="0">
                  <a:solidFill>
                    <a:schemeClr val="accent1">
                      <a:lumMod val="50000"/>
                    </a:schemeClr>
                  </a:solidFill>
                  <a:latin typeface="Comic Sans MS"/>
                </a:rPr>
                <a:t>weakened or killed form of a virus</a:t>
              </a:r>
              <a:r>
                <a:rPr lang="en-GB" sz="2400" dirty="0">
                  <a:solidFill>
                    <a:schemeClr val="accent1">
                      <a:lumMod val="50000"/>
                    </a:schemeClr>
                  </a:solidFill>
                  <a:latin typeface="Comic Sans MS"/>
                </a:rPr>
                <a:t>.</a:t>
              </a:r>
            </a:p>
          </p:txBody>
        </p:sp>
      </p:grpSp>
    </p:spTree>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5010233" y="94876"/>
            <a:ext cx="2147009" cy="2155266"/>
          </a:xfrm>
          <a:prstGeom prst="rect">
            <a:avLst/>
          </a:prstGeom>
          <a:ln>
            <a:headEnd type="none"/>
            <a:tailEnd type="none"/>
          </a:ln>
        </p:spPr>
      </p:pic>
      <p:grpSp>
        <p:nvGrpSpPr>
          <p:cNvPr id="12" name="piece_metadata"/>
          <p:cNvGrpSpPr>
            <a:grpSpLocks/>
          </p:cNvGrpSpPr>
          <p:nvPr/>
        </p:nvGrpSpPr>
        <p:grpSpPr bwMode="white">
          <a:xfrm>
            <a:off x="141401" y="1001118"/>
            <a:ext cx="11909196" cy="4855764"/>
            <a:chOff x="147686" y="154386"/>
            <a:chExt cx="1190919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147686" y="313039"/>
              <a:ext cx="11909195" cy="769441"/>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Definition of immunity</a:t>
              </a:r>
            </a:p>
          </p:txBody>
        </p:sp>
        <p:sp>
          <p:nvSpPr>
            <p:cNvPr id="17" name="piece_thesis"/>
            <p:cNvSpPr txBox="1">
              <a:spLocks noChangeArrowheads="1"/>
            </p:cNvSpPr>
            <p:nvPr/>
          </p:nvSpPr>
          <p:spPr bwMode="white">
            <a:xfrm>
              <a:off x="1538765" y="1241133"/>
              <a:ext cx="8858251" cy="3355086"/>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According to Merriam-Webster dictionary it's "the power to keep yourself from being affected by a disease" and according to Oxford Languages it's "the ability of an organism to </a:t>
              </a:r>
              <a:r>
                <a:rPr lang="en-GB" sz="2400" b="1" dirty="0">
                  <a:solidFill>
                    <a:schemeClr val="accent1">
                      <a:lumMod val="50000"/>
                    </a:schemeClr>
                  </a:solidFill>
                  <a:latin typeface="Comic Sans MS"/>
                </a:rPr>
                <a:t>resist </a:t>
              </a:r>
              <a:r>
                <a:rPr lang="en-GB" sz="2400" dirty="0">
                  <a:solidFill>
                    <a:schemeClr val="accent1">
                      <a:lumMod val="50000"/>
                    </a:schemeClr>
                  </a:solidFill>
                  <a:latin typeface="Comic Sans MS"/>
                </a:rPr>
                <a:t>a particular infection or toxin by the action of specific antibodies".
</a:t>
              </a:r>
            </a:p>
          </p:txBody>
        </p:sp>
      </p:grpSp>
    </p:spTree>
  </p:cSld>
  <p:clrMapOvr>
    <a:masterClrMapping/>
  </p:clrMapOvr>
  <mc:AlternateContent xmlns:mc="http://schemas.openxmlformats.org/markup-compatibility/2006">
    <mc:Choice xmlns:p14="http://schemas.microsoft.com/office/powerpoint/2010/main" Requires="p14">
      <p:transition p14:dur="1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6433849" y="92183"/>
            <a:ext cx="2925304" cy="2148993"/>
          </a:xfrm>
          <a:prstGeom prst="rect">
            <a:avLst/>
          </a:prstGeom>
          <a:ln>
            <a:headEnd type="none"/>
            <a:tailEnd type="none"/>
          </a:ln>
        </p:spPr>
      </p:pic>
      <p:grpSp>
        <p:nvGrpSpPr>
          <p:cNvPr id="12" name="piece_metadata"/>
          <p:cNvGrpSpPr>
            <a:grpSpLocks/>
          </p:cNvGrpSpPr>
          <p:nvPr/>
        </p:nvGrpSpPr>
        <p:grpSpPr bwMode="white">
          <a:xfrm>
            <a:off x="141401" y="1001118"/>
            <a:ext cx="11909196" cy="4855764"/>
            <a:chOff x="147686" y="154386"/>
            <a:chExt cx="1190919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147686" y="313039"/>
              <a:ext cx="11909195" cy="769441"/>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Definitions Matter. Is this a vaccine?</a:t>
              </a:r>
            </a:p>
          </p:txBody>
        </p:sp>
        <p:sp>
          <p:nvSpPr>
            <p:cNvPr id="17" name="piece_thesis"/>
            <p:cNvSpPr txBox="1">
              <a:spLocks noChangeArrowheads="1"/>
            </p:cNvSpPr>
            <p:nvPr/>
          </p:nvSpPr>
          <p:spPr bwMode="white">
            <a:xfrm>
              <a:off x="1538765" y="1241133"/>
              <a:ext cx="8858251" cy="2247090"/>
            </a:xfrm>
            <a:prstGeom prst="rect">
              <a:avLst/>
            </a:prstGeom>
            <a:noFill/>
            <a:ln>
              <a:headEnd type="none"/>
              <a:tailEnd type="none"/>
            </a:ln>
          </p:spPr>
          <p:txBody>
            <a:bodyPr wrap="square">
              <a:spAutoFit/>
            </a:bodyPr>
            <a:lstStyle/>
            <a:p>
              <a:pPr algn="ctr" defTabSz="914400">
                <a:lnSpc>
                  <a:spcPct val="150000"/>
                </a:lnSpc>
              </a:pPr>
              <a:endParaRPr lang="en-GB" sz="2400" dirty="0">
                <a:solidFill>
                  <a:schemeClr val="accent1">
                    <a:lumMod val="50000"/>
                  </a:schemeClr>
                </a:solidFill>
                <a:latin typeface="Comic Sans MS"/>
              </a:endParaRPr>
            </a:p>
            <a:p>
              <a:pPr algn="ctr" defTabSz="914400">
                <a:lnSpc>
                  <a:spcPct val="150000"/>
                </a:lnSpc>
              </a:pPr>
              <a:r>
                <a:rPr lang="en-GB" sz="2400" dirty="0">
                  <a:solidFill>
                    <a:schemeClr val="accent1">
                      <a:lumMod val="50000"/>
                    </a:schemeClr>
                  </a:solidFill>
                  <a:latin typeface="Comic Sans MS"/>
                </a:rPr>
                <a:t>A vaccine is supposed to give immunity. Immunity means protection. And yet Covid-vaccinated patients are dying left and right.</a:t>
              </a:r>
            </a:p>
          </p:txBody>
        </p:sp>
      </p:grpSp>
    </p:spTree>
  </p:cSld>
  <p:clrMapOvr>
    <a:masterClrMapping/>
  </p:clrMapOvr>
  <mc:AlternateContent xmlns:mc="http://schemas.openxmlformats.org/markup-compatibility/2006" xmlns:p14="http://schemas.microsoft.com/office/powerpoint/2010/main">
    <mc:Choice Requires="p14">
      <p:transition p14:dur="10" advClick="0" advTm="15000"/>
    </mc:Choice>
    <mc:Fallback xmlns="">
      <p:transition advClick="0" advTm="1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2795950" y="1532965"/>
            <a:ext cx="2170497" cy="3738282"/>
          </a:xfrm>
          <a:prstGeom prst="rect">
            <a:avLst/>
          </a:prstGeom>
          <a:ln>
            <a:headEnd type="none"/>
            <a:tailEnd type="none"/>
          </a:ln>
        </p:spPr>
      </p:pic>
      <p:grpSp>
        <p:nvGrpSpPr>
          <p:cNvPr id="12" name="piece_metadata"/>
          <p:cNvGrpSpPr>
            <a:grpSpLocks/>
          </p:cNvGrpSpPr>
          <p:nvPr/>
        </p:nvGrpSpPr>
        <p:grpSpPr bwMode="white">
          <a:xfrm>
            <a:off x="141401" y="1001118"/>
            <a:ext cx="11909196" cy="4855764"/>
            <a:chOff x="147686" y="154386"/>
            <a:chExt cx="1190919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147686" y="313039"/>
              <a:ext cx="11909195" cy="769441"/>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Covid mRNA Vaccines do not give you immunity and do not contain a weakened virus. So what do they do?</a:t>
              </a:r>
            </a:p>
          </p:txBody>
        </p:sp>
        <p:sp>
          <p:nvSpPr>
            <p:cNvPr id="17" name="piece_thesis"/>
            <p:cNvSpPr txBox="1">
              <a:spLocks noChangeArrowheads="1"/>
            </p:cNvSpPr>
            <p:nvPr/>
          </p:nvSpPr>
          <p:spPr bwMode="white">
            <a:xfrm>
              <a:off x="1198106" y="2878220"/>
              <a:ext cx="10139567" cy="1693092"/>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Their mode of operation is to literally hack your human cells into producing a non human spike protein. What is a more suitable name for that technology? What do the vaccine makers call their product?</a:t>
              </a:r>
            </a:p>
          </p:txBody>
        </p:sp>
      </p:grpSp>
    </p:spTree>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4213412" y="1521326"/>
            <a:ext cx="3751727" cy="3749921"/>
          </a:xfrm>
          <a:prstGeom prst="rect">
            <a:avLst/>
          </a:prstGeom>
          <a:ln>
            <a:headEnd type="none"/>
            <a:tailEnd type="none"/>
          </a:ln>
        </p:spPr>
      </p:pic>
      <p:grpSp>
        <p:nvGrpSpPr>
          <p:cNvPr id="12" name="piece_metadata"/>
          <p:cNvGrpSpPr>
            <a:grpSpLocks/>
          </p:cNvGrpSpPr>
          <p:nvPr/>
        </p:nvGrpSpPr>
        <p:grpSpPr bwMode="white">
          <a:xfrm>
            <a:off x="141401" y="1001118"/>
            <a:ext cx="11909196" cy="4855764"/>
            <a:chOff x="147686" y="154386"/>
            <a:chExt cx="1190919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147686" y="313039"/>
              <a:ext cx="11909195" cy="769441"/>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Recombinant DNA is a also a technology that allows cells to produce foreign proteins.</a:t>
              </a:r>
            </a:p>
          </p:txBody>
        </p:sp>
        <p:sp>
          <p:nvSpPr>
            <p:cNvPr id="17" name="piece_thesis"/>
            <p:cNvSpPr txBox="1">
              <a:spLocks noChangeArrowheads="1"/>
            </p:cNvSpPr>
            <p:nvPr/>
          </p:nvSpPr>
          <p:spPr bwMode="white">
            <a:xfrm>
              <a:off x="1915283" y="2199769"/>
              <a:ext cx="7772885" cy="1693092"/>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Recombinant DNA is inserted in host cells and these cells then produce new proteins that would not be produced without the inserted DNA.</a:t>
              </a:r>
            </a:p>
          </p:txBody>
        </p:sp>
      </p:grpSp>
    </p:spTree>
  </p:cSld>
  <p:clrMapOvr>
    <a:masterClrMapping/>
  </p:clrMapOvr>
  <mc:AlternateContent xmlns:mc="http://schemas.openxmlformats.org/markup-compatibility/2006">
    <mc:Choice xmlns:p14="http://schemas.microsoft.com/office/powerpoint/2010/main" Requires="p14">
      <p:transition p14:dur="1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7225553" y="1526614"/>
            <a:ext cx="2164230" cy="3753598"/>
          </a:xfrm>
          <a:prstGeom prst="rect">
            <a:avLst/>
          </a:prstGeom>
          <a:ln>
            <a:headEnd type="none"/>
            <a:tailEnd type="none"/>
          </a:ln>
        </p:spPr>
      </p:pic>
      <p:grpSp>
        <p:nvGrpSpPr>
          <p:cNvPr id="12" name="piece_metadata"/>
          <p:cNvGrpSpPr>
            <a:grpSpLocks/>
          </p:cNvGrpSpPr>
          <p:nvPr/>
        </p:nvGrpSpPr>
        <p:grpSpPr bwMode="white">
          <a:xfrm>
            <a:off x="153971" y="1001118"/>
            <a:ext cx="11896626" cy="4855764"/>
            <a:chOff x="160256" y="154386"/>
            <a:chExt cx="1189662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563001" y="493780"/>
              <a:ext cx="10184592" cy="1446550"/>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GMO crops and foods are made with Recombinant DNA Technology</a:t>
              </a:r>
            </a:p>
          </p:txBody>
        </p:sp>
        <p:sp>
          <p:nvSpPr>
            <p:cNvPr id="17" name="piece_thesis"/>
            <p:cNvSpPr txBox="1">
              <a:spLocks noChangeArrowheads="1"/>
            </p:cNvSpPr>
            <p:nvPr/>
          </p:nvSpPr>
          <p:spPr bwMode="white">
            <a:xfrm>
              <a:off x="1316237" y="2428106"/>
              <a:ext cx="9323779" cy="1693092"/>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So in Covid vaccine takers and in Genetically Modified Organisms alike, the cells are hacked into producing foreign proteins that they would never produce otherwise. </a:t>
              </a:r>
            </a:p>
          </p:txBody>
        </p:sp>
      </p:grpSp>
    </p:spTree>
  </p:cSld>
  <p:clrMapOvr>
    <a:masterClrMapping/>
  </p:clrMapOvr>
  <mc:AlternateContent xmlns:mc="http://schemas.openxmlformats.org/markup-compatibility/2006">
    <mc:Choice xmlns:p14="http://schemas.microsoft.com/office/powerpoint/2010/main" Requires="p14">
      <p:transition p14:dur="1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2831807" y="4534484"/>
            <a:ext cx="2896639" cy="2180082"/>
          </a:xfrm>
          <a:prstGeom prst="rect">
            <a:avLst/>
          </a:prstGeom>
          <a:ln>
            <a:headEnd type="none"/>
            <a:tailEnd type="none"/>
          </a:ln>
        </p:spPr>
      </p:pic>
      <p:grpSp>
        <p:nvGrpSpPr>
          <p:cNvPr id="12" name="piece_metadata"/>
          <p:cNvGrpSpPr>
            <a:grpSpLocks/>
          </p:cNvGrpSpPr>
          <p:nvPr/>
        </p:nvGrpSpPr>
        <p:grpSpPr bwMode="white">
          <a:xfrm>
            <a:off x="141401" y="1001118"/>
            <a:ext cx="11909196" cy="4855764"/>
            <a:chOff x="147686" y="154386"/>
            <a:chExt cx="1190919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147686" y="313039"/>
              <a:ext cx="11909195" cy="769441"/>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What is the significance of a medical procedure labeled a "vaccine"?</a:t>
              </a:r>
            </a:p>
          </p:txBody>
        </p:sp>
        <p:sp>
          <p:nvSpPr>
            <p:cNvPr id="17" name="piece_thesis"/>
            <p:cNvSpPr txBox="1">
              <a:spLocks noChangeArrowheads="1"/>
            </p:cNvSpPr>
            <p:nvPr/>
          </p:nvSpPr>
          <p:spPr bwMode="white">
            <a:xfrm>
              <a:off x="1502907" y="2070815"/>
              <a:ext cx="9072767" cy="2247090"/>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If a medical procedure is labeled a Vaccine, the pharmaceutical company is not liable for damages. In the unlike scenario that damages are awarded to an injured vaccine taker, it's the government that is paying.</a:t>
              </a:r>
            </a:p>
          </p:txBody>
        </p:sp>
      </p:grpSp>
    </p:spTree>
  </p:cSld>
  <p:clrMapOvr>
    <a:masterClrMapping/>
  </p:clrMapOvr>
  <mc:AlternateContent xmlns:mc="http://schemas.openxmlformats.org/markup-compatibility/2006">
    <mc:Choice xmlns:p14="http://schemas.microsoft.com/office/powerpoint/2010/main" Requires="p14">
      <p:transition p14:dur="10" advClick="0" advTm="25000"/>
    </mc:Choice>
    <mc:Fallback>
      <p:transition advClick="0" advTm="2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2D2D"/>
        </a:solidFill>
        <a:effectLst/>
      </p:bgPr>
    </p:bg>
    <p:spTree>
      <p:nvGrpSpPr>
        <p:cNvPr id="1" name=""/>
        <p:cNvGrpSpPr/>
        <p:nvPr/>
      </p:nvGrpSpPr>
      <p:grpSpPr>
        <a:xfrm>
          <a:off x="0" y="0"/>
          <a:ext cx="0" cy="0"/>
          <a:chOff x="0" y="0"/>
          <a:chExt cx="0" cy="0"/>
        </a:xfrm>
      </p:grpSpPr>
      <p:pic>
        <p:nvPicPr>
          <p:cNvPr id="4" name="empty_puzzle"/>
          <p:cNvPicPr>
            <a:picLocks noChangeAspect="1"/>
          </p:cNvPicPr>
          <p:nvPr/>
        </p:nvPicPr>
        <p:blipFill>
          <a:blip r:embed="rId2">
            <a:lum/>
          </a:blip>
          <a:srcRect/>
          <a:stretch>
            <a:fillRect/>
          </a:stretch>
        </p:blipFill>
        <p:spPr bwMode="white">
          <a:xfrm>
            <a:off x="2673391" y="12783"/>
            <a:ext cx="6845217" cy="6845217"/>
          </a:xfrm>
          <a:prstGeom prst="rect">
            <a:avLst/>
          </a:prstGeom>
          <a:ln>
            <a:headEnd type="none"/>
            <a:tailEnd type="none"/>
          </a:ln>
        </p:spPr>
      </p:pic>
      <p:pic>
        <p:nvPicPr>
          <p:cNvPr id="14" name="puzzle_piece"/>
          <p:cNvPicPr>
            <a:picLocks noChangeAspect="1"/>
          </p:cNvPicPr>
          <p:nvPr/>
        </p:nvPicPr>
        <p:blipFill>
          <a:blip r:embed="rId3">
            <a:lum/>
          </a:blip>
          <a:srcRect/>
          <a:stretch>
            <a:fillRect/>
          </a:stretch>
        </p:blipFill>
        <p:spPr bwMode="white">
          <a:xfrm>
            <a:off x="4999917" y="4563036"/>
            <a:ext cx="2153918" cy="2151530"/>
          </a:xfrm>
          <a:prstGeom prst="rect">
            <a:avLst/>
          </a:prstGeom>
          <a:ln>
            <a:headEnd type="none"/>
            <a:tailEnd type="none"/>
          </a:ln>
        </p:spPr>
      </p:pic>
      <p:grpSp>
        <p:nvGrpSpPr>
          <p:cNvPr id="12" name="piece_metadata"/>
          <p:cNvGrpSpPr>
            <a:grpSpLocks/>
          </p:cNvGrpSpPr>
          <p:nvPr/>
        </p:nvGrpSpPr>
        <p:grpSpPr bwMode="white">
          <a:xfrm>
            <a:off x="141401" y="1001118"/>
            <a:ext cx="11909196" cy="4855764"/>
            <a:chOff x="147686" y="154386"/>
            <a:chExt cx="11909196" cy="4855764"/>
          </a:xfrm>
        </p:grpSpPr>
        <p:sp>
          <p:nvSpPr>
            <p:cNvPr id="9" name="metadata_shape"/>
            <p:cNvSpPr>
              <a:spLocks/>
            </p:cNvSpPr>
            <p:nvPr/>
          </p:nvSpPr>
          <p:spPr bwMode="white">
            <a:xfrm>
              <a:off x="160256" y="154386"/>
              <a:ext cx="11896626" cy="4855764"/>
            </a:xfrm>
            <a:prstGeom prst="roundRect">
              <a:avLst/>
            </a:prstGeom>
            <a:solidFill>
              <a:schemeClr val="bg1"/>
            </a:solidFill>
            <a:ln>
              <a:headEnd type="none"/>
              <a:tailEnd type="none"/>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p>
              <a:pPr algn="ctr" defTabSz="914400"/>
              <a:endParaRPr lang="en-GB" dirty="0"/>
            </a:p>
          </p:txBody>
        </p:sp>
        <p:sp>
          <p:nvSpPr>
            <p:cNvPr id="10" name="piece_title"/>
            <p:cNvSpPr txBox="1">
              <a:spLocks noChangeArrowheads="1"/>
            </p:cNvSpPr>
            <p:nvPr/>
          </p:nvSpPr>
          <p:spPr bwMode="white">
            <a:xfrm>
              <a:off x="147686" y="313039"/>
              <a:ext cx="11909195" cy="769441"/>
            </a:xfrm>
            <a:prstGeom prst="rect">
              <a:avLst/>
            </a:prstGeom>
            <a:noFill/>
            <a:ln>
              <a:headEnd type="none"/>
              <a:tailEnd type="none"/>
            </a:ln>
          </p:spPr>
          <p:txBody>
            <a:bodyPr wrap="square">
              <a:spAutoFit/>
            </a:bodyPr>
            <a:lstStyle/>
            <a:p>
              <a:pPr algn="ctr" defTabSz="914400"/>
              <a:r>
                <a:rPr lang="en-GB" sz="4400" dirty="0">
                  <a:effectLst>
                    <a:outerShdw blurRad="38100" dist="38100" dir="2700000" algn="tl" rotWithShape="0">
                      <a:srgbClr val="000000">
                        <a:alpha val="43137"/>
                      </a:srgbClr>
                    </a:outerShdw>
                  </a:effectLst>
                </a:rPr>
                <a:t>Do Pharmaceutical giants like Pfizer at least have a good track record? Maybe we should just trust them.</a:t>
              </a:r>
            </a:p>
          </p:txBody>
        </p:sp>
        <p:sp>
          <p:nvSpPr>
            <p:cNvPr id="17" name="piece_thesis"/>
            <p:cNvSpPr txBox="1">
              <a:spLocks noChangeArrowheads="1"/>
            </p:cNvSpPr>
            <p:nvPr/>
          </p:nvSpPr>
          <p:spPr bwMode="white">
            <a:xfrm>
              <a:off x="160256" y="2428106"/>
              <a:ext cx="11683046" cy="2247090"/>
            </a:xfrm>
            <a:prstGeom prst="rect">
              <a:avLst/>
            </a:prstGeom>
            <a:noFill/>
            <a:ln>
              <a:headEnd type="none"/>
              <a:tailEnd type="none"/>
            </a:ln>
          </p:spPr>
          <p:txBody>
            <a:bodyPr wrap="square">
              <a:spAutoFit/>
            </a:bodyPr>
            <a:lstStyle/>
            <a:p>
              <a:pPr algn="ctr" defTabSz="914400">
                <a:lnSpc>
                  <a:spcPct val="150000"/>
                </a:lnSpc>
              </a:pPr>
              <a:r>
                <a:rPr lang="en-GB" sz="2400" dirty="0">
                  <a:solidFill>
                    <a:schemeClr val="accent1">
                      <a:lumMod val="50000"/>
                    </a:schemeClr>
                  </a:solidFill>
                  <a:latin typeface="Comic Sans MS"/>
                </a:rPr>
                <a:t>Pfizer is regularly paying huge fines up to billions of dollars for false claims and illegally lobbying governments and doctors to push their products. Only the Japanese Tepco who almost siglehandedly ended the world with the 
Fukushima disaster, has paid a larger fine.</a:t>
              </a:r>
            </a:p>
          </p:txBody>
        </p:sp>
      </p:grpSp>
    </p:spTree>
  </p:cSld>
  <p:clrMapOvr>
    <a:masterClrMapping/>
  </p:clrMapOvr>
  <mc:AlternateContent xmlns:mc="http://schemas.openxmlformats.org/markup-compatibility/2006">
    <mc:Choice xmlns:p14="http://schemas.microsoft.com/office/powerpoint/2010/main" Requires="p14">
      <p:transition p14:dur="10" advClick="0" advTm="27000"/>
    </mc:Choice>
    <mc:Fallback>
      <p:transition advClick="0" advTm="2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style.rotation</p:attrName>
                                        </p:attrNameLst>
                                      </p:cBhvr>
                                      <p:tavLst>
                                        <p:tav tm="0">
                                          <p:val>
                                            <p:fltVal val="720"/>
                                          </p:val>
                                        </p:tav>
                                        <p:tav tm="100000">
                                          <p:val>
                                            <p:fltVal val="0"/>
                                          </p:val>
                                        </p:tav>
                                      </p:tavLst>
                                    </p:anim>
                                    <p:anim calcmode="lin" valueType="num">
                                      <p:cBhvr>
                                        <p:cTn id="9" dur="2000" fill="hold"/>
                                        <p:tgtEl>
                                          <p:spTgt spid="14"/>
                                        </p:tgtEl>
                                        <p:attrNameLst>
                                          <p:attrName>ppt_h</p:attrName>
                                        </p:attrNameLst>
                                      </p:cBhvr>
                                      <p:tavLst>
                                        <p:tav tm="0">
                                          <p:val>
                                            <p:fltVal val="0"/>
                                          </p:val>
                                        </p:tav>
                                        <p:tav tm="100000">
                                          <p:val>
                                            <p:strVal val="#ppt_h"/>
                                          </p:val>
                                        </p:tav>
                                      </p:tavLst>
                                    </p:anim>
                                    <p:anim calcmode="lin" valueType="num">
                                      <p:cBhvr>
                                        <p:cTn id="10" dur="2000" fill="hold"/>
                                        <p:tgtEl>
                                          <p:spTgt spid="14"/>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2" presetClass="emph" presetSubtype="0" fill="hold" nodeType="afterEffect">
                                  <p:stCondLst>
                                    <p:cond delay="0"/>
                                  </p:stCondLst>
                                  <p:childTnLst>
                                    <p:animRot by="120000">
                                      <p:cBhvr>
                                        <p:cTn id="13" dur="100" fill="hold">
                                          <p:stCondLst>
                                            <p:cond delay="0"/>
                                          </p:stCondLst>
                                        </p:cTn>
                                        <p:tgtEl>
                                          <p:spTgt spid="14"/>
                                        </p:tgtEl>
                                        <p:attrNameLst>
                                          <p:attrName>r</p:attrName>
                                        </p:attrNameLst>
                                      </p:cBhvr>
                                    </p:animRot>
                                    <p:animRot by="-240000">
                                      <p:cBhvr>
                                        <p:cTn id="14" dur="200" fill="hold">
                                          <p:stCondLst>
                                            <p:cond delay="200"/>
                                          </p:stCondLst>
                                        </p:cTn>
                                        <p:tgtEl>
                                          <p:spTgt spid="14"/>
                                        </p:tgtEl>
                                        <p:attrNameLst>
                                          <p:attrName>r</p:attrName>
                                        </p:attrNameLst>
                                      </p:cBhvr>
                                    </p:animRot>
                                    <p:animRot by="240000">
                                      <p:cBhvr>
                                        <p:cTn id="15" dur="200" fill="hold">
                                          <p:stCondLst>
                                            <p:cond delay="400"/>
                                          </p:stCondLst>
                                        </p:cTn>
                                        <p:tgtEl>
                                          <p:spTgt spid="14"/>
                                        </p:tgtEl>
                                        <p:attrNameLst>
                                          <p:attrName>r</p:attrName>
                                        </p:attrNameLst>
                                      </p:cBhvr>
                                    </p:animRot>
                                    <p:animRot by="-240000">
                                      <p:cBhvr>
                                        <p:cTn id="16" dur="200" fill="hold">
                                          <p:stCondLst>
                                            <p:cond delay="600"/>
                                          </p:stCondLst>
                                        </p:cTn>
                                        <p:tgtEl>
                                          <p:spTgt spid="14"/>
                                        </p:tgtEl>
                                        <p:attrNameLst>
                                          <p:attrName>r</p:attrName>
                                        </p:attrNameLst>
                                      </p:cBhvr>
                                    </p:animRot>
                                    <p:animRot by="120000">
                                      <p:cBhvr>
                                        <p:cTn id="17" dur="200" fill="hold">
                                          <p:stCondLst>
                                            <p:cond delay="800"/>
                                          </p:stCondLst>
                                        </p:cTn>
                                        <p:tgtEl>
                                          <p:spTgt spid="14"/>
                                        </p:tgtEl>
                                        <p:attrNameLst>
                                          <p:attrName>r</p:attrName>
                                        </p:attrNameLst>
                                      </p:cBhvr>
                                    </p:animRot>
                                  </p:childTnLst>
                                </p:cTn>
                              </p:par>
                            </p:childTnLst>
                          </p:cTn>
                        </p:par>
                        <p:par>
                          <p:cTn id="18" fill="hold">
                            <p:stCondLst>
                              <p:cond delay="3000"/>
                            </p:stCondLst>
                            <p:childTnLst>
                              <p:par>
                                <p:cTn id="19" presetID="2" presetClass="entr" presetSubtype="4" fill="hold" nodeType="afterEffect">
                                  <p:stCondLst>
                                    <p:cond delay="21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5600"/>
                            </p:stCondLst>
                            <p:childTnLst>
                              <p:par>
                                <p:cTn id="24" presetID="2" presetClass="exit" presetSubtype="4" fill="hold" nodeType="afterEffect">
                                  <p:stCondLst>
                                    <p:cond delay="8700"/>
                                  </p:stCondLst>
                                  <p:childTnLst>
                                    <p:anim calcmode="lin" valueType="num">
                                      <p:cBhvr additive="base">
                                        <p:cTn id="25" dur="700"/>
                                        <p:tgtEl>
                                          <p:spTgt spid="12"/>
                                        </p:tgtEl>
                                        <p:attrNameLst>
                                          <p:attrName>ppt_x</p:attrName>
                                        </p:attrNameLst>
                                      </p:cBhvr>
                                      <p:tavLst>
                                        <p:tav tm="0">
                                          <p:val>
                                            <p:strVal val="ppt_x"/>
                                          </p:val>
                                        </p:tav>
                                        <p:tav tm="100000">
                                          <p:val>
                                            <p:strVal val="ppt_x"/>
                                          </p:val>
                                        </p:tav>
                                      </p:tavLst>
                                    </p:anim>
                                    <p:anim calcmode="lin" valueType="num">
                                      <p:cBhvr additive="base">
                                        <p:cTn id="26" dur="700"/>
                                        <p:tgtEl>
                                          <p:spTgt spid="12"/>
                                        </p:tgtEl>
                                        <p:attrNameLst>
                                          <p:attrName>ppt_y</p:attrName>
                                        </p:attrNameLst>
                                      </p:cBhvr>
                                      <p:tavLst>
                                        <p:tav tm="0">
                                          <p:val>
                                            <p:strVal val="ppt_y"/>
                                          </p:val>
                                        </p:tav>
                                        <p:tav tm="100000">
                                          <p:val>
                                            <p:strVal val="1+ppt_h/2"/>
                                          </p:val>
                                        </p:tav>
                                      </p:tavLst>
                                    </p:anim>
                                    <p:set>
                                      <p:cBhvr>
                                        <p:cTn id="27" dur="1" fill="hold">
                                          <p:stCondLst>
                                            <p:cond delay="699"/>
                                          </p:stCondLst>
                                        </p:cTn>
                                        <p:tgtEl>
                                          <p:spTgt spid="12"/>
                                        </p:tgtEl>
                                        <p:attrNameLst>
                                          <p:attrName>style.visibility</p:attrName>
                                        </p:attrNameLst>
                                      </p:cBhvr>
                                      <p:to>
                                        <p:strVal val="hidden"/>
                                      </p:to>
                                    </p:set>
                                  </p:childTnLst>
                                </p:cTn>
                              </p:par>
                            </p:childTnLst>
                          </p:cTn>
                        </p:par>
                      </p:childTnLst>
                    </p:cTn>
                  </p:par>
                </p:childTnLst>
              </p:cTn>
              <p:prevCondLst>
                <p:cond evt="onNext"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2250</TotalTime>
  <Pages>0</Pages>
  <Words>437</Words>
  <Characters>0</Characters>
  <Application>Microsoft Office PowerPoint</Application>
  <PresentationFormat>Widescreen</PresentationFormat>
  <Lines>0</Lines>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Comic Sans MS</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definitions-matter-are-covid-vaccines-really-vaccines</dc:title>
  <dc:creator>Theo</dc:creator>
  <cp:lastModifiedBy>Theo</cp:lastModifiedBy>
  <cp:revision>35</cp:revision>
  <dcterms:created xsi:type="dcterms:W3CDTF">2021-12-06T19:46:05Z</dcterms:created>
  <dcterms:modified xsi:type="dcterms:W3CDTF">2021-12-14T16:31:44Z</dcterms:modified>
</cp:coreProperties>
</file>