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E5A1E-AD75-4455-B472-0EE0B3009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-CAR ACCIDENT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E3B62-3A8D-46A6-890A-67A225278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1591" y="5193600"/>
            <a:ext cx="7197726" cy="1405467"/>
          </a:xfrm>
        </p:spPr>
        <p:txBody>
          <a:bodyPr/>
          <a:lstStyle/>
          <a:p>
            <a:r>
              <a:rPr lang="en-US" dirty="0"/>
              <a:t>September 2020, </a:t>
            </a:r>
            <a:r>
              <a:rPr lang="en-US" dirty="0" err="1"/>
              <a:t>ibm</a:t>
            </a:r>
            <a:r>
              <a:rPr lang="en-US" dirty="0"/>
              <a:t> data science certificate</a:t>
            </a:r>
          </a:p>
        </p:txBody>
      </p:sp>
    </p:spTree>
    <p:extLst>
      <p:ext uri="{BB962C8B-B14F-4D97-AF65-F5344CB8AC3E}">
        <p14:creationId xmlns:p14="http://schemas.microsoft.com/office/powerpoint/2010/main" val="318318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02FB-3051-46E0-A4AB-08454B0F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31B5-DAB4-41BB-ABAD-FA5DAC1A9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Road accidents are always a serious and frequent issue.</a:t>
            </a:r>
          </a:p>
          <a:p>
            <a:r>
              <a:rPr lang="en-US" dirty="0"/>
              <a:t>In this project we aim to inform the drivers for the possibility of an accident occurring when there are specific weather, road and visibility conditions, in order to be more prepared.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5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B6A9-824A-4F39-AE2A-492CC421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EEF1-A3C5-45C0-BE07-AB4C103B4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shared data for Seattle city for our project. Data are from 2004 until now (05/2020).</a:t>
            </a:r>
          </a:p>
          <a:p>
            <a:r>
              <a:rPr lang="en-US" dirty="0"/>
              <a:t>Our dataset has 38 columns and 194.673 rows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8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54F4-F705-417E-AD4E-42301BA8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05788-9EAE-45FC-B9B2-A60933202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5867"/>
            <a:ext cx="10131425" cy="40837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Graphs  for all of ours columns and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our main feature , the severity of an accident.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74F5D-4BC5-4293-B176-BFA5E046A3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2431" y="3022246"/>
            <a:ext cx="4181475" cy="2695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F343C1-6B19-4B47-822B-05768D1976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33789" y="2474240"/>
            <a:ext cx="43053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3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9F65-5B04-4279-9892-3C0C286C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A31ED-4D6A-47C5-AD7B-F30118E0C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Different classification algorithms, such as Decision Trees, Logistic Regression and KNN (k-Nearest Neighbor) were used in order to predict the severity of an accident based on the selected features. </a:t>
            </a:r>
          </a:p>
          <a:p>
            <a:pPr marL="0" indent="0">
              <a:buNone/>
            </a:pPr>
            <a:r>
              <a:rPr lang="en-US" dirty="0"/>
              <a:t>The Support Vector Machine (SVM)  was not used due to the size of dataset.</a:t>
            </a:r>
          </a:p>
          <a:p>
            <a:pPr marL="0" indent="0">
              <a:buNone/>
            </a:pPr>
            <a:r>
              <a:rPr lang="en-US" dirty="0"/>
              <a:t>Various evaluations metrics  were used such as Accuracy, F1 Score, Jaccard Index, Precision/Recall score, </a:t>
            </a:r>
            <a:r>
              <a:rPr lang="en-US" dirty="0" err="1"/>
              <a:t>LogLoss</a:t>
            </a:r>
            <a:r>
              <a:rPr lang="en-US" dirty="0"/>
              <a:t> score.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4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2381-38F6-48D5-83CE-C445603C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by algorithm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A9FC5C-91D2-4F88-9F28-1E509E5A8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27922"/>
              </p:ext>
            </p:extLst>
          </p:nvPr>
        </p:nvGraphicFramePr>
        <p:xfrm>
          <a:off x="1971675" y="2260281"/>
          <a:ext cx="7353301" cy="21497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9190">
                  <a:extLst>
                    <a:ext uri="{9D8B030D-6E8A-4147-A177-3AD203B41FA5}">
                      <a16:colId xmlns:a16="http://schemas.microsoft.com/office/drawing/2014/main" val="2392348343"/>
                    </a:ext>
                  </a:extLst>
                </a:gridCol>
                <a:gridCol w="951784">
                  <a:extLst>
                    <a:ext uri="{9D8B030D-6E8A-4147-A177-3AD203B41FA5}">
                      <a16:colId xmlns:a16="http://schemas.microsoft.com/office/drawing/2014/main" val="678334744"/>
                    </a:ext>
                  </a:extLst>
                </a:gridCol>
                <a:gridCol w="951784">
                  <a:extLst>
                    <a:ext uri="{9D8B030D-6E8A-4147-A177-3AD203B41FA5}">
                      <a16:colId xmlns:a16="http://schemas.microsoft.com/office/drawing/2014/main" val="2648490028"/>
                    </a:ext>
                  </a:extLst>
                </a:gridCol>
                <a:gridCol w="1028541">
                  <a:extLst>
                    <a:ext uri="{9D8B030D-6E8A-4147-A177-3AD203B41FA5}">
                      <a16:colId xmlns:a16="http://schemas.microsoft.com/office/drawing/2014/main" val="3075877787"/>
                    </a:ext>
                  </a:extLst>
                </a:gridCol>
                <a:gridCol w="1212758">
                  <a:extLst>
                    <a:ext uri="{9D8B030D-6E8A-4147-A177-3AD203B41FA5}">
                      <a16:colId xmlns:a16="http://schemas.microsoft.com/office/drawing/2014/main" val="557626283"/>
                    </a:ext>
                  </a:extLst>
                </a:gridCol>
                <a:gridCol w="1059244">
                  <a:extLst>
                    <a:ext uri="{9D8B030D-6E8A-4147-A177-3AD203B41FA5}">
                      <a16:colId xmlns:a16="http://schemas.microsoft.com/office/drawing/2014/main" val="770089675"/>
                    </a:ext>
                  </a:extLst>
                </a:gridCol>
              </a:tblGrid>
              <a:tr h="61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Algorithm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Accuracy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F1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Jaccard Index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Precision/Recall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LogLoss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2432543"/>
                  </a:ext>
                </a:extLst>
              </a:tr>
              <a:tr h="61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Decision Tree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0.69618147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0.57150931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0.69617344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0.69615506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00491420"/>
                  </a:ext>
                </a:extLst>
              </a:tr>
              <a:tr h="3182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Logistic Regression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0.69615506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0.57144760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0.69615506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0.69615506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0.59545798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67805038"/>
                  </a:ext>
                </a:extLst>
              </a:tr>
              <a:tr h="61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KNN (k-Nearest Neighbor)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0.696023027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0.574753254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0.691666004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0.696145824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323782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8A2859-AD36-412D-BB1F-8B5CA1FF311C}"/>
              </a:ext>
            </a:extLst>
          </p:cNvPr>
          <p:cNvSpPr txBox="1"/>
          <p:nvPr/>
        </p:nvSpPr>
        <p:spPr>
          <a:xfrm>
            <a:off x="2703513" y="4753168"/>
            <a:ext cx="60960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Comparing the results of the three algorithms used, it is understood that their performance where almost the same.</a:t>
            </a:r>
          </a:p>
        </p:txBody>
      </p:sp>
    </p:spTree>
    <p:extLst>
      <p:ext uri="{BB962C8B-B14F-4D97-AF65-F5344CB8AC3E}">
        <p14:creationId xmlns:p14="http://schemas.microsoft.com/office/powerpoint/2010/main" val="21030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A8CB-E0CB-4DC1-B05A-2AA97166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9A0E-2588-47FE-8F38-0D5C2586C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900450"/>
          </a:xfrm>
        </p:spPr>
        <p:txBody>
          <a:bodyPr/>
          <a:lstStyle/>
          <a:p>
            <a:r>
              <a:rPr lang="en-US" dirty="0"/>
              <a:t>The original dataset had 5 values (3—fatality,2b—serious injury,2—injury,1—prop damage,0—unknown).</a:t>
            </a:r>
          </a:p>
          <a:p>
            <a:r>
              <a:rPr lang="en-US" dirty="0"/>
              <a:t>The distribution of the two values was problematic and the dataset needed to be balanced.</a:t>
            </a:r>
          </a:p>
          <a:p>
            <a:r>
              <a:rPr lang="en-US" dirty="0"/>
              <a:t>The unknown values of the features that were used were  between 7-8% of the total, a considerable percent.</a:t>
            </a:r>
          </a:p>
          <a:p>
            <a:r>
              <a:rPr lang="en-US" dirty="0"/>
              <a:t>The three algorithms that were used, probably  would perform better if the above  restrictions did not exist or existed to a lesser extent.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95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{5D2B30D1-4BBC-4D51-A3C5-41B7A12DF973}tf03457452</Template>
  <TotalTime>25</TotalTime>
  <Words>333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Celestial</vt:lpstr>
      <vt:lpstr>CAPSTONE PROJECT -CAR ACCIDENT SEVERITY</vt:lpstr>
      <vt:lpstr>The problem</vt:lpstr>
      <vt:lpstr>Data</vt:lpstr>
      <vt:lpstr>Exploratory Analysis</vt:lpstr>
      <vt:lpstr>Machine Learning Model</vt:lpstr>
      <vt:lpstr>Results by algorithm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-CAR ACCIDENT SEVERITY</dc:title>
  <dc:creator>Theodoros Kantas</dc:creator>
  <cp:lastModifiedBy>Theodoros Kantas</cp:lastModifiedBy>
  <cp:revision>2</cp:revision>
  <dcterms:created xsi:type="dcterms:W3CDTF">2020-09-13T17:25:58Z</dcterms:created>
  <dcterms:modified xsi:type="dcterms:W3CDTF">2020-09-13T17:51:14Z</dcterms:modified>
</cp:coreProperties>
</file>