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87" r:id="rId4"/>
    <p:sldId id="303" r:id="rId5"/>
    <p:sldId id="304" r:id="rId6"/>
    <p:sldId id="288" r:id="rId7"/>
    <p:sldId id="306" r:id="rId8"/>
    <p:sldId id="289" r:id="rId9"/>
    <p:sldId id="291" r:id="rId10"/>
    <p:sldId id="311" r:id="rId11"/>
    <p:sldId id="290" r:id="rId12"/>
    <p:sldId id="312" r:id="rId13"/>
    <p:sldId id="293" r:id="rId14"/>
    <p:sldId id="297" r:id="rId15"/>
    <p:sldId id="307" r:id="rId16"/>
    <p:sldId id="299" r:id="rId17"/>
    <p:sldId id="309" r:id="rId18"/>
    <p:sldId id="305" r:id="rId19"/>
    <p:sldId id="292" r:id="rId20"/>
    <p:sldId id="285" r:id="rId21"/>
    <p:sldId id="286" r:id="rId22"/>
    <p:sldId id="296" r:id="rId23"/>
    <p:sldId id="280" r:id="rId24"/>
  </p:sldIdLst>
  <p:sldSz cx="9144000" cy="5143500" type="screen16x9"/>
  <p:notesSz cx="6858000" cy="9144000"/>
  <p:embeddedFontLst>
    <p:embeddedFont>
      <p:font typeface="Oswald"/>
      <p:regular r:id="rId26"/>
      <p:bold r:id="rId27"/>
    </p:embeddedFont>
    <p:embeddedFont>
      <p:font typeface="Source Sans Pro" panose="020B050303040302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B874F-AA15-4CF6-8F4A-ED1D42A58EEF}">
  <a:tblStyle styleId="{D5DB874F-AA15-4CF6-8F4A-ED1D42A58EE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41" autoAdjust="0"/>
  </p:normalViewPr>
  <p:slideViewPr>
    <p:cSldViewPr snapToGrid="0">
      <p:cViewPr varScale="1">
        <p:scale>
          <a:sx n="129" d="100"/>
          <a:sy n="129" d="100"/>
        </p:scale>
        <p:origin x="49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535974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7954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740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7166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0247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0779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5737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988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4694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133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108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293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3428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1416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12558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60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8823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43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8255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9805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238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945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2221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681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1929653" y="2868972"/>
            <a:ext cx="6995983" cy="1159799"/>
          </a:xfrm>
          <a:prstGeom prst="rect">
            <a:avLst/>
          </a:prstGeom>
        </p:spPr>
        <p:txBody>
          <a:bodyPr lIns="91425" tIns="91425" rIns="91425" bIns="91425" anchor="ctr" anchorCtr="0">
            <a:noAutofit/>
          </a:bodyPr>
          <a:lstStyle/>
          <a:p>
            <a:pPr lvl="0"/>
            <a:r>
              <a:rPr lang="en-US" dirty="0">
                <a:latin typeface="Source Sans Pro" panose="020B0503030403020204" pitchFamily="34" charset="0"/>
                <a:ea typeface="Source Sans Pro" panose="020B0503030403020204" pitchFamily="34" charset="0"/>
              </a:rPr>
              <a:t>Attitude, sentiment and emotion detection</a:t>
            </a:r>
            <a:endParaRPr lang="en" dirty="0">
              <a:latin typeface="Source Sans Pro" panose="020B0503030403020204" pitchFamily="34" charset="0"/>
              <a:ea typeface="Source Sans Pro" panose="020B0503030403020204" pitchFamily="34" charset="0"/>
            </a:endParaRPr>
          </a:p>
        </p:txBody>
      </p:sp>
      <p:sp>
        <p:nvSpPr>
          <p:cNvPr id="3" name="CustomShape 2">
            <a:extLst>
              <a:ext uri="{FF2B5EF4-FFF2-40B4-BE49-F238E27FC236}">
                <a16:creationId xmlns:a16="http://schemas.microsoft.com/office/drawing/2014/main" id="{188A1DED-A4D6-465A-AED7-510FCD3D35AC}"/>
              </a:ext>
            </a:extLst>
          </p:cNvPr>
          <p:cNvSpPr/>
          <p:nvPr/>
        </p:nvSpPr>
        <p:spPr>
          <a:xfrm>
            <a:off x="258048" y="4279388"/>
            <a:ext cx="1806840" cy="682577"/>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l-GR" sz="1800" b="1" strike="noStrike" spc="-1" dirty="0">
                <a:solidFill>
                  <a:srgbClr val="FFFFFF"/>
                </a:solidFill>
                <a:latin typeface="Arial"/>
                <a:ea typeface="Arial"/>
              </a:rPr>
              <a:t>Βροχίδης Αλέξανδρος</a:t>
            </a:r>
            <a:endParaRPr lang="el-GR" sz="1800" b="0" strike="noStrike" spc="-1" dirty="0">
              <a:latin typeface="Arial"/>
            </a:endParaRPr>
          </a:p>
        </p:txBody>
      </p:sp>
      <p:sp>
        <p:nvSpPr>
          <p:cNvPr id="4" name="CustomShape 3">
            <a:extLst>
              <a:ext uri="{FF2B5EF4-FFF2-40B4-BE49-F238E27FC236}">
                <a16:creationId xmlns:a16="http://schemas.microsoft.com/office/drawing/2014/main" id="{7F72366B-5ED1-4375-BC0D-8CC5F3EE6795}"/>
              </a:ext>
            </a:extLst>
          </p:cNvPr>
          <p:cNvSpPr/>
          <p:nvPr/>
        </p:nvSpPr>
        <p:spPr>
          <a:xfrm>
            <a:off x="7521585" y="4279388"/>
            <a:ext cx="1404051" cy="682577"/>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l-GR" sz="1800" b="1" strike="noStrike" spc="-1" dirty="0">
                <a:solidFill>
                  <a:srgbClr val="FFFFFF"/>
                </a:solidFill>
                <a:latin typeface="Arial"/>
                <a:ea typeface="Arial"/>
              </a:rPr>
              <a:t>Λιαπίκος</a:t>
            </a:r>
          </a:p>
          <a:p>
            <a:pPr>
              <a:lnSpc>
                <a:spcPct val="100000"/>
              </a:lnSpc>
            </a:pPr>
            <a:r>
              <a:rPr lang="el-GR" sz="1800" b="1" spc="-1" dirty="0">
                <a:solidFill>
                  <a:srgbClr val="FFFFFF"/>
                </a:solidFill>
                <a:latin typeface="Arial"/>
              </a:rPr>
              <a:t>Θεόδωρος</a:t>
            </a:r>
            <a:endParaRPr lang="el-GR"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Πρακτικές προσεγγίσεις </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3359143" y="1416786"/>
            <a:ext cx="2497051" cy="1514673"/>
          </a:xfrm>
          <a:prstGeom prst="rect">
            <a:avLst/>
          </a:prstGeom>
          <a:noFill/>
          <a:ln>
            <a:noFill/>
          </a:ln>
        </p:spPr>
        <p:txBody>
          <a:bodyPr lIns="91425" tIns="91425" rIns="91425" bIns="91425" anchor="t" anchorCtr="0">
            <a:noAutofit/>
          </a:bodyPr>
          <a:lstStyle/>
          <a:p>
            <a:pPr marL="17145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Χρήση Λεξικών Συναισθήματος</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Τεχνικές Μηχανικής Μάθησης</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Υβριδική προσέγγιση</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32556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Λεξικά Συναισθήματος (</a:t>
            </a:r>
            <a:r>
              <a:rPr lang="en-US" dirty="0">
                <a:latin typeface="Source Sans Pro" panose="020B0503030403020204" pitchFamily="34" charset="0"/>
                <a:ea typeface="Source Sans Pro" panose="020B0503030403020204" pitchFamily="34" charset="0"/>
              </a:rPr>
              <a:t>Sentiment Lexicons)</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728548" y="1289781"/>
            <a:ext cx="3554340" cy="1695466"/>
          </a:xfrm>
          <a:prstGeom prst="rect">
            <a:avLst/>
          </a:prstGeom>
          <a:noFill/>
          <a:ln>
            <a:noFill/>
          </a:ln>
        </p:spPr>
        <p:txBody>
          <a:bodyPr lIns="91425" tIns="91425" rIns="91425" bIns="91425" anchor="t" anchorCtr="0">
            <a:noAutofit/>
          </a:bodyPr>
          <a:lstStyle/>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Ένα λεξικό συναισθήματος είναι μια λίστα λέξεων και φράσεων που συνήθως χρησιμοποιούνται για να εκφράσουν ένα θετικό ή αρνητικό συναίσθημα</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Πρέπει να φτιάχνονται με προσοχή, καθώς εκεί στηρίζεται σε μεγάλο ποσοστό η επιτυχία της ανάλυσης</a:t>
            </a: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4546050" y="1033964"/>
            <a:ext cx="3452099" cy="265053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Κατασκευή των λεξικών</a:t>
            </a:r>
          </a:p>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Δίνουν βάρη σε συγκεκριμένες λέξεις ανάλογα με το συναίσθημα που αυτές αποδίδουν (θετικές, αρνητικές)</a:t>
            </a:r>
          </a:p>
          <a:p>
            <a:pPr marL="17145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Λέξεις που δεν υπάρχουν στο λεξικό θεωρούνται ουδέτερες</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Επέκταση λεξικών:</a:t>
            </a:r>
          </a:p>
          <a:p>
            <a:pPr marL="352425" lvl="0" indent="-171450">
              <a:spcBef>
                <a:spcPts val="600"/>
              </a:spcBef>
              <a:buFontTx/>
              <a:buChar char="-"/>
            </a:pPr>
            <a:r>
              <a:rPr lang="el-GR" sz="1200" dirty="0">
                <a:solidFill>
                  <a:srgbClr val="28324A"/>
                </a:solidFill>
                <a:latin typeface="Source Sans Pro"/>
                <a:ea typeface="Source Sans Pro"/>
                <a:cs typeface="Source Sans Pro"/>
                <a:sym typeface="Source Sans Pro"/>
              </a:rPr>
              <a:t>Εντοπισμός ομώνυμων και </a:t>
            </a:r>
            <a:r>
              <a:rPr lang="el-GR" sz="1200" dirty="0" err="1">
                <a:solidFill>
                  <a:srgbClr val="28324A"/>
                </a:solidFill>
                <a:latin typeface="Source Sans Pro"/>
                <a:ea typeface="Source Sans Pro"/>
                <a:cs typeface="Source Sans Pro"/>
                <a:sym typeface="Source Sans Pro"/>
              </a:rPr>
              <a:t>αντώνυμων</a:t>
            </a:r>
            <a:r>
              <a:rPr lang="el-GR" sz="1200" dirty="0">
                <a:solidFill>
                  <a:srgbClr val="28324A"/>
                </a:solidFill>
                <a:latin typeface="Source Sans Pro"/>
                <a:ea typeface="Source Sans Pro"/>
                <a:cs typeface="Source Sans Pro"/>
                <a:sym typeface="Source Sans Pro"/>
              </a:rPr>
              <a:t> λέξεων και απόδοση αντίστοιχων βαρών</a:t>
            </a:r>
          </a:p>
          <a:p>
            <a:pPr marL="352425" lvl="0" indent="-171450">
              <a:spcBef>
                <a:spcPts val="600"/>
              </a:spcBef>
              <a:buFontTx/>
              <a:buChar char="-"/>
            </a:pPr>
            <a:r>
              <a:rPr lang="el-GR" sz="1200" dirty="0">
                <a:solidFill>
                  <a:srgbClr val="28324A"/>
                </a:solidFill>
                <a:latin typeface="Source Sans Pro"/>
                <a:ea typeface="Source Sans Pro"/>
                <a:cs typeface="Source Sans Pro"/>
                <a:sym typeface="Source Sans Pro"/>
              </a:rPr>
              <a:t>Χρήση συντακτικών χαρακτηριστικών όπως </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και</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 </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είτε</a:t>
            </a:r>
            <a:r>
              <a:rPr lang="en-US" sz="1200" dirty="0">
                <a:solidFill>
                  <a:srgbClr val="28324A"/>
                </a:solidFill>
                <a:latin typeface="Source Sans Pro"/>
                <a:ea typeface="Source Sans Pro"/>
                <a:cs typeface="Source Sans Pro"/>
                <a:sym typeface="Source Sans Pro"/>
              </a:rPr>
              <a:t>”</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93095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Χρήση Λεξικών Συναισθήματος</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700089" y="1065531"/>
            <a:ext cx="7344261" cy="2847563"/>
          </a:xfrm>
          <a:prstGeom prst="rect">
            <a:avLst/>
          </a:prstGeom>
          <a:noFill/>
          <a:ln>
            <a:noFill/>
          </a:ln>
        </p:spPr>
        <p:txBody>
          <a:bodyPr lIns="91425" tIns="91425" rIns="91425" bIns="91425" anchor="t" anchorCtr="0">
            <a:noAutofit/>
          </a:bodyPr>
          <a:lstStyle/>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Κάθε λέξη του εξεταζόμενου κειμένου ελέγχεται στο λεξικό και αποδίδεται σε αυτή ένα σκορ, ανάλογα με το θετικό, αρνητικό ή ουδέτερο συναίσθημα, με το οποίο συνδέεται</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Το σκορ δείχνει την ένταση της έκφρασης των συναισθημάτων της κάθε λέξη</a:t>
            </a:r>
          </a:p>
          <a:p>
            <a:pPr marL="17145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 ειδικό τύπο λαμβάνεται υπόψη η επίδραση ειδικών λέξεων, όπως επιρρήματα, που ενισχύουν ή αποδυναμώνουν την έννοια της λέξης στην οποία αναφέρονται</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Γίνεται </a:t>
            </a:r>
            <a:r>
              <a:rPr lang="el-GR" sz="1200" dirty="0" err="1">
                <a:solidFill>
                  <a:srgbClr val="28324A"/>
                </a:solidFill>
                <a:latin typeface="Source Sans Pro"/>
                <a:ea typeface="Source Sans Pro"/>
                <a:cs typeface="Source Sans Pro"/>
                <a:sym typeface="Source Sans Pro"/>
              </a:rPr>
              <a:t>κανονικοποίηση</a:t>
            </a:r>
            <a:r>
              <a:rPr lang="el-GR" sz="1200" dirty="0">
                <a:solidFill>
                  <a:srgbClr val="28324A"/>
                </a:solidFill>
                <a:latin typeface="Source Sans Pro"/>
                <a:ea typeface="Source Sans Pro"/>
                <a:cs typeface="Source Sans Pro"/>
                <a:sym typeface="Source Sans Pro"/>
              </a:rPr>
              <a:t> του σκορ [0,1]</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Το συνολικό σκορ του κειμένου προκύπτει από την άθροιση των επιμέρους σκορ των λέξεων που την αποτελούν. Το συνολικό σκορ καθορίζει και την κατηγοριοποίηση του κειμένου ως θετικό, αρνητικό ή ουδέτερο</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Η απόδοση της Ανάλυσης εξαρτάται άμεσα από την ποιότητα του χρησιμοποιούμενου Λεξικού</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9476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Πρακτικές προσεγγίσεις </a:t>
            </a:r>
            <a:endParaRPr lang="en" dirty="0"/>
          </a:p>
        </p:txBody>
      </p:sp>
      <p:sp>
        <p:nvSpPr>
          <p:cNvPr id="460" name="Shape 460"/>
          <p:cNvSpPr txBox="1"/>
          <p:nvPr/>
        </p:nvSpPr>
        <p:spPr>
          <a:xfrm>
            <a:off x="810925" y="1578150"/>
            <a:ext cx="3452099" cy="220710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Μηχανική μάθηση με επίβλεψη</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Στην επιβλεπόμενη μάθηση θεωρείται ότι υπάρχει ένα πεπερασμένο σύνολο κλάσεων στις οποίες το έγγραφο μπορεί να ενταχθεί. Στην απλούστερη έκδοση υπάρχουν μόνο δύο κλάσεις, η θετική και η αρνητική. </a:t>
            </a: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111437" y="1578150"/>
            <a:ext cx="3452099" cy="2207100"/>
          </a:xfrm>
          <a:prstGeom prst="rect">
            <a:avLst/>
          </a:prstGeom>
          <a:noFill/>
          <a:ln>
            <a:noFill/>
          </a:ln>
        </p:spPr>
        <p:txBody>
          <a:bodyPr lIns="91425" tIns="91425" rIns="91425" bIns="91425" anchor="t" anchorCtr="0">
            <a:noAutofit/>
          </a:bodyPr>
          <a:lstStyle/>
          <a:p>
            <a:pPr algn="just">
              <a:spcBef>
                <a:spcPts val="600"/>
              </a:spcBef>
            </a:pPr>
            <a:r>
              <a:rPr lang="el-GR" sz="1200" b="1" dirty="0">
                <a:solidFill>
                  <a:srgbClr val="00CEF6"/>
                </a:solidFill>
                <a:latin typeface="Source Sans Pro"/>
                <a:ea typeface="Source Sans Pro"/>
                <a:cs typeface="Source Sans Pro"/>
                <a:sym typeface="Source Sans Pro"/>
              </a:rPr>
              <a:t>Μηχανική μάθηση χωρίς επίβλεψη</a:t>
            </a:r>
          </a:p>
          <a:p>
            <a:pPr marL="171450" lvl="0" indent="-171450" algn="just">
              <a:spcBef>
                <a:spcPts val="600"/>
              </a:spcBef>
              <a:buFont typeface="Wingdings" panose="05000000000000000000" pitchFamily="2" charset="2"/>
              <a:buChar char="Ø"/>
            </a:pPr>
            <a:endParaRPr lang="el-GR"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Οι προσεγγίσεις μη επιβλεπόμενης μηχανικής μάθησης για την ανάλυση συναισθημάτων των εγγράφων, βασίζονται στον εντοπισμό και προσδιορισμό του σημασιολογικού προσανατολισμού (semantic orientation) συγκεκριμένων φράσεων μέσα στο έγγραφο. </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68638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dirty="0"/>
              <a:t>Support Vector Machines </a:t>
            </a:r>
            <a:endParaRPr lang="en" dirty="0"/>
          </a:p>
        </p:txBody>
      </p:sp>
      <p:sp>
        <p:nvSpPr>
          <p:cNvPr id="460" name="Shape 460"/>
          <p:cNvSpPr txBox="1"/>
          <p:nvPr/>
        </p:nvSpPr>
        <p:spPr>
          <a:xfrm>
            <a:off x="810925" y="1578150"/>
            <a:ext cx="3452099" cy="2391684"/>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Πως λειτουργεί</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Supervised </a:t>
            </a:r>
            <a:r>
              <a:rPr lang="el-GR" sz="1200" dirty="0">
                <a:solidFill>
                  <a:srgbClr val="28324A"/>
                </a:solidFill>
                <a:latin typeface="Source Sans Pro"/>
                <a:ea typeface="Source Sans Pro"/>
                <a:cs typeface="Source Sans Pro"/>
                <a:sym typeface="Source Sans Pro"/>
              </a:rPr>
              <a:t>Αλγόριθμος</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Το βασικό χαρακτηριστικό της μεθόδου είναι η αναπαράσταση των παραδειγμάτων ως σημεία χαρτογραφημένα έτσι ώστε τα παραδείγματα των διαφορετικών κατηγοριών να χωρίζονται από ένα σαφές κενό, το οποίο πρέπει να είναι όσο το δυνατόν ευρύτερο. Στη συνέχεια τα νέα παραδείγματα χαρτογραφούνται επίσης στο χώρο και προβλέπεται σε ποια πλευρά ανήκουν.</a:t>
            </a: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205900" y="1578150"/>
            <a:ext cx="3452099" cy="2968725"/>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Πλεονεκτήματα και μειονεκτήματα</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Μεταχειρίζονται πολύπλοκα μη γραμμικά συστήματα, με καλή απόδοση στα κείμενα</a:t>
            </a: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Χρησιμοποιούν απλούς γραμμικούς αλγορίθμους</a:t>
            </a: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Ανθεκτικοί στην υπερμοντελοποίηση με χαμηλό κόστος</a:t>
            </a:r>
          </a:p>
          <a:p>
            <a:pPr marL="171450" lvl="0" indent="-171450" algn="just">
              <a:spcBef>
                <a:spcPts val="600"/>
              </a:spcBef>
              <a:buFont typeface="Source Sans Pro" panose="020B0503030403020204" pitchFamily="34" charset="0"/>
              <a:buChar char="-"/>
            </a:pPr>
            <a:r>
              <a:rPr lang="el-GR" sz="1200" dirty="0">
                <a:solidFill>
                  <a:srgbClr val="28324A"/>
                </a:solidFill>
                <a:latin typeface="Source Sans Pro"/>
                <a:ea typeface="Source Sans Pro"/>
                <a:cs typeface="Source Sans Pro"/>
                <a:sym typeface="Source Sans Pro"/>
              </a:rPr>
              <a:t>Μεγάλες απαιτήσεις μνήμης</a:t>
            </a:r>
          </a:p>
          <a:p>
            <a:pPr marL="171450" lvl="0" indent="-171450" algn="just">
              <a:spcBef>
                <a:spcPts val="600"/>
              </a:spcBef>
              <a:buFont typeface="Source Sans Pro" panose="020B0503030403020204" pitchFamily="34" charset="0"/>
              <a:buChar char="-"/>
            </a:pPr>
            <a:r>
              <a:rPr lang="el-GR" sz="1200" dirty="0">
                <a:solidFill>
                  <a:srgbClr val="28324A"/>
                </a:solidFill>
                <a:latin typeface="Source Sans Pro"/>
                <a:ea typeface="Source Sans Pro"/>
                <a:cs typeface="Source Sans Pro"/>
                <a:sym typeface="Source Sans Pro"/>
              </a:rPr>
              <a:t>Δεν είναι ερμηνεύσιμα μοντέλα</a:t>
            </a:r>
          </a:p>
          <a:p>
            <a:pPr lvl="0" algn="just">
              <a:spcBef>
                <a:spcPts val="600"/>
              </a:spcBef>
            </a:pP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19896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dirty="0"/>
              <a:t>Naïve  Bayes</a:t>
            </a:r>
            <a:endParaRPr lang="en" dirty="0"/>
          </a:p>
        </p:txBody>
      </p:sp>
      <p:sp>
        <p:nvSpPr>
          <p:cNvPr id="460" name="Shape 460"/>
          <p:cNvSpPr txBox="1"/>
          <p:nvPr/>
        </p:nvSpPr>
        <p:spPr>
          <a:xfrm>
            <a:off x="810925" y="1578150"/>
            <a:ext cx="3452099" cy="2207100"/>
          </a:xfrm>
          <a:prstGeom prst="rect">
            <a:avLst/>
          </a:prstGeom>
          <a:noFill/>
          <a:ln>
            <a:noFill/>
          </a:ln>
        </p:spPr>
        <p:txBody>
          <a:bodyPr lIns="91425" tIns="91425" rIns="91425" bIns="91425" anchor="t" anchorCtr="0">
            <a:noAutofit/>
          </a:bodyPr>
          <a:lstStyle/>
          <a:p>
            <a:pPr lvl="0">
              <a:spcBef>
                <a:spcPts val="600"/>
              </a:spcBef>
            </a:pPr>
            <a:r>
              <a:rPr lang="el-GR" sz="1200" b="1" dirty="0">
                <a:solidFill>
                  <a:srgbClr val="00CEF6"/>
                </a:solidFill>
                <a:latin typeface="Source Sans Pro"/>
                <a:ea typeface="Source Sans Pro"/>
                <a:cs typeface="Source Sans Pro"/>
                <a:sym typeface="Source Sans Pro"/>
              </a:rPr>
              <a:t>Πως λειτουργεί</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Βασίστηκε στο θεώρημα του</a:t>
            </a:r>
            <a:r>
              <a:rPr lang="en-US" sz="1200" dirty="0">
                <a:solidFill>
                  <a:srgbClr val="28324A"/>
                </a:solidFill>
                <a:latin typeface="Source Sans Pro"/>
                <a:ea typeface="Source Sans Pro"/>
                <a:cs typeface="Source Sans Pro"/>
                <a:sym typeface="Source Sans Pro"/>
              </a:rPr>
              <a:t> Bayes</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Μελετήθηκε τη δεκαετία του 1960</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Βασίζεται σε πιθανότητες</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Χρειάζεται κατάλληλη προεπεξεργασία για να είναι ανταγωνιστικός</a:t>
            </a: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602000" y="1578150"/>
            <a:ext cx="3452099" cy="220710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Πλεονεκτήματα και μειονεκτήματα</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Πολύ καλές αποδόσεις σχετικά με την ανάλυση συναισθημάτων σε κείμενα</a:t>
            </a:r>
          </a:p>
          <a:p>
            <a:pPr marL="171450" lvl="0" indent="-171450" algn="just">
              <a:spcBef>
                <a:spcPts val="600"/>
              </a:spcBef>
              <a:buFont typeface="Source Sans Pro" panose="020B0503030403020204" pitchFamily="34" charset="0"/>
              <a:buChar char="-"/>
            </a:pPr>
            <a:r>
              <a:rPr lang="el-GR" sz="1200" dirty="0">
                <a:solidFill>
                  <a:srgbClr val="28324A"/>
                </a:solidFill>
                <a:latin typeface="Source Sans Pro"/>
                <a:ea typeface="Source Sans Pro"/>
                <a:cs typeface="Source Sans Pro"/>
                <a:sym typeface="Source Sans Pro"/>
              </a:rPr>
              <a:t>Υψηλή πολυπλοκότητα</a:t>
            </a:r>
          </a:p>
          <a:p>
            <a:pPr lvl="0" algn="just">
              <a:spcBef>
                <a:spcPts val="600"/>
              </a:spcBef>
            </a:pP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33763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Νευρωνικά Δίκτυα</a:t>
            </a:r>
            <a:endParaRPr lang="en" dirty="0"/>
          </a:p>
        </p:txBody>
      </p:sp>
      <p:sp>
        <p:nvSpPr>
          <p:cNvPr id="460" name="Shape 460"/>
          <p:cNvSpPr txBox="1"/>
          <p:nvPr/>
        </p:nvSpPr>
        <p:spPr>
          <a:xfrm>
            <a:off x="810925" y="1578150"/>
            <a:ext cx="3954363" cy="2428874"/>
          </a:xfrm>
          <a:prstGeom prst="rect">
            <a:avLst/>
          </a:prstGeom>
          <a:noFill/>
          <a:ln>
            <a:noFill/>
          </a:ln>
        </p:spPr>
        <p:txBody>
          <a:bodyPr lIns="91425" tIns="91425" rIns="91425" bIns="91425" anchor="t" anchorCtr="0">
            <a:noAutofit/>
          </a:bodyPr>
          <a:lstStyle/>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Μαθηματικά μοντέλα, εμπνευσμένα από τα βιολογικά νευρικά μοντέλα, τα οποία χρησιμοποιούν νευρώνες</a:t>
            </a: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Εύκολη και αποδοτική μάθηση μέσω παραδειγμάτων</a:t>
            </a: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Μεγάλη ανοχή σε σφάλματα</a:t>
            </a: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Εξαιρετικά στην αναγνώριση προτύπων</a:t>
            </a:r>
          </a:p>
          <a:p>
            <a:pPr lvl="0" algn="just">
              <a:spcBef>
                <a:spcPts val="600"/>
              </a:spcBef>
            </a:pPr>
            <a:endParaRPr lang="el-GR" sz="1200" dirty="0">
              <a:solidFill>
                <a:srgbClr val="28324A"/>
              </a:solidFill>
              <a:latin typeface="Source Sans Pro"/>
              <a:ea typeface="Source Sans Pro"/>
              <a:cs typeface="Source Sans Pro"/>
              <a:sym typeface="Source Sans Pro"/>
            </a:endParaRPr>
          </a:p>
          <a:p>
            <a:pPr marL="171450" indent="-171450" algn="just">
              <a:spcBef>
                <a:spcPts val="600"/>
              </a:spcBef>
              <a:buFont typeface="Source Sans Pro" panose="020B0503030403020204" pitchFamily="34" charset="0"/>
              <a:buChar char="-"/>
            </a:pPr>
            <a:r>
              <a:rPr lang="el-GR" sz="1200" dirty="0">
                <a:solidFill>
                  <a:srgbClr val="28324A"/>
                </a:solidFill>
                <a:latin typeface="Source Sans Pro"/>
                <a:ea typeface="Source Sans Pro"/>
                <a:cs typeface="Source Sans Pro"/>
                <a:sym typeface="Source Sans Pro"/>
              </a:rPr>
              <a:t>Πολυπλοκότητα και αυξημένος χρόνος εκτέλεσης</a:t>
            </a:r>
          </a:p>
          <a:p>
            <a:pPr marL="171450" indent="-171450" algn="just">
              <a:spcBef>
                <a:spcPts val="600"/>
              </a:spcBef>
              <a:buFont typeface="Source Sans Pro" panose="020B0503030403020204" pitchFamily="34" charset="0"/>
              <a:buChar char="-"/>
            </a:pPr>
            <a:r>
              <a:rPr lang="el-GR" sz="1200" dirty="0">
                <a:solidFill>
                  <a:srgbClr val="28324A"/>
                </a:solidFill>
                <a:latin typeface="Source Sans Pro"/>
                <a:ea typeface="Source Sans Pro"/>
                <a:cs typeface="Source Sans Pro"/>
                <a:sym typeface="Source Sans Pro"/>
              </a:rPr>
              <a:t>Ερμηνευσιμότητα αποτελεσμάτων</a:t>
            </a:r>
          </a:p>
          <a:p>
            <a:pPr marL="171450" indent="-171450" algn="just">
              <a:spcBef>
                <a:spcPts val="600"/>
              </a:spcBef>
              <a:buFont typeface="Source Sans Pro" panose="020B0503030403020204" pitchFamily="34" charset="0"/>
              <a:buChar char="-"/>
            </a:pPr>
            <a:endParaRPr lang="el-GR"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ü"/>
            </a:pPr>
            <a:endParaRPr lang="el-GR"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endParaRPr lang="el-GR" sz="1200" dirty="0">
              <a:solidFill>
                <a:srgbClr val="28324A"/>
              </a:solidFill>
              <a:latin typeface="Source Sans Pro"/>
              <a:ea typeface="Source Sans Pro"/>
              <a:cs typeface="Source Sans Pro"/>
              <a:sym typeface="Source Sans Pro"/>
            </a:endParaRPr>
          </a:p>
        </p:txBody>
      </p:sp>
      <p:sp>
        <p:nvSpPr>
          <p:cNvPr id="6" name="Shape 267">
            <a:extLst>
              <a:ext uri="{FF2B5EF4-FFF2-40B4-BE49-F238E27FC236}">
                <a16:creationId xmlns:a16="http://schemas.microsoft.com/office/drawing/2014/main" id="{0093A164-2105-49E4-AF6A-D71DA565733D}"/>
              </a:ext>
            </a:extLst>
          </p:cNvPr>
          <p:cNvSpPr>
            <a:spLocks/>
          </p:cNvSpPr>
          <p:nvPr/>
        </p:nvSpPr>
        <p:spPr bwMode="auto">
          <a:xfrm>
            <a:off x="5316086" y="1309886"/>
            <a:ext cx="3603625" cy="2428875"/>
          </a:xfrm>
          <a:custGeom>
            <a:avLst/>
            <a:gdLst>
              <a:gd name="T0" fmla="*/ 1811209 w 143434"/>
              <a:gd name="T1" fmla="*/ 53161 h 111665"/>
              <a:gd name="T2" fmla="*/ 1812917 w 143434"/>
              <a:gd name="T3" fmla="*/ 64972 h 111665"/>
              <a:gd name="T4" fmla="*/ 1802667 w 143434"/>
              <a:gd name="T5" fmla="*/ 72345 h 111665"/>
              <a:gd name="T6" fmla="*/ 1790733 w 143434"/>
              <a:gd name="T7" fmla="*/ 64972 h 111665"/>
              <a:gd name="T8" fmla="*/ 1792441 w 143434"/>
              <a:gd name="T9" fmla="*/ 53161 h 111665"/>
              <a:gd name="T10" fmla="*/ 3455243 w 143434"/>
              <a:gd name="T11" fmla="*/ 128464 h 111665"/>
              <a:gd name="T12" fmla="*/ 148382 w 143434"/>
              <a:gd name="T13" fmla="*/ 1949016 h 111665"/>
              <a:gd name="T14" fmla="*/ 3455243 w 143434"/>
              <a:gd name="T15" fmla="*/ 128464 h 111665"/>
              <a:gd name="T16" fmla="*/ 61403 w 143434"/>
              <a:gd name="T17" fmla="*/ 7374 h 111665"/>
              <a:gd name="T18" fmla="*/ 17059 w 143434"/>
              <a:gd name="T19" fmla="*/ 38391 h 111665"/>
              <a:gd name="T20" fmla="*/ 25 w 143434"/>
              <a:gd name="T21" fmla="*/ 78262 h 111665"/>
              <a:gd name="T22" fmla="*/ 25 w 143434"/>
              <a:gd name="T23" fmla="*/ 2000676 h 111665"/>
              <a:gd name="T24" fmla="*/ 17059 w 143434"/>
              <a:gd name="T25" fmla="*/ 2039067 h 111665"/>
              <a:gd name="T26" fmla="*/ 61403 w 143434"/>
              <a:gd name="T27" fmla="*/ 2071564 h 111665"/>
              <a:gd name="T28" fmla="*/ 3514938 w 143434"/>
              <a:gd name="T29" fmla="*/ 2077459 h 111665"/>
              <a:gd name="T30" fmla="*/ 3560990 w 143434"/>
              <a:gd name="T31" fmla="*/ 2062689 h 111665"/>
              <a:gd name="T32" fmla="*/ 3596791 w 143434"/>
              <a:gd name="T33" fmla="*/ 2024298 h 111665"/>
              <a:gd name="T34" fmla="*/ 3603625 w 143434"/>
              <a:gd name="T35" fmla="*/ 1991823 h 111665"/>
              <a:gd name="T36" fmla="*/ 3601917 w 143434"/>
              <a:gd name="T37" fmla="*/ 69387 h 111665"/>
              <a:gd name="T38" fmla="*/ 3574632 w 143434"/>
              <a:gd name="T39" fmla="*/ 25101 h 111665"/>
              <a:gd name="T40" fmla="*/ 3525163 w 143434"/>
              <a:gd name="T41" fmla="*/ 1479 h 111665"/>
              <a:gd name="T42" fmla="*/ 1389956 w 143434"/>
              <a:gd name="T43" fmla="*/ 2081896 h 111665"/>
              <a:gd name="T44" fmla="*/ 1366088 w 143434"/>
              <a:gd name="T45" fmla="*/ 2290079 h 111665"/>
              <a:gd name="T46" fmla="*/ 1347321 w 143434"/>
              <a:gd name="T47" fmla="*/ 2365383 h 111665"/>
              <a:gd name="T48" fmla="*/ 1323453 w 143434"/>
              <a:gd name="T49" fmla="*/ 2381631 h 111665"/>
              <a:gd name="T50" fmla="*/ 1207481 w 143434"/>
              <a:gd name="T51" fmla="*/ 2399337 h 111665"/>
              <a:gd name="T52" fmla="*/ 1181880 w 143434"/>
              <a:gd name="T53" fmla="*/ 2405253 h 111665"/>
              <a:gd name="T54" fmla="*/ 1195522 w 143434"/>
              <a:gd name="T55" fmla="*/ 2412627 h 111665"/>
              <a:gd name="T56" fmla="*/ 1408724 w 143434"/>
              <a:gd name="T57" fmla="*/ 2417064 h 111665"/>
              <a:gd name="T58" fmla="*/ 2379110 w 143434"/>
              <a:gd name="T59" fmla="*/ 2414106 h 111665"/>
              <a:gd name="T60" fmla="*/ 2414937 w 143434"/>
              <a:gd name="T61" fmla="*/ 2409690 h 111665"/>
              <a:gd name="T62" fmla="*/ 2404686 w 143434"/>
              <a:gd name="T63" fmla="*/ 2402295 h 111665"/>
              <a:gd name="T64" fmla="*/ 2295548 w 143434"/>
              <a:gd name="T65" fmla="*/ 2386046 h 111665"/>
              <a:gd name="T66" fmla="*/ 2254621 w 143434"/>
              <a:gd name="T67" fmla="*/ 2374235 h 111665"/>
              <a:gd name="T68" fmla="*/ 2240979 w 143434"/>
              <a:gd name="T69" fmla="*/ 2335844 h 111665"/>
              <a:gd name="T70" fmla="*/ 2211986 w 143434"/>
              <a:gd name="T71" fmla="*/ 2152762 h 111665"/>
              <a:gd name="T72" fmla="*/ 1192130 w 143434"/>
              <a:gd name="T73" fmla="*/ 2415585 h 111665"/>
              <a:gd name="T74" fmla="*/ 1193839 w 143434"/>
              <a:gd name="T75" fmla="*/ 2424438 h 111665"/>
              <a:gd name="T76" fmla="*/ 1567331 w 143434"/>
              <a:gd name="T77" fmla="*/ 2428875 h 111665"/>
              <a:gd name="T78" fmla="*/ 2370593 w 143434"/>
              <a:gd name="T79" fmla="*/ 2425917 h 111665"/>
              <a:gd name="T80" fmla="*/ 2404686 w 143434"/>
              <a:gd name="T81" fmla="*/ 2417064 h 111665"/>
              <a:gd name="T82" fmla="*/ 2292131 w 143434"/>
              <a:gd name="T83" fmla="*/ 2418543 h 111665"/>
              <a:gd name="T84" fmla="*/ 1304685 w 143434"/>
              <a:gd name="T85" fmla="*/ 2418543 h 111665"/>
              <a:gd name="T86" fmla="*/ 1192130 w 143434"/>
              <a:gd name="T87" fmla="*/ 2415585 h 1116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3434"/>
              <a:gd name="T133" fmla="*/ 0 h 111665"/>
              <a:gd name="T134" fmla="*/ 143434 w 143434"/>
              <a:gd name="T135" fmla="*/ 111665 h 1116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lnTo>
                  <a:pt x="137528"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lnTo>
                  <a:pt x="3530"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lnTo>
                  <a:pt x="55324"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lnTo>
                  <a:pt x="47450" y="111054"/>
                </a:lnTo>
                <a:close/>
              </a:path>
            </a:pathLst>
          </a:custGeom>
          <a:noFill/>
          <a:ln w="19050" cap="flat" cmpd="sng">
            <a:solidFill>
              <a:srgbClr val="004C5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l-GR"/>
          </a:p>
        </p:txBody>
      </p:sp>
      <p:pic>
        <p:nvPicPr>
          <p:cNvPr id="7" name="Εικόνα 18">
            <a:extLst>
              <a:ext uri="{FF2B5EF4-FFF2-40B4-BE49-F238E27FC236}">
                <a16:creationId xmlns:a16="http://schemas.microsoft.com/office/drawing/2014/main" id="{AD1A660C-B1CA-48E8-AC89-F407B1B9CE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1268" y="1468292"/>
            <a:ext cx="3171587" cy="177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16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dirty="0"/>
              <a:t>Word2Vec</a:t>
            </a:r>
            <a:endParaRPr lang="en" dirty="0"/>
          </a:p>
        </p:txBody>
      </p:sp>
      <p:sp>
        <p:nvSpPr>
          <p:cNvPr id="460" name="Shape 460"/>
          <p:cNvSpPr txBox="1"/>
          <p:nvPr/>
        </p:nvSpPr>
        <p:spPr>
          <a:xfrm>
            <a:off x="684545" y="1468200"/>
            <a:ext cx="3452099" cy="2207100"/>
          </a:xfrm>
          <a:prstGeom prst="rect">
            <a:avLst/>
          </a:prstGeom>
          <a:noFill/>
          <a:ln>
            <a:noFill/>
          </a:ln>
        </p:spPr>
        <p:txBody>
          <a:bodyPr lIns="91425" tIns="91425" rIns="91425" bIns="91425" anchor="t" anchorCtr="0">
            <a:noAutofit/>
          </a:bodyPr>
          <a:lstStyle/>
          <a:p>
            <a:pPr lvl="0">
              <a:spcBef>
                <a:spcPts val="600"/>
              </a:spcBef>
            </a:pPr>
            <a:r>
              <a:rPr lang="el-GR" sz="1200" b="1" dirty="0">
                <a:solidFill>
                  <a:srgbClr val="00CEF6"/>
                </a:solidFill>
                <a:latin typeface="Source Sans Pro"/>
                <a:ea typeface="Source Sans Pro"/>
                <a:cs typeface="Source Sans Pro"/>
                <a:sym typeface="Source Sans Pro"/>
              </a:rPr>
              <a:t>Πως λειτουργεί</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Νευρωνικά δίκτυα δύο επιπέδων</a:t>
            </a:r>
            <a:endParaRPr lang="en-US"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Παράγουν διανύσματα στο χώρο για κάθε λέξη </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Μετράνε την εγγύτητα των διανυσμάτων για να βρουν ομοιότητα λέξεων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Νοηματικά παρόμοιες λέξεις βρίσκονται σε κοντινές αποστάσεις στο χώρο διανυσμάτων</a:t>
            </a:r>
          </a:p>
        </p:txBody>
      </p:sp>
      <p:sp>
        <p:nvSpPr>
          <p:cNvPr id="5" name="Shape 460">
            <a:extLst>
              <a:ext uri="{FF2B5EF4-FFF2-40B4-BE49-F238E27FC236}">
                <a16:creationId xmlns:a16="http://schemas.microsoft.com/office/drawing/2014/main" id="{14C82952-FE93-4892-AAC5-819600F4FAB9}"/>
              </a:ext>
            </a:extLst>
          </p:cNvPr>
          <p:cNvSpPr txBox="1"/>
          <p:nvPr/>
        </p:nvSpPr>
        <p:spPr>
          <a:xfrm>
            <a:off x="5089044" y="1468200"/>
            <a:ext cx="3452099" cy="220710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Πλεονεκτήματα και μειονεκτήματα</a:t>
            </a: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Αποδίδει πολύ καλά σε μεταβλητές που είναι κατηγορικές</a:t>
            </a:r>
          </a:p>
          <a:p>
            <a:pPr marL="171450" lvl="0" indent="-171450" algn="just">
              <a:spcBef>
                <a:spcPts val="600"/>
              </a:spcBef>
              <a:buFont typeface="Wingdings" panose="05000000000000000000" pitchFamily="2" charset="2"/>
              <a:buChar char="ü"/>
            </a:pPr>
            <a:r>
              <a:rPr lang="el-GR" sz="1200" dirty="0">
                <a:solidFill>
                  <a:srgbClr val="28324A"/>
                </a:solidFill>
                <a:latin typeface="Source Sans Pro"/>
                <a:ea typeface="Source Sans Pro"/>
                <a:cs typeface="Source Sans Pro"/>
                <a:sym typeface="Source Sans Pro"/>
              </a:rPr>
              <a:t>Εύκολος υπολογισμός γραμμικών συνδυασμών των μεταβλητών</a:t>
            </a:r>
          </a:p>
          <a:p>
            <a:pPr marL="171450" lvl="0" indent="-171450" algn="just">
              <a:spcBef>
                <a:spcPts val="600"/>
              </a:spcBef>
              <a:buFont typeface="Source Sans Pro" panose="020B0503030403020204" pitchFamily="34" charset="0"/>
              <a:buChar char="-"/>
            </a:pPr>
            <a:r>
              <a:rPr lang="el-GR" sz="1200" dirty="0">
                <a:solidFill>
                  <a:srgbClr val="28324A"/>
                </a:solidFill>
                <a:latin typeface="Source Sans Pro"/>
                <a:ea typeface="Source Sans Pro"/>
                <a:cs typeface="Source Sans Pro"/>
                <a:sym typeface="Source Sans Pro"/>
              </a:rPr>
              <a:t>Δυσκολία παραμετροποίησης</a:t>
            </a:r>
          </a:p>
          <a:p>
            <a:pPr lvl="0" algn="just">
              <a:spcBef>
                <a:spcPts val="600"/>
              </a:spcBef>
            </a:pP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7985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Υβριδικές Προσεγγίσεις</a:t>
            </a:r>
            <a:endParaRPr lang="en" dirty="0"/>
          </a:p>
        </p:txBody>
      </p:sp>
      <p:sp>
        <p:nvSpPr>
          <p:cNvPr id="460" name="Shape 460"/>
          <p:cNvSpPr txBox="1"/>
          <p:nvPr/>
        </p:nvSpPr>
        <p:spPr>
          <a:xfrm>
            <a:off x="838634" y="1301058"/>
            <a:ext cx="7654202" cy="2993851"/>
          </a:xfrm>
          <a:prstGeom prst="rect">
            <a:avLst/>
          </a:prstGeom>
          <a:noFill/>
          <a:ln>
            <a:noFill/>
          </a:ln>
        </p:spPr>
        <p:txBody>
          <a:bodyPr lIns="91425" tIns="91425" rIns="91425" bIns="91425" anchor="t" anchorCtr="0">
            <a:noAutofit/>
          </a:bodyPr>
          <a:lstStyle/>
          <a:p>
            <a:pPr lvl="0">
              <a:spcBef>
                <a:spcPts val="600"/>
              </a:spcBef>
            </a:pPr>
            <a:r>
              <a:rPr lang="el-GR" sz="1200" b="1" dirty="0">
                <a:solidFill>
                  <a:srgbClr val="00CEF6"/>
                </a:solidFill>
                <a:latin typeface="Source Sans Pro"/>
                <a:ea typeface="Source Sans Pro"/>
                <a:cs typeface="Source Sans Pro"/>
                <a:sym typeface="Source Sans Pro"/>
              </a:rPr>
              <a:t>Πως λειτουργεί</a:t>
            </a:r>
          </a:p>
          <a:p>
            <a:pPr lvl="0" algn="just"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Γίνεται προεπεξεργασία των δεδομένων με βάση της τεχνικές που προαναφέρθηκαν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Πραγματοποιείται η σχεδίαση και η αξιοποίηση λεξικών συναισθημάτων με προσεγμένες και ισοκατανεμημένες κλάσεις</a:t>
            </a:r>
            <a:endParaRPr lang="en-US"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Ελέγχονται κείμενα από χρήστες που είναι θετικοί απέναντι στην εταιρεία αλλά και αρνητικοί, ώστε να υπάρχει ποικιλία συναισθημάτων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Βρίσκονται και εφαρμόζονται τα πιο αποδοτικά μοντέλα μηχανικής μάθησης που αναφέρθηκαν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Αξιολογούνται βάση συγκεκριμένων μετρικών απόδοσης</a:t>
            </a:r>
          </a:p>
        </p:txBody>
      </p:sp>
    </p:spTree>
    <p:extLst>
      <p:ext uri="{BB962C8B-B14F-4D97-AF65-F5344CB8AC3E}">
        <p14:creationId xmlns:p14="http://schemas.microsoft.com/office/powerpoint/2010/main" val="31558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Προβλήματα Κατά την Ανάλυση Συναισθημάτων</a:t>
            </a:r>
            <a:endParaRPr lang="en" dirty="0"/>
          </a:p>
        </p:txBody>
      </p:sp>
      <p:sp>
        <p:nvSpPr>
          <p:cNvPr id="460" name="Shape 460"/>
          <p:cNvSpPr txBox="1"/>
          <p:nvPr/>
        </p:nvSpPr>
        <p:spPr>
          <a:xfrm>
            <a:off x="810925" y="1578150"/>
            <a:ext cx="3452099" cy="2207100"/>
          </a:xfrm>
          <a:prstGeom prst="rect">
            <a:avLst/>
          </a:prstGeom>
          <a:noFill/>
          <a:ln>
            <a:noFill/>
          </a:ln>
        </p:spPr>
        <p:txBody>
          <a:bodyPr lIns="91425" tIns="91425" rIns="91425" bIns="91425" anchor="t" anchorCtr="0">
            <a:noAutofit/>
          </a:bodyPr>
          <a:lstStyle/>
          <a:p>
            <a:pPr marL="171450" lvl="0" indent="-171450" rtl="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Προβλήματα με εξόρυξη της χρονικής στιγμής της σύνταξης του κειμένου</a:t>
            </a:r>
          </a:p>
          <a:p>
            <a:pPr marL="171450" lvl="0" indent="-171450" rtl="0">
              <a:spcBef>
                <a:spcPts val="600"/>
              </a:spcBef>
              <a:buFont typeface="Wingdings" panose="05000000000000000000" pitchFamily="2" charset="2"/>
              <a:buChar char="Ø"/>
            </a:pPr>
            <a:endParaRPr lang="el-GR" sz="1200" dirty="0">
              <a:solidFill>
                <a:srgbClr val="28324A"/>
              </a:solidFill>
              <a:latin typeface="Source Sans Pro"/>
              <a:ea typeface="Source Sans Pro"/>
              <a:cs typeface="Source Sans Pro"/>
              <a:sym typeface="Source Sans Pro"/>
            </a:endParaRPr>
          </a:p>
          <a:p>
            <a:pPr marL="171450" lvl="0" indent="-171450" rtl="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Λέξεις διαφορετικά εκφρασμένες που όμως έχουν το ίδιο νόημα (εικόνα, φωτογραφία)</a:t>
            </a:r>
          </a:p>
          <a:p>
            <a:pPr marL="171450" lvl="0" indent="-171450" rtl="0">
              <a:spcBef>
                <a:spcPts val="600"/>
              </a:spcBef>
              <a:buFont typeface="Wingdings" panose="05000000000000000000" pitchFamily="2" charset="2"/>
              <a:buChar char="Ø"/>
            </a:pP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126214" y="1578150"/>
            <a:ext cx="3452099" cy="2207100"/>
          </a:xfrm>
          <a:prstGeom prst="rect">
            <a:avLst/>
          </a:prstGeom>
          <a:noFill/>
          <a:ln>
            <a:noFill/>
          </a:ln>
        </p:spPr>
        <p:txBody>
          <a:bodyPr lIns="91425" tIns="91425" rIns="91425" bIns="91425" anchor="t" anchorCtr="0">
            <a:noAutofit/>
          </a:bodyPr>
          <a:lstStyle/>
          <a:p>
            <a:pPr marL="17145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Λέξεις που δεν εκφράζουν πάντα το ίδιο συναίσθημα (μικρή οθόνη, μικρό </a:t>
            </a:r>
            <a:r>
              <a:rPr lang="en-US" sz="1200" dirty="0">
                <a:solidFill>
                  <a:srgbClr val="28324A"/>
                </a:solidFill>
                <a:latin typeface="Source Sans Pro"/>
                <a:ea typeface="Source Sans Pro"/>
                <a:cs typeface="Source Sans Pro"/>
                <a:sym typeface="Source Sans Pro"/>
              </a:rPr>
              <a:t>usb)</a:t>
            </a:r>
          </a:p>
          <a:p>
            <a:pPr marL="171450" lvl="0" indent="-171450" algn="just">
              <a:spcBef>
                <a:spcPts val="600"/>
              </a:spcBef>
              <a:buFont typeface="Wingdings" panose="05000000000000000000" pitchFamily="2" charset="2"/>
              <a:buChar char="Ø"/>
            </a:pPr>
            <a:endParaRPr lang="el-GR"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Αναφορά σε πολλαπλές οντότητες </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Η X κάμερα είναι πολύ καλύτερη από την Y κάμερα. Είναι φθηνότερη κιόλας</a:t>
            </a:r>
            <a:r>
              <a:rPr lang="en-US" sz="1200" dirty="0">
                <a:solidFill>
                  <a:srgbClr val="28324A"/>
                </a:solidFill>
                <a:latin typeface="Source Sans Pro"/>
                <a:ea typeface="Source Sans Pro"/>
                <a:cs typeface="Source Sans Pro"/>
                <a:sym typeface="Source Sans Pro"/>
              </a:rPr>
              <a:t>”</a:t>
            </a:r>
            <a:endParaRPr lang="el-GR"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endParaRPr lang="en-US" sz="1200" dirty="0">
              <a:solidFill>
                <a:srgbClr val="28324A"/>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Cross lingual opinion mining</a:t>
            </a:r>
            <a:r>
              <a:rPr lang="el-GR" sz="1200" dirty="0">
                <a:solidFill>
                  <a:srgbClr val="28324A"/>
                </a:solidFill>
                <a:latin typeface="Source Sans Pro"/>
                <a:ea typeface="Source Sans Pro"/>
                <a:cs typeface="Source Sans Pro"/>
                <a:sym typeface="Source Sans Pro"/>
              </a:rPr>
              <a:t> για επιχειρήσεις με πελάτες σε όλο τον κόσμο.</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42726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73700" y="241974"/>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H </a:t>
            </a:r>
            <a:r>
              <a:rPr lang="el-GR" dirty="0">
                <a:latin typeface="Source Sans Pro" panose="020B0503030403020204" pitchFamily="34" charset="0"/>
                <a:ea typeface="Source Sans Pro" panose="020B0503030403020204" pitchFamily="34" charset="0"/>
              </a:rPr>
              <a:t>Ανάλυση Συναισθημάτων και η Χρησιμότητά της</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810925" y="1369721"/>
            <a:ext cx="3452099" cy="1817232"/>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Ορισμός</a:t>
            </a:r>
            <a:endParaRPr lang="en" sz="1200" b="1" dirty="0">
              <a:solidFill>
                <a:srgbClr val="00CEF6"/>
              </a:solidFill>
              <a:latin typeface="Source Sans Pro"/>
              <a:ea typeface="Source Sans Pro"/>
              <a:cs typeface="Source Sans Pro"/>
              <a:sym typeface="Source Sans Pro"/>
            </a:endParaRPr>
          </a:p>
          <a:p>
            <a:pPr lvl="0">
              <a:spcBef>
                <a:spcPts val="600"/>
              </a:spcBef>
            </a:pPr>
            <a:r>
              <a:rPr lang="el-GR" sz="1200" dirty="0">
                <a:solidFill>
                  <a:srgbClr val="28324A"/>
                </a:solidFill>
                <a:latin typeface="Source Sans Pro"/>
                <a:ea typeface="Source Sans Pro"/>
                <a:cs typeface="Source Sans Pro"/>
                <a:sym typeface="Source Sans Pro"/>
              </a:rPr>
              <a:t>Ως ανάλυση συναισθημάτων  ορίζεται η διαδικασία υπολογιστικής μελέτης των απόψεων και των συναισθημάτων των ανθρώπων ως προς μια οντότητα.</a:t>
            </a:r>
            <a:endParaRPr lang="en-US" sz="1200" dirty="0">
              <a:solidFill>
                <a:srgbClr val="28324A"/>
              </a:solidFill>
              <a:latin typeface="Source Sans Pro"/>
              <a:ea typeface="Source Sans Pro"/>
              <a:cs typeface="Source Sans Pro"/>
              <a:sym typeface="Source Sans Pro"/>
            </a:endParaRPr>
          </a:p>
          <a:p>
            <a:pPr lvl="0">
              <a:spcBef>
                <a:spcPts val="600"/>
              </a:spcBef>
            </a:pPr>
            <a:r>
              <a:rPr lang="el-GR" sz="1200" dirty="0">
                <a:solidFill>
                  <a:srgbClr val="28324A"/>
                </a:solidFill>
                <a:latin typeface="Source Sans Pro"/>
                <a:ea typeface="Source Sans Pro"/>
                <a:cs typeface="Source Sans Pro"/>
                <a:sym typeface="Source Sans Pro"/>
              </a:rPr>
              <a:t>Εστίαση κυρίως σε απόψεις, που εκφράζονται σε ένα κομμάτι κειμένου, από κάποιο συγγραφέα, αναφορικά με μια οντότητα.</a:t>
            </a:r>
            <a:endParaRPr lang="en" sz="1200" dirty="0">
              <a:solidFill>
                <a:srgbClr val="28324A"/>
              </a:solidFill>
              <a:latin typeface="Source Sans Pro"/>
              <a:ea typeface="Source Sans Pro"/>
              <a:cs typeface="Source Sans Pro"/>
              <a:sym typeface="Source Sans Pro"/>
            </a:endParaRPr>
          </a:p>
        </p:txBody>
      </p:sp>
      <p:sp>
        <p:nvSpPr>
          <p:cNvPr id="461" name="Shape 461"/>
          <p:cNvSpPr txBox="1"/>
          <p:nvPr/>
        </p:nvSpPr>
        <p:spPr>
          <a:xfrm>
            <a:off x="5015754" y="1369720"/>
            <a:ext cx="3780458" cy="2691291"/>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Χρησιμότητα της ανάλυσης συναισθημάτων</a:t>
            </a:r>
            <a:endParaRPr lang="en" sz="1200" b="1" dirty="0">
              <a:solidFill>
                <a:srgbClr val="00CEF6"/>
              </a:solidFill>
              <a:latin typeface="Source Sans Pro"/>
              <a:ea typeface="Source Sans Pro"/>
              <a:cs typeface="Source Sans Pro"/>
              <a:sym typeface="Source Sans Pro"/>
            </a:endParaRPr>
          </a:p>
          <a:p>
            <a:pPr lvl="0" algn="just">
              <a:spcBef>
                <a:spcPts val="600"/>
              </a:spcBef>
            </a:pPr>
            <a:r>
              <a:rPr lang="el-GR" sz="1200" dirty="0">
                <a:solidFill>
                  <a:srgbClr val="28324A"/>
                </a:solidFill>
                <a:latin typeface="Source Sans Pro"/>
                <a:ea typeface="Source Sans Pro"/>
                <a:cs typeface="Source Sans Pro"/>
                <a:sym typeface="Source Sans Pro"/>
              </a:rPr>
              <a:t>Πρακτική εφαρμογή σε:</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Επιχειρήσεις</a:t>
            </a:r>
          </a:p>
          <a:p>
            <a:pPr marL="352425" lvl="0" indent="-171450">
              <a:spcBef>
                <a:spcPts val="600"/>
              </a:spcBef>
              <a:buFontTx/>
              <a:buChar char="-"/>
            </a:pPr>
            <a:r>
              <a:rPr lang="el-GR" sz="1200" dirty="0">
                <a:solidFill>
                  <a:srgbClr val="28324A"/>
                </a:solidFill>
                <a:latin typeface="Source Sans Pro"/>
                <a:ea typeface="Source Sans Pro"/>
                <a:cs typeface="Source Sans Pro"/>
                <a:sym typeface="Source Sans Pro"/>
              </a:rPr>
              <a:t>Στάση πελατών απέναντι στα προϊόντα μιας εταιρίας</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Πρόβλεψη κρίσεων</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Ατομικά</a:t>
            </a:r>
          </a:p>
          <a:p>
            <a:pPr marL="180975" lvl="0">
              <a:spcBef>
                <a:spcPts val="600"/>
              </a:spcBef>
            </a:pPr>
            <a:r>
              <a:rPr lang="el-GR" sz="1200" dirty="0">
                <a:solidFill>
                  <a:srgbClr val="28324A"/>
                </a:solidFill>
                <a:latin typeface="Source Sans Pro"/>
                <a:ea typeface="Source Sans Pro"/>
                <a:cs typeface="Source Sans Pro"/>
                <a:sym typeface="Source Sans Pro"/>
              </a:rPr>
              <a:t>Άποψη ψηφοφόρων για τις θέσεις ενός πολιτικού</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Χρηματοοικονομικά</a:t>
            </a:r>
          </a:p>
          <a:p>
            <a:pPr marL="180975" lvl="0">
              <a:spcBef>
                <a:spcPts val="600"/>
              </a:spcBef>
            </a:pPr>
            <a:r>
              <a:rPr lang="el-GR" sz="1200" dirty="0">
                <a:solidFill>
                  <a:srgbClr val="28324A"/>
                </a:solidFill>
                <a:latin typeface="Source Sans Pro"/>
                <a:ea typeface="Source Sans Pro"/>
                <a:cs typeface="Source Sans Pro"/>
                <a:sym typeface="Source Sans Pro"/>
              </a:rPr>
              <a:t>Πρόβλεψη πορείας μιας μετοχής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	Βασικά Εργαλεία και Εφαρμογές</a:t>
            </a:r>
            <a:endParaRPr lang="en" dirty="0"/>
          </a:p>
        </p:txBody>
      </p:sp>
      <p:sp>
        <p:nvSpPr>
          <p:cNvPr id="460" name="Shape 460"/>
          <p:cNvSpPr txBox="1"/>
          <p:nvPr/>
        </p:nvSpPr>
        <p:spPr>
          <a:xfrm>
            <a:off x="810925" y="1578150"/>
            <a:ext cx="3452099" cy="2207100"/>
          </a:xfrm>
          <a:prstGeom prst="rect">
            <a:avLst/>
          </a:prstGeom>
          <a:noFill/>
          <a:ln>
            <a:noFill/>
          </a:ln>
        </p:spPr>
        <p:txBody>
          <a:bodyPr lIns="91425" tIns="91425" rIns="91425" bIns="91425" anchor="t" anchorCtr="0">
            <a:noAutofit/>
          </a:bodyPr>
          <a:lstStyle/>
          <a:p>
            <a:pPr lvl="0" rtl="0">
              <a:spcBef>
                <a:spcPts val="600"/>
              </a:spcBef>
              <a:buNone/>
            </a:pPr>
            <a:r>
              <a:rPr lang="en-US" sz="1200" b="1" dirty="0">
                <a:solidFill>
                  <a:srgbClr val="00CEF6"/>
                </a:solidFill>
                <a:latin typeface="Source Sans Pro"/>
                <a:ea typeface="Source Sans Pro"/>
                <a:cs typeface="Source Sans Pro"/>
                <a:sym typeface="Source Sans Pro"/>
              </a:rPr>
              <a:t>Quick Search</a:t>
            </a:r>
            <a:endParaRPr lang="el-GR" sz="1200" b="1" dirty="0">
              <a:solidFill>
                <a:srgbClr val="00CEF6"/>
              </a:solidFill>
              <a:latin typeface="Source Sans Pro"/>
              <a:ea typeface="Source Sans Pro"/>
              <a:cs typeface="Source Sans Pro"/>
              <a:sym typeface="Source Sans Pro"/>
            </a:endParaRP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Δωρεάν </a:t>
            </a:r>
            <a:r>
              <a:rPr lang="en-US" sz="1200" dirty="0">
                <a:solidFill>
                  <a:srgbClr val="28324A"/>
                </a:solidFill>
                <a:latin typeface="Source Sans Pro"/>
                <a:ea typeface="Source Sans Pro"/>
                <a:cs typeface="Source Sans Pro"/>
                <a:sym typeface="Source Sans Pro"/>
              </a:rPr>
              <a:t>demo </a:t>
            </a:r>
            <a:r>
              <a:rPr lang="el-GR" sz="1200" dirty="0">
                <a:solidFill>
                  <a:srgbClr val="28324A"/>
                </a:solidFill>
                <a:latin typeface="Source Sans Pro"/>
                <a:ea typeface="Source Sans Pro"/>
                <a:cs typeface="Source Sans Pro"/>
                <a:sym typeface="Source Sans Pro"/>
              </a:rPr>
              <a:t>σε επιχειρήσεις</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Εισαγωγή δύο ή περισσοτέρων </a:t>
            </a:r>
            <a:r>
              <a:rPr lang="en-US" sz="1200" dirty="0">
                <a:solidFill>
                  <a:srgbClr val="28324A"/>
                </a:solidFill>
                <a:latin typeface="Source Sans Pro"/>
                <a:ea typeface="Source Sans Pro"/>
                <a:cs typeface="Source Sans Pro"/>
                <a:sym typeface="Source Sans Pro"/>
              </a:rPr>
              <a:t>brands </a:t>
            </a:r>
            <a:r>
              <a:rPr lang="el-GR" sz="1200" dirty="0">
                <a:solidFill>
                  <a:srgbClr val="28324A"/>
                </a:solidFill>
                <a:latin typeface="Source Sans Pro"/>
                <a:ea typeface="Source Sans Pro"/>
                <a:cs typeface="Source Sans Pro"/>
                <a:sym typeface="Source Sans Pro"/>
              </a:rPr>
              <a:t>και απεικόνιση θετικών η αρνητικών συναισθημάτων από τον κόσμο που μιλάει γι’ αυτά.</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Όμορφο γραφικό περιβάλλον με καλή ανάλυση</a:t>
            </a:r>
            <a:endParaRPr lang="en" sz="1200" dirty="0">
              <a:solidFill>
                <a:srgbClr val="28324A"/>
              </a:solidFill>
              <a:latin typeface="Source Sans Pro"/>
              <a:ea typeface="Source Sans Pro"/>
              <a:cs typeface="Source Sans Pro"/>
              <a:sym typeface="Source Sans Pro"/>
            </a:endParaRPr>
          </a:p>
        </p:txBody>
      </p:sp>
      <p:pic>
        <p:nvPicPr>
          <p:cNvPr id="5" name="Εικόνα 4">
            <a:extLst>
              <a:ext uri="{FF2B5EF4-FFF2-40B4-BE49-F238E27FC236}">
                <a16:creationId xmlns:a16="http://schemas.microsoft.com/office/drawing/2014/main" id="{B946BB27-75B8-46BC-8CD1-44F05BF45D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52469" y="1171575"/>
            <a:ext cx="4186732" cy="2489850"/>
          </a:xfrm>
          <a:prstGeom prst="rect">
            <a:avLst/>
          </a:prstGeom>
          <a:noFill/>
          <a:ln>
            <a:noFill/>
          </a:ln>
        </p:spPr>
      </p:pic>
    </p:spTree>
    <p:extLst>
      <p:ext uri="{BB962C8B-B14F-4D97-AF65-F5344CB8AC3E}">
        <p14:creationId xmlns:p14="http://schemas.microsoft.com/office/powerpoint/2010/main" val="389317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	Βασικά Εργαλεία και Εφαρμογές</a:t>
            </a:r>
            <a:endParaRPr lang="en" dirty="0"/>
          </a:p>
        </p:txBody>
      </p:sp>
      <p:sp>
        <p:nvSpPr>
          <p:cNvPr id="460" name="Shape 460"/>
          <p:cNvSpPr txBox="1"/>
          <p:nvPr/>
        </p:nvSpPr>
        <p:spPr>
          <a:xfrm>
            <a:off x="810925" y="1578150"/>
            <a:ext cx="3452099" cy="2207100"/>
          </a:xfrm>
          <a:prstGeom prst="rect">
            <a:avLst/>
          </a:prstGeom>
          <a:noFill/>
          <a:ln>
            <a:noFill/>
          </a:ln>
        </p:spPr>
        <p:txBody>
          <a:bodyPr lIns="91425" tIns="91425" rIns="91425" bIns="91425" anchor="t" anchorCtr="0">
            <a:noAutofit/>
          </a:bodyPr>
          <a:lstStyle/>
          <a:p>
            <a:pPr lvl="0" rtl="0">
              <a:spcBef>
                <a:spcPts val="600"/>
              </a:spcBef>
              <a:buNone/>
            </a:pPr>
            <a:r>
              <a:rPr lang="en-US" sz="1200" b="1" dirty="0">
                <a:solidFill>
                  <a:srgbClr val="00CEF6"/>
                </a:solidFill>
                <a:latin typeface="Source Sans Pro"/>
                <a:ea typeface="Source Sans Pro"/>
                <a:cs typeface="Source Sans Pro"/>
                <a:sym typeface="Source Sans Pro"/>
              </a:rPr>
              <a:t>Sentiment Analyzer </a:t>
            </a:r>
            <a:endParaRPr lang="el-GR" sz="1200" b="1" dirty="0">
              <a:solidFill>
                <a:srgbClr val="00CEF6"/>
              </a:solidFill>
              <a:latin typeface="Source Sans Pro"/>
              <a:ea typeface="Source Sans Pro"/>
              <a:cs typeface="Source Sans Pro"/>
              <a:sym typeface="Source Sans Pro"/>
            </a:endParaRPr>
          </a:p>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Δωρεάν</a:t>
            </a:r>
            <a:r>
              <a:rPr lang="en-US" sz="1200" dirty="0">
                <a:solidFill>
                  <a:srgbClr val="28324A"/>
                </a:solidFill>
                <a:latin typeface="Source Sans Pro"/>
                <a:ea typeface="Source Sans Pro"/>
                <a:cs typeface="Source Sans Pro"/>
                <a:sym typeface="Source Sans Pro"/>
              </a:rPr>
              <a:t> </a:t>
            </a:r>
            <a:r>
              <a:rPr lang="el-GR" sz="1200" dirty="0">
                <a:solidFill>
                  <a:srgbClr val="28324A"/>
                </a:solidFill>
                <a:latin typeface="Source Sans Pro"/>
                <a:ea typeface="Source Sans Pro"/>
                <a:cs typeface="Source Sans Pro"/>
                <a:sym typeface="Source Sans Pro"/>
              </a:rPr>
              <a:t>χρήση</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Ικανοποιεί περιορισμένες απαιτήσεις</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Λειτουργεί καλύτερα στα αγγλικά</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8.000 Δείγματα κειμένων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Δεν μπορεί να δεχτεί ροή δεδομένων</a:t>
            </a:r>
            <a:endParaRPr lang="en" sz="1200" dirty="0">
              <a:solidFill>
                <a:srgbClr val="28324A"/>
              </a:solidFill>
              <a:latin typeface="Source Sans Pro"/>
              <a:ea typeface="Source Sans Pro"/>
              <a:cs typeface="Source Sans Pro"/>
              <a:sym typeface="Source Sans Pro"/>
            </a:endParaRPr>
          </a:p>
        </p:txBody>
      </p:sp>
      <p:pic>
        <p:nvPicPr>
          <p:cNvPr id="3" name="Εικόνα 2">
            <a:extLst>
              <a:ext uri="{FF2B5EF4-FFF2-40B4-BE49-F238E27FC236}">
                <a16:creationId xmlns:a16="http://schemas.microsoft.com/office/drawing/2014/main" id="{E3A2A979-1EB1-4A4E-B339-3F0A85521039}"/>
              </a:ext>
            </a:extLst>
          </p:cNvPr>
          <p:cNvPicPr>
            <a:picLocks noChangeAspect="1"/>
          </p:cNvPicPr>
          <p:nvPr/>
        </p:nvPicPr>
        <p:blipFill>
          <a:blip r:embed="rId3"/>
          <a:stretch>
            <a:fillRect/>
          </a:stretch>
        </p:blipFill>
        <p:spPr>
          <a:xfrm>
            <a:off x="4046231" y="1247775"/>
            <a:ext cx="4878694" cy="2432700"/>
          </a:xfrm>
          <a:prstGeom prst="rect">
            <a:avLst/>
          </a:prstGeom>
        </p:spPr>
      </p:pic>
    </p:spTree>
    <p:extLst>
      <p:ext uri="{BB962C8B-B14F-4D97-AF65-F5344CB8AC3E}">
        <p14:creationId xmlns:p14="http://schemas.microsoft.com/office/powerpoint/2010/main" val="208508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t>Συμπεράσματα</a:t>
            </a:r>
            <a:endParaRPr lang="en" dirty="0"/>
          </a:p>
        </p:txBody>
      </p:sp>
      <p:sp>
        <p:nvSpPr>
          <p:cNvPr id="460" name="Shape 460"/>
          <p:cNvSpPr txBox="1"/>
          <p:nvPr/>
        </p:nvSpPr>
        <p:spPr>
          <a:xfrm>
            <a:off x="866343" y="1578150"/>
            <a:ext cx="5035693" cy="2273414"/>
          </a:xfrm>
          <a:prstGeom prst="rect">
            <a:avLst/>
          </a:prstGeom>
          <a:noFill/>
          <a:ln>
            <a:noFill/>
          </a:ln>
        </p:spPr>
        <p:txBody>
          <a:bodyPr lIns="91425" tIns="91425" rIns="91425" bIns="91425" anchor="t" anchorCtr="0">
            <a:noAutofit/>
          </a:bodyPr>
          <a:lstStyle/>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Η ανάλυση συναισθημάτων είναι ένας συνεχώς αναπτυσσόμενος τομέας με μεγάλο ερευνητικό ενδιαφέρον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Τα λεξικά που αναπτύσσονται παρουσιάζουν ελλείψεις ως προς τις γλώσσες</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Υπάρχει δυσκολία στην αναγνώριση ειρωνικών, και σαρκαστικών σχολίων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Οι υβριδικές προσεγγίσεις φαίνονται να παράγουν τα καλύτερα αποτελέσματα στις περισσότερες περιπτώσεις</a:t>
            </a:r>
          </a:p>
          <a:p>
            <a:pPr marL="171450" lvl="0" indent="-171450" algn="just">
              <a:spcBef>
                <a:spcPts val="600"/>
              </a:spcBef>
              <a:buFont typeface="Wingdings" panose="05000000000000000000" pitchFamily="2" charset="2"/>
              <a:buChar char="Ø"/>
            </a:pP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83808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75149" y="1278550"/>
            <a:ext cx="6947678" cy="1159799"/>
          </a:xfrm>
          <a:prstGeom prst="rect">
            <a:avLst/>
          </a:prstGeom>
        </p:spPr>
        <p:txBody>
          <a:bodyPr lIns="91425" tIns="91425" rIns="91425" bIns="91425" anchor="b" anchorCtr="0">
            <a:noAutofit/>
          </a:bodyPr>
          <a:lstStyle/>
          <a:p>
            <a:pPr lvl="0" rtl="0">
              <a:spcBef>
                <a:spcPts val="0"/>
              </a:spcBef>
              <a:buNone/>
            </a:pPr>
            <a:r>
              <a:rPr lang="en" sz="10000" dirty="0"/>
              <a:t>THANK </a:t>
            </a:r>
            <a:r>
              <a:rPr lang="en-US" sz="10000" dirty="0"/>
              <a:t>YOU</a:t>
            </a:r>
            <a:r>
              <a:rPr lang="en" sz="10000" dirty="0"/>
              <a:t>!</a:t>
            </a:r>
          </a:p>
        </p:txBody>
      </p:sp>
      <p:sp>
        <p:nvSpPr>
          <p:cNvPr id="734" name="Shape 734"/>
          <p:cNvSpPr txBox="1">
            <a:spLocks noGrp="1"/>
          </p:cNvSpPr>
          <p:nvPr>
            <p:ph type="subTitle" idx="4294967295"/>
          </p:nvPr>
        </p:nvSpPr>
        <p:spPr>
          <a:xfrm>
            <a:off x="1275150" y="2325749"/>
            <a:ext cx="6593700" cy="1680899"/>
          </a:xfrm>
          <a:prstGeom prst="rect">
            <a:avLst/>
          </a:prstGeom>
        </p:spPr>
        <p:txBody>
          <a:bodyPr lIns="91425" tIns="91425" rIns="91425" bIns="91425" anchor="t" anchorCtr="0">
            <a:noAutofit/>
          </a:bodyPr>
          <a:lstStyle/>
          <a:p>
            <a:pPr lvl="0" algn="ctr" rtl="0">
              <a:spcBef>
                <a:spcPts val="0"/>
              </a:spcBef>
              <a:buNone/>
            </a:pPr>
            <a:r>
              <a:rPr lang="en" sz="3600" b="1" dirty="0"/>
              <a:t>Any questions?</a:t>
            </a:r>
          </a:p>
          <a:p>
            <a:pPr lvl="0" algn="ctr" rtl="0">
              <a:spcBef>
                <a:spcPts val="0"/>
              </a:spcBef>
              <a:buNone/>
            </a:pPr>
            <a:endParaRPr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Συλλογή</a:t>
            </a:r>
            <a:r>
              <a:rPr lang="el-GR" dirty="0"/>
              <a:t> των Δεδομένων</a:t>
            </a:r>
            <a:endParaRPr lang="en" dirty="0"/>
          </a:p>
        </p:txBody>
      </p:sp>
      <p:sp>
        <p:nvSpPr>
          <p:cNvPr id="460" name="Shape 460"/>
          <p:cNvSpPr txBox="1"/>
          <p:nvPr/>
        </p:nvSpPr>
        <p:spPr>
          <a:xfrm>
            <a:off x="784031" y="899073"/>
            <a:ext cx="3452099" cy="2771974"/>
          </a:xfrm>
          <a:prstGeom prst="rect">
            <a:avLst/>
          </a:prstGeom>
          <a:noFill/>
          <a:ln>
            <a:noFill/>
          </a:ln>
        </p:spPr>
        <p:txBody>
          <a:bodyPr lIns="91425" tIns="91425" rIns="91425" bIns="91425" anchor="t" anchorCtr="0">
            <a:noAutofit/>
          </a:bodyPr>
          <a:lstStyle/>
          <a:p>
            <a:pPr lvl="0" rtl="0">
              <a:spcBef>
                <a:spcPts val="600"/>
              </a:spcBef>
              <a:buNone/>
            </a:pPr>
            <a:endParaRPr lang="en" sz="1200" b="1" dirty="0">
              <a:solidFill>
                <a:srgbClr val="00CEF6"/>
              </a:solidFill>
              <a:latin typeface="Source Sans Pro"/>
              <a:ea typeface="Source Sans Pro"/>
              <a:cs typeface="Source Sans Pro"/>
              <a:sym typeface="Source Sans Pro"/>
            </a:endParaRP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Εταιρικές πηγές</a:t>
            </a:r>
            <a:r>
              <a:rPr lang="en-US" sz="1200" dirty="0">
                <a:solidFill>
                  <a:srgbClr val="28324A"/>
                </a:solidFill>
                <a:latin typeface="Source Sans Pro"/>
                <a:ea typeface="Source Sans Pro"/>
                <a:cs typeface="Source Sans Pro"/>
                <a:sym typeface="Source Sans Pro"/>
              </a:rPr>
              <a:t> (fora, chats)</a:t>
            </a:r>
            <a:endParaRPr lang="el-GR" sz="1200" dirty="0">
              <a:solidFill>
                <a:srgbClr val="28324A"/>
              </a:solidFill>
              <a:latin typeface="Source Sans Pro"/>
              <a:ea typeface="Source Sans Pro"/>
              <a:cs typeface="Source Sans Pro"/>
              <a:sym typeface="Source Sans Pro"/>
            </a:endParaRP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Μέσα κοινωνικής δικτύωσης (</a:t>
            </a:r>
            <a:r>
              <a:rPr lang="en-US" sz="1200" dirty="0">
                <a:solidFill>
                  <a:srgbClr val="28324A"/>
                </a:solidFill>
                <a:latin typeface="Source Sans Pro"/>
                <a:ea typeface="Source Sans Pro"/>
                <a:cs typeface="Source Sans Pro"/>
                <a:sym typeface="Source Sans Pro"/>
              </a:rPr>
              <a:t>Twitter, FB </a:t>
            </a:r>
            <a:r>
              <a:rPr lang="el-GR" sz="1200" dirty="0">
                <a:solidFill>
                  <a:srgbClr val="28324A"/>
                </a:solidFill>
                <a:latin typeface="Source Sans Pro"/>
                <a:ea typeface="Source Sans Pro"/>
                <a:cs typeface="Source Sans Pro"/>
                <a:sym typeface="Source Sans Pro"/>
              </a:rPr>
              <a:t>κλπ.)</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Χρήση εξειδικευμένων </a:t>
            </a:r>
            <a:r>
              <a:rPr lang="en-US" sz="1200" dirty="0">
                <a:solidFill>
                  <a:srgbClr val="28324A"/>
                </a:solidFill>
                <a:latin typeface="Source Sans Pro"/>
                <a:ea typeface="Source Sans Pro"/>
                <a:cs typeface="Source Sans Pro"/>
                <a:sym typeface="Source Sans Pro"/>
              </a:rPr>
              <a:t>APIs</a:t>
            </a:r>
          </a:p>
          <a:p>
            <a:pPr marL="352425" lvl="0" indent="-171450" algn="just">
              <a:spcBef>
                <a:spcPts val="600"/>
              </a:spcBef>
              <a:buFontTx/>
              <a:buChar char="-"/>
            </a:pPr>
            <a:r>
              <a:rPr lang="el-GR" sz="1200" dirty="0">
                <a:solidFill>
                  <a:srgbClr val="28324A"/>
                </a:solidFill>
                <a:latin typeface="Source Sans Pro"/>
                <a:ea typeface="Source Sans Pro"/>
                <a:cs typeface="Source Sans Pro"/>
                <a:sym typeface="Source Sans Pro"/>
              </a:rPr>
              <a:t>Προγραμματιστική πρόσβαση στα Δεδομένα και διαχείριση της ροής της πληροφορίας</a:t>
            </a:r>
            <a:endParaRPr lang="en-US" sz="1200" dirty="0">
              <a:solidFill>
                <a:srgbClr val="28324A"/>
              </a:solidFill>
              <a:latin typeface="Source Sans Pro"/>
              <a:ea typeface="Source Sans Pro"/>
              <a:cs typeface="Source Sans Pro"/>
              <a:sym typeface="Source Sans Pro"/>
            </a:endParaRPr>
          </a:p>
          <a:p>
            <a:pPr marL="171450" lvl="4" indent="-171450" algn="just">
              <a:spcBef>
                <a:spcPts val="12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Twitter APIs</a:t>
            </a:r>
          </a:p>
          <a:p>
            <a:pPr marL="352425" lvl="5" indent="-171450" algn="just">
              <a:spcBef>
                <a:spcPts val="600"/>
              </a:spcBef>
              <a:buFontTx/>
              <a:buChar char="-"/>
            </a:pPr>
            <a:r>
              <a:rPr lang="en-US" sz="1200" dirty="0">
                <a:solidFill>
                  <a:srgbClr val="28324A"/>
                </a:solidFill>
                <a:latin typeface="Source Sans Pro"/>
                <a:ea typeface="Source Sans Pro"/>
                <a:cs typeface="Source Sans Pro"/>
                <a:sym typeface="Source Sans Pro"/>
              </a:rPr>
              <a:t>Twitter REST API (</a:t>
            </a:r>
            <a:r>
              <a:rPr lang="el-GR" sz="1200" dirty="0">
                <a:solidFill>
                  <a:srgbClr val="28324A"/>
                </a:solidFill>
                <a:latin typeface="Source Sans Pro"/>
                <a:ea typeface="Source Sans Pro"/>
                <a:cs typeface="Source Sans Pro"/>
                <a:sym typeface="Source Sans Pro"/>
              </a:rPr>
              <a:t>στατικά δεδομένα)</a:t>
            </a:r>
            <a:endParaRPr lang="en-US" sz="1200" dirty="0">
              <a:solidFill>
                <a:srgbClr val="28324A"/>
              </a:solidFill>
              <a:latin typeface="Source Sans Pro"/>
              <a:ea typeface="Source Sans Pro"/>
              <a:cs typeface="Source Sans Pro"/>
              <a:sym typeface="Source Sans Pro"/>
            </a:endParaRPr>
          </a:p>
          <a:p>
            <a:pPr marL="352425" lvl="5" indent="-171450" algn="just">
              <a:spcBef>
                <a:spcPts val="600"/>
              </a:spcBef>
              <a:buFontTx/>
              <a:buChar char="-"/>
            </a:pPr>
            <a:r>
              <a:rPr lang="en-US" sz="1200" dirty="0">
                <a:solidFill>
                  <a:srgbClr val="28324A"/>
                </a:solidFill>
                <a:latin typeface="Source Sans Pro"/>
                <a:ea typeface="Source Sans Pro"/>
                <a:cs typeface="Source Sans Pro"/>
                <a:sym typeface="Source Sans Pro"/>
              </a:rPr>
              <a:t>Twitter Streaming API</a:t>
            </a:r>
            <a:r>
              <a:rPr lang="el-GR" sz="1200" dirty="0">
                <a:solidFill>
                  <a:srgbClr val="28324A"/>
                </a:solidFill>
                <a:latin typeface="Source Sans Pro"/>
                <a:ea typeface="Source Sans Pro"/>
                <a:cs typeface="Source Sans Pro"/>
                <a:sym typeface="Source Sans Pro"/>
              </a:rPr>
              <a:t> (ροή δεδομένων)</a:t>
            </a:r>
            <a:endParaRPr lang="en-US" sz="1200" dirty="0">
              <a:solidFill>
                <a:srgbClr val="28324A"/>
              </a:solidFill>
              <a:latin typeface="Source Sans Pro"/>
              <a:ea typeface="Source Sans Pro"/>
              <a:cs typeface="Source Sans Pro"/>
              <a:sym typeface="Source Sans Pro"/>
            </a:endParaRPr>
          </a:p>
          <a:p>
            <a:pPr marL="352425" lvl="5" indent="-171450" algn="just">
              <a:spcBef>
                <a:spcPts val="600"/>
              </a:spcBef>
              <a:buFontTx/>
              <a:buChar char="-"/>
            </a:pPr>
            <a:endParaRPr lang="el-GR"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151524" y="1094056"/>
            <a:ext cx="3452099"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28324A"/>
              </a:solidFill>
              <a:latin typeface="Source Sans Pro"/>
              <a:ea typeface="Source Sans Pro"/>
              <a:cs typeface="Source Sans Pro"/>
              <a:sym typeface="Source Sans Pro"/>
            </a:endParaRPr>
          </a:p>
        </p:txBody>
      </p:sp>
      <p:pic>
        <p:nvPicPr>
          <p:cNvPr id="7" name="Εικόνα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5832" y="1230296"/>
            <a:ext cx="4703891" cy="2589496"/>
          </a:xfrm>
          <a:prstGeom prst="rect">
            <a:avLst/>
          </a:prstGeom>
          <a:noFill/>
          <a:ln>
            <a:noFill/>
          </a:ln>
        </p:spPr>
      </p:pic>
    </p:spTree>
    <p:extLst>
      <p:ext uri="{BB962C8B-B14F-4D97-AF65-F5344CB8AC3E}">
        <p14:creationId xmlns:p14="http://schemas.microsoft.com/office/powerpoint/2010/main" val="25521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Τεχνικές Ανάλυσης</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726141" y="1578150"/>
            <a:ext cx="3536883" cy="220710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Τεχνικές επεξεργασίας κειμένου</a:t>
            </a:r>
          </a:p>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Χρήση του κειμένου όχι ως μια ενιαία οντότητα αλλά παίρνοντας ως οντότητες τις ίδιες τις λέξεις.</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Κάθε λέξη αποτελεί μια μονάδα ανάλυσης και μπορεί να μετρηθεί ως προς την συχνότητά της στο κείμενο και όχι μόνο. </a:t>
            </a: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084288" y="1578150"/>
            <a:ext cx="3452099" cy="220710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Τεχνικές επεξεργασίας φυσικής γλώσσας</a:t>
            </a:r>
          </a:p>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Υπολογίζουν το υποκείμενο καθώς και τα μεταδεδομένα που μπορεί να περιέχονται.</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Βοηθούν στην καλύτερη ακρίβεια των αποτελεσμάτων</a:t>
            </a:r>
          </a:p>
          <a:p>
            <a:pPr marL="171450" lvl="0" indent="-171450">
              <a:spcBef>
                <a:spcPts val="12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Δεν θα πρότεινα ποτέ αυτήν την ταινία</a:t>
            </a:r>
            <a:r>
              <a:rPr lang="en-US" sz="1200" dirty="0">
                <a:solidFill>
                  <a:srgbClr val="28324A"/>
                </a:solidFill>
                <a:latin typeface="Source Sans Pro"/>
                <a:ea typeface="Source Sans Pro"/>
                <a:cs typeface="Source Sans Pro"/>
                <a:sym typeface="Source Sans Pro"/>
              </a:rPr>
              <a:t>”</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9516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Προεπεξεργασία των Δεδομένων</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683178" y="1087331"/>
            <a:ext cx="3452099" cy="316194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Χαρακτηριστικά των Δεδομένων</a:t>
            </a:r>
          </a:p>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Τεράστιος όγκος</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Συνεχής ροή σε πραγματικό χρόνο</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Είναι αδόμητα</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Μεταφορά θορύβου</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Ορθογραφικά λάθη</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Χρήση ιδιωματισμών</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Υπερβολική χρήση σημείων στίξης</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Χρήση συντομογραφιών</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Χρήση εικονιδίων</a:t>
            </a: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Συνδυασμός διαφόρων γλωσσών</a:t>
            </a:r>
            <a:endParaRPr lang="en" sz="1200" dirty="0">
              <a:solidFill>
                <a:srgbClr val="28324A"/>
              </a:solidFill>
              <a:latin typeface="Source Sans Pro"/>
              <a:ea typeface="Source Sans Pro"/>
              <a:cs typeface="Source Sans Pro"/>
              <a:sym typeface="Source Sans Pro"/>
            </a:endParaRPr>
          </a:p>
          <a:p>
            <a:pPr marL="180975" lvl="0">
              <a:spcBef>
                <a:spcPts val="600"/>
              </a:spcBef>
            </a:pPr>
            <a:endParaRPr lang="el-GR"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4707770" y="1087331"/>
            <a:ext cx="3452099" cy="2388734"/>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Αποτελέσματα προεπεξεργασίας Δεδομένων</a:t>
            </a:r>
          </a:p>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Βελτίωση </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ποιότητας</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 Δεδομένων</a:t>
            </a:r>
          </a:p>
          <a:p>
            <a:pPr marL="17145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Μείωση όγκου Δεδομένων</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Μείωση υπολογιστικού όγκου και χρόνου</a:t>
            </a:r>
          </a:p>
          <a:p>
            <a:pPr marL="171450" lvl="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Βελτίωση απόδοσης των αποτελεσμάτων</a:t>
            </a:r>
          </a:p>
          <a:p>
            <a:pPr lvl="0" algn="just">
              <a:spcBef>
                <a:spcPts val="1200"/>
              </a:spcBef>
            </a:pPr>
            <a:r>
              <a:rPr lang="el-GR" sz="1200" dirty="0">
                <a:solidFill>
                  <a:srgbClr val="28324A"/>
                </a:solidFill>
                <a:latin typeface="Source Sans Pro"/>
                <a:ea typeface="Source Sans Pro"/>
                <a:cs typeface="Source Sans Pro"/>
                <a:sym typeface="Source Sans Pro"/>
              </a:rPr>
              <a:t>Αλλά</a:t>
            </a:r>
          </a:p>
          <a:p>
            <a:pPr marL="171450" lvl="0" indent="-171450" algn="just">
              <a:spcBef>
                <a:spcPts val="600"/>
              </a:spcBef>
              <a:buFontTx/>
              <a:buChar char="-"/>
            </a:pPr>
            <a:r>
              <a:rPr lang="el-GR" sz="1200" dirty="0">
                <a:solidFill>
                  <a:srgbClr val="28324A"/>
                </a:solidFill>
                <a:latin typeface="Source Sans Pro"/>
                <a:ea typeface="Source Sans Pro"/>
                <a:cs typeface="Source Sans Pro"/>
                <a:sym typeface="Source Sans Pro"/>
              </a:rPr>
              <a:t>Επιπλέον φάση επεξεργασίας (χρόνος, κόστος)</a:t>
            </a:r>
          </a:p>
          <a:p>
            <a:pPr marL="171450" lvl="0" indent="-171450">
              <a:spcBef>
                <a:spcPts val="600"/>
              </a:spcBef>
              <a:buFontTx/>
              <a:buChar char="-"/>
            </a:pPr>
            <a:r>
              <a:rPr lang="el-GR" sz="1200" dirty="0">
                <a:solidFill>
                  <a:srgbClr val="28324A"/>
                </a:solidFill>
                <a:latin typeface="Source Sans Pro"/>
                <a:ea typeface="Source Sans Pro"/>
                <a:cs typeface="Source Sans Pro"/>
                <a:sym typeface="Source Sans Pro"/>
              </a:rPr>
              <a:t>Απαιτεί πειραματισμό, για την επιλογή των κατάλληλων συνδυασμών τεχνικών</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09821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Τεχνικές Προεπεξεργασίας των Δεδομένων</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428572" y="835653"/>
            <a:ext cx="3452099" cy="3292586"/>
          </a:xfrm>
          <a:prstGeom prst="rect">
            <a:avLst/>
          </a:prstGeom>
          <a:noFill/>
          <a:ln>
            <a:noFill/>
          </a:ln>
        </p:spPr>
        <p:txBody>
          <a:bodyPr lIns="91425" tIns="91425" rIns="91425" bIns="91425" anchor="t" anchorCtr="0">
            <a:noAutofit/>
          </a:bodyPr>
          <a:lstStyle/>
          <a:p>
            <a:pPr marL="171450" lvl="0" indent="-171450">
              <a:spcBef>
                <a:spcPts val="6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Tokenization</a:t>
            </a:r>
            <a:endParaRPr lang="el-GR" sz="1200" dirty="0">
              <a:solidFill>
                <a:srgbClr val="28324A"/>
              </a:solidFill>
              <a:latin typeface="Source Sans Pro"/>
              <a:ea typeface="Source Sans Pro"/>
              <a:cs typeface="Source Sans Pro"/>
              <a:sym typeface="Source Sans Pro"/>
            </a:endParaRPr>
          </a:p>
          <a:p>
            <a:pPr marL="180975" lvl="0">
              <a:spcBef>
                <a:spcPts val="600"/>
              </a:spcBef>
            </a:pPr>
            <a:r>
              <a:rPr lang="el-GR" sz="1200" dirty="0">
                <a:solidFill>
                  <a:srgbClr val="28324A"/>
                </a:solidFill>
                <a:latin typeface="Source Sans Pro"/>
                <a:ea typeface="Source Sans Pro"/>
                <a:cs typeface="Source Sans Pro"/>
                <a:sym typeface="Source Sans Pro"/>
              </a:rPr>
              <a:t>Διαχωρισμός του κειμένου σε:</a:t>
            </a:r>
          </a:p>
          <a:p>
            <a:pPr marL="355600" lvl="0" indent="-171450">
              <a:spcBef>
                <a:spcPts val="600"/>
              </a:spcBef>
              <a:buFontTx/>
              <a:buChar char="-"/>
            </a:pPr>
            <a:r>
              <a:rPr lang="el-GR" sz="1200" dirty="0">
                <a:solidFill>
                  <a:srgbClr val="28324A"/>
                </a:solidFill>
                <a:latin typeface="Source Sans Pro"/>
                <a:ea typeface="Source Sans Pro"/>
                <a:cs typeface="Source Sans Pro"/>
                <a:sym typeface="Source Sans Pro"/>
              </a:rPr>
              <a:t>Προτάσεις</a:t>
            </a:r>
          </a:p>
          <a:p>
            <a:pPr marL="355600" lvl="0" indent="-171450">
              <a:spcBef>
                <a:spcPts val="600"/>
              </a:spcBef>
              <a:buFontTx/>
              <a:buChar char="-"/>
            </a:pPr>
            <a:r>
              <a:rPr lang="el-GR" sz="1200" dirty="0">
                <a:solidFill>
                  <a:srgbClr val="28324A"/>
                </a:solidFill>
                <a:latin typeface="Source Sans Pro"/>
                <a:ea typeface="Source Sans Pro"/>
                <a:cs typeface="Source Sans Pro"/>
                <a:sym typeface="Source Sans Pro"/>
              </a:rPr>
              <a:t>Λέξεις</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Αφαίρεση </a:t>
            </a:r>
            <a:r>
              <a:rPr lang="en-US" sz="1200" dirty="0">
                <a:solidFill>
                  <a:srgbClr val="28324A"/>
                </a:solidFill>
                <a:latin typeface="Source Sans Pro"/>
                <a:ea typeface="Source Sans Pro"/>
                <a:cs typeface="Source Sans Pro"/>
                <a:sym typeface="Source Sans Pro"/>
              </a:rPr>
              <a:t>Stop Words</a:t>
            </a:r>
            <a:endParaRPr lang="el-GR" sz="1200" dirty="0">
              <a:solidFill>
                <a:srgbClr val="28324A"/>
              </a:solidFill>
              <a:latin typeface="Source Sans Pro"/>
              <a:ea typeface="Source Sans Pro"/>
              <a:cs typeface="Source Sans Pro"/>
              <a:sym typeface="Source Sans Pro"/>
            </a:endParaRPr>
          </a:p>
          <a:p>
            <a:pPr marL="180975" lvl="0">
              <a:spcBef>
                <a:spcPts val="600"/>
              </a:spcBef>
            </a:pPr>
            <a:r>
              <a:rPr lang="el-GR" sz="1200" dirty="0">
                <a:solidFill>
                  <a:srgbClr val="28324A"/>
                </a:solidFill>
                <a:latin typeface="Source Sans Pro"/>
                <a:ea typeface="Source Sans Pro"/>
                <a:cs typeface="Source Sans Pro"/>
                <a:sym typeface="Source Sans Pro"/>
              </a:rPr>
              <a:t>Συχνές λέξεις που δεν μεταφέρουν κάποια ιδιαίτερη πληροφορία</a:t>
            </a:r>
            <a:endParaRPr lang="en-US" sz="1200" dirty="0">
              <a:solidFill>
                <a:srgbClr val="28324A"/>
              </a:solidFill>
              <a:latin typeface="Source Sans Pro"/>
              <a:ea typeface="Source Sans Pro"/>
              <a:cs typeface="Source Sans Pro"/>
              <a:sym typeface="Source Sans Pro"/>
            </a:endParaRP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Αφαίρεση σημείων στίξης</a:t>
            </a:r>
          </a:p>
          <a:p>
            <a:pPr marL="171450" lvl="0" indent="-171450">
              <a:spcBef>
                <a:spcPts val="12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Stemming</a:t>
            </a:r>
            <a:endParaRPr lang="el-GR" sz="1200" dirty="0">
              <a:solidFill>
                <a:srgbClr val="28324A"/>
              </a:solidFill>
              <a:latin typeface="Source Sans Pro"/>
              <a:ea typeface="Source Sans Pro"/>
              <a:cs typeface="Source Sans Pro"/>
              <a:sym typeface="Source Sans Pro"/>
            </a:endParaRPr>
          </a:p>
          <a:p>
            <a:pPr marL="180975" lvl="0">
              <a:spcBef>
                <a:spcPts val="600"/>
              </a:spcBef>
            </a:pPr>
            <a:r>
              <a:rPr lang="el-GR" sz="1200" dirty="0">
                <a:solidFill>
                  <a:srgbClr val="28324A"/>
                </a:solidFill>
                <a:latin typeface="Source Sans Pro"/>
                <a:ea typeface="Source Sans Pro"/>
                <a:cs typeface="Source Sans Pro"/>
                <a:sym typeface="Source Sans Pro"/>
              </a:rPr>
              <a:t>Αφαίρεση κατάληξης</a:t>
            </a:r>
            <a:r>
              <a:rPr lang="en-US" sz="1200" dirty="0">
                <a:solidFill>
                  <a:srgbClr val="28324A"/>
                </a:solidFill>
                <a:latin typeface="Source Sans Pro"/>
                <a:ea typeface="Source Sans Pro"/>
                <a:cs typeface="Source Sans Pro"/>
                <a:sym typeface="Source Sans Pro"/>
              </a:rPr>
              <a:t> </a:t>
            </a:r>
            <a:r>
              <a:rPr lang="el-GR" sz="1200" dirty="0">
                <a:solidFill>
                  <a:srgbClr val="28324A"/>
                </a:solidFill>
                <a:latin typeface="Source Sans Pro"/>
                <a:ea typeface="Source Sans Pro"/>
                <a:cs typeface="Source Sans Pro"/>
                <a:sym typeface="Source Sans Pro"/>
              </a:rPr>
              <a:t>ή προθέματος λέξης, διατήρηση της ρίζας (όχι απαραίτητα έγκυρη λέξη)</a:t>
            </a:r>
            <a:endParaRPr lang="en-US" sz="1200" dirty="0">
              <a:solidFill>
                <a:srgbClr val="28324A"/>
              </a:solidFill>
              <a:latin typeface="Source Sans Pro"/>
              <a:ea typeface="Source Sans Pro"/>
              <a:cs typeface="Source Sans Pro"/>
              <a:sym typeface="Source Sans Pro"/>
            </a:endParaRPr>
          </a:p>
          <a:p>
            <a:pPr marL="180975" lvl="0">
              <a:spcBef>
                <a:spcPts val="600"/>
              </a:spcBef>
            </a:pPr>
            <a:r>
              <a:rPr lang="en-US" sz="1200" dirty="0">
                <a:solidFill>
                  <a:srgbClr val="28324A"/>
                </a:solidFill>
                <a:latin typeface="Source Sans Pro"/>
                <a:ea typeface="Source Sans Pro"/>
                <a:cs typeface="Source Sans Pro"/>
                <a:sym typeface="Source Sans Pro"/>
              </a:rPr>
              <a:t>(studi</a:t>
            </a:r>
            <a:r>
              <a:rPr lang="en-US" sz="1200" dirty="0">
                <a:solidFill>
                  <a:srgbClr val="FF0000"/>
                </a:solidFill>
                <a:latin typeface="Source Sans Pro"/>
                <a:ea typeface="Source Sans Pro"/>
                <a:cs typeface="Source Sans Pro"/>
                <a:sym typeface="Source Sans Pro"/>
              </a:rPr>
              <a:t>es</a:t>
            </a:r>
            <a:r>
              <a:rPr lang="en-US" sz="1200" dirty="0">
                <a:solidFill>
                  <a:srgbClr val="28324A"/>
                </a:solidFill>
                <a:latin typeface="Source Sans Pro"/>
                <a:ea typeface="Source Sans Pro"/>
                <a:cs typeface="Source Sans Pro"/>
                <a:sym typeface="Source Sans Pro"/>
              </a:rPr>
              <a:t> -&gt; </a:t>
            </a:r>
            <a:r>
              <a:rPr lang="en-US" sz="1200" dirty="0" err="1">
                <a:solidFill>
                  <a:srgbClr val="28324A"/>
                </a:solidFill>
                <a:latin typeface="Source Sans Pro"/>
                <a:ea typeface="Source Sans Pro"/>
                <a:cs typeface="Source Sans Pro"/>
                <a:sym typeface="Source Sans Pro"/>
              </a:rPr>
              <a:t>studi</a:t>
            </a: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  </a:t>
            </a:r>
            <a:r>
              <a:rPr lang="en-US" sz="1200" dirty="0">
                <a:solidFill>
                  <a:srgbClr val="28324A"/>
                </a:solidFill>
                <a:latin typeface="Source Sans Pro"/>
                <a:ea typeface="Source Sans Pro"/>
                <a:cs typeface="Source Sans Pro"/>
                <a:sym typeface="Source Sans Pro"/>
              </a:rPr>
              <a:t> study</a:t>
            </a:r>
            <a:r>
              <a:rPr lang="en-US" sz="1200" dirty="0">
                <a:solidFill>
                  <a:srgbClr val="FF0000"/>
                </a:solidFill>
                <a:latin typeface="Source Sans Pro"/>
                <a:ea typeface="Source Sans Pro"/>
                <a:cs typeface="Source Sans Pro"/>
                <a:sym typeface="Source Sans Pro"/>
              </a:rPr>
              <a:t>ing</a:t>
            </a:r>
            <a:r>
              <a:rPr lang="en-US" sz="1200" dirty="0">
                <a:solidFill>
                  <a:srgbClr val="28324A"/>
                </a:solidFill>
                <a:latin typeface="Source Sans Pro"/>
                <a:ea typeface="Source Sans Pro"/>
                <a:cs typeface="Source Sans Pro"/>
                <a:sym typeface="Source Sans Pro"/>
              </a:rPr>
              <a:t> -&gt; study)</a:t>
            </a:r>
            <a:endParaRPr lang="el-GR" sz="1200" dirty="0">
              <a:solidFill>
                <a:srgbClr val="28324A"/>
              </a:solidFill>
              <a:latin typeface="Source Sans Pro"/>
              <a:ea typeface="Source Sans Pro"/>
              <a:cs typeface="Source Sans Pro"/>
              <a:sym typeface="Source Sans Pro"/>
            </a:endParaRPr>
          </a:p>
        </p:txBody>
      </p:sp>
      <p:sp>
        <p:nvSpPr>
          <p:cNvPr id="6" name="Shape 460"/>
          <p:cNvSpPr txBox="1"/>
          <p:nvPr/>
        </p:nvSpPr>
        <p:spPr>
          <a:xfrm>
            <a:off x="4870256" y="835653"/>
            <a:ext cx="3452099" cy="3362524"/>
          </a:xfrm>
          <a:prstGeom prst="rect">
            <a:avLst/>
          </a:prstGeom>
          <a:noFill/>
          <a:ln>
            <a:noFill/>
          </a:ln>
        </p:spPr>
        <p:txBody>
          <a:bodyPr lIns="91425" tIns="91425" rIns="91425" bIns="91425" anchor="t" anchorCtr="0">
            <a:noAutofit/>
          </a:bodyPr>
          <a:lstStyle/>
          <a:p>
            <a:pPr marL="171450" lvl="0" indent="-171450">
              <a:spcBef>
                <a:spcPts val="6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Lemmatization</a:t>
            </a:r>
          </a:p>
          <a:p>
            <a:pPr marL="180975">
              <a:spcBef>
                <a:spcPts val="600"/>
              </a:spcBef>
            </a:pPr>
            <a:r>
              <a:rPr lang="el-GR" sz="1200" dirty="0">
                <a:solidFill>
                  <a:srgbClr val="28324A"/>
                </a:solidFill>
                <a:latin typeface="Source Sans Pro"/>
                <a:ea typeface="Source Sans Pro"/>
                <a:cs typeface="Source Sans Pro"/>
                <a:sym typeface="Source Sans Pro"/>
              </a:rPr>
              <a:t>Επιστροφή της λεξικογραφικής μορφής (λήμμα) της λέξης (έγκυρη λέξη)</a:t>
            </a:r>
          </a:p>
          <a:p>
            <a:pPr marL="180975">
              <a:spcBef>
                <a:spcPts val="600"/>
              </a:spcBef>
            </a:pPr>
            <a:r>
              <a:rPr lang="en-US" sz="1200" dirty="0">
                <a:solidFill>
                  <a:srgbClr val="28324A"/>
                </a:solidFill>
                <a:latin typeface="Source Sans Pro"/>
                <a:ea typeface="Source Sans Pro"/>
                <a:cs typeface="Source Sans Pro"/>
                <a:sym typeface="Source Sans Pro"/>
              </a:rPr>
              <a:t>(studi</a:t>
            </a:r>
            <a:r>
              <a:rPr lang="en-US" sz="1200" dirty="0">
                <a:solidFill>
                  <a:schemeClr val="tx1"/>
                </a:solidFill>
                <a:latin typeface="Source Sans Pro"/>
                <a:ea typeface="Source Sans Pro"/>
                <a:cs typeface="Source Sans Pro"/>
                <a:sym typeface="Source Sans Pro"/>
              </a:rPr>
              <a:t>es</a:t>
            </a:r>
            <a:r>
              <a:rPr lang="en-US" sz="1200" dirty="0">
                <a:solidFill>
                  <a:srgbClr val="28324A"/>
                </a:solidFill>
                <a:latin typeface="Source Sans Pro"/>
                <a:ea typeface="Source Sans Pro"/>
                <a:cs typeface="Source Sans Pro"/>
                <a:sym typeface="Source Sans Pro"/>
              </a:rPr>
              <a:t> -&gt; study,</a:t>
            </a:r>
            <a:r>
              <a:rPr lang="el-GR" sz="1200" dirty="0">
                <a:solidFill>
                  <a:srgbClr val="28324A"/>
                </a:solidFill>
                <a:latin typeface="Source Sans Pro"/>
                <a:ea typeface="Source Sans Pro"/>
                <a:cs typeface="Source Sans Pro"/>
                <a:sym typeface="Source Sans Pro"/>
              </a:rPr>
              <a:t>  </a:t>
            </a:r>
            <a:r>
              <a:rPr lang="en-US" sz="1200" dirty="0">
                <a:solidFill>
                  <a:srgbClr val="28324A"/>
                </a:solidFill>
                <a:latin typeface="Source Sans Pro"/>
                <a:ea typeface="Source Sans Pro"/>
                <a:cs typeface="Source Sans Pro"/>
                <a:sym typeface="Source Sans Pro"/>
              </a:rPr>
              <a:t> study</a:t>
            </a:r>
            <a:r>
              <a:rPr lang="en-US" sz="1200" dirty="0">
                <a:solidFill>
                  <a:schemeClr val="tx1"/>
                </a:solidFill>
                <a:latin typeface="Source Sans Pro"/>
                <a:ea typeface="Source Sans Pro"/>
                <a:cs typeface="Source Sans Pro"/>
                <a:sym typeface="Source Sans Pro"/>
              </a:rPr>
              <a:t>ing</a:t>
            </a:r>
            <a:r>
              <a:rPr lang="en-US" sz="1200" dirty="0">
                <a:solidFill>
                  <a:srgbClr val="28324A"/>
                </a:solidFill>
                <a:latin typeface="Source Sans Pro"/>
                <a:ea typeface="Source Sans Pro"/>
                <a:cs typeface="Source Sans Pro"/>
                <a:sym typeface="Source Sans Pro"/>
              </a:rPr>
              <a:t> -&gt; study)</a:t>
            </a:r>
            <a:endParaRPr lang="el-GR" sz="1200" dirty="0">
              <a:solidFill>
                <a:srgbClr val="28324A"/>
              </a:solidFill>
              <a:latin typeface="Source Sans Pro"/>
              <a:ea typeface="Source Sans Pro"/>
              <a:cs typeface="Source Sans Pro"/>
              <a:sym typeface="Source Sans Pro"/>
            </a:endParaRP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Εύρεση μέρους του λόγου (</a:t>
            </a:r>
            <a:r>
              <a:rPr lang="en-US" sz="1200" dirty="0">
                <a:solidFill>
                  <a:srgbClr val="28324A"/>
                </a:solidFill>
                <a:latin typeface="Source Sans Pro"/>
                <a:ea typeface="Source Sans Pro"/>
                <a:cs typeface="Source Sans Pro"/>
                <a:sym typeface="Source Sans Pro"/>
              </a:rPr>
              <a:t>Part of Speech tagging</a:t>
            </a:r>
            <a:r>
              <a:rPr lang="el-GR" sz="1200" dirty="0">
                <a:solidFill>
                  <a:srgbClr val="28324A"/>
                </a:solidFill>
                <a:latin typeface="Source Sans Pro"/>
                <a:ea typeface="Source Sans Pro"/>
                <a:cs typeface="Source Sans Pro"/>
                <a:sym typeface="Source Sans Pro"/>
              </a:rPr>
              <a:t>)</a:t>
            </a:r>
          </a:p>
          <a:p>
            <a:pPr marL="180975" lvl="0">
              <a:spcBef>
                <a:spcPts val="600"/>
              </a:spcBef>
            </a:pPr>
            <a:r>
              <a:rPr lang="el-GR" sz="1200" dirty="0">
                <a:solidFill>
                  <a:srgbClr val="28324A"/>
                </a:solidFill>
                <a:latin typeface="Source Sans Pro"/>
                <a:ea typeface="Source Sans Pro"/>
                <a:cs typeface="Source Sans Pro"/>
                <a:sym typeface="Source Sans Pro"/>
              </a:rPr>
              <a:t>Γραμματική κατηγοριοποίηση λέξεων (π.χ. ρήμα, επίθετο)</a:t>
            </a:r>
            <a:endParaRPr lang="en-US" sz="1200" dirty="0">
              <a:solidFill>
                <a:srgbClr val="28324A"/>
              </a:solidFill>
              <a:latin typeface="Source Sans Pro"/>
              <a:ea typeface="Source Sans Pro"/>
              <a:cs typeface="Source Sans Pro"/>
              <a:sym typeface="Source Sans Pro"/>
            </a:endParaRP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Εντοπισμός Οντοτήτων (</a:t>
            </a:r>
            <a:r>
              <a:rPr lang="en-US" sz="1200" dirty="0">
                <a:solidFill>
                  <a:srgbClr val="28324A"/>
                </a:solidFill>
                <a:latin typeface="Source Sans Pro"/>
                <a:ea typeface="Source Sans Pro"/>
                <a:cs typeface="Source Sans Pro"/>
                <a:sym typeface="Source Sans Pro"/>
              </a:rPr>
              <a:t>named Entities</a:t>
            </a:r>
            <a:r>
              <a:rPr lang="el-GR" sz="1200" dirty="0">
                <a:solidFill>
                  <a:srgbClr val="28324A"/>
                </a:solidFill>
                <a:latin typeface="Source Sans Pro"/>
                <a:ea typeface="Source Sans Pro"/>
                <a:cs typeface="Source Sans Pro"/>
                <a:sym typeface="Source Sans Pro"/>
              </a:rPr>
              <a:t>)</a:t>
            </a:r>
          </a:p>
          <a:p>
            <a:pPr marL="180975" lvl="0">
              <a:spcBef>
                <a:spcPts val="600"/>
              </a:spcBef>
            </a:pPr>
            <a:r>
              <a:rPr lang="el-GR" sz="1200" dirty="0">
                <a:solidFill>
                  <a:srgbClr val="28324A"/>
                </a:solidFill>
                <a:latin typeface="Source Sans Pro"/>
                <a:ea typeface="Source Sans Pro"/>
                <a:cs typeface="Source Sans Pro"/>
                <a:sym typeface="Source Sans Pro"/>
              </a:rPr>
              <a:t>Ταυτοποίηση βασικών Οντοτήτων του κειμένου και κατηγοριοποίησή τους</a:t>
            </a:r>
          </a:p>
          <a:p>
            <a:pPr marL="352425" lvl="0" indent="-171450">
              <a:spcBef>
                <a:spcPts val="600"/>
              </a:spcBef>
              <a:buFontTx/>
              <a:buChar char="-"/>
            </a:pPr>
            <a:r>
              <a:rPr lang="el-GR" sz="1200" dirty="0">
                <a:solidFill>
                  <a:srgbClr val="28324A"/>
                </a:solidFill>
                <a:latin typeface="Source Sans Pro"/>
                <a:ea typeface="Source Sans Pro"/>
                <a:cs typeface="Source Sans Pro"/>
                <a:sym typeface="Source Sans Pro"/>
              </a:rPr>
              <a:t>π.χ. Άτομα, Τοποθεσίες, Εταιρίες, Οργανισμοί</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Εντοπισμός Συσχετίσεων Οντοτήτων</a:t>
            </a:r>
          </a:p>
          <a:p>
            <a:pPr marL="180975" lvl="0">
              <a:spcBef>
                <a:spcPts val="600"/>
              </a:spcBef>
            </a:pPr>
            <a:r>
              <a:rPr lang="en-US" sz="1200" dirty="0">
                <a:solidFill>
                  <a:srgbClr val="28324A"/>
                </a:solidFill>
                <a:latin typeface="Source Sans Pro"/>
                <a:ea typeface="Source Sans Pro"/>
                <a:cs typeface="Source Sans Pro"/>
                <a:sym typeface="Source Sans Pro"/>
              </a:rPr>
              <a:t>“</a:t>
            </a:r>
            <a:r>
              <a:rPr lang="el-GR" sz="1200" dirty="0">
                <a:solidFill>
                  <a:srgbClr val="28324A"/>
                </a:solidFill>
                <a:latin typeface="Source Sans Pro"/>
                <a:ea typeface="Source Sans Pro"/>
                <a:cs typeface="Source Sans Pro"/>
                <a:sym typeface="Source Sans Pro"/>
              </a:rPr>
              <a:t>Ο Χ είναι πρόεδρος της εταιρίας Υ</a:t>
            </a:r>
            <a:r>
              <a:rPr lang="en-US" sz="1200" dirty="0">
                <a:solidFill>
                  <a:srgbClr val="28324A"/>
                </a:solidFill>
                <a:latin typeface="Source Sans Pro"/>
                <a:ea typeface="Source Sans Pro"/>
                <a:cs typeface="Source Sans Pro"/>
                <a:sym typeface="Source Sans Pro"/>
              </a:rPr>
              <a:t>”</a:t>
            </a:r>
          </a:p>
        </p:txBody>
      </p:sp>
    </p:spTree>
    <p:extLst>
      <p:ext uri="{BB962C8B-B14F-4D97-AF65-F5344CB8AC3E}">
        <p14:creationId xmlns:p14="http://schemas.microsoft.com/office/powerpoint/2010/main" val="316884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228481"/>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Εξαγωγή Χαρακτηριστικών (</a:t>
            </a:r>
            <a:r>
              <a:rPr lang="en-US" dirty="0">
                <a:latin typeface="Source Sans Pro" panose="020B0503030403020204" pitchFamily="34" charset="0"/>
                <a:ea typeface="Source Sans Pro" panose="020B0503030403020204" pitchFamily="34" charset="0"/>
              </a:rPr>
              <a:t>Feature Extraction</a:t>
            </a:r>
            <a:r>
              <a:rPr lang="el-GR" dirty="0">
                <a:latin typeface="Source Sans Pro" panose="020B0503030403020204" pitchFamily="34" charset="0"/>
                <a:ea typeface="Source Sans Pro" panose="020B0503030403020204" pitchFamily="34" charset="0"/>
              </a:rPr>
              <a:t>)</a:t>
            </a:r>
            <a:br>
              <a:rPr lang="en-US" dirty="0">
                <a:latin typeface="Source Sans Pro" panose="020B0503030403020204" pitchFamily="34" charset="0"/>
                <a:ea typeface="Source Sans Pro" panose="020B0503030403020204" pitchFamily="34" charset="0"/>
              </a:rPr>
            </a:br>
            <a:r>
              <a:rPr lang="el-GR" dirty="0">
                <a:latin typeface="Source Sans Pro" panose="020B0503030403020204" pitchFamily="34" charset="0"/>
                <a:ea typeface="Source Sans Pro" panose="020B0503030403020204" pitchFamily="34" charset="0"/>
              </a:rPr>
              <a:t>των Δεδομένων</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450874" y="999935"/>
            <a:ext cx="3670650" cy="3143630"/>
          </a:xfrm>
          <a:prstGeom prst="rect">
            <a:avLst/>
          </a:prstGeom>
          <a:noFill/>
          <a:ln>
            <a:noFill/>
          </a:ln>
        </p:spPr>
        <p:txBody>
          <a:bodyPr lIns="91425" tIns="91425" rIns="91425" bIns="91425" anchor="t" anchorCtr="0">
            <a:noAutofit/>
          </a:bodyPr>
          <a:lstStyle/>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Σημασιολογικά χαρακτηριστικά (</a:t>
            </a:r>
            <a:r>
              <a:rPr lang="en-US" sz="1200" dirty="0">
                <a:solidFill>
                  <a:srgbClr val="28324A"/>
                </a:solidFill>
                <a:latin typeface="Source Sans Pro"/>
                <a:ea typeface="Source Sans Pro"/>
                <a:cs typeface="Source Sans Pro"/>
                <a:sym typeface="Source Sans Pro"/>
              </a:rPr>
              <a:t>semantic features</a:t>
            </a:r>
            <a:r>
              <a:rPr lang="el-GR" sz="1200" dirty="0">
                <a:solidFill>
                  <a:srgbClr val="28324A"/>
                </a:solidFill>
                <a:latin typeface="Source Sans Pro"/>
                <a:ea typeface="Source Sans Pro"/>
                <a:cs typeface="Source Sans Pro"/>
                <a:sym typeface="Source Sans Pro"/>
              </a:rPr>
              <a:t>)</a:t>
            </a:r>
          </a:p>
          <a:p>
            <a:pPr marL="180975" lvl="0">
              <a:spcBef>
                <a:spcPts val="600"/>
              </a:spcBef>
            </a:pPr>
            <a:r>
              <a:rPr lang="el-GR" sz="1200" dirty="0">
                <a:solidFill>
                  <a:srgbClr val="28324A"/>
                </a:solidFill>
                <a:latin typeface="Source Sans Pro"/>
                <a:ea typeface="Source Sans Pro"/>
                <a:cs typeface="Source Sans Pro"/>
                <a:sym typeface="Source Sans Pro"/>
              </a:rPr>
              <a:t>Φορτισμένα με θετικό ή αρνητικό συναίσθημα</a:t>
            </a:r>
          </a:p>
          <a:p>
            <a:pPr marL="355600" lvl="0" indent="-171450">
              <a:spcBef>
                <a:spcPts val="600"/>
              </a:spcBef>
              <a:buFontTx/>
              <a:buChar char="-"/>
            </a:pPr>
            <a:r>
              <a:rPr lang="en-US" sz="1200" dirty="0">
                <a:solidFill>
                  <a:srgbClr val="28324A"/>
                </a:solidFill>
                <a:latin typeface="Source Sans Pro"/>
                <a:ea typeface="Source Sans Pro"/>
                <a:cs typeface="Source Sans Pro"/>
                <a:sym typeface="Source Sans Pro"/>
              </a:rPr>
              <a:t>emoticons</a:t>
            </a:r>
            <a:endParaRPr lang="el-GR" sz="1200" dirty="0">
              <a:solidFill>
                <a:srgbClr val="28324A"/>
              </a:solidFill>
              <a:latin typeface="Source Sans Pro"/>
              <a:ea typeface="Source Sans Pro"/>
              <a:cs typeface="Source Sans Pro"/>
              <a:sym typeface="Source Sans Pro"/>
            </a:endParaRP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Συντακτικά χαρακτηριστικά (</a:t>
            </a:r>
            <a:r>
              <a:rPr lang="en-US" sz="1200" dirty="0">
                <a:solidFill>
                  <a:srgbClr val="28324A"/>
                </a:solidFill>
                <a:latin typeface="Source Sans Pro"/>
                <a:ea typeface="Source Sans Pro"/>
                <a:cs typeface="Source Sans Pro"/>
                <a:sym typeface="Source Sans Pro"/>
              </a:rPr>
              <a:t>syntactic features)</a:t>
            </a:r>
            <a:endParaRPr lang="el-GR" sz="1200" dirty="0">
              <a:solidFill>
                <a:srgbClr val="28324A"/>
              </a:solidFill>
              <a:latin typeface="Source Sans Pro"/>
              <a:ea typeface="Source Sans Pro"/>
              <a:cs typeface="Source Sans Pro"/>
              <a:sym typeface="Source Sans Pro"/>
            </a:endParaRPr>
          </a:p>
          <a:p>
            <a:pPr marL="352425" indent="-171450">
              <a:spcBef>
                <a:spcPts val="600"/>
              </a:spcBef>
              <a:buFontTx/>
              <a:buChar char="-"/>
            </a:pPr>
            <a:r>
              <a:rPr lang="el-GR" sz="1200" dirty="0">
                <a:solidFill>
                  <a:srgbClr val="28324A"/>
                </a:solidFill>
                <a:latin typeface="Source Sans Pro"/>
                <a:ea typeface="Source Sans Pro"/>
                <a:cs typeface="Source Sans Pro"/>
                <a:sym typeface="Source Sans Pro"/>
              </a:rPr>
              <a:t>Μέρη του Λόγου (</a:t>
            </a:r>
            <a:r>
              <a:rPr lang="en-US" sz="1200" dirty="0">
                <a:solidFill>
                  <a:srgbClr val="28324A"/>
                </a:solidFill>
                <a:latin typeface="Source Sans Pro"/>
                <a:ea typeface="Source Sans Pro"/>
                <a:cs typeface="Source Sans Pro"/>
                <a:sym typeface="Source Sans Pro"/>
              </a:rPr>
              <a:t>POS</a:t>
            </a:r>
            <a:r>
              <a:rPr lang="el-GR" sz="1200" dirty="0">
                <a:solidFill>
                  <a:srgbClr val="28324A"/>
                </a:solidFill>
                <a:latin typeface="Source Sans Pro"/>
                <a:ea typeface="Source Sans Pro"/>
                <a:cs typeface="Source Sans Pro"/>
                <a:sym typeface="Source Sans Pro"/>
              </a:rPr>
              <a:t>)</a:t>
            </a:r>
            <a:endParaRPr lang="en-US" sz="1200" dirty="0">
              <a:solidFill>
                <a:srgbClr val="28324A"/>
              </a:solidFill>
              <a:latin typeface="Source Sans Pro"/>
              <a:ea typeface="Source Sans Pro"/>
              <a:cs typeface="Source Sans Pro"/>
              <a:sym typeface="Source Sans Pro"/>
            </a:endParaRPr>
          </a:p>
          <a:p>
            <a:pPr marL="352425" lvl="0" indent="-171450">
              <a:spcBef>
                <a:spcPts val="600"/>
              </a:spcBef>
              <a:buFontTx/>
              <a:buChar char="-"/>
            </a:pPr>
            <a:r>
              <a:rPr lang="en-US" sz="1200" dirty="0">
                <a:solidFill>
                  <a:srgbClr val="28324A"/>
                </a:solidFill>
                <a:latin typeface="Source Sans Pro"/>
                <a:ea typeface="Source Sans Pro"/>
                <a:cs typeface="Source Sans Pro"/>
                <a:sym typeface="Source Sans Pro"/>
              </a:rPr>
              <a:t>N-grams</a:t>
            </a:r>
          </a:p>
          <a:p>
            <a:pPr marL="355600" lvl="0">
              <a:spcBef>
                <a:spcPts val="600"/>
              </a:spcBef>
            </a:pPr>
            <a:r>
              <a:rPr lang="en-US" sz="1200" dirty="0">
                <a:solidFill>
                  <a:srgbClr val="28324A"/>
                </a:solidFill>
                <a:latin typeface="Source Sans Pro"/>
                <a:ea typeface="Source Sans Pro"/>
                <a:cs typeface="Source Sans Pro"/>
                <a:sym typeface="Source Sans Pro"/>
              </a:rPr>
              <a:t>unigram	    (…w1 w2 </a:t>
            </a:r>
            <a:r>
              <a:rPr lang="en-US" sz="1200" dirty="0">
                <a:solidFill>
                  <a:srgbClr val="FF0000"/>
                </a:solidFill>
                <a:latin typeface="Source Sans Pro"/>
                <a:ea typeface="Source Sans Pro"/>
                <a:cs typeface="Source Sans Pro"/>
                <a:sym typeface="Source Sans Pro"/>
              </a:rPr>
              <a:t>w3</a:t>
            </a:r>
            <a:r>
              <a:rPr lang="en-US" sz="1200" dirty="0">
                <a:solidFill>
                  <a:srgbClr val="28324A"/>
                </a:solidFill>
                <a:latin typeface="Source Sans Pro"/>
                <a:ea typeface="Source Sans Pro"/>
                <a:cs typeface="Source Sans Pro"/>
                <a:sym typeface="Source Sans Pro"/>
              </a:rPr>
              <a:t> w4 w5…)</a:t>
            </a:r>
          </a:p>
          <a:p>
            <a:pPr marL="355600" lvl="0">
              <a:spcBef>
                <a:spcPts val="600"/>
              </a:spcBef>
            </a:pPr>
            <a:r>
              <a:rPr lang="en-US" sz="1200" dirty="0">
                <a:solidFill>
                  <a:srgbClr val="28324A"/>
                </a:solidFill>
                <a:latin typeface="Source Sans Pro"/>
                <a:ea typeface="Source Sans Pro"/>
                <a:cs typeface="Source Sans Pro"/>
                <a:sym typeface="Source Sans Pro"/>
              </a:rPr>
              <a:t>bigram	    (…w1 </a:t>
            </a:r>
            <a:r>
              <a:rPr lang="en-US" sz="1200" dirty="0">
                <a:solidFill>
                  <a:srgbClr val="00B050"/>
                </a:solidFill>
                <a:latin typeface="Source Sans Pro"/>
                <a:ea typeface="Source Sans Pro"/>
                <a:cs typeface="Source Sans Pro"/>
                <a:sym typeface="Source Sans Pro"/>
              </a:rPr>
              <a:t>w2</a:t>
            </a:r>
            <a:r>
              <a:rPr lang="en-US" sz="1200" dirty="0">
                <a:solidFill>
                  <a:srgbClr val="28324A"/>
                </a:solidFill>
                <a:latin typeface="Source Sans Pro"/>
                <a:ea typeface="Source Sans Pro"/>
                <a:cs typeface="Source Sans Pro"/>
                <a:sym typeface="Source Sans Pro"/>
              </a:rPr>
              <a:t> </a:t>
            </a:r>
            <a:r>
              <a:rPr lang="en-US" sz="1200" dirty="0">
                <a:solidFill>
                  <a:srgbClr val="FF0000"/>
                </a:solidFill>
                <a:latin typeface="Source Sans Pro"/>
                <a:ea typeface="Source Sans Pro"/>
                <a:cs typeface="Source Sans Pro"/>
                <a:sym typeface="Source Sans Pro"/>
              </a:rPr>
              <a:t>w3</a:t>
            </a:r>
            <a:r>
              <a:rPr lang="en-US" sz="1200" dirty="0">
                <a:solidFill>
                  <a:srgbClr val="28324A"/>
                </a:solidFill>
                <a:latin typeface="Source Sans Pro"/>
                <a:ea typeface="Source Sans Pro"/>
                <a:cs typeface="Source Sans Pro"/>
                <a:sym typeface="Source Sans Pro"/>
              </a:rPr>
              <a:t> w4 w5…)</a:t>
            </a:r>
          </a:p>
          <a:p>
            <a:pPr marL="355600" lvl="0">
              <a:spcBef>
                <a:spcPts val="600"/>
              </a:spcBef>
            </a:pPr>
            <a:r>
              <a:rPr lang="en-US" sz="1200" dirty="0">
                <a:solidFill>
                  <a:srgbClr val="28324A"/>
                </a:solidFill>
                <a:latin typeface="Source Sans Pro"/>
                <a:ea typeface="Source Sans Pro"/>
                <a:cs typeface="Source Sans Pro"/>
                <a:sym typeface="Source Sans Pro"/>
              </a:rPr>
              <a:t>trigram	    (…w1 </a:t>
            </a:r>
            <a:r>
              <a:rPr lang="en-US" sz="1200" dirty="0">
                <a:solidFill>
                  <a:srgbClr val="00B050"/>
                </a:solidFill>
                <a:latin typeface="Source Sans Pro"/>
                <a:ea typeface="Source Sans Pro"/>
                <a:cs typeface="Source Sans Pro"/>
                <a:sym typeface="Source Sans Pro"/>
              </a:rPr>
              <a:t>w2</a:t>
            </a:r>
            <a:r>
              <a:rPr lang="en-US" sz="1200" dirty="0">
                <a:solidFill>
                  <a:srgbClr val="28324A"/>
                </a:solidFill>
                <a:latin typeface="Source Sans Pro"/>
                <a:ea typeface="Source Sans Pro"/>
                <a:cs typeface="Source Sans Pro"/>
                <a:sym typeface="Source Sans Pro"/>
              </a:rPr>
              <a:t> </a:t>
            </a:r>
            <a:r>
              <a:rPr lang="en-US" sz="1200" dirty="0">
                <a:solidFill>
                  <a:srgbClr val="FF0000"/>
                </a:solidFill>
                <a:latin typeface="Source Sans Pro"/>
                <a:ea typeface="Source Sans Pro"/>
                <a:cs typeface="Source Sans Pro"/>
                <a:sym typeface="Source Sans Pro"/>
              </a:rPr>
              <a:t>w3</a:t>
            </a:r>
            <a:r>
              <a:rPr lang="en-US" sz="1200" dirty="0">
                <a:solidFill>
                  <a:srgbClr val="28324A"/>
                </a:solidFill>
                <a:latin typeface="Source Sans Pro"/>
                <a:ea typeface="Source Sans Pro"/>
                <a:cs typeface="Source Sans Pro"/>
                <a:sym typeface="Source Sans Pro"/>
              </a:rPr>
              <a:t> </a:t>
            </a:r>
            <a:r>
              <a:rPr lang="en-US" sz="1200" dirty="0">
                <a:solidFill>
                  <a:srgbClr val="00B050"/>
                </a:solidFill>
                <a:latin typeface="Source Sans Pro"/>
                <a:ea typeface="Source Sans Pro"/>
                <a:cs typeface="Source Sans Pro"/>
                <a:sym typeface="Source Sans Pro"/>
              </a:rPr>
              <a:t>w4</a:t>
            </a:r>
            <a:r>
              <a:rPr lang="en-US" sz="1200" dirty="0">
                <a:solidFill>
                  <a:srgbClr val="28324A"/>
                </a:solidFill>
                <a:latin typeface="Source Sans Pro"/>
                <a:ea typeface="Source Sans Pro"/>
                <a:cs typeface="Source Sans Pro"/>
                <a:sym typeface="Source Sans Pro"/>
              </a:rPr>
              <a:t> w5…)</a:t>
            </a:r>
            <a:endParaRPr lang="el-GR" sz="1200" dirty="0">
              <a:solidFill>
                <a:srgbClr val="28324A"/>
              </a:solidFill>
              <a:latin typeface="Source Sans Pro"/>
              <a:ea typeface="Source Sans Pro"/>
              <a:cs typeface="Source Sans Pro"/>
              <a:sym typeface="Source Sans Pro"/>
            </a:endParaRPr>
          </a:p>
          <a:p>
            <a:pPr marL="352425" lvl="0" indent="-171450">
              <a:spcBef>
                <a:spcPts val="600"/>
              </a:spcBef>
              <a:buFontTx/>
              <a:buChar char="-"/>
            </a:pPr>
            <a:r>
              <a:rPr lang="el-GR" sz="1200" dirty="0">
                <a:solidFill>
                  <a:srgbClr val="28324A"/>
                </a:solidFill>
                <a:latin typeface="Source Sans Pro"/>
                <a:ea typeface="Source Sans Pro"/>
                <a:cs typeface="Source Sans Pro"/>
                <a:sym typeface="Source Sans Pro"/>
              </a:rPr>
              <a:t>Οντότητες (</a:t>
            </a:r>
            <a:r>
              <a:rPr lang="en-US" sz="1200" dirty="0">
                <a:solidFill>
                  <a:srgbClr val="28324A"/>
                </a:solidFill>
                <a:latin typeface="Source Sans Pro"/>
                <a:ea typeface="Source Sans Pro"/>
                <a:cs typeface="Source Sans Pro"/>
                <a:sym typeface="Source Sans Pro"/>
              </a:rPr>
              <a:t>named Entities)</a:t>
            </a:r>
          </a:p>
        </p:txBody>
      </p:sp>
      <p:sp>
        <p:nvSpPr>
          <p:cNvPr id="6" name="Shape 460"/>
          <p:cNvSpPr txBox="1"/>
          <p:nvPr/>
        </p:nvSpPr>
        <p:spPr>
          <a:xfrm>
            <a:off x="4982862" y="962699"/>
            <a:ext cx="3452099" cy="3837629"/>
          </a:xfrm>
          <a:prstGeom prst="rect">
            <a:avLst/>
          </a:prstGeom>
          <a:noFill/>
          <a:ln>
            <a:noFill/>
          </a:ln>
        </p:spPr>
        <p:txBody>
          <a:bodyPr lIns="91425" tIns="91425" rIns="91425" bIns="91425" anchor="t" anchorCtr="0">
            <a:noAutofit/>
          </a:bodyPr>
          <a:lstStyle/>
          <a:p>
            <a:pPr marL="171450" lvl="0" indent="-171450">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Στυλιστικά χαρακτηριστικά (</a:t>
            </a:r>
            <a:r>
              <a:rPr lang="en-US" sz="1200" dirty="0">
                <a:solidFill>
                  <a:srgbClr val="28324A"/>
                </a:solidFill>
                <a:latin typeface="Source Sans Pro"/>
                <a:ea typeface="Source Sans Pro"/>
                <a:cs typeface="Source Sans Pro"/>
                <a:sym typeface="Source Sans Pro"/>
              </a:rPr>
              <a:t>stylistic features</a:t>
            </a:r>
            <a:r>
              <a:rPr lang="el-GR" sz="1200" dirty="0">
                <a:solidFill>
                  <a:srgbClr val="28324A"/>
                </a:solidFill>
                <a:latin typeface="Source Sans Pro"/>
                <a:ea typeface="Source Sans Pro"/>
                <a:cs typeface="Source Sans Pro"/>
                <a:sym typeface="Source Sans Pro"/>
              </a:rPr>
              <a:t>)</a:t>
            </a:r>
          </a:p>
          <a:p>
            <a:pPr marL="180975" lvl="0">
              <a:spcBef>
                <a:spcPts val="600"/>
              </a:spcBef>
            </a:pPr>
            <a:r>
              <a:rPr lang="el-GR" sz="1200" dirty="0">
                <a:solidFill>
                  <a:srgbClr val="28324A"/>
                </a:solidFill>
                <a:latin typeface="Source Sans Pro"/>
                <a:ea typeface="Source Sans Pro"/>
                <a:cs typeface="Source Sans Pro"/>
                <a:sym typeface="Source Sans Pro"/>
              </a:rPr>
              <a:t>Ιδιομορφίες που χαρακτηρίζουν το στυλ του συγγραφέα του κειμένου</a:t>
            </a:r>
          </a:p>
          <a:p>
            <a:pPr marL="355600" lvl="0" indent="-171450">
              <a:spcBef>
                <a:spcPts val="600"/>
              </a:spcBef>
              <a:buFontTx/>
              <a:buChar char="-"/>
            </a:pPr>
            <a:r>
              <a:rPr lang="en-US" sz="1200" dirty="0">
                <a:solidFill>
                  <a:srgbClr val="28324A"/>
                </a:solidFill>
                <a:latin typeface="Source Sans Pro"/>
                <a:ea typeface="Source Sans Pro"/>
                <a:cs typeface="Source Sans Pro"/>
                <a:sym typeface="Source Sans Pro"/>
              </a:rPr>
              <a:t>emoticons </a:t>
            </a:r>
            <a:endParaRPr lang="el-GR" sz="1200" dirty="0">
              <a:solidFill>
                <a:srgbClr val="28324A"/>
              </a:solidFill>
              <a:latin typeface="Source Sans Pro"/>
              <a:ea typeface="Source Sans Pro"/>
              <a:cs typeface="Source Sans Pro"/>
              <a:sym typeface="Source Sans Pro"/>
            </a:endParaRPr>
          </a:p>
          <a:p>
            <a:pPr marL="355600" lvl="0" indent="-171450">
              <a:spcBef>
                <a:spcPts val="600"/>
              </a:spcBef>
              <a:buFontTx/>
              <a:buChar char="-"/>
            </a:pPr>
            <a:r>
              <a:rPr lang="el-GR" sz="1200" dirty="0">
                <a:solidFill>
                  <a:srgbClr val="28324A"/>
                </a:solidFill>
                <a:latin typeface="Source Sans Pro"/>
                <a:ea typeface="Source Sans Pro"/>
                <a:cs typeface="Source Sans Pro"/>
                <a:sym typeface="Source Sans Pro"/>
              </a:rPr>
              <a:t>Χρήση ιδιωματισμών</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Ειδικά χαρακτηριστικά (</a:t>
            </a:r>
            <a:r>
              <a:rPr lang="en-US" sz="1200" dirty="0">
                <a:solidFill>
                  <a:srgbClr val="28324A"/>
                </a:solidFill>
                <a:latin typeface="Source Sans Pro"/>
                <a:ea typeface="Source Sans Pro"/>
                <a:cs typeface="Source Sans Pro"/>
                <a:sym typeface="Source Sans Pro"/>
              </a:rPr>
              <a:t>specific features)</a:t>
            </a:r>
          </a:p>
          <a:p>
            <a:pPr marL="180975" lvl="0">
              <a:spcBef>
                <a:spcPts val="600"/>
              </a:spcBef>
            </a:pPr>
            <a:r>
              <a:rPr lang="el-GR" sz="1200" dirty="0">
                <a:solidFill>
                  <a:srgbClr val="28324A"/>
                </a:solidFill>
                <a:latin typeface="Source Sans Pro"/>
                <a:ea typeface="Source Sans Pro"/>
                <a:cs typeface="Source Sans Pro"/>
                <a:sym typeface="Source Sans Pro"/>
              </a:rPr>
              <a:t>Χαρακτηρίζουν το μέσο προέλευσης του κειμένου, π.χ. για τα </a:t>
            </a:r>
            <a:r>
              <a:rPr lang="en-US" sz="1200" dirty="0">
                <a:solidFill>
                  <a:srgbClr val="28324A"/>
                </a:solidFill>
                <a:latin typeface="Source Sans Pro"/>
                <a:ea typeface="Source Sans Pro"/>
                <a:cs typeface="Source Sans Pro"/>
                <a:sym typeface="Source Sans Pro"/>
              </a:rPr>
              <a:t>tweets:</a:t>
            </a:r>
            <a:endParaRPr lang="el-GR" sz="1200" dirty="0">
              <a:solidFill>
                <a:srgbClr val="28324A"/>
              </a:solidFill>
              <a:latin typeface="Source Sans Pro"/>
              <a:ea typeface="Source Sans Pro"/>
              <a:cs typeface="Source Sans Pro"/>
              <a:sym typeface="Source Sans Pro"/>
            </a:endParaRPr>
          </a:p>
          <a:p>
            <a:pPr marL="352425" lvl="0" indent="-171450">
              <a:spcBef>
                <a:spcPts val="600"/>
              </a:spcBef>
              <a:buFontTx/>
              <a:buChar char="-"/>
            </a:pPr>
            <a:r>
              <a:rPr lang="en-US" sz="1200" dirty="0">
                <a:solidFill>
                  <a:srgbClr val="28324A"/>
                </a:solidFill>
                <a:latin typeface="Source Sans Pro"/>
                <a:ea typeface="Source Sans Pro"/>
                <a:cs typeface="Source Sans Pro"/>
                <a:sym typeface="Source Sans Pro"/>
              </a:rPr>
              <a:t>Hashtags</a:t>
            </a:r>
          </a:p>
          <a:p>
            <a:pPr marL="352425" lvl="0" indent="-171450">
              <a:spcBef>
                <a:spcPts val="600"/>
              </a:spcBef>
              <a:buFontTx/>
              <a:buChar char="-"/>
            </a:pPr>
            <a:r>
              <a:rPr lang="en-US" sz="1200" dirty="0">
                <a:solidFill>
                  <a:srgbClr val="28324A"/>
                </a:solidFill>
                <a:latin typeface="Source Sans Pro"/>
                <a:ea typeface="Source Sans Pro"/>
                <a:cs typeface="Source Sans Pro"/>
                <a:sym typeface="Source Sans Pro"/>
              </a:rPr>
              <a:t>Retweets</a:t>
            </a:r>
          </a:p>
          <a:p>
            <a:pPr marL="352425" lvl="0" indent="-171450">
              <a:spcBef>
                <a:spcPts val="600"/>
              </a:spcBef>
              <a:buFontTx/>
              <a:buChar char="-"/>
            </a:pPr>
            <a:r>
              <a:rPr lang="en-US" sz="1200" dirty="0">
                <a:solidFill>
                  <a:srgbClr val="28324A"/>
                </a:solidFill>
                <a:latin typeface="Source Sans Pro"/>
                <a:ea typeface="Source Sans Pro"/>
                <a:cs typeface="Source Sans Pro"/>
                <a:sym typeface="Source Sans Pro"/>
              </a:rPr>
              <a:t>Friends</a:t>
            </a:r>
          </a:p>
          <a:p>
            <a:pPr marL="352425" lvl="0" indent="-171450">
              <a:spcBef>
                <a:spcPts val="600"/>
              </a:spcBef>
              <a:buFontTx/>
              <a:buChar char="-"/>
            </a:pPr>
            <a:r>
              <a:rPr lang="en-US" sz="1200" dirty="0">
                <a:solidFill>
                  <a:srgbClr val="28324A"/>
                </a:solidFill>
                <a:latin typeface="Source Sans Pro"/>
                <a:ea typeface="Source Sans Pro"/>
                <a:cs typeface="Source Sans Pro"/>
                <a:sym typeface="Source Sans Pro"/>
              </a:rPr>
              <a:t>Followers </a:t>
            </a:r>
          </a:p>
          <a:p>
            <a:pPr marL="352425" lvl="0" indent="-171450">
              <a:spcBef>
                <a:spcPts val="600"/>
              </a:spcBef>
              <a:buFontTx/>
              <a:buChar char="-"/>
            </a:pPr>
            <a:r>
              <a:rPr lang="en-US" sz="1200" dirty="0">
                <a:solidFill>
                  <a:srgbClr val="28324A"/>
                </a:solidFill>
                <a:latin typeface="Source Sans Pro"/>
                <a:ea typeface="Source Sans Pro"/>
                <a:cs typeface="Source Sans Pro"/>
                <a:sym typeface="Source Sans Pro"/>
              </a:rPr>
              <a:t>Geo Tags</a:t>
            </a:r>
            <a:endParaRPr lang="el-GR"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39582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Μεθοδολογία Ανάλυσης Συναισθημάτων</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616354" y="1255422"/>
            <a:ext cx="3452099" cy="2169676"/>
          </a:xfrm>
          <a:prstGeom prst="rect">
            <a:avLst/>
          </a:prstGeom>
          <a:noFill/>
          <a:ln>
            <a:noFill/>
          </a:ln>
        </p:spPr>
        <p:txBody>
          <a:bodyPr lIns="91425" tIns="91425" rIns="91425" bIns="91425" anchor="t" anchorCtr="0">
            <a:noAutofit/>
          </a:bodyPr>
          <a:lstStyle/>
          <a:p>
            <a:pPr marL="171450" lvl="0" indent="-171450" rtl="0">
              <a:spcBef>
                <a:spcPts val="600"/>
              </a:spcBef>
              <a:buFont typeface="Wingdings" panose="05000000000000000000" pitchFamily="2" charset="2"/>
              <a:buChar char="Ø"/>
            </a:pPr>
            <a:r>
              <a:rPr lang="el-GR" sz="1200" b="1" dirty="0">
                <a:solidFill>
                  <a:srgbClr val="00CEF6"/>
                </a:solidFill>
                <a:latin typeface="Source Sans Pro"/>
                <a:ea typeface="Source Sans Pro"/>
                <a:cs typeface="Source Sans Pro"/>
                <a:sym typeface="Source Sans Pro"/>
              </a:rPr>
              <a:t>Εξόρυξη γνώμης </a:t>
            </a:r>
          </a:p>
          <a:p>
            <a:pPr lvl="0" rtl="0">
              <a:spcBef>
                <a:spcPts val="600"/>
              </a:spcBef>
            </a:pPr>
            <a:r>
              <a:rPr lang="el-GR" sz="1200" dirty="0">
                <a:solidFill>
                  <a:srgbClr val="28324A"/>
                </a:solidFill>
                <a:latin typeface="Source Sans Pro"/>
                <a:ea typeface="Source Sans Pro"/>
                <a:cs typeface="Source Sans Pro"/>
                <a:sym typeface="Source Sans Pro"/>
              </a:rPr>
              <a:t>Εξετάζει το χαρακτηρισμό ενός κειμένου ως θετικό, αρνητικό ή ουδέτερο με βάση το περιεχόμενό του. Εστιάζει στην πολικότητα.</a:t>
            </a:r>
          </a:p>
          <a:p>
            <a:pPr lvl="0" rtl="0">
              <a:spcBef>
                <a:spcPts val="600"/>
              </a:spcBef>
            </a:pPr>
            <a:endParaRPr lang="el-GR" sz="1200" dirty="0">
              <a:solidFill>
                <a:srgbClr val="28324A"/>
              </a:solidFill>
              <a:latin typeface="Source Sans Pro"/>
              <a:ea typeface="Source Sans Pro"/>
              <a:cs typeface="Source Sans Pro"/>
              <a:sym typeface="Source Sans Pro"/>
            </a:endParaRPr>
          </a:p>
          <a:p>
            <a:pPr marL="171450" indent="-171450">
              <a:spcBef>
                <a:spcPts val="600"/>
              </a:spcBef>
              <a:buFont typeface="Wingdings" panose="05000000000000000000" pitchFamily="2" charset="2"/>
              <a:buChar char="Ø"/>
            </a:pPr>
            <a:r>
              <a:rPr lang="el-GR" sz="1200" b="1" dirty="0">
                <a:solidFill>
                  <a:srgbClr val="00CEF6"/>
                </a:solidFill>
                <a:latin typeface="Source Sans Pro"/>
                <a:ea typeface="Source Sans Pro"/>
                <a:cs typeface="Source Sans Pro"/>
                <a:sym typeface="Source Sans Pro"/>
              </a:rPr>
              <a:t>Εξόρυξη συναισθημάτων</a:t>
            </a:r>
          </a:p>
          <a:p>
            <a:pPr>
              <a:spcBef>
                <a:spcPts val="600"/>
              </a:spcBef>
            </a:pPr>
            <a:r>
              <a:rPr lang="el-GR" sz="1200" dirty="0">
                <a:solidFill>
                  <a:srgbClr val="28324A"/>
                </a:solidFill>
                <a:latin typeface="Source Sans Pro"/>
                <a:ea typeface="Source Sans Pro"/>
                <a:cs typeface="Source Sans Pro"/>
                <a:sym typeface="Source Sans Pro"/>
              </a:rPr>
              <a:t>Εστιάζει σε μεμονωμένα συναισθήματα τα οποία χαρακτηρίζουν το κείμενο (πχ χαρά, λύπη, θύμος κ.α.).</a:t>
            </a: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4881443" y="1255422"/>
            <a:ext cx="3452099" cy="2207100"/>
          </a:xfrm>
          <a:prstGeom prst="rect">
            <a:avLst/>
          </a:prstGeom>
          <a:noFill/>
          <a:ln>
            <a:noFill/>
          </a:ln>
        </p:spPr>
        <p:txBody>
          <a:bodyPr lIns="91425" tIns="91425" rIns="91425" bIns="91425" anchor="t" anchorCtr="0">
            <a:noAutofit/>
          </a:bodyPr>
          <a:lstStyle/>
          <a:p>
            <a:pPr lvl="0" rtl="0">
              <a:spcBef>
                <a:spcPts val="600"/>
              </a:spcBef>
              <a:buNone/>
            </a:pPr>
            <a:r>
              <a:rPr lang="el-GR" sz="1200" b="1" dirty="0">
                <a:solidFill>
                  <a:srgbClr val="00CEF6"/>
                </a:solidFill>
                <a:latin typeface="Source Sans Pro"/>
                <a:ea typeface="Source Sans Pro"/>
                <a:cs typeface="Source Sans Pro"/>
                <a:sym typeface="Source Sans Pro"/>
              </a:rPr>
              <a:t>Επίπεδα στα οποία μπορεί να εφαρμοστεί </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Κάθε λέξη αποτελεί ξεχωριστή οντότητα</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Κάθε πρόταση αποτελεί ξεχωριστή οντότητα</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Κάθε κείμενο αποτελεί ξεχωριστή οντότητα</a:t>
            </a:r>
          </a:p>
          <a:p>
            <a:pPr marL="171450" lvl="0" indent="-171450">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Μελέτη κάθε οντότητας όρου </a:t>
            </a:r>
            <a:r>
              <a:rPr lang="en-US" sz="1200" dirty="0">
                <a:solidFill>
                  <a:srgbClr val="28324A"/>
                </a:solidFill>
                <a:latin typeface="Source Sans Pro"/>
                <a:ea typeface="Source Sans Pro"/>
                <a:cs typeface="Source Sans Pro"/>
                <a:sym typeface="Source Sans Pro"/>
              </a:rPr>
              <a:t>(brand)</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9847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l-GR" dirty="0">
                <a:latin typeface="Source Sans Pro" panose="020B0503030403020204" pitchFamily="34" charset="0"/>
                <a:ea typeface="Source Sans Pro" panose="020B0503030403020204" pitchFamily="34" charset="0"/>
              </a:rPr>
              <a:t>Μεθοδολογία Ανάλυσης Συναισθημάτων</a:t>
            </a:r>
            <a:endParaRPr lang="en" dirty="0">
              <a:latin typeface="Source Sans Pro" panose="020B0503030403020204" pitchFamily="34" charset="0"/>
              <a:ea typeface="Source Sans Pro" panose="020B0503030403020204" pitchFamily="34" charset="0"/>
            </a:endParaRPr>
          </a:p>
        </p:txBody>
      </p:sp>
      <p:sp>
        <p:nvSpPr>
          <p:cNvPr id="460" name="Shape 460"/>
          <p:cNvSpPr txBox="1"/>
          <p:nvPr/>
        </p:nvSpPr>
        <p:spPr>
          <a:xfrm>
            <a:off x="810925" y="1578150"/>
            <a:ext cx="3559369" cy="2207100"/>
          </a:xfrm>
          <a:prstGeom prst="rect">
            <a:avLst/>
          </a:prstGeom>
          <a:noFill/>
          <a:ln>
            <a:noFill/>
          </a:ln>
        </p:spPr>
        <p:txBody>
          <a:bodyPr lIns="91425" tIns="91425" rIns="91425" bIns="91425" anchor="t" anchorCtr="0">
            <a:noAutofit/>
          </a:bodyPr>
          <a:lstStyle/>
          <a:p>
            <a:pPr marL="171450" lvl="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Δύο τρόποι ανάλυσης</a:t>
            </a:r>
          </a:p>
          <a:p>
            <a:pPr marL="352425" lvl="0" indent="-171450" algn="just">
              <a:spcBef>
                <a:spcPts val="600"/>
              </a:spcBef>
              <a:buFontTx/>
              <a:buChar char="-"/>
            </a:pPr>
            <a:r>
              <a:rPr lang="el-GR" sz="1200" dirty="0">
                <a:solidFill>
                  <a:srgbClr val="28324A"/>
                </a:solidFill>
                <a:latin typeface="Source Sans Pro"/>
                <a:ea typeface="Source Sans Pro"/>
                <a:cs typeface="Source Sans Pro"/>
                <a:sym typeface="Source Sans Pro"/>
              </a:rPr>
              <a:t>Απευθείας ανάλυση κειμένου</a:t>
            </a:r>
          </a:p>
          <a:p>
            <a:pPr marL="352425" indent="-171450" algn="just">
              <a:spcBef>
                <a:spcPts val="600"/>
              </a:spcBef>
              <a:buFontTx/>
              <a:buChar char="-"/>
            </a:pPr>
            <a:r>
              <a:rPr lang="el-GR" sz="1200" dirty="0">
                <a:solidFill>
                  <a:srgbClr val="28324A"/>
                </a:solidFill>
                <a:latin typeface="Source Sans Pro"/>
                <a:ea typeface="Source Sans Pro"/>
                <a:cs typeface="Source Sans Pro"/>
                <a:sym typeface="Source Sans Pro"/>
              </a:rPr>
              <a:t>Συγκριτική ανάλυση (π.χ. Κάμερα </a:t>
            </a:r>
            <a:r>
              <a:rPr lang="en-US" sz="1200" dirty="0">
                <a:solidFill>
                  <a:srgbClr val="28324A"/>
                </a:solidFill>
                <a:latin typeface="Source Sans Pro"/>
                <a:ea typeface="Source Sans Pro"/>
                <a:cs typeface="Source Sans Pro"/>
                <a:sym typeface="Source Sans Pro"/>
              </a:rPr>
              <a:t>X, </a:t>
            </a:r>
            <a:r>
              <a:rPr lang="el-GR" sz="1200" dirty="0">
                <a:solidFill>
                  <a:srgbClr val="28324A"/>
                </a:solidFill>
                <a:latin typeface="Source Sans Pro"/>
                <a:ea typeface="Source Sans Pro"/>
                <a:cs typeface="Source Sans Pro"/>
                <a:sym typeface="Source Sans Pro"/>
              </a:rPr>
              <a:t>Κάμερα Υ)</a:t>
            </a:r>
          </a:p>
          <a:p>
            <a:pPr marL="171450" indent="-171450" algn="just">
              <a:spcBef>
                <a:spcPts val="12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Ανάλυση υποκειμενικότητας για να βρεθεί αν μια πρόταση είναι αντικειμενική</a:t>
            </a:r>
          </a:p>
          <a:p>
            <a:pPr lvl="0" algn="just">
              <a:spcBef>
                <a:spcPts val="600"/>
              </a:spcBef>
            </a:pPr>
            <a:endParaRPr lang="en" sz="1200" dirty="0">
              <a:solidFill>
                <a:srgbClr val="28324A"/>
              </a:solidFill>
              <a:latin typeface="Source Sans Pro"/>
              <a:ea typeface="Source Sans Pro"/>
              <a:cs typeface="Source Sans Pro"/>
              <a:sym typeface="Source Sans Pro"/>
            </a:endParaRPr>
          </a:p>
        </p:txBody>
      </p:sp>
      <p:sp>
        <p:nvSpPr>
          <p:cNvPr id="5" name="Shape 460">
            <a:extLst>
              <a:ext uri="{FF2B5EF4-FFF2-40B4-BE49-F238E27FC236}">
                <a16:creationId xmlns:a16="http://schemas.microsoft.com/office/drawing/2014/main" id="{14C82952-FE93-4892-AAC5-819600F4FAB9}"/>
              </a:ext>
            </a:extLst>
          </p:cNvPr>
          <p:cNvSpPr txBox="1"/>
          <p:nvPr/>
        </p:nvSpPr>
        <p:spPr>
          <a:xfrm>
            <a:off x="5138076" y="1578150"/>
            <a:ext cx="3452099" cy="1575185"/>
          </a:xfrm>
          <a:prstGeom prst="rect">
            <a:avLst/>
          </a:prstGeom>
          <a:noFill/>
          <a:ln>
            <a:noFill/>
          </a:ln>
        </p:spPr>
        <p:txBody>
          <a:bodyPr lIns="91425" tIns="91425" rIns="91425" bIns="91425" anchor="t" anchorCtr="0">
            <a:noAutofit/>
          </a:bodyPr>
          <a:lstStyle/>
          <a:p>
            <a:pPr marL="171450" indent="-171450" algn="just">
              <a:spcBef>
                <a:spcPts val="600"/>
              </a:spcBef>
              <a:buFont typeface="Wingdings" panose="05000000000000000000" pitchFamily="2" charset="2"/>
              <a:buChar char="Ø"/>
            </a:pPr>
            <a:r>
              <a:rPr lang="el-GR" sz="1200" dirty="0">
                <a:solidFill>
                  <a:srgbClr val="28324A"/>
                </a:solidFill>
                <a:latin typeface="Source Sans Pro"/>
                <a:ea typeface="Source Sans Pro"/>
                <a:cs typeface="Source Sans Pro"/>
                <a:sym typeface="Source Sans Pro"/>
              </a:rPr>
              <a:t>Μέτρηση μέσης χρησιμότητας παλαιότερων κριτικών</a:t>
            </a:r>
          </a:p>
          <a:p>
            <a:pPr marL="171450" lvl="0" indent="-171450" algn="just">
              <a:spcBef>
                <a:spcPts val="12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Spam Detection</a:t>
            </a:r>
            <a:endParaRPr lang="el-GR" sz="1200" dirty="0">
              <a:solidFill>
                <a:srgbClr val="28324A"/>
              </a:solidFill>
              <a:latin typeface="Source Sans Pro"/>
              <a:ea typeface="Source Sans Pro"/>
              <a:cs typeface="Source Sans Pro"/>
              <a:sym typeface="Source Sans Pro"/>
            </a:endParaRPr>
          </a:p>
          <a:p>
            <a:pPr marL="171450" lvl="0" indent="-171450" algn="just">
              <a:spcBef>
                <a:spcPts val="1200"/>
              </a:spcBef>
              <a:buFont typeface="Wingdings" panose="05000000000000000000" pitchFamily="2" charset="2"/>
              <a:buChar char="Ø"/>
            </a:pPr>
            <a:r>
              <a:rPr lang="en-US" sz="1200" dirty="0">
                <a:solidFill>
                  <a:srgbClr val="28324A"/>
                </a:solidFill>
                <a:latin typeface="Source Sans Pro"/>
                <a:ea typeface="Source Sans Pro"/>
                <a:cs typeface="Source Sans Pro"/>
                <a:sym typeface="Source Sans Pro"/>
              </a:rPr>
              <a:t>Sarcasm detection </a:t>
            </a:r>
            <a:r>
              <a:rPr lang="el-GR" sz="1200" dirty="0">
                <a:solidFill>
                  <a:srgbClr val="28324A"/>
                </a:solidFill>
                <a:latin typeface="Source Sans Pro"/>
                <a:ea typeface="Source Sans Pro"/>
                <a:cs typeface="Source Sans Pro"/>
                <a:sym typeface="Source Sans Pro"/>
              </a:rPr>
              <a:t>μέσω μεθόδων βαθιάς μάθησης</a:t>
            </a:r>
            <a:endParaRPr lang="en" sz="12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29486178"/>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1365</Words>
  <Application>Microsoft Office PowerPoint</Application>
  <PresentationFormat>Προβολή στην οθόνη (16:9)</PresentationFormat>
  <Paragraphs>225</Paragraphs>
  <Slides>23</Slides>
  <Notes>23</Notes>
  <HiddenSlides>3</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23</vt:i4>
      </vt:variant>
    </vt:vector>
  </HeadingPairs>
  <TitlesOfParts>
    <vt:vector size="28" baseType="lpstr">
      <vt:lpstr>Source Sans Pro</vt:lpstr>
      <vt:lpstr>Wingdings</vt:lpstr>
      <vt:lpstr>Arial</vt:lpstr>
      <vt:lpstr>Oswald</vt:lpstr>
      <vt:lpstr>Quince template</vt:lpstr>
      <vt:lpstr>Attitude, sentiment and emotion detection</vt:lpstr>
      <vt:lpstr> H Ανάλυση Συναισθημάτων και η Χρησιμότητά της</vt:lpstr>
      <vt:lpstr>Συλλογή των Δεδομένων</vt:lpstr>
      <vt:lpstr>Τεχνικές Ανάλυσης</vt:lpstr>
      <vt:lpstr>Προεπεξεργασία των Δεδομένων</vt:lpstr>
      <vt:lpstr>Τεχνικές Προεπεξεργασίας των Δεδομένων</vt:lpstr>
      <vt:lpstr>Εξαγωγή Χαρακτηριστικών (Feature Extraction) των Δεδομένων</vt:lpstr>
      <vt:lpstr>Μεθοδολογία Ανάλυσης Συναισθημάτων</vt:lpstr>
      <vt:lpstr>Μεθοδολογία Ανάλυσης Συναισθημάτων</vt:lpstr>
      <vt:lpstr>Πρακτικές προσεγγίσεις </vt:lpstr>
      <vt:lpstr>Λεξικά Συναισθήματος (Sentiment Lexicons)</vt:lpstr>
      <vt:lpstr>Χρήση Λεξικών Συναισθήματος</vt:lpstr>
      <vt:lpstr>Πρακτικές προσεγγίσεις </vt:lpstr>
      <vt:lpstr>Support Vector Machines </vt:lpstr>
      <vt:lpstr>Naïve  Bayes</vt:lpstr>
      <vt:lpstr>Νευρωνικά Δίκτυα</vt:lpstr>
      <vt:lpstr>Word2Vec</vt:lpstr>
      <vt:lpstr>Υβριδικές Προσεγγίσεις</vt:lpstr>
      <vt:lpstr>Προβλήματα Κατά την Ανάλυση Συναισθημάτων</vt:lpstr>
      <vt:lpstr> Βασικά Εργαλεία και Εφαρμογές</vt:lpstr>
      <vt:lpstr> Βασικά Εργαλεία και Εφαρμογές</vt:lpstr>
      <vt:lpstr>Συμπεράσματα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Attitude, sentiment and emotion detection</dc:title>
  <cp:lastModifiedBy> </cp:lastModifiedBy>
  <cp:revision>105</cp:revision>
  <dcterms:modified xsi:type="dcterms:W3CDTF">2019-05-17T09:52:30Z</dcterms:modified>
</cp:coreProperties>
</file>