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	<Relationship Id="rId3" Type="http://schemas.openxmlformats.org/package/2006/relationships/metadata/core-properties" Target="docProps/core.xml"/>
	<Relationship Id="rId1" Type="http://schemas.openxmlformats.org/officeDocument/2006/relationships/officeDocument" Target="ppt/presentation.xml"/>
	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1">
  <p:sldMasterIdLst>
    <p:sldMasterId id="2147483648" r:id="rId1"/>
  </p:sld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10477500" cy="5905500"/>
  <p:notesSz cx="6858000" cy="9144000"/>
  <p:embeddedFontLst>
    <p:embeddedFont>
      <p:font charset="0" pitchFamily="34" panose="020B0606030504020204" typeface="Open Sans"/>
      <p:regular r:id="rId130"/>
    </p:embeddedFont>
    <p:embeddedFont>
      <p:font charset="0" pitchFamily="34" panose="020B0503030101060003" typeface="Raleway"/>
      <p:regular r:id="rId131"/>
    </p:embeddedFont>
    <p:embeddedFont>
      <p:font charset="0" pitchFamily="34" panose="020B0502040504020204" typeface="Noto Sans"/>
      <p:regular r:id="rId132"/>
    </p:embeddedFont>
  </p:embeddedFontLst>
  <p:defaultTextStyle>
    <a:lvl1pPr marL="0" algn="l" defTabSz="361950" rtl="0" eaLnBrk="1" latinLnBrk="0" hangingPunct="1"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lvl1pPr>
    <a:lvl2pPr marL="457200" algn="l" defTabSz="361950" rtl="0" eaLnBrk="1" latinLnBrk="0" hangingPunct="1"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lvl2pPr>
    <a:lvl3pPr marL="914400" algn="l" defTabSz="361950" rtl="0" eaLnBrk="1" latinLnBrk="0" hangingPunct="1"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lvl3pPr>
    <a:lvl4pPr marL="1371600" algn="l" defTabSz="361950" rtl="0" eaLnBrk="1" latinLnBrk="0" hangingPunct="1"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lvl4pPr>
    <a:lvl5pPr marL="1828800" algn="l" defTabSz="361950" rtl="0" eaLnBrk="1" latinLnBrk="0" hangingPunct="1"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lvl5pPr>
    <a:lvl6pPr marL="2286000" algn="l" defTabSz="361950" rtl="0" eaLnBrk="1" latinLnBrk="0" hangingPunct="1"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lvl6pPr>
    <a:lvl7pPr marL="2743200" algn="l" defTabSz="361950" rtl="0" eaLnBrk="1" latinLnBrk="0" hangingPunct="1"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lvl7pPr>
    <a:lvl8pPr marL="3200400" algn="l" defTabSz="361950" rtl="0" eaLnBrk="1" latinLnBrk="0" hangingPunct="1"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lvl8pPr>
    <a:lvl9pPr marL="3657600" algn="l" defTabSz="361950" rtl="0" eaLnBrk="1" latinLnBrk="0" hangingPunct="1"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lvl9pPr>
    <a:defPPr algn="l" defTabSz="361950">
      <a:lnSpc>
        <a:spcPct val="107601"/>
      </a:lnSpc>
      <a:spcAft>
        <a:spcPts val="0"/>
      </a:spcAft>
      <a:defRPr lang="en-GB" sz="1500" spc="0" b="0" i="0" u="none" strike="noStrike">
        <a:solidFill>
          <a:srgbClr val="151D1F">
            <a:alpha val="100000"/>
          </a:srgbClr>
        </a:solidFill>
        <a:latin typeface="Raleway"/>
      </a:defRPr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standalone="yes"?><Relationships xmlns="http://schemas.openxmlformats.org/package/2006/relationships">
	<Relationship Id="rId3" Type="http://schemas.openxmlformats.org/officeDocument/2006/relationships/presProps" Target="presProps.xml"/>
	<Relationship Id="rId1" Type="http://schemas.openxmlformats.org/officeDocument/2006/relationships/slideMaster" Target="slideMasters/slideMaster1.xml"/>
	<Relationship Id="rId6" Type="http://schemas.openxmlformats.org/officeDocument/2006/relationships/tableStyles" Target="tableStyles.xml"/>
	<Relationship Id="rId5" Type="http://schemas.openxmlformats.org/officeDocument/2006/relationships/theme" Target="theme/theme1.xml"/>
	<Relationship Id="rId4" Type="http://schemas.openxmlformats.org/officeDocument/2006/relationships/viewProps" Target="viewProps.xml"/>
<Relationship Target="slides/slide1.xml" Type="http://schemas.openxmlformats.org/officeDocument/2006/relationships/slide" Id="rId11"/><Relationship Target="slides/slide2.xml" Type="http://schemas.openxmlformats.org/officeDocument/2006/relationships/slide" Id="rId12"/><Relationship Target="slides/slide3.xml" Type="http://schemas.openxmlformats.org/officeDocument/2006/relationships/slide" Id="rId13"/><Relationship Target="slides/slide4.xml" Type="http://schemas.openxmlformats.org/officeDocument/2006/relationships/slide" Id="rId14"/><Relationship Target="slides/slide5.xml" Type="http://schemas.openxmlformats.org/officeDocument/2006/relationships/slide" Id="rId15"/><Relationship Target="slides/slide6.xml" Type="http://schemas.openxmlformats.org/officeDocument/2006/relationships/slide" Id="rId16"/><Relationship Target="slides/slide7.xml" Type="http://schemas.openxmlformats.org/officeDocument/2006/relationships/slide" Id="rId17"/><Relationship Target="slides/slide8.xml" Type="http://schemas.openxmlformats.org/officeDocument/2006/relationships/slide" Id="rId18"/><Relationship Target="slides/slide9.xml" Type="http://schemas.openxmlformats.org/officeDocument/2006/relationships/slide" Id="rId19"/><Relationship Target="slides/slide10.xml" Type="http://schemas.openxmlformats.org/officeDocument/2006/relationships/slide" Id="rId20"/><Relationship Target="slides/slide11.xml" Type="http://schemas.openxmlformats.org/officeDocument/2006/relationships/slide" Id="rId21"/><Relationship Target="slides/slide12.xml" Type="http://schemas.openxmlformats.org/officeDocument/2006/relationships/slide" Id="rId22"/><Relationship Target="slides/slide13.xml" Type="http://schemas.openxmlformats.org/officeDocument/2006/relationships/slide" Id="rId23"/><Relationship Target="slides/slide14.xml" Type="http://schemas.openxmlformats.org/officeDocument/2006/relationships/slide" Id="rId24"/><Relationship Target="slides/slide15.xml" Type="http://schemas.openxmlformats.org/officeDocument/2006/relationships/slide" Id="rId25"/><Relationship Target="slides/slide16.xml" Type="http://schemas.openxmlformats.org/officeDocument/2006/relationships/slide" Id="rId26"/><Relationship Target="slides/slide17.xml" Type="http://schemas.openxmlformats.org/officeDocument/2006/relationships/slide" Id="rId27"/><Relationship Target="slides/slide18.xml" Type="http://schemas.openxmlformats.org/officeDocument/2006/relationships/slide" Id="rId28"/><Relationship Target="slides/slide19.xml" Type="http://schemas.openxmlformats.org/officeDocument/2006/relationships/slide" Id="rId29"/><Relationship Target="fonts/font130.fntdata" Type="http://schemas.openxmlformats.org/officeDocument/2006/relationships/font" Id="rId130"/><Relationship Target="fonts/font131.fntdata" Type="http://schemas.openxmlformats.org/officeDocument/2006/relationships/font" Id="rId131"/><Relationship Target="fonts/font132.fntdata" Type="http://schemas.openxmlformats.org/officeDocument/2006/relationships/font" Id="rId132"/></Relationships>
</file>

<file path=ppt/slideLayouts/_rels/slideLayout1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687" y="962596"/>
            <a:ext cx="7858125" cy="206692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687" y="3100387"/>
            <a:ext cx="7858125" cy="14173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2" y="312991"/>
            <a:ext cx="2252662" cy="5001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470" y="312991"/>
            <a:ext cx="6642735" cy="50019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1476375"/>
            <a:ext cx="9010650" cy="242125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470" y="3956685"/>
            <a:ext cx="9010650" cy="12992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470" y="1570863"/>
            <a:ext cx="4452937" cy="3744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1615" y="1570863"/>
            <a:ext cx="4452937" cy="3744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312991"/>
            <a:ext cx="9021127" cy="1139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470" y="1446847"/>
            <a:ext cx="4431982" cy="7086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470" y="2155507"/>
            <a:ext cx="4431982" cy="31712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1615" y="1446847"/>
            <a:ext cx="4431982" cy="7086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1615" y="2155507"/>
            <a:ext cx="4431982" cy="31712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AEAD-B025-4E0E-A630-C6DF39CC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" y="389763"/>
            <a:ext cx="3373755" cy="13759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7B2E-33AE-4555-AF33-259192DD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937" y="850391"/>
            <a:ext cx="5301615" cy="419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332C-4395-43FB-8471-581781160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2470" y="1771650"/>
            <a:ext cx="3373755" cy="32775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4C4C0-2660-4B1B-A317-37BF460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BDA29-6F09-4056-9130-F2F1D555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087F2-7A79-4ADE-8840-E827BC4F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9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389763"/>
            <a:ext cx="3373755" cy="13759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52937" y="850391"/>
            <a:ext cx="5301615" cy="41929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470" y="1771650"/>
            <a:ext cx="3373755" cy="32775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	<Relationship Id="rId8" Type="http://schemas.openxmlformats.org/officeDocument/2006/relationships/slideLayout" Target="../slideLayouts/slideLayout8.xml"/>
	<Relationship Id="rId3" Type="http://schemas.openxmlformats.org/officeDocument/2006/relationships/slideLayout" Target="../slideLayouts/slideLayout3.xml"/>
	<Relationship Id="rId7" Type="http://schemas.openxmlformats.org/officeDocument/2006/relationships/slideLayout" Target="../slideLayouts/slideLayout7.xml"/>
	<Relationship Id="rId12" Type="http://schemas.openxmlformats.org/officeDocument/2006/relationships/theme" Target="../theme/theme1.xml"/>
	<Relationship Id="rId2" Type="http://schemas.openxmlformats.org/officeDocument/2006/relationships/slideLayout" Target="../slideLayouts/slideLayout2.xml"/>
	<Relationship Id="rId1" Type="http://schemas.openxmlformats.org/officeDocument/2006/relationships/slideLayout" Target="../slideLayouts/slideLayout1.xml"/>
	<Relationship Id="rId6" Type="http://schemas.openxmlformats.org/officeDocument/2006/relationships/slideLayout" Target="../slideLayouts/slideLayout6.xml"/>
	<Relationship Id="rId11" Type="http://schemas.openxmlformats.org/officeDocument/2006/relationships/slideLayout" Target="../slideLayouts/slideLayout11.xml"/>
	<Relationship Id="rId5" Type="http://schemas.openxmlformats.org/officeDocument/2006/relationships/slideLayout" Target="../slideLayouts/slideLayout5.xml"/>
	<Relationship Id="rId10" Type="http://schemas.openxmlformats.org/officeDocument/2006/relationships/slideLayout" Target="../slideLayouts/slideLayout10.xml"/>
	<Relationship Id="rId4" Type="http://schemas.openxmlformats.org/officeDocument/2006/relationships/slideLayout" Target="../slideLayouts/slideLayout4.xml"/>
	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7" y="312991"/>
            <a:ext cx="901065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7" y="1570863"/>
            <a:ext cx="9010650" cy="374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7" y="5468493"/>
            <a:ext cx="2357437" cy="312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4A1E-0819-41D8-959E-791DA0A9FA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8052" y="5468493"/>
            <a:ext cx="3530917" cy="312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115" y="5468493"/>
            <a:ext cx="2357437" cy="312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0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0" Type="http://schemas.openxmlformats.org/officeDocument/2006/relationships/image" Target="../media/image2.png"/></Relationships>
</file>

<file path=ppt/slides/_rels/slide11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1" Type="http://schemas.openxmlformats.org/officeDocument/2006/relationships/image" Target="../media/image2.png"/></Relationships>
</file>

<file path=ppt/slides/_rels/slide12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2" Type="http://schemas.openxmlformats.org/officeDocument/2006/relationships/image" Target="../media/image3.png"/><Relationship Id="rId23" Type="http://schemas.openxmlformats.org/officeDocument/2006/relationships/image" Target="../media/image17.jpg"/></Relationships>
</file>

<file path=ppt/slides/_rels/slide13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4" Type="http://schemas.openxmlformats.org/officeDocument/2006/relationships/image" Target="../media/image3.png"/><Relationship Id="rId25" Type="http://schemas.openxmlformats.org/officeDocument/2006/relationships/image" Target="../media/image19.png"/></Relationships>
</file>

<file path=ppt/slides/_rels/slide14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6" Type="http://schemas.openxmlformats.org/officeDocument/2006/relationships/image" Target="../media/image2.png"/></Relationships>
</file>

<file path=ppt/slides/_rels/slide15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7" Type="http://schemas.openxmlformats.org/officeDocument/2006/relationships/image" Target="../media/image2.png"/></Relationships>
</file>

<file path=ppt/slides/_rels/slide16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8" Type="http://schemas.openxmlformats.org/officeDocument/2006/relationships/image" Target="../media/image2.png"/></Relationships>
</file>

<file path=ppt/slides/_rels/slide17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29" Type="http://schemas.openxmlformats.org/officeDocument/2006/relationships/image" Target="../media/image2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/Relationships>
</file>

<file path=ppt/slides/_rels/slide18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32" Type="http://schemas.openxmlformats.org/officeDocument/2006/relationships/image" Target="../media/image3.png"/><Relationship Id="rId33" Type="http://schemas.openxmlformats.org/officeDocument/2006/relationships/image" Target="../media/image27.png"/><Relationship Id="rId34" Type="http://schemas.openxmlformats.org/officeDocument/2006/relationships/image" Target="../media/image28.jpg"/></Relationships>
</file>

<file path=ppt/slides/_rels/slide19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35" Type="http://schemas.openxmlformats.org/officeDocument/2006/relationships/image" Target="../media/image3.png"/><Relationship Id="rId36" Type="http://schemas.openxmlformats.org/officeDocument/2006/relationships/hyperlink" Target="https://en.wikipedia.org/wiki/Recommender_system" TargetMode="External"/></Relationships>
</file>

<file path=ppt/slides/_rels/slide2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9" Type="http://schemas.openxmlformats.org/officeDocument/2006/relationships/image" Target="../media/image3.png"/><Relationship Id="rId10" Type="http://schemas.openxmlformats.org/officeDocument/2006/relationships/image" Target="../media/image2.png"/></Relationships>
</file>

<file path=ppt/slides/_rels/slide3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1" Type="http://schemas.openxmlformats.org/officeDocument/2006/relationships/image" Target="../media/image2.png"/><Relationship Id="rId12" Type="http://schemas.openxmlformats.org/officeDocument/2006/relationships/image" Target="../media/image6.png"/></Relationships>
</file>

<file path=ppt/slides/_rels/slide4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3" Type="http://schemas.openxmlformats.org/officeDocument/2006/relationships/image" Target="../media/image2.png"/></Relationships>
</file>

<file path=ppt/slides/_rels/slide5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4" Type="http://schemas.openxmlformats.org/officeDocument/2006/relationships/image" Target="../media/image2.png"/></Relationships>
</file>

<file path=ppt/slides/_rels/slide6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5" Type="http://schemas.openxmlformats.org/officeDocument/2006/relationships/image" Target="../media/image2.png"/></Relationships>
</file>

<file path=ppt/slides/_rels/slide7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6" Type="http://schemas.openxmlformats.org/officeDocument/2006/relationships/image" Target="../media/image3.png"/><Relationship Id="rId17" Type="http://schemas.openxmlformats.org/officeDocument/2006/relationships/image" Target="../media/image11.png"/></Relationships>
</file>

<file path=ppt/slides/_rels/slide8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8" Type="http://schemas.openxmlformats.org/officeDocument/2006/relationships/image" Target="../media/image2.png"/></Relationships>
</file>

<file path=ppt/slides/_rels/slide9.xml.rels><?xml version="1.0" standalone="yes"?><Relationships xmlns="http://schemas.openxmlformats.org/package/2006/relationships">
	<Relationship Id="rId1" Type="http://schemas.openxmlformats.org/officeDocument/2006/relationships/slideLayout" Target="../slideLayouts/slideLayout1.xml"/>
<Relationship Id="rId1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5" id="5"/>
          <p:cNvGrpSpPr/>
          <p:nvPr/>
        </p:nvGrpSpPr>
        <p:grpSpPr>
          <a:xfrm>
            <a:off x="4079088" y="286131"/>
            <a:ext cx="5333225" cy="5333225"/>
            <a:chOff x="4079088" y="286131"/>
            <a:chExt cx="5333225" cy="5333225"/>
          </a:xfrm>
        </p:grpSpPr>
        <p:grpSp>
          <p:nvGrpSpPr>
            <p:cNvPr name="Group 6" id="6"/>
            <p:cNvGrpSpPr/>
            <p:nvPr/>
          </p:nvGrpSpPr>
          <p:grpSpPr>
            <a:xfrm>
              <a:off x="4489209" y="731990"/>
              <a:ext cx="4451007" cy="4450956"/>
              <a:chOff x="4489209" y="731990"/>
              <a:chExt cx="4451007" cy="4450956"/>
            </a:xfrm>
          </p:grpSpPr>
          <p:sp>
            <p:nvSpPr>
              <p:cNvPr name="Freeform 7" id="7"/>
              <p:cNvSpPr>
                <a:spLocks noChangeArrowheads="1"/>
              </p:cNvSpPr>
              <p:nvPr/>
            </p:nvSpPr>
            <p:spPr bwMode="auto">
              <a:xfrm>
                <a:off x="4489196" y="731990"/>
                <a:ext cx="4450994" cy="4450944"/>
              </a:xfrm>
              <a:custGeom>
                <a:avLst/>
                <a:gdLst/>
                <a:ahLst/>
                <a:cxnLst/>
                <a:rect l="0" t="0" r="r" b="b"/>
                <a:pathLst>
                  <a:path w="350473" h="350469">
                    <a:moveTo>
                      <a:pt x="339237" y="175233"/>
                    </a:moveTo>
                    <a:cubicBezTo>
                      <a:pt x="339237" y="84715"/>
                      <a:pt x="265761" y="11236"/>
                      <a:pt x="175238" y="11236"/>
                    </a:cubicBezTo>
                    <a:cubicBezTo>
                      <a:pt x="84715" y="11236"/>
                      <a:pt x="11236" y="84715"/>
                      <a:pt x="11236" y="175233"/>
                    </a:cubicBezTo>
                    <a:cubicBezTo>
                      <a:pt x="11236" y="265754"/>
                      <a:pt x="84715" y="339233"/>
                      <a:pt x="175238" y="339233"/>
                    </a:cubicBezTo>
                    <a:cubicBezTo>
                      <a:pt x="265761" y="339233"/>
                      <a:pt x="339237" y="265754"/>
                      <a:pt x="339237" y="175233"/>
                    </a:cubicBezTo>
                  </a:path>
                </a:pathLst>
              </a:custGeom>
              <a:solidFill>
                <a:srgbClr val="FFFFFF"/>
              </a:solidFill>
              <a:ln w="285394">
                <a:solidFill>
                  <a:srgbClr val="A3D8E4"/>
                </a:solidFill>
              </a:ln>
            </p:spPr>
          </p:sp>
        </p:grpSp>
        <p:grpSp>
          <p:nvGrpSpPr>
            <p:cNvPr name="Group 8" id="8"/>
            <p:cNvGrpSpPr/>
            <p:nvPr/>
          </p:nvGrpSpPr>
          <p:grpSpPr>
            <a:xfrm>
              <a:off x="4079088" y="2277135"/>
              <a:ext cx="5333225" cy="1351255"/>
              <a:chOff x="4079088" y="2277135"/>
              <a:chExt cx="5333225" cy="1351255"/>
            </a:xfrm>
          </p:grpSpPr>
          <p:grpSp>
            <p:nvGrpSpPr>
              <p:cNvPr name="Group 9" id="9"/>
              <p:cNvGrpSpPr/>
              <p:nvPr/>
            </p:nvGrpSpPr>
            <p:grpSpPr>
              <a:xfrm>
                <a:off x="4079088" y="2277135"/>
                <a:ext cx="5333225" cy="1351255"/>
                <a:chOff x="4079088" y="2277135"/>
                <a:chExt cx="5333225" cy="1351255"/>
              </a:xfrm>
            </p:grpSpPr>
            <p:sp>
              <p:nvSpPr>
                <p:cNvPr name="Freeform 10" id="10"/>
                <p:cNvSpPr>
                  <a:spLocks noChangeArrowheads="1"/>
                </p:cNvSpPr>
                <p:nvPr/>
              </p:nvSpPr>
              <p:spPr bwMode="auto">
                <a:xfrm>
                  <a:off x="4079075" y="2277135"/>
                  <a:ext cx="5333213" cy="135125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419939" h="106398">
                      <a:moveTo>
                        <a:pt x="0" y="53200"/>
                      </a:moveTo>
                      <a:cubicBezTo>
                        <a:pt x="0" y="82563"/>
                        <a:pt x="23833" y="106398"/>
                        <a:pt x="53198" y="106398"/>
                      </a:cubicBezTo>
                      <a:lnTo>
                        <a:pt x="366741" y="106398"/>
                      </a:lnTo>
                      <a:cubicBezTo>
                        <a:pt x="396105" y="106398"/>
                        <a:pt x="419939" y="82563"/>
                        <a:pt x="419939" y="53200"/>
                      </a:cubicBezTo>
                      <a:cubicBezTo>
                        <a:pt x="419939" y="23835"/>
                        <a:pt x="396105" y="0"/>
                        <a:pt x="366741" y="0"/>
                      </a:cubicBezTo>
                      <a:lnTo>
                        <a:pt x="53198" y="0"/>
                      </a:lnTo>
                      <a:cubicBezTo>
                        <a:pt x="23833" y="0"/>
                        <a:pt x="0" y="23835"/>
                        <a:pt x="0" y="53200"/>
                      </a:cubicBezTo>
                    </a:path>
                  </a:pathLst>
                </a:custGeom>
                <a:solidFill>
                  <a:srgbClr val="FFFFFF"/>
                </a:solidFill>
                <a:ln w="12751"/>
              </p:spPr>
            </p:sp>
          </p:grpSp>
          <p:sp>
            <p:nvSpPr>
              <p:cNvPr name="Freeform 11" id="11"/>
              <p:cNvSpPr>
                <a:spLocks noChangeArrowheads="1"/>
              </p:cNvSpPr>
              <p:nvPr/>
            </p:nvSpPr>
            <p:spPr bwMode="auto">
              <a:xfrm>
                <a:off x="8398866" y="2711183"/>
                <a:ext cx="858850" cy="483108"/>
              </a:xfrm>
              <a:custGeom>
                <a:avLst/>
                <a:gdLst/>
                <a:ahLst/>
                <a:cxnLst/>
                <a:rect l="0" t="0" r="r" b="b"/>
                <a:pathLst>
                  <a:path w="67627" h="38040">
                    <a:moveTo>
                      <a:pt x="66370" y="30842"/>
                    </a:moveTo>
                    <a:cubicBezTo>
                      <a:pt x="67209" y="31679"/>
                      <a:pt x="67627" y="32669"/>
                      <a:pt x="67627" y="33814"/>
                    </a:cubicBezTo>
                    <a:cubicBezTo>
                      <a:pt x="67627" y="34958"/>
                      <a:pt x="67209" y="35950"/>
                      <a:pt x="66372" y="36786"/>
                    </a:cubicBezTo>
                    <a:cubicBezTo>
                      <a:pt x="65536" y="37622"/>
                      <a:pt x="64544" y="38040"/>
                      <a:pt x="63398" y="38040"/>
                    </a:cubicBezTo>
                    <a:lnTo>
                      <a:pt x="4226" y="38040"/>
                    </a:lnTo>
                    <a:cubicBezTo>
                      <a:pt x="3081" y="38040"/>
                      <a:pt x="2091" y="37622"/>
                      <a:pt x="1254" y="36786"/>
                    </a:cubicBezTo>
                    <a:cubicBezTo>
                      <a:pt x="418" y="35950"/>
                      <a:pt x="0" y="34958"/>
                      <a:pt x="0" y="33814"/>
                    </a:cubicBezTo>
                    <a:cubicBezTo>
                      <a:pt x="0" y="32669"/>
                      <a:pt x="418" y="31679"/>
                      <a:pt x="1254" y="30842"/>
                    </a:cubicBezTo>
                    <a:lnTo>
                      <a:pt x="30841" y="1255"/>
                    </a:lnTo>
                    <a:cubicBezTo>
                      <a:pt x="31677" y="419"/>
                      <a:pt x="32669" y="0"/>
                      <a:pt x="33812" y="0"/>
                    </a:cubicBezTo>
                    <a:cubicBezTo>
                      <a:pt x="34958" y="0"/>
                      <a:pt x="35950" y="419"/>
                      <a:pt x="36784" y="1255"/>
                    </a:cubicBezTo>
                    <a:lnTo>
                      <a:pt x="66370" y="30842"/>
                    </a:lnTo>
                    <a:close/>
                  </a:path>
                </a:pathLst>
              </a:custGeom>
              <a:solidFill>
                <a:srgbClr val="FF000E"/>
              </a:solidFill>
              <a:ln w="29274"/>
            </p:spPr>
          </p:sp>
          <p:grpSp>
            <p:nvGrpSpPr>
              <p:cNvPr name="Group 12" id="12"/>
              <p:cNvGrpSpPr/>
              <p:nvPr/>
            </p:nvGrpSpPr>
            <p:grpSpPr>
              <a:xfrm>
                <a:off x="4234459" y="2711577"/>
                <a:ext cx="857364" cy="482257"/>
                <a:chOff x="4234459" y="2711577"/>
                <a:chExt cx="857364" cy="482257"/>
              </a:xfrm>
            </p:grpSpPr>
            <p:grpSp>
              <p:nvGrpSpPr>
                <p:cNvPr name="Group 13" id="13"/>
                <p:cNvGrpSpPr/>
                <p:nvPr/>
              </p:nvGrpSpPr>
              <p:grpSpPr>
                <a:xfrm>
                  <a:off x="4234459" y="2711577"/>
                  <a:ext cx="857364" cy="482257"/>
                  <a:chOff x="4234459" y="2711577"/>
                  <a:chExt cx="857364" cy="482257"/>
                </a:xfrm>
              </p:grpSpPr>
              <p:sp>
                <p:nvSpPr>
                  <p:cNvPr name="Freeform 14" id="14"/>
                  <p:cNvSpPr>
                    <a:spLocks noChangeArrowheads="1"/>
                  </p:cNvSpPr>
                  <p:nvPr/>
                </p:nvSpPr>
                <p:spPr bwMode="auto">
                  <a:xfrm>
                    <a:off x="4234447" y="2711564"/>
                    <a:ext cx="857364" cy="482244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67509" h="37973">
                        <a:moveTo>
                          <a:pt x="66254" y="30789"/>
                        </a:moveTo>
                        <a:cubicBezTo>
                          <a:pt x="67092" y="31624"/>
                          <a:pt x="67509" y="32612"/>
                          <a:pt x="67509" y="33756"/>
                        </a:cubicBezTo>
                        <a:cubicBezTo>
                          <a:pt x="67509" y="34897"/>
                          <a:pt x="67092" y="35887"/>
                          <a:pt x="66256" y="36721"/>
                        </a:cubicBezTo>
                        <a:cubicBezTo>
                          <a:pt x="65421" y="37557"/>
                          <a:pt x="64431" y="37973"/>
                          <a:pt x="63287" y="37973"/>
                        </a:cubicBezTo>
                        <a:lnTo>
                          <a:pt x="4219" y="37973"/>
                        </a:lnTo>
                        <a:cubicBezTo>
                          <a:pt x="3077" y="37973"/>
                          <a:pt x="2087" y="37557"/>
                          <a:pt x="1252" y="36721"/>
                        </a:cubicBezTo>
                        <a:cubicBezTo>
                          <a:pt x="416" y="35887"/>
                          <a:pt x="0" y="34897"/>
                          <a:pt x="0" y="33756"/>
                        </a:cubicBezTo>
                        <a:cubicBezTo>
                          <a:pt x="0" y="32612"/>
                          <a:pt x="416" y="31624"/>
                          <a:pt x="1252" y="30789"/>
                        </a:cubicBezTo>
                        <a:lnTo>
                          <a:pt x="30787" y="1255"/>
                        </a:lnTo>
                        <a:cubicBezTo>
                          <a:pt x="31622" y="419"/>
                          <a:pt x="32612" y="0"/>
                          <a:pt x="33754" y="0"/>
                        </a:cubicBezTo>
                        <a:cubicBezTo>
                          <a:pt x="34897" y="0"/>
                          <a:pt x="35887" y="419"/>
                          <a:pt x="36720" y="1255"/>
                        </a:cubicBezTo>
                        <a:lnTo>
                          <a:pt x="66254" y="30789"/>
                        </a:lnTo>
                        <a:close/>
                      </a:path>
                    </a:pathLst>
                  </a:custGeom>
                  <a:solidFill>
                    <a:srgbClr val="388600"/>
                  </a:solidFill>
                  <a:ln w="21450"/>
                </p:spPr>
              </p:sp>
            </p:grpSp>
          </p:grpSp>
        </p:grpSp>
        <p:grpSp>
          <p:nvGrpSpPr>
            <p:cNvPr name="Group 15" id="15"/>
            <p:cNvGrpSpPr/>
            <p:nvPr/>
          </p:nvGrpSpPr>
          <p:grpSpPr>
            <a:xfrm>
              <a:off x="6039041" y="286131"/>
              <a:ext cx="1351293" cy="5333225"/>
              <a:chOff x="6039041" y="286131"/>
              <a:chExt cx="1351293" cy="5333225"/>
            </a:xfrm>
          </p:grpSpPr>
          <p:grpSp>
            <p:nvGrpSpPr>
              <p:cNvPr name="Group 16" id="16"/>
              <p:cNvGrpSpPr/>
              <p:nvPr/>
            </p:nvGrpSpPr>
            <p:grpSpPr>
              <a:xfrm>
                <a:off x="6039041" y="286131"/>
                <a:ext cx="1351293" cy="5333225"/>
                <a:chOff x="6039041" y="286131"/>
                <a:chExt cx="1351293" cy="5333225"/>
              </a:xfrm>
            </p:grpSpPr>
            <p:sp>
              <p:nvSpPr>
                <p:cNvPr name="Freeform 17" id="17"/>
                <p:cNvSpPr>
                  <a:spLocks noChangeArrowheads="1"/>
                </p:cNvSpPr>
                <p:nvPr/>
              </p:nvSpPr>
              <p:spPr bwMode="auto">
                <a:xfrm>
                  <a:off x="6039041" y="286131"/>
                  <a:ext cx="1351293" cy="533321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06401" h="419939">
                      <a:moveTo>
                        <a:pt x="53199" y="419939"/>
                      </a:moveTo>
                      <a:cubicBezTo>
                        <a:pt x="82565" y="419939"/>
                        <a:pt x="106401" y="396105"/>
                        <a:pt x="106401" y="366741"/>
                      </a:cubicBezTo>
                      <a:lnTo>
                        <a:pt x="106401" y="53198"/>
                      </a:lnTo>
                      <a:cubicBezTo>
                        <a:pt x="106401" y="23833"/>
                        <a:pt x="82565" y="0"/>
                        <a:pt x="53199" y="0"/>
                      </a:cubicBezTo>
                      <a:cubicBezTo>
                        <a:pt x="23836" y="0"/>
                        <a:pt x="0" y="23833"/>
                        <a:pt x="0" y="53198"/>
                      </a:cubicBezTo>
                      <a:lnTo>
                        <a:pt x="0" y="366741"/>
                      </a:lnTo>
                      <a:cubicBezTo>
                        <a:pt x="0" y="396105"/>
                        <a:pt x="23836" y="419939"/>
                        <a:pt x="53199" y="419939"/>
                      </a:cubicBezTo>
                    </a:path>
                  </a:pathLst>
                </a:custGeom>
                <a:solidFill>
                  <a:srgbClr val="FFFFFF"/>
                </a:solidFill>
                <a:ln w="12751"/>
              </p:spPr>
            </p:sp>
          </p:grpSp>
          <p:sp>
            <p:nvSpPr>
              <p:cNvPr name="Freeform 18" id="18"/>
              <p:cNvSpPr>
                <a:spLocks noChangeArrowheads="1"/>
              </p:cNvSpPr>
              <p:nvPr/>
            </p:nvSpPr>
            <p:spPr bwMode="auto">
              <a:xfrm>
                <a:off x="6285255" y="628561"/>
                <a:ext cx="858926" cy="483133"/>
              </a:xfrm>
              <a:custGeom>
                <a:avLst/>
                <a:gdLst/>
                <a:ahLst/>
                <a:cxnLst/>
                <a:rect l="0" t="0" r="r" b="b"/>
                <a:pathLst>
                  <a:path w="67632" h="38043">
                    <a:moveTo>
                      <a:pt x="66376" y="30845"/>
                    </a:moveTo>
                    <a:cubicBezTo>
                      <a:pt x="67214" y="31682"/>
                      <a:pt x="67632" y="32671"/>
                      <a:pt x="67632" y="33817"/>
                    </a:cubicBezTo>
                    <a:cubicBezTo>
                      <a:pt x="67632" y="34961"/>
                      <a:pt x="67214" y="35952"/>
                      <a:pt x="66378" y="36789"/>
                    </a:cubicBezTo>
                    <a:cubicBezTo>
                      <a:pt x="65541" y="37625"/>
                      <a:pt x="64550" y="38043"/>
                      <a:pt x="63405" y="38043"/>
                    </a:cubicBezTo>
                    <a:lnTo>
                      <a:pt x="4227" y="38043"/>
                    </a:lnTo>
                    <a:cubicBezTo>
                      <a:pt x="3083" y="38043"/>
                      <a:pt x="2091" y="37625"/>
                      <a:pt x="1255" y="36789"/>
                    </a:cubicBezTo>
                    <a:cubicBezTo>
                      <a:pt x="419" y="35952"/>
                      <a:pt x="0" y="34961"/>
                      <a:pt x="0" y="33817"/>
                    </a:cubicBezTo>
                    <a:cubicBezTo>
                      <a:pt x="0" y="32671"/>
                      <a:pt x="419" y="31682"/>
                      <a:pt x="1255" y="30845"/>
                    </a:cubicBezTo>
                    <a:lnTo>
                      <a:pt x="30843" y="1256"/>
                    </a:lnTo>
                    <a:cubicBezTo>
                      <a:pt x="31680" y="420"/>
                      <a:pt x="32672" y="0"/>
                      <a:pt x="33816" y="0"/>
                    </a:cubicBezTo>
                    <a:cubicBezTo>
                      <a:pt x="34961" y="0"/>
                      <a:pt x="35953" y="420"/>
                      <a:pt x="36788" y="1256"/>
                    </a:cubicBezTo>
                    <a:lnTo>
                      <a:pt x="66376" y="30845"/>
                    </a:lnTo>
                    <a:close/>
                  </a:path>
                </a:pathLst>
              </a:custGeom>
              <a:solidFill>
                <a:srgbClr val="BC71AD"/>
              </a:solidFill>
              <a:ln w="21450"/>
            </p:spPr>
          </p:sp>
          <p:sp>
            <p:nvSpPr>
              <p:cNvPr name="Freeform 19" id="19"/>
              <p:cNvSpPr>
                <a:spLocks noChangeArrowheads="1"/>
              </p:cNvSpPr>
              <p:nvPr/>
            </p:nvSpPr>
            <p:spPr bwMode="auto">
              <a:xfrm>
                <a:off x="6285319" y="4760227"/>
                <a:ext cx="858863" cy="483121"/>
              </a:xfrm>
              <a:custGeom>
                <a:avLst/>
                <a:gdLst/>
                <a:ahLst/>
                <a:cxnLst/>
                <a:rect l="0" t="0" r="r" b="b"/>
                <a:pathLst>
                  <a:path w="67628" h="38042">
                    <a:moveTo>
                      <a:pt x="66372" y="30844"/>
                    </a:moveTo>
                    <a:cubicBezTo>
                      <a:pt x="67210" y="31680"/>
                      <a:pt x="67628" y="32669"/>
                      <a:pt x="67628" y="33815"/>
                    </a:cubicBezTo>
                    <a:cubicBezTo>
                      <a:pt x="67628" y="34959"/>
                      <a:pt x="67210" y="35951"/>
                      <a:pt x="66374" y="36787"/>
                    </a:cubicBezTo>
                    <a:cubicBezTo>
                      <a:pt x="65537" y="37624"/>
                      <a:pt x="64546" y="38042"/>
                      <a:pt x="63400" y="38042"/>
                    </a:cubicBezTo>
                    <a:lnTo>
                      <a:pt x="4225" y="38042"/>
                    </a:lnTo>
                    <a:cubicBezTo>
                      <a:pt x="3081" y="38042"/>
                      <a:pt x="2091" y="37624"/>
                      <a:pt x="1254" y="36787"/>
                    </a:cubicBezTo>
                    <a:cubicBezTo>
                      <a:pt x="417" y="35951"/>
                      <a:pt x="0" y="34959"/>
                      <a:pt x="0" y="33815"/>
                    </a:cubicBezTo>
                    <a:cubicBezTo>
                      <a:pt x="0" y="32669"/>
                      <a:pt x="417" y="31680"/>
                      <a:pt x="1254" y="30844"/>
                    </a:cubicBezTo>
                    <a:lnTo>
                      <a:pt x="30841" y="1256"/>
                    </a:lnTo>
                    <a:cubicBezTo>
                      <a:pt x="31677" y="419"/>
                      <a:pt x="32669" y="0"/>
                      <a:pt x="33813" y="0"/>
                    </a:cubicBezTo>
                    <a:cubicBezTo>
                      <a:pt x="34959" y="0"/>
                      <a:pt x="35949" y="419"/>
                      <a:pt x="36784" y="1256"/>
                    </a:cubicBezTo>
                    <a:lnTo>
                      <a:pt x="66372" y="30844"/>
                    </a:lnTo>
                    <a:close/>
                  </a:path>
                </a:pathLst>
              </a:custGeom>
              <a:solidFill>
                <a:srgbClr val="FF9500"/>
              </a:solidFill>
              <a:ln w="23000"/>
            </p:spPr>
          </p:sp>
        </p:grpSp>
        <p:sp>
          <p:nvSpPr>
            <p:cNvPr name="Freeform 20" id="20"/>
            <p:cNvSpPr>
              <a:spLocks noChangeArrowheads="1"/>
            </p:cNvSpPr>
            <p:nvPr/>
          </p:nvSpPr>
          <p:spPr bwMode="auto">
            <a:xfrm>
              <a:off x="5626354" y="1864385"/>
              <a:ext cx="2176717" cy="2176717"/>
            </a:xfrm>
            <a:custGeom>
              <a:avLst/>
              <a:gdLst/>
              <a:ahLst/>
              <a:cxnLst/>
              <a:rect l="0" t="0" r="r" b="b"/>
              <a:pathLst>
                <a:path w="171395" h="171395">
                  <a:moveTo>
                    <a:pt x="37216" y="134179"/>
                  </a:moveTo>
                  <a:cubicBezTo>
                    <a:pt x="50763" y="147723"/>
                    <a:pt x="66922" y="154497"/>
                    <a:pt x="85697" y="154497"/>
                  </a:cubicBezTo>
                  <a:cubicBezTo>
                    <a:pt x="104474" y="154497"/>
                    <a:pt x="120633" y="147723"/>
                    <a:pt x="134178" y="134179"/>
                  </a:cubicBezTo>
                  <a:cubicBezTo>
                    <a:pt x="147722" y="120631"/>
                    <a:pt x="154496" y="104472"/>
                    <a:pt x="154496" y="85698"/>
                  </a:cubicBezTo>
                  <a:cubicBezTo>
                    <a:pt x="154496" y="79795"/>
                    <a:pt x="153559" y="73359"/>
                    <a:pt x="151681" y="66385"/>
                  </a:cubicBezTo>
                  <a:cubicBezTo>
                    <a:pt x="146586" y="67727"/>
                    <a:pt x="140148" y="68396"/>
                    <a:pt x="132369" y="68396"/>
                  </a:cubicBezTo>
                  <a:cubicBezTo>
                    <a:pt x="102866" y="68396"/>
                    <a:pt x="79528" y="56328"/>
                    <a:pt x="62362" y="32188"/>
                  </a:cubicBezTo>
                  <a:cubicBezTo>
                    <a:pt x="53510" y="53646"/>
                    <a:pt x="38489" y="69066"/>
                    <a:pt x="17300" y="78456"/>
                  </a:cubicBezTo>
                  <a:cubicBezTo>
                    <a:pt x="17031" y="80064"/>
                    <a:pt x="16897" y="82479"/>
                    <a:pt x="16897" y="85698"/>
                  </a:cubicBezTo>
                  <a:cubicBezTo>
                    <a:pt x="16897" y="104472"/>
                    <a:pt x="23671" y="120631"/>
                    <a:pt x="37216" y="134179"/>
                  </a:cubicBezTo>
                  <a:moveTo>
                    <a:pt x="25145" y="25146"/>
                  </a:moveTo>
                  <a:cubicBezTo>
                    <a:pt x="41909" y="8380"/>
                    <a:pt x="62093" y="0"/>
                    <a:pt x="85697" y="0"/>
                  </a:cubicBezTo>
                  <a:cubicBezTo>
                    <a:pt x="109300" y="0"/>
                    <a:pt x="129485" y="8380"/>
                    <a:pt x="146248" y="25146"/>
                  </a:cubicBezTo>
                  <a:cubicBezTo>
                    <a:pt x="163014" y="41910"/>
                    <a:pt x="171395" y="62094"/>
                    <a:pt x="171395" y="85698"/>
                  </a:cubicBezTo>
                  <a:cubicBezTo>
                    <a:pt x="171395" y="109301"/>
                    <a:pt x="163014" y="129486"/>
                    <a:pt x="146248" y="146249"/>
                  </a:cubicBezTo>
                  <a:cubicBezTo>
                    <a:pt x="129485" y="163016"/>
                    <a:pt x="109300" y="171395"/>
                    <a:pt x="85697" y="171395"/>
                  </a:cubicBezTo>
                  <a:cubicBezTo>
                    <a:pt x="62093" y="171395"/>
                    <a:pt x="41909" y="163016"/>
                    <a:pt x="25145" y="146249"/>
                  </a:cubicBezTo>
                  <a:cubicBezTo>
                    <a:pt x="8379" y="129486"/>
                    <a:pt x="0" y="109301"/>
                    <a:pt x="0" y="85698"/>
                  </a:cubicBezTo>
                  <a:cubicBezTo>
                    <a:pt x="0" y="62094"/>
                    <a:pt x="8379" y="41910"/>
                    <a:pt x="25145" y="25146"/>
                  </a:cubicBezTo>
                  <a:moveTo>
                    <a:pt x="103802" y="86705"/>
                  </a:moveTo>
                  <a:cubicBezTo>
                    <a:pt x="105947" y="84691"/>
                    <a:pt x="108496" y="83686"/>
                    <a:pt x="111446" y="83686"/>
                  </a:cubicBezTo>
                  <a:cubicBezTo>
                    <a:pt x="114396" y="83686"/>
                    <a:pt x="116945" y="84691"/>
                    <a:pt x="119091" y="86705"/>
                  </a:cubicBezTo>
                  <a:cubicBezTo>
                    <a:pt x="121237" y="88713"/>
                    <a:pt x="122309" y="91193"/>
                    <a:pt x="122309" y="94147"/>
                  </a:cubicBezTo>
                  <a:cubicBezTo>
                    <a:pt x="122309" y="97097"/>
                    <a:pt x="121237" y="99646"/>
                    <a:pt x="119091" y="101791"/>
                  </a:cubicBezTo>
                  <a:cubicBezTo>
                    <a:pt x="116945" y="103937"/>
                    <a:pt x="114396" y="105011"/>
                    <a:pt x="111446" y="105011"/>
                  </a:cubicBezTo>
                  <a:cubicBezTo>
                    <a:pt x="108496" y="105011"/>
                    <a:pt x="105947" y="103937"/>
                    <a:pt x="103802" y="101791"/>
                  </a:cubicBezTo>
                  <a:cubicBezTo>
                    <a:pt x="101655" y="99646"/>
                    <a:pt x="100582" y="97097"/>
                    <a:pt x="100582" y="94147"/>
                  </a:cubicBezTo>
                  <a:cubicBezTo>
                    <a:pt x="100582" y="91193"/>
                    <a:pt x="101655" y="88713"/>
                    <a:pt x="103802" y="86705"/>
                  </a:cubicBezTo>
                  <a:moveTo>
                    <a:pt x="52302" y="86705"/>
                  </a:moveTo>
                  <a:cubicBezTo>
                    <a:pt x="54448" y="84691"/>
                    <a:pt x="56997" y="83686"/>
                    <a:pt x="59947" y="83686"/>
                  </a:cubicBezTo>
                  <a:cubicBezTo>
                    <a:pt x="62897" y="83686"/>
                    <a:pt x="65446" y="84691"/>
                    <a:pt x="67591" y="86705"/>
                  </a:cubicBezTo>
                  <a:cubicBezTo>
                    <a:pt x="69738" y="88713"/>
                    <a:pt x="70811" y="91193"/>
                    <a:pt x="70811" y="94147"/>
                  </a:cubicBezTo>
                  <a:cubicBezTo>
                    <a:pt x="70811" y="97097"/>
                    <a:pt x="69738" y="99646"/>
                    <a:pt x="67591" y="101791"/>
                  </a:cubicBezTo>
                  <a:cubicBezTo>
                    <a:pt x="65446" y="103937"/>
                    <a:pt x="62897" y="105011"/>
                    <a:pt x="59947" y="105011"/>
                  </a:cubicBezTo>
                  <a:cubicBezTo>
                    <a:pt x="56997" y="105011"/>
                    <a:pt x="54448" y="103937"/>
                    <a:pt x="52302" y="101791"/>
                  </a:cubicBezTo>
                  <a:cubicBezTo>
                    <a:pt x="50157" y="99646"/>
                    <a:pt x="49084" y="97097"/>
                    <a:pt x="49084" y="94147"/>
                  </a:cubicBezTo>
                  <a:cubicBezTo>
                    <a:pt x="49084" y="91193"/>
                    <a:pt x="50157" y="88713"/>
                    <a:pt x="52302" y="86705"/>
                  </a:cubicBezTo>
                </a:path>
              </a:pathLst>
            </a:custGeom>
            <a:solidFill>
              <a:srgbClr val="A3D8E4"/>
            </a:solidFill>
            <a:ln w="54407"/>
          </p:spPr>
        </p:sp>
      </p:grpSp>
      <p:grpSp>
        <p:nvGrpSpPr>
          <p:cNvPr name="Group 21" id="21"/>
          <p:cNvGrpSpPr/>
          <p:nvPr/>
        </p:nvGrpSpPr>
        <p:grpSpPr>
          <a:xfrm>
            <a:off x="-102248" y="3813874"/>
            <a:ext cx="9038908" cy="2311298"/>
            <a:chOff x="-102248" y="3813874"/>
            <a:chExt cx="9038908" cy="2311298"/>
          </a:xfrm>
        </p:grpSpPr>
        <p:grpSp>
          <p:nvGrpSpPr>
            <p:cNvPr name="Group 22" id="22"/>
            <p:cNvGrpSpPr/>
            <p:nvPr/>
          </p:nvGrpSpPr>
          <p:grpSpPr>
            <a:xfrm>
              <a:off x="3452838" y="4674426"/>
              <a:ext cx="476250" cy="316624"/>
              <a:chOff x="3452838" y="4674426"/>
              <a:chExt cx="476250" cy="316624"/>
            </a:xfrm>
          </p:grpSpPr>
          <p:sp>
            <p:nvSpPr>
              <p:cNvPr name="Freeform 23" id="23"/>
              <p:cNvSpPr>
                <a:spLocks noChangeArrowheads="1"/>
              </p:cNvSpPr>
              <p:nvPr/>
            </p:nvSpPr>
            <p:spPr bwMode="auto">
              <a:xfrm>
                <a:off x="3452838" y="4674426"/>
                <a:ext cx="476250" cy="316611"/>
              </a:xfrm>
              <a:custGeom>
                <a:avLst/>
                <a:gdLst/>
                <a:ahLst/>
                <a:cxnLst/>
                <a:rect l="0" t="0" r="r" b="b"/>
                <a:pathLst>
                  <a:path w="37500" h="24931">
                    <a:moveTo>
                      <a:pt x="37500" y="0"/>
                    </a:moveTo>
                    <a:lnTo>
                      <a:pt x="0" y="0"/>
                    </a:lnTo>
                    <a:lnTo>
                      <a:pt x="37500" y="24931"/>
                    </a:lnTo>
                    <a:close/>
                  </a:path>
                </a:pathLst>
              </a:custGeom>
              <a:solidFill>
                <a:srgbClr val="516C72"/>
              </a:solidFill>
              <a:ln w="1702"/>
            </p:spPr>
          </p:sp>
        </p:grpSp>
        <p:grpSp>
          <p:nvGrpSpPr>
            <p:cNvPr name="Group 24" id="24"/>
            <p:cNvGrpSpPr/>
            <p:nvPr/>
          </p:nvGrpSpPr>
          <p:grpSpPr>
            <a:xfrm>
              <a:off x="3452825" y="3293339"/>
              <a:ext cx="7024675" cy="1381100"/>
              <a:chOff x="3452825" y="3293339"/>
              <a:chExt cx="7024675" cy="1381100"/>
            </a:xfrm>
          </p:grpSpPr>
          <p:sp>
            <p:nvSpPr>
              <p:cNvPr name="Freeform 25" id="25"/>
              <p:cNvSpPr>
                <a:spLocks noChangeArrowheads="1"/>
              </p:cNvSpPr>
              <p:nvPr/>
            </p:nvSpPr>
            <p:spPr bwMode="auto">
              <a:xfrm>
                <a:off x="3452825" y="3293326"/>
                <a:ext cx="7024675" cy="1381100"/>
              </a:xfrm>
              <a:custGeom>
                <a:avLst/>
                <a:gdLst/>
                <a:ahLst/>
                <a:cxnLst/>
                <a:rect l="0" t="0" r="r" b="b"/>
                <a:pathLst>
                  <a:path w="553124" h="108748">
                    <a:moveTo>
                      <a:pt x="0" y="108748"/>
                    </a:moveTo>
                    <a:lnTo>
                      <a:pt x="553124" y="108748"/>
                    </a:lnTo>
                    <a:lnTo>
                      <a:pt x="5531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26" id="26"/>
              <p:cNvSpPr txBox="1">
                <a:spLocks noChangeArrowheads="1"/>
              </p:cNvSpPr>
              <p:nvPr/>
            </p:nvSpPr>
            <p:spPr bwMode="auto">
              <a:xfrm rot="0">
                <a:off x="3814978" y="3672573"/>
                <a:ext cx="6305893" cy="622592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1500"/>
                  </a:spcAft>
                </a:pPr>
                <a:r>
                  <a:rPr lang="en-US" sz="3599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 xml:space="preserve"> Recommender Systems</a:t>
                </a:r>
                <a:endParaRPr lang="en-US" sz="3599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sp>
        <p:nvSpPr>
          <p:cNvPr name="Text Box 27" id="27"/>
          <p:cNvSpPr txBox="1">
            <a:spLocks noChangeArrowheads="1"/>
          </p:cNvSpPr>
          <p:nvPr/>
        </p:nvSpPr>
        <p:spPr bwMode="auto">
          <a:xfrm rot="0">
            <a:off x="159728" y="4752912"/>
            <a:ext cx="1682090" cy="37148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13484"/>
              </a:lnSpc>
              <a:spcAft>
                <a:spcPts val="525"/>
              </a:spcAft>
            </a:pPr>
            <a:r>
              <a:rPr sz="2100" u="sng" kern="2">
                <a:latin typeface="Open Sans"/>
              </a:rPr>
              <a:t>Presenters:</a:t>
            </a:r>
            <a:endParaRPr sz="2100" u="sng" kern="2">
              <a:latin typeface="Open Sans"/>
            </a:endParaRPr>
          </a:p>
        </p:txBody>
      </p:sp>
      <p:sp>
        <p:nvSpPr>
          <p:cNvPr name="Text Box 28" id="28"/>
          <p:cNvSpPr txBox="1">
            <a:spLocks noChangeArrowheads="1"/>
          </p:cNvSpPr>
          <p:nvPr/>
        </p:nvSpPr>
        <p:spPr bwMode="auto">
          <a:xfrm rot="0">
            <a:off x="547815" y="5534012"/>
            <a:ext cx="1682090" cy="285763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24834"/>
              </a:lnSpc>
              <a:spcAft>
                <a:spcPts val="0"/>
              </a:spcAft>
            </a:pPr>
            <a:endParaRPr kern="2">
              <a:latin typeface="Open Sans"/>
            </a:endParaRPr>
          </a:p>
        </p:txBody>
      </p:sp>
      <p:sp>
        <p:nvSpPr>
          <p:cNvPr name="Text Box 29" id="29"/>
          <p:cNvSpPr txBox="1">
            <a:spLocks noChangeArrowheads="1"/>
          </p:cNvSpPr>
          <p:nvPr/>
        </p:nvSpPr>
        <p:spPr bwMode="auto">
          <a:xfrm rot="0">
            <a:off x="547815" y="5096688"/>
            <a:ext cx="1967840" cy="719277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24834"/>
              </a:lnSpc>
            </a:pPr>
            <a:r>
              <a:rPr sz="1800" kern="2">
                <a:latin typeface="Open Sans"/>
              </a:rPr>
              <a:t>Thodoris Liapikos</a:t>
            </a:r>
            <a:endParaRPr sz="1800" kern="2">
              <a:latin typeface="Open Sans"/>
            </a:endParaRPr>
          </a:p>
          <a:p>
            <a:pPr algn="l">
              <a:lnSpc>
                <a:spcPct val="124834"/>
              </a:lnSpc>
            </a:pPr>
            <a:r>
              <a:rPr sz="1800" kern="2">
                <a:latin typeface="Open Sans"/>
              </a:rPr>
              <a:t>Vassilis Barzokas</a:t>
            </a:r>
            <a:endParaRPr sz="1800" kern="2">
              <a:latin typeface="Open Sans"/>
            </a:endParaRPr>
          </a:p>
          <a:p>
            <a:pPr algn="l">
              <a:lnSpc>
                <a:spcPct val="107601"/>
              </a:lnSpc>
              <a:spcAft>
                <a:spcPts val="0"/>
              </a:spcAft>
            </a:pPr>
            <a:endParaRPr kern="2"/>
          </a:p>
        </p:txBody>
      </p:sp>
      <p:pic>
        <p:nvPicPr>
          <p:cNvPr name="image1.png" id="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93" y="5124399"/>
            <a:ext cx="2396007" cy="781101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2.png" id="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68" id="268"/>
          <p:cNvGrpSpPr/>
          <p:nvPr/>
        </p:nvGrpSpPr>
        <p:grpSpPr>
          <a:xfrm>
            <a:off x="6701574" y="341401"/>
            <a:ext cx="1985404" cy="254102"/>
            <a:chOff x="6701574" y="341401"/>
            <a:chExt cx="1985404" cy="254102"/>
          </a:xfrm>
        </p:grpSpPr>
        <p:grpSp>
          <p:nvGrpSpPr>
            <p:cNvPr name="Group 269" id="269"/>
            <p:cNvGrpSpPr/>
            <p:nvPr/>
          </p:nvGrpSpPr>
          <p:grpSpPr>
            <a:xfrm>
              <a:off x="6441834" y="920585"/>
              <a:ext cx="314782" cy="209271"/>
              <a:chOff x="6441834" y="920585"/>
              <a:chExt cx="314782" cy="209271"/>
            </a:xfrm>
          </p:grpSpPr>
          <p:sp>
            <p:nvSpPr>
              <p:cNvPr name="Freeform 270" id="270"/>
              <p:cNvSpPr>
                <a:spLocks noChangeArrowheads="1"/>
              </p:cNvSpPr>
              <p:nvPr/>
            </p:nvSpPr>
            <p:spPr bwMode="auto">
              <a:xfrm>
                <a:off x="6441821" y="920572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271" id="271"/>
            <p:cNvGrpSpPr/>
            <p:nvPr/>
          </p:nvGrpSpPr>
          <p:grpSpPr>
            <a:xfrm>
              <a:off x="6442050" y="0"/>
              <a:ext cx="4035450" cy="928370"/>
              <a:chOff x="6442050" y="0"/>
              <a:chExt cx="4035450" cy="928370"/>
            </a:xfrm>
          </p:grpSpPr>
          <p:sp>
            <p:nvSpPr>
              <p:cNvPr name="Freeform 272" id="272"/>
              <p:cNvSpPr>
                <a:spLocks noChangeArrowheads="1"/>
              </p:cNvSpPr>
              <p:nvPr/>
            </p:nvSpPr>
            <p:spPr bwMode="auto">
              <a:xfrm>
                <a:off x="6442037" y="0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273" id="273"/>
              <p:cNvSpPr txBox="1">
                <a:spLocks noChangeArrowheads="1"/>
              </p:cNvSpPr>
              <p:nvPr/>
            </p:nvSpPr>
            <p:spPr bwMode="auto">
              <a:xfrm rot="0">
                <a:off x="6681419" y="239344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Collaborative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sp>
        <p:nvSpPr>
          <p:cNvPr name="Text Box 274" id="274"/>
          <p:cNvSpPr txBox="1">
            <a:spLocks noChangeArrowheads="1"/>
          </p:cNvSpPr>
          <p:nvPr/>
        </p:nvSpPr>
        <p:spPr bwMode="auto">
          <a:xfrm rot="0">
            <a:off x="2771877" y="1234631"/>
            <a:ext cx="5491912" cy="476225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13484"/>
              </a:lnSpc>
              <a:spcAft>
                <a:spcPts val="525"/>
              </a:spcAft>
            </a:pPr>
            <a:r>
              <a:rPr lang="en-US" sz="2497" b="1" kern="2">
                <a:latin typeface="Noto Sans"/>
              </a:rPr>
              <a:t>Methods of collaborative filtering</a:t>
            </a:r>
            <a:endParaRPr lang="en-US" sz="2497" b="1" kern="2">
              <a:latin typeface="Noto Sans"/>
            </a:endParaRPr>
          </a:p>
        </p:txBody>
      </p:sp>
      <p:grpSp>
        <p:nvGrpSpPr>
          <p:cNvPr name="Group 275" id="275"/>
          <p:cNvGrpSpPr/>
          <p:nvPr/>
        </p:nvGrpSpPr>
        <p:grpSpPr>
          <a:xfrm>
            <a:off x="277216" y="1809737"/>
            <a:ext cx="5371109" cy="1142975"/>
            <a:chOff x="277216" y="1809737"/>
            <a:chExt cx="5371109" cy="1142975"/>
          </a:xfrm>
        </p:grpSpPr>
        <p:sp>
          <p:nvSpPr>
            <p:cNvPr name="Freeform 276" id="276"/>
            <p:cNvSpPr>
              <a:spLocks noChangeArrowheads="1"/>
            </p:cNvSpPr>
            <p:nvPr/>
          </p:nvSpPr>
          <p:spPr bwMode="auto">
            <a:xfrm>
              <a:off x="277203" y="1809725"/>
              <a:ext cx="5371097" cy="1142975"/>
            </a:xfrm>
            <a:custGeom>
              <a:avLst/>
              <a:gdLst/>
              <a:ahLst/>
              <a:cxnLst/>
              <a:rect l="0" t="0" r="r" b="b"/>
              <a:pathLst>
                <a:path w="422922" h="89998">
                  <a:moveTo>
                    <a:pt x="0" y="89998"/>
                  </a:moveTo>
                  <a:lnTo>
                    <a:pt x="422922" y="89998"/>
                  </a:lnTo>
                  <a:lnTo>
                    <a:pt x="422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8E4"/>
            </a:solidFill>
            <a:ln w="0"/>
          </p:spPr>
        </p:sp>
        <p:sp>
          <p:nvSpPr>
            <p:cNvPr name="Text Box 277" id="277"/>
            <p:cNvSpPr txBox="1">
              <a:spLocks noChangeArrowheads="1"/>
            </p:cNvSpPr>
            <p:nvPr/>
          </p:nvSpPr>
          <p:spPr bwMode="auto">
            <a:xfrm rot="0">
              <a:off x="493928" y="2224202"/>
              <a:ext cx="4943399" cy="26832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Memory based 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278" id="278"/>
          <p:cNvGrpSpPr/>
          <p:nvPr/>
        </p:nvGrpSpPr>
        <p:grpSpPr>
          <a:xfrm>
            <a:off x="5648312" y="1809737"/>
            <a:ext cx="4352874" cy="1142975"/>
            <a:chOff x="5648312" y="1809737"/>
            <a:chExt cx="4352874" cy="1142975"/>
          </a:xfrm>
        </p:grpSpPr>
        <p:sp>
          <p:nvSpPr>
            <p:cNvPr name="Freeform 279" id="279"/>
            <p:cNvSpPr>
              <a:spLocks noChangeArrowheads="1"/>
            </p:cNvSpPr>
            <p:nvPr/>
          </p:nvSpPr>
          <p:spPr bwMode="auto">
            <a:xfrm>
              <a:off x="5648300" y="1809725"/>
              <a:ext cx="4352874" cy="1142975"/>
            </a:xfrm>
            <a:custGeom>
              <a:avLst/>
              <a:gdLst/>
              <a:ahLst/>
              <a:cxnLst/>
              <a:rect l="0" t="0" r="r" b="b"/>
              <a:pathLst>
                <a:path w="342746" h="89998">
                  <a:moveTo>
                    <a:pt x="0" y="89998"/>
                  </a:moveTo>
                  <a:lnTo>
                    <a:pt x="342746" y="89998"/>
                  </a:lnTo>
                  <a:lnTo>
                    <a:pt x="3427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332"/>
            </a:solidFill>
            <a:ln w="0"/>
          </p:spPr>
        </p:sp>
        <p:sp>
          <p:nvSpPr>
            <p:cNvPr name="Text Box 280" id="280"/>
            <p:cNvSpPr txBox="1">
              <a:spLocks noChangeArrowheads="1"/>
            </p:cNvSpPr>
            <p:nvPr/>
          </p:nvSpPr>
          <p:spPr bwMode="auto">
            <a:xfrm rot="0">
              <a:off x="5865025" y="2224202"/>
              <a:ext cx="3925164" cy="26832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Model based 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281" id="281"/>
          <p:cNvGrpSpPr/>
          <p:nvPr/>
        </p:nvGrpSpPr>
        <p:grpSpPr>
          <a:xfrm>
            <a:off x="9814065" y="656107"/>
            <a:ext cx="178918" cy="115634"/>
            <a:chOff x="9814065" y="656107"/>
            <a:chExt cx="178918" cy="115634"/>
          </a:xfrm>
        </p:grpSpPr>
        <p:sp>
          <p:nvSpPr>
            <p:cNvPr name="Text Box 282" id="282"/>
            <p:cNvSpPr txBox="1">
              <a:spLocks noChangeArrowheads="1"/>
            </p:cNvSpPr>
            <p:nvPr/>
          </p:nvSpPr>
          <p:spPr bwMode="auto">
            <a:xfrm rot="0">
              <a:off x="9447187" y="590779"/>
              <a:ext cx="556235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0</a:t>
              </a:r>
              <a:endParaRPr lang="en-US" kern="2"/>
            </a:p>
          </p:txBody>
        </p:sp>
      </p:grpSp>
      <p:grpSp>
        <p:nvGrpSpPr>
          <p:cNvPr name="Group 283" id="283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14.png" id="28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  <p:grpSp>
        <p:nvGrpSpPr>
          <p:cNvPr name="Group 285" id="285"/>
          <p:cNvGrpSpPr/>
          <p:nvPr/>
        </p:nvGrpSpPr>
        <p:grpSpPr>
          <a:xfrm>
            <a:off x="1118197" y="2952763"/>
            <a:ext cx="1701190" cy="988924"/>
            <a:chOff x="1118197" y="2952763"/>
            <a:chExt cx="1701190" cy="988924"/>
          </a:xfrm>
        </p:grpSpPr>
        <p:sp>
          <p:nvSpPr>
            <p:cNvPr name="Freeform 286" id="286"/>
            <p:cNvSpPr>
              <a:spLocks noChangeArrowheads="1"/>
            </p:cNvSpPr>
            <p:nvPr/>
          </p:nvSpPr>
          <p:spPr bwMode="auto">
            <a:xfrm>
              <a:off x="1190612" y="2952763"/>
              <a:ext cx="1628775" cy="825030"/>
            </a:xfrm>
            <a:custGeom>
              <a:avLst/>
              <a:gdLst/>
              <a:ahLst/>
              <a:cxnLst/>
              <a:rect l="0" t="0" r="r" b="b"/>
              <a:pathLst>
                <a:path w="128250" h="64964">
                  <a:moveTo>
                    <a:pt x="126750" y="0"/>
                  </a:moveTo>
                  <a:lnTo>
                    <a:pt x="126750" y="50252"/>
                  </a:lnTo>
                  <a:lnTo>
                    <a:pt x="1500" y="50252"/>
                  </a:lnTo>
                  <a:lnTo>
                    <a:pt x="1500" y="64964"/>
                  </a:lnTo>
                </a:path>
              </a:pathLst>
            </a:custGeom>
            <a:ln w="38100">
              <a:solidFill>
                <a:srgbClr val="A3D8E4"/>
              </a:solidFill>
            </a:ln>
          </p:spPr>
        </p:sp>
        <p:sp>
          <p:nvSpPr>
            <p:cNvPr name="Freeform 287" id="287"/>
            <p:cNvSpPr>
              <a:spLocks noChangeArrowheads="1"/>
            </p:cNvSpPr>
            <p:nvPr/>
          </p:nvSpPr>
          <p:spPr bwMode="auto">
            <a:xfrm>
              <a:off x="1118184" y="3758743"/>
              <a:ext cx="182931" cy="182931"/>
            </a:xfrm>
            <a:custGeom>
              <a:avLst/>
              <a:gdLst/>
              <a:ahLst/>
              <a:cxnLst/>
              <a:rect l="0" t="0" r="r" b="b"/>
              <a:pathLst>
                <a:path w="14404" h="14404">
                  <a:moveTo>
                    <a:pt x="7202" y="14404"/>
                  </a:moveTo>
                  <a:lnTo>
                    <a:pt x="0" y="0"/>
                  </a:lnTo>
                  <a:lnTo>
                    <a:pt x="14404" y="0"/>
                  </a:lnTo>
                  <a:lnTo>
                    <a:pt x="7202" y="14404"/>
                  </a:lnTo>
                  <a:close/>
                </a:path>
              </a:pathLst>
            </a:custGeom>
            <a:solidFill>
              <a:srgbClr val="A3D8E4"/>
            </a:solidFill>
            <a:ln w="2934"/>
          </p:spPr>
        </p:sp>
      </p:grpSp>
      <p:grpSp>
        <p:nvGrpSpPr>
          <p:cNvPr name="Group 288" id="288"/>
          <p:cNvGrpSpPr/>
          <p:nvPr/>
        </p:nvGrpSpPr>
        <p:grpSpPr>
          <a:xfrm>
            <a:off x="3020225" y="2914663"/>
            <a:ext cx="182931" cy="1054633"/>
            <a:chOff x="3020225" y="2914663"/>
            <a:chExt cx="182931" cy="1054633"/>
          </a:xfrm>
        </p:grpSpPr>
        <p:sp>
          <p:nvSpPr>
            <p:cNvPr name="Freeform 289" id="289"/>
            <p:cNvSpPr>
              <a:spLocks noChangeArrowheads="1"/>
            </p:cNvSpPr>
            <p:nvPr/>
          </p:nvSpPr>
          <p:spPr bwMode="auto">
            <a:xfrm>
              <a:off x="3092628" y="2914663"/>
              <a:ext cx="38100" cy="890753"/>
            </a:xfrm>
            <a:custGeom>
              <a:avLst/>
              <a:gdLst/>
              <a:ahLst/>
              <a:cxnLst/>
              <a:rect l="0" t="0" r="r" b="b"/>
              <a:pathLst>
                <a:path w="3000" h="70138">
                  <a:moveTo>
                    <a:pt x="1500" y="0"/>
                  </a:moveTo>
                  <a:lnTo>
                    <a:pt x="1500" y="41521"/>
                  </a:lnTo>
                  <a:lnTo>
                    <a:pt x="1500" y="70138"/>
                  </a:lnTo>
                </a:path>
              </a:pathLst>
            </a:custGeom>
            <a:ln w="38100">
              <a:solidFill>
                <a:srgbClr val="A3D8E4"/>
              </a:solidFill>
            </a:ln>
          </p:spPr>
        </p:sp>
        <p:sp>
          <p:nvSpPr>
            <p:cNvPr name="Freeform 290" id="290"/>
            <p:cNvSpPr>
              <a:spLocks noChangeArrowheads="1"/>
            </p:cNvSpPr>
            <p:nvPr/>
          </p:nvSpPr>
          <p:spPr bwMode="auto">
            <a:xfrm>
              <a:off x="3020225" y="3786365"/>
              <a:ext cx="182931" cy="182931"/>
            </a:xfrm>
            <a:custGeom>
              <a:avLst/>
              <a:gdLst/>
              <a:ahLst/>
              <a:cxnLst/>
              <a:rect l="0" t="0" r="r" b="b"/>
              <a:pathLst>
                <a:path w="14404" h="14404">
                  <a:moveTo>
                    <a:pt x="7202" y="14404"/>
                  </a:moveTo>
                  <a:lnTo>
                    <a:pt x="0" y="0"/>
                  </a:lnTo>
                  <a:lnTo>
                    <a:pt x="14404" y="0"/>
                  </a:lnTo>
                  <a:lnTo>
                    <a:pt x="7202" y="14404"/>
                  </a:lnTo>
                  <a:close/>
                </a:path>
              </a:pathLst>
            </a:custGeom>
            <a:solidFill>
              <a:srgbClr val="A3D8E4"/>
            </a:solidFill>
            <a:ln w="2934"/>
          </p:spPr>
        </p:sp>
      </p:grpSp>
      <p:grpSp>
        <p:nvGrpSpPr>
          <p:cNvPr name="Group 291" id="291"/>
          <p:cNvGrpSpPr/>
          <p:nvPr/>
        </p:nvGrpSpPr>
        <p:grpSpPr>
          <a:xfrm>
            <a:off x="277228" y="3945026"/>
            <a:ext cx="1905000" cy="1292073"/>
            <a:chOff x="277228" y="3945026"/>
            <a:chExt cx="1905000" cy="1292073"/>
          </a:xfrm>
        </p:grpSpPr>
        <p:sp>
          <p:nvSpPr>
            <p:cNvPr name="Freeform 292" id="292"/>
            <p:cNvSpPr>
              <a:spLocks noChangeArrowheads="1"/>
            </p:cNvSpPr>
            <p:nvPr/>
          </p:nvSpPr>
          <p:spPr bwMode="auto">
            <a:xfrm>
              <a:off x="277228" y="3945014"/>
              <a:ext cx="1905000" cy="1292060"/>
            </a:xfrm>
            <a:custGeom>
              <a:avLst/>
              <a:gdLst/>
              <a:ahLst/>
              <a:cxnLst/>
              <a:rect l="0" t="0" r="r" b="b"/>
              <a:pathLst>
                <a:path w="150000" h="101738">
                  <a:moveTo>
                    <a:pt x="0" y="101738"/>
                  </a:moveTo>
                  <a:lnTo>
                    <a:pt x="150000" y="101738"/>
                  </a:lnTo>
                  <a:lnTo>
                    <a:pt x="15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8E4"/>
            </a:solidFill>
            <a:ln w="0"/>
          </p:spPr>
        </p:sp>
        <p:sp>
          <p:nvSpPr>
            <p:cNvPr name="Text Box 293" id="293"/>
            <p:cNvSpPr txBox="1">
              <a:spLocks noChangeArrowheads="1"/>
            </p:cNvSpPr>
            <p:nvPr/>
          </p:nvSpPr>
          <p:spPr bwMode="auto">
            <a:xfrm rot="0">
              <a:off x="493941" y="4138879"/>
              <a:ext cx="1477289" cy="912101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User based </a:t>
              </a: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collaborative </a:t>
              </a: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>filtering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294" id="294"/>
          <p:cNvGrpSpPr/>
          <p:nvPr/>
        </p:nvGrpSpPr>
        <p:grpSpPr>
          <a:xfrm>
            <a:off x="2372716" y="3966020"/>
            <a:ext cx="1904975" cy="1309167"/>
            <a:chOff x="2372716" y="3966020"/>
            <a:chExt cx="1904975" cy="1309167"/>
          </a:xfrm>
        </p:grpSpPr>
        <p:sp>
          <p:nvSpPr>
            <p:cNvPr name="Freeform 295" id="295"/>
            <p:cNvSpPr>
              <a:spLocks noChangeArrowheads="1"/>
            </p:cNvSpPr>
            <p:nvPr/>
          </p:nvSpPr>
          <p:spPr bwMode="auto">
            <a:xfrm>
              <a:off x="2372716" y="3966020"/>
              <a:ext cx="1904975" cy="1309154"/>
            </a:xfrm>
            <a:custGeom>
              <a:avLst/>
              <a:gdLst/>
              <a:ahLst/>
              <a:cxnLst/>
              <a:rect l="0" t="0" r="r" b="b"/>
              <a:pathLst>
                <a:path w="149998" h="103084">
                  <a:moveTo>
                    <a:pt x="0" y="103084"/>
                  </a:moveTo>
                  <a:lnTo>
                    <a:pt x="149998" y="103084"/>
                  </a:lnTo>
                  <a:lnTo>
                    <a:pt x="149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8E4"/>
            </a:solidFill>
            <a:ln w="0"/>
          </p:spPr>
        </p:sp>
        <p:sp>
          <p:nvSpPr>
            <p:cNvPr name="Text Box 296" id="296"/>
            <p:cNvSpPr txBox="1">
              <a:spLocks noChangeArrowheads="1"/>
            </p:cNvSpPr>
            <p:nvPr/>
          </p:nvSpPr>
          <p:spPr bwMode="auto">
            <a:xfrm rot="0">
              <a:off x="2589428" y="4168419"/>
              <a:ext cx="1477277" cy="912101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Item based </a:t>
              </a: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collaborative </a:t>
              </a: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>filtering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297" id="297"/>
          <p:cNvGrpSpPr/>
          <p:nvPr/>
        </p:nvGrpSpPr>
        <p:grpSpPr>
          <a:xfrm>
            <a:off x="4515841" y="3974567"/>
            <a:ext cx="1904975" cy="1314450"/>
            <a:chOff x="4515841" y="3974567"/>
            <a:chExt cx="1904975" cy="1314450"/>
          </a:xfrm>
        </p:grpSpPr>
        <p:sp>
          <p:nvSpPr>
            <p:cNvPr name="Freeform 298" id="298"/>
            <p:cNvSpPr>
              <a:spLocks noChangeArrowheads="1"/>
            </p:cNvSpPr>
            <p:nvPr/>
          </p:nvSpPr>
          <p:spPr bwMode="auto">
            <a:xfrm>
              <a:off x="4515841" y="3974567"/>
              <a:ext cx="1904975" cy="1314450"/>
            </a:xfrm>
            <a:custGeom>
              <a:avLst/>
              <a:gdLst/>
              <a:ahLst/>
              <a:cxnLst/>
              <a:rect l="0" t="0" r="r" b="b"/>
              <a:pathLst>
                <a:path w="149998" h="103500">
                  <a:moveTo>
                    <a:pt x="0" y="103500"/>
                  </a:moveTo>
                  <a:lnTo>
                    <a:pt x="149998" y="103500"/>
                  </a:lnTo>
                  <a:lnTo>
                    <a:pt x="149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8E4"/>
            </a:solidFill>
            <a:ln w="0"/>
          </p:spPr>
        </p:sp>
        <p:sp>
          <p:nvSpPr>
            <p:cNvPr name="Text Box 299" id="299"/>
            <p:cNvSpPr txBox="1">
              <a:spLocks noChangeArrowheads="1"/>
            </p:cNvSpPr>
            <p:nvPr/>
          </p:nvSpPr>
          <p:spPr bwMode="auto">
            <a:xfrm rot="0">
              <a:off x="4732553" y="4327195"/>
              <a:ext cx="1477277" cy="616941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Matrix </a:t>
              </a: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>factorization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300" id="300"/>
          <p:cNvGrpSpPr/>
          <p:nvPr/>
        </p:nvGrpSpPr>
        <p:grpSpPr>
          <a:xfrm>
            <a:off x="3333750" y="2933725"/>
            <a:ext cx="2230145" cy="1031316"/>
            <a:chOff x="3333750" y="2933725"/>
            <a:chExt cx="2230145" cy="1031316"/>
          </a:xfrm>
        </p:grpSpPr>
        <p:sp>
          <p:nvSpPr>
            <p:cNvPr name="Freeform 301" id="301"/>
            <p:cNvSpPr>
              <a:spLocks noChangeArrowheads="1"/>
            </p:cNvSpPr>
            <p:nvPr/>
          </p:nvSpPr>
          <p:spPr bwMode="auto">
            <a:xfrm>
              <a:off x="3333750" y="2933713"/>
              <a:ext cx="2157717" cy="867435"/>
            </a:xfrm>
            <a:custGeom>
              <a:avLst/>
              <a:gdLst/>
              <a:ahLst/>
              <a:cxnLst/>
              <a:rect l="0" t="0" r="r" b="b"/>
              <a:pathLst>
                <a:path w="169900" h="68302">
                  <a:moveTo>
                    <a:pt x="1500" y="0"/>
                  </a:moveTo>
                  <a:lnTo>
                    <a:pt x="1500" y="49498"/>
                  </a:lnTo>
                  <a:lnTo>
                    <a:pt x="168400" y="49498"/>
                  </a:lnTo>
                  <a:lnTo>
                    <a:pt x="168400" y="68302"/>
                  </a:lnTo>
                </a:path>
              </a:pathLst>
            </a:custGeom>
            <a:ln w="38100">
              <a:solidFill>
                <a:srgbClr val="A3D8E4"/>
              </a:solidFill>
            </a:ln>
          </p:spPr>
        </p:sp>
        <p:sp>
          <p:nvSpPr>
            <p:cNvPr name="Freeform 302" id="302"/>
            <p:cNvSpPr>
              <a:spLocks noChangeArrowheads="1"/>
            </p:cNvSpPr>
            <p:nvPr/>
          </p:nvSpPr>
          <p:spPr bwMode="auto">
            <a:xfrm>
              <a:off x="5380977" y="3782098"/>
              <a:ext cx="182905" cy="182931"/>
            </a:xfrm>
            <a:custGeom>
              <a:avLst/>
              <a:gdLst/>
              <a:ahLst/>
              <a:cxnLst/>
              <a:rect l="0" t="0" r="r" b="b"/>
              <a:pathLst>
                <a:path w="14403" h="14404">
                  <a:moveTo>
                    <a:pt x="7201" y="14404"/>
                  </a:moveTo>
                  <a:lnTo>
                    <a:pt x="0" y="0"/>
                  </a:lnTo>
                  <a:lnTo>
                    <a:pt x="14403" y="0"/>
                  </a:lnTo>
                  <a:lnTo>
                    <a:pt x="7201" y="14404"/>
                  </a:lnTo>
                  <a:close/>
                </a:path>
              </a:pathLst>
            </a:custGeom>
            <a:solidFill>
              <a:srgbClr val="A3D8E4"/>
            </a:solidFill>
            <a:ln w="2934"/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303" id="303"/>
          <p:cNvGrpSpPr/>
          <p:nvPr/>
        </p:nvGrpSpPr>
        <p:grpSpPr>
          <a:xfrm>
            <a:off x="6701574" y="341401"/>
            <a:ext cx="1985404" cy="254102"/>
            <a:chOff x="6701574" y="341401"/>
            <a:chExt cx="1985404" cy="254102"/>
          </a:xfrm>
        </p:grpSpPr>
        <p:grpSp>
          <p:nvGrpSpPr>
            <p:cNvPr name="Group 304" id="304"/>
            <p:cNvGrpSpPr/>
            <p:nvPr/>
          </p:nvGrpSpPr>
          <p:grpSpPr>
            <a:xfrm>
              <a:off x="6441834" y="920585"/>
              <a:ext cx="314782" cy="209271"/>
              <a:chOff x="6441834" y="920585"/>
              <a:chExt cx="314782" cy="209271"/>
            </a:xfrm>
          </p:grpSpPr>
          <p:sp>
            <p:nvSpPr>
              <p:cNvPr name="Freeform 305" id="305"/>
              <p:cNvSpPr>
                <a:spLocks noChangeArrowheads="1"/>
              </p:cNvSpPr>
              <p:nvPr/>
            </p:nvSpPr>
            <p:spPr bwMode="auto">
              <a:xfrm>
                <a:off x="6441821" y="920572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306" id="306"/>
            <p:cNvGrpSpPr/>
            <p:nvPr/>
          </p:nvGrpSpPr>
          <p:grpSpPr>
            <a:xfrm>
              <a:off x="6442050" y="0"/>
              <a:ext cx="4035450" cy="928370"/>
              <a:chOff x="6442050" y="0"/>
              <a:chExt cx="4035450" cy="928370"/>
            </a:xfrm>
          </p:grpSpPr>
          <p:sp>
            <p:nvSpPr>
              <p:cNvPr name="Freeform 307" id="307"/>
              <p:cNvSpPr>
                <a:spLocks noChangeArrowheads="1"/>
              </p:cNvSpPr>
              <p:nvPr/>
            </p:nvSpPr>
            <p:spPr bwMode="auto">
              <a:xfrm>
                <a:off x="6442037" y="0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308" id="308"/>
              <p:cNvSpPr txBox="1">
                <a:spLocks noChangeArrowheads="1"/>
              </p:cNvSpPr>
              <p:nvPr/>
            </p:nvSpPr>
            <p:spPr bwMode="auto">
              <a:xfrm rot="0">
                <a:off x="6681419" y="239344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Collaborative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sp>
        <p:nvSpPr>
          <p:cNvPr name="Text Box 309" id="309"/>
          <p:cNvSpPr txBox="1">
            <a:spLocks noChangeArrowheads="1"/>
          </p:cNvSpPr>
          <p:nvPr/>
        </p:nvSpPr>
        <p:spPr bwMode="auto">
          <a:xfrm rot="0">
            <a:off x="2771877" y="1234631"/>
            <a:ext cx="5491912" cy="476225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13484"/>
              </a:lnSpc>
              <a:spcAft>
                <a:spcPts val="525"/>
              </a:spcAft>
            </a:pPr>
            <a:r>
              <a:rPr lang="en-US" sz="2497" b="1" kern="2">
                <a:latin typeface="Noto Sans"/>
              </a:rPr>
              <a:t>Methods of collaborative filtering</a:t>
            </a:r>
            <a:endParaRPr lang="en-US" sz="2497" b="1" kern="2">
              <a:latin typeface="Noto Sans"/>
            </a:endParaRPr>
          </a:p>
        </p:txBody>
      </p:sp>
      <p:grpSp>
        <p:nvGrpSpPr>
          <p:cNvPr name="Group 310" id="310"/>
          <p:cNvGrpSpPr/>
          <p:nvPr/>
        </p:nvGrpSpPr>
        <p:grpSpPr>
          <a:xfrm>
            <a:off x="277216" y="1809737"/>
            <a:ext cx="5371109" cy="1142975"/>
            <a:chOff x="277216" y="1809737"/>
            <a:chExt cx="5371109" cy="1142975"/>
          </a:xfrm>
        </p:grpSpPr>
        <p:sp>
          <p:nvSpPr>
            <p:cNvPr name="Freeform 311" id="311"/>
            <p:cNvSpPr>
              <a:spLocks noChangeArrowheads="1"/>
            </p:cNvSpPr>
            <p:nvPr/>
          </p:nvSpPr>
          <p:spPr bwMode="auto">
            <a:xfrm>
              <a:off x="277203" y="1809725"/>
              <a:ext cx="5371097" cy="1142975"/>
            </a:xfrm>
            <a:custGeom>
              <a:avLst/>
              <a:gdLst/>
              <a:ahLst/>
              <a:cxnLst/>
              <a:rect l="0" t="0" r="r" b="b"/>
              <a:pathLst>
                <a:path w="422922" h="89998">
                  <a:moveTo>
                    <a:pt x="0" y="89998"/>
                  </a:moveTo>
                  <a:lnTo>
                    <a:pt x="422922" y="89998"/>
                  </a:lnTo>
                  <a:lnTo>
                    <a:pt x="422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8E4"/>
            </a:solidFill>
            <a:ln w="0"/>
          </p:spPr>
        </p:sp>
        <p:sp>
          <p:nvSpPr>
            <p:cNvPr name="Text Box 312" id="312"/>
            <p:cNvSpPr txBox="1">
              <a:spLocks noChangeArrowheads="1"/>
            </p:cNvSpPr>
            <p:nvPr/>
          </p:nvSpPr>
          <p:spPr bwMode="auto">
            <a:xfrm rot="0">
              <a:off x="493928" y="2224202"/>
              <a:ext cx="4943399" cy="26832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Memory based 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313" id="313"/>
          <p:cNvGrpSpPr/>
          <p:nvPr/>
        </p:nvGrpSpPr>
        <p:grpSpPr>
          <a:xfrm>
            <a:off x="5648312" y="1809737"/>
            <a:ext cx="4352874" cy="1142975"/>
            <a:chOff x="5648312" y="1809737"/>
            <a:chExt cx="4352874" cy="1142975"/>
          </a:xfrm>
        </p:grpSpPr>
        <p:sp>
          <p:nvSpPr>
            <p:cNvPr name="Freeform 314" id="314"/>
            <p:cNvSpPr>
              <a:spLocks noChangeArrowheads="1"/>
            </p:cNvSpPr>
            <p:nvPr/>
          </p:nvSpPr>
          <p:spPr bwMode="auto">
            <a:xfrm>
              <a:off x="5648300" y="1809725"/>
              <a:ext cx="4352874" cy="1142975"/>
            </a:xfrm>
            <a:custGeom>
              <a:avLst/>
              <a:gdLst/>
              <a:ahLst/>
              <a:cxnLst/>
              <a:rect l="0" t="0" r="r" b="b"/>
              <a:pathLst>
                <a:path w="342746" h="89998">
                  <a:moveTo>
                    <a:pt x="0" y="89998"/>
                  </a:moveTo>
                  <a:lnTo>
                    <a:pt x="342746" y="89998"/>
                  </a:lnTo>
                  <a:lnTo>
                    <a:pt x="3427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332"/>
            </a:solidFill>
            <a:ln w="0"/>
          </p:spPr>
        </p:sp>
        <p:sp>
          <p:nvSpPr>
            <p:cNvPr name="Text Box 315" id="315"/>
            <p:cNvSpPr txBox="1">
              <a:spLocks noChangeArrowheads="1"/>
            </p:cNvSpPr>
            <p:nvPr/>
          </p:nvSpPr>
          <p:spPr bwMode="auto">
            <a:xfrm rot="0">
              <a:off x="5865025" y="2224202"/>
              <a:ext cx="3925164" cy="26832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Model based 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316" id="316"/>
          <p:cNvGrpSpPr/>
          <p:nvPr/>
        </p:nvGrpSpPr>
        <p:grpSpPr>
          <a:xfrm>
            <a:off x="9849041" y="661060"/>
            <a:ext cx="150152" cy="108776"/>
            <a:chOff x="9849041" y="661060"/>
            <a:chExt cx="150152" cy="108776"/>
          </a:xfrm>
        </p:grpSpPr>
        <p:sp>
          <p:nvSpPr>
            <p:cNvPr name="Text Box 317" id="317"/>
            <p:cNvSpPr txBox="1">
              <a:spLocks noChangeArrowheads="1"/>
            </p:cNvSpPr>
            <p:nvPr/>
          </p:nvSpPr>
          <p:spPr bwMode="auto">
            <a:xfrm rot="0">
              <a:off x="9482163" y="590779"/>
              <a:ext cx="521259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1</a:t>
              </a:r>
              <a:endParaRPr lang="en-US" kern="2"/>
            </a:p>
          </p:txBody>
        </p:sp>
      </p:grpSp>
      <p:grpSp>
        <p:nvGrpSpPr>
          <p:cNvPr name="Group 318" id="318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15.png" id="31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  <p:grpSp>
        <p:nvGrpSpPr>
          <p:cNvPr name="Group 320" id="320"/>
          <p:cNvGrpSpPr/>
          <p:nvPr/>
        </p:nvGrpSpPr>
        <p:grpSpPr>
          <a:xfrm>
            <a:off x="1127735" y="2943225"/>
            <a:ext cx="7149363" cy="1204316"/>
            <a:chOff x="1127735" y="2943225"/>
            <a:chExt cx="7149363" cy="1204316"/>
          </a:xfrm>
        </p:grpSpPr>
        <p:sp>
          <p:nvSpPr>
            <p:cNvPr name="Freeform 321" id="321"/>
            <p:cNvSpPr>
              <a:spLocks noChangeArrowheads="1"/>
            </p:cNvSpPr>
            <p:nvPr/>
          </p:nvSpPr>
          <p:spPr bwMode="auto">
            <a:xfrm>
              <a:off x="1200150" y="2943225"/>
              <a:ext cx="7076935" cy="1040435"/>
            </a:xfrm>
            <a:custGeom>
              <a:avLst/>
              <a:gdLst/>
              <a:ahLst/>
              <a:cxnLst/>
              <a:rect l="0" t="0" r="r" b="b"/>
              <a:pathLst>
                <a:path w="557240" h="81924">
                  <a:moveTo>
                    <a:pt x="555740" y="0"/>
                  </a:moveTo>
                  <a:lnTo>
                    <a:pt x="555740" y="42751"/>
                  </a:lnTo>
                  <a:lnTo>
                    <a:pt x="1500" y="42751"/>
                  </a:lnTo>
                  <a:lnTo>
                    <a:pt x="1500" y="81924"/>
                  </a:lnTo>
                </a:path>
              </a:pathLst>
            </a:custGeom>
            <a:ln w="38100">
              <a:solidFill>
                <a:srgbClr val="343332"/>
              </a:solidFill>
            </a:ln>
          </p:spPr>
        </p:sp>
        <p:sp>
          <p:nvSpPr>
            <p:cNvPr name="Freeform 322" id="322"/>
            <p:cNvSpPr>
              <a:spLocks noChangeArrowheads="1"/>
            </p:cNvSpPr>
            <p:nvPr/>
          </p:nvSpPr>
          <p:spPr bwMode="auto">
            <a:xfrm>
              <a:off x="1127722" y="3964610"/>
              <a:ext cx="182905" cy="182931"/>
            </a:xfrm>
            <a:custGeom>
              <a:avLst/>
              <a:gdLst/>
              <a:ahLst/>
              <a:cxnLst/>
              <a:rect l="0" t="0" r="r" b="b"/>
              <a:pathLst>
                <a:path w="14403" h="14404">
                  <a:moveTo>
                    <a:pt x="7202" y="14404"/>
                  </a:moveTo>
                  <a:lnTo>
                    <a:pt x="0" y="0"/>
                  </a:lnTo>
                  <a:lnTo>
                    <a:pt x="14403" y="0"/>
                  </a:lnTo>
                  <a:lnTo>
                    <a:pt x="7202" y="14404"/>
                  </a:lnTo>
                  <a:close/>
                </a:path>
              </a:pathLst>
            </a:custGeom>
            <a:solidFill>
              <a:srgbClr val="343332"/>
            </a:solidFill>
            <a:ln w="2934"/>
          </p:spPr>
        </p:sp>
      </p:grpSp>
      <p:grpSp>
        <p:nvGrpSpPr>
          <p:cNvPr name="Group 323" id="323"/>
          <p:cNvGrpSpPr/>
          <p:nvPr/>
        </p:nvGrpSpPr>
        <p:grpSpPr>
          <a:xfrm>
            <a:off x="2893111" y="4147528"/>
            <a:ext cx="1888185" cy="1283614"/>
            <a:chOff x="2893111" y="4147528"/>
            <a:chExt cx="1888185" cy="1283614"/>
          </a:xfrm>
        </p:grpSpPr>
        <p:sp>
          <p:nvSpPr>
            <p:cNvPr name="Freeform 324" id="324"/>
            <p:cNvSpPr>
              <a:spLocks noChangeArrowheads="1"/>
            </p:cNvSpPr>
            <p:nvPr/>
          </p:nvSpPr>
          <p:spPr bwMode="auto">
            <a:xfrm>
              <a:off x="2893111" y="4147515"/>
              <a:ext cx="1888173" cy="1283602"/>
            </a:xfrm>
            <a:custGeom>
              <a:avLst/>
              <a:gdLst/>
              <a:ahLst/>
              <a:cxnLst/>
              <a:rect l="0" t="0" r="r" b="b"/>
              <a:pathLst>
                <a:path w="148676" h="101072">
                  <a:moveTo>
                    <a:pt x="0" y="101072"/>
                  </a:moveTo>
                  <a:lnTo>
                    <a:pt x="148676" y="101072"/>
                  </a:lnTo>
                  <a:lnTo>
                    <a:pt x="148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332"/>
            </a:solidFill>
            <a:ln w="0"/>
          </p:spPr>
        </p:sp>
        <p:sp>
          <p:nvSpPr>
            <p:cNvPr name="Text Box 325" id="325"/>
            <p:cNvSpPr txBox="1">
              <a:spLocks noChangeArrowheads="1"/>
            </p:cNvSpPr>
            <p:nvPr/>
          </p:nvSpPr>
          <p:spPr bwMode="auto">
            <a:xfrm rot="0">
              <a:off x="2917977" y="4632325"/>
              <a:ext cx="1844180" cy="26832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>Bayes networks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326" id="326"/>
          <p:cNvGrpSpPr/>
          <p:nvPr/>
        </p:nvGrpSpPr>
        <p:grpSpPr>
          <a:xfrm>
            <a:off x="8141386" y="4147287"/>
            <a:ext cx="1855216" cy="1281836"/>
            <a:chOff x="8141386" y="4147287"/>
            <a:chExt cx="1855216" cy="1281836"/>
          </a:xfrm>
        </p:grpSpPr>
        <p:sp>
          <p:nvSpPr>
            <p:cNvPr name="Freeform 327" id="327"/>
            <p:cNvSpPr>
              <a:spLocks noChangeArrowheads="1"/>
            </p:cNvSpPr>
            <p:nvPr/>
          </p:nvSpPr>
          <p:spPr bwMode="auto">
            <a:xfrm>
              <a:off x="8141386" y="4147287"/>
              <a:ext cx="1855216" cy="1281824"/>
            </a:xfrm>
            <a:custGeom>
              <a:avLst/>
              <a:gdLst/>
              <a:ahLst/>
              <a:cxnLst/>
              <a:rect l="0" t="0" r="r" b="b"/>
              <a:pathLst>
                <a:path w="146080" h="100932">
                  <a:moveTo>
                    <a:pt x="0" y="100932"/>
                  </a:moveTo>
                  <a:lnTo>
                    <a:pt x="146080" y="100932"/>
                  </a:lnTo>
                  <a:lnTo>
                    <a:pt x="1460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332"/>
            </a:solidFill>
            <a:ln w="0"/>
          </p:spPr>
        </p:sp>
        <p:sp>
          <p:nvSpPr>
            <p:cNvPr name="Text Box 328" id="328"/>
            <p:cNvSpPr txBox="1">
              <a:spLocks noChangeArrowheads="1"/>
            </p:cNvSpPr>
            <p:nvPr/>
          </p:nvSpPr>
          <p:spPr bwMode="auto">
            <a:xfrm rot="0">
              <a:off x="8166240" y="4336021"/>
              <a:ext cx="1811211" cy="912101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l" indent="-195796" marL="313258">
                <a:lnSpc>
                  <a:spcPct val="107601"/>
                </a:lnSpc>
                <a:tabLst>
                  <a:tab algn="l" pos="313258"/>
                </a:tabLst>
              </a:pP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  <a:p>
              <a:pPr algn="ctr" indent="0">
                <a:lnSpc>
                  <a:spcPct val="107601"/>
                </a:lnSpc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Graph </a:t>
              </a: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>algorithms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329" id="329"/>
          <p:cNvGrpSpPr/>
          <p:nvPr/>
        </p:nvGrpSpPr>
        <p:grpSpPr>
          <a:xfrm>
            <a:off x="277216" y="4147528"/>
            <a:ext cx="1888185" cy="1281862"/>
            <a:chOff x="277216" y="4147528"/>
            <a:chExt cx="1888185" cy="1281862"/>
          </a:xfrm>
        </p:grpSpPr>
        <p:sp>
          <p:nvSpPr>
            <p:cNvPr name="Freeform 330" id="330"/>
            <p:cNvSpPr>
              <a:spLocks noChangeArrowheads="1"/>
            </p:cNvSpPr>
            <p:nvPr/>
          </p:nvSpPr>
          <p:spPr bwMode="auto">
            <a:xfrm>
              <a:off x="277203" y="4147515"/>
              <a:ext cx="1888173" cy="1281849"/>
            </a:xfrm>
            <a:custGeom>
              <a:avLst/>
              <a:gdLst/>
              <a:ahLst/>
              <a:cxnLst/>
              <a:rect l="0" t="0" r="r" b="b"/>
              <a:pathLst>
                <a:path w="148676" h="100934">
                  <a:moveTo>
                    <a:pt x="0" y="100934"/>
                  </a:moveTo>
                  <a:lnTo>
                    <a:pt x="148676" y="100934"/>
                  </a:lnTo>
                  <a:lnTo>
                    <a:pt x="148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332"/>
            </a:solidFill>
            <a:ln w="0"/>
          </p:spPr>
        </p:sp>
        <p:sp>
          <p:nvSpPr>
            <p:cNvPr name="Text Box 331" id="331"/>
            <p:cNvSpPr txBox="1">
              <a:spLocks noChangeArrowheads="1"/>
            </p:cNvSpPr>
            <p:nvPr/>
          </p:nvSpPr>
          <p:spPr bwMode="auto">
            <a:xfrm rot="0">
              <a:off x="295529" y="4633976"/>
              <a:ext cx="1857261" cy="26832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>Clustering</a:t>
              </a:r>
              <a:endParaRPr lang="en-US" sz="1326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332" id="332"/>
          <p:cNvGrpSpPr/>
          <p:nvPr/>
        </p:nvGrpSpPr>
        <p:grpSpPr>
          <a:xfrm>
            <a:off x="3718535" y="2948153"/>
            <a:ext cx="4558563" cy="1210107"/>
            <a:chOff x="3718535" y="2948153"/>
            <a:chExt cx="4558563" cy="1210107"/>
          </a:xfrm>
        </p:grpSpPr>
        <p:sp>
          <p:nvSpPr>
            <p:cNvPr name="Freeform 333" id="333"/>
            <p:cNvSpPr>
              <a:spLocks noChangeArrowheads="1"/>
            </p:cNvSpPr>
            <p:nvPr/>
          </p:nvSpPr>
          <p:spPr bwMode="auto">
            <a:xfrm>
              <a:off x="3790950" y="2948153"/>
              <a:ext cx="4486135" cy="1046226"/>
            </a:xfrm>
            <a:custGeom>
              <a:avLst/>
              <a:gdLst/>
              <a:ahLst/>
              <a:cxnLst/>
              <a:rect l="0" t="0" r="r" b="b"/>
              <a:pathLst>
                <a:path w="353240" h="82381">
                  <a:moveTo>
                    <a:pt x="351740" y="0"/>
                  </a:moveTo>
                  <a:lnTo>
                    <a:pt x="351740" y="42362"/>
                  </a:lnTo>
                  <a:lnTo>
                    <a:pt x="1500" y="42362"/>
                  </a:lnTo>
                  <a:lnTo>
                    <a:pt x="1500" y="82381"/>
                  </a:lnTo>
                </a:path>
              </a:pathLst>
            </a:custGeom>
            <a:ln w="38100">
              <a:solidFill>
                <a:srgbClr val="343332"/>
              </a:solidFill>
            </a:ln>
          </p:spPr>
        </p:sp>
        <p:sp>
          <p:nvSpPr>
            <p:cNvPr name="Freeform 334" id="334"/>
            <p:cNvSpPr>
              <a:spLocks noChangeArrowheads="1"/>
            </p:cNvSpPr>
            <p:nvPr/>
          </p:nvSpPr>
          <p:spPr bwMode="auto">
            <a:xfrm>
              <a:off x="3718535" y="3975341"/>
              <a:ext cx="182931" cy="182905"/>
            </a:xfrm>
            <a:custGeom>
              <a:avLst/>
              <a:gdLst/>
              <a:ahLst/>
              <a:cxnLst/>
              <a:rect l="0" t="0" r="r" b="b"/>
              <a:pathLst>
                <a:path w="14404" h="14403">
                  <a:moveTo>
                    <a:pt x="7202" y="14403"/>
                  </a:moveTo>
                  <a:lnTo>
                    <a:pt x="0" y="0"/>
                  </a:lnTo>
                  <a:lnTo>
                    <a:pt x="14404" y="0"/>
                  </a:lnTo>
                  <a:lnTo>
                    <a:pt x="7202" y="14403"/>
                  </a:lnTo>
                  <a:close/>
                </a:path>
              </a:pathLst>
            </a:custGeom>
            <a:solidFill>
              <a:srgbClr val="343332"/>
            </a:solidFill>
            <a:ln w="2934"/>
          </p:spPr>
        </p:sp>
      </p:grpSp>
      <p:grpSp>
        <p:nvGrpSpPr>
          <p:cNvPr name="Group 335" id="335"/>
          <p:cNvGrpSpPr/>
          <p:nvPr/>
        </p:nvGrpSpPr>
        <p:grpSpPr>
          <a:xfrm>
            <a:off x="5509006" y="4147515"/>
            <a:ext cx="1888185" cy="1281608"/>
            <a:chOff x="5509006" y="4147515"/>
            <a:chExt cx="1888185" cy="1281608"/>
          </a:xfrm>
        </p:grpSpPr>
        <p:sp>
          <p:nvSpPr>
            <p:cNvPr name="Freeform 336" id="336"/>
            <p:cNvSpPr>
              <a:spLocks noChangeArrowheads="1"/>
            </p:cNvSpPr>
            <p:nvPr/>
          </p:nvSpPr>
          <p:spPr bwMode="auto">
            <a:xfrm>
              <a:off x="5508993" y="4147503"/>
              <a:ext cx="1888173" cy="1281608"/>
            </a:xfrm>
            <a:custGeom>
              <a:avLst/>
              <a:gdLst/>
              <a:ahLst/>
              <a:cxnLst/>
              <a:rect l="0" t="0" r="r" b="b"/>
              <a:pathLst>
                <a:path w="148676" h="100914">
                  <a:moveTo>
                    <a:pt x="0" y="100914"/>
                  </a:moveTo>
                  <a:lnTo>
                    <a:pt x="148676" y="100914"/>
                  </a:lnTo>
                  <a:lnTo>
                    <a:pt x="148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332"/>
            </a:solidFill>
            <a:ln w="0"/>
          </p:spPr>
        </p:sp>
        <p:sp>
          <p:nvSpPr>
            <p:cNvPr name="Text Box 337" id="337"/>
            <p:cNvSpPr txBox="1">
              <a:spLocks noChangeArrowheads="1"/>
            </p:cNvSpPr>
            <p:nvPr/>
          </p:nvSpPr>
          <p:spPr bwMode="auto">
            <a:xfrm rot="0">
              <a:off x="5524919" y="4483722"/>
              <a:ext cx="1862087" cy="616941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Domain-specific </a:t>
              </a: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>rules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338" id="338"/>
          <p:cNvGrpSpPr/>
          <p:nvPr/>
        </p:nvGrpSpPr>
        <p:grpSpPr>
          <a:xfrm>
            <a:off x="6366485" y="2943238"/>
            <a:ext cx="1910639" cy="1215034"/>
            <a:chOff x="6366485" y="2943238"/>
            <a:chExt cx="1910639" cy="1215034"/>
          </a:xfrm>
        </p:grpSpPr>
        <p:sp>
          <p:nvSpPr>
            <p:cNvPr name="Freeform 339" id="339"/>
            <p:cNvSpPr>
              <a:spLocks noChangeArrowheads="1"/>
            </p:cNvSpPr>
            <p:nvPr/>
          </p:nvSpPr>
          <p:spPr bwMode="auto">
            <a:xfrm>
              <a:off x="6438900" y="2943238"/>
              <a:ext cx="1838223" cy="1051141"/>
            </a:xfrm>
            <a:custGeom>
              <a:avLst/>
              <a:gdLst/>
              <a:ahLst/>
              <a:cxnLst/>
              <a:rect l="0" t="0" r="r" b="b"/>
              <a:pathLst>
                <a:path w="144742" h="82768">
                  <a:moveTo>
                    <a:pt x="143242" y="0"/>
                  </a:moveTo>
                  <a:lnTo>
                    <a:pt x="143242" y="42750"/>
                  </a:lnTo>
                  <a:lnTo>
                    <a:pt x="1500" y="42750"/>
                  </a:lnTo>
                  <a:lnTo>
                    <a:pt x="1500" y="82768"/>
                  </a:lnTo>
                </a:path>
              </a:pathLst>
            </a:custGeom>
            <a:ln w="38100">
              <a:solidFill>
                <a:srgbClr val="343332"/>
              </a:solidFill>
            </a:ln>
          </p:spPr>
        </p:sp>
        <p:sp>
          <p:nvSpPr>
            <p:cNvPr name="Freeform 340" id="340"/>
            <p:cNvSpPr>
              <a:spLocks noChangeArrowheads="1"/>
            </p:cNvSpPr>
            <p:nvPr/>
          </p:nvSpPr>
          <p:spPr bwMode="auto">
            <a:xfrm>
              <a:off x="6366485" y="3975341"/>
              <a:ext cx="182931" cy="182905"/>
            </a:xfrm>
            <a:custGeom>
              <a:avLst/>
              <a:gdLst/>
              <a:ahLst/>
              <a:cxnLst/>
              <a:rect l="0" t="0" r="r" b="b"/>
              <a:pathLst>
                <a:path w="14404" h="14403">
                  <a:moveTo>
                    <a:pt x="7202" y="14403"/>
                  </a:moveTo>
                  <a:lnTo>
                    <a:pt x="0" y="0"/>
                  </a:lnTo>
                  <a:lnTo>
                    <a:pt x="14404" y="0"/>
                  </a:lnTo>
                  <a:lnTo>
                    <a:pt x="7202" y="14403"/>
                  </a:lnTo>
                  <a:close/>
                </a:path>
              </a:pathLst>
            </a:custGeom>
            <a:solidFill>
              <a:srgbClr val="343332"/>
            </a:solidFill>
            <a:ln w="2934"/>
          </p:spPr>
        </p:sp>
      </p:grpSp>
      <p:grpSp>
        <p:nvGrpSpPr>
          <p:cNvPr name="Group 341" id="341"/>
          <p:cNvGrpSpPr/>
          <p:nvPr/>
        </p:nvGrpSpPr>
        <p:grpSpPr>
          <a:xfrm>
            <a:off x="8239023" y="2943238"/>
            <a:ext cx="917448" cy="1204290"/>
            <a:chOff x="8239023" y="2943238"/>
            <a:chExt cx="917448" cy="1204290"/>
          </a:xfrm>
        </p:grpSpPr>
        <p:sp>
          <p:nvSpPr>
            <p:cNvPr name="Freeform 342" id="342"/>
            <p:cNvSpPr>
              <a:spLocks noChangeArrowheads="1"/>
            </p:cNvSpPr>
            <p:nvPr/>
          </p:nvSpPr>
          <p:spPr bwMode="auto">
            <a:xfrm>
              <a:off x="8239023" y="2943238"/>
              <a:ext cx="845033" cy="1040409"/>
            </a:xfrm>
            <a:custGeom>
              <a:avLst/>
              <a:gdLst/>
              <a:ahLst/>
              <a:cxnLst/>
              <a:rect l="0" t="0" r="r" b="b"/>
              <a:pathLst>
                <a:path w="66538" h="81923">
                  <a:moveTo>
                    <a:pt x="1500" y="0"/>
                  </a:moveTo>
                  <a:lnTo>
                    <a:pt x="1500" y="42749"/>
                  </a:lnTo>
                  <a:lnTo>
                    <a:pt x="65038" y="42749"/>
                  </a:lnTo>
                  <a:lnTo>
                    <a:pt x="65038" y="81923"/>
                  </a:lnTo>
                </a:path>
              </a:pathLst>
            </a:custGeom>
            <a:ln w="38100">
              <a:solidFill>
                <a:srgbClr val="343332"/>
              </a:solidFill>
            </a:ln>
          </p:spPr>
        </p:sp>
        <p:sp>
          <p:nvSpPr>
            <p:cNvPr name="Freeform 343" id="343"/>
            <p:cNvSpPr>
              <a:spLocks noChangeArrowheads="1"/>
            </p:cNvSpPr>
            <p:nvPr/>
          </p:nvSpPr>
          <p:spPr bwMode="auto">
            <a:xfrm>
              <a:off x="8973541" y="3964610"/>
              <a:ext cx="182931" cy="182905"/>
            </a:xfrm>
            <a:custGeom>
              <a:avLst/>
              <a:gdLst/>
              <a:ahLst/>
              <a:cxnLst/>
              <a:rect l="0" t="0" r="r" b="b"/>
              <a:pathLst>
                <a:path w="14404" h="14403">
                  <a:moveTo>
                    <a:pt x="7202" y="14403"/>
                  </a:moveTo>
                  <a:lnTo>
                    <a:pt x="0" y="0"/>
                  </a:lnTo>
                  <a:lnTo>
                    <a:pt x="14404" y="0"/>
                  </a:lnTo>
                  <a:lnTo>
                    <a:pt x="7202" y="14403"/>
                  </a:lnTo>
                  <a:close/>
                </a:path>
              </a:pathLst>
            </a:custGeom>
            <a:solidFill>
              <a:srgbClr val="343332"/>
            </a:solidFill>
            <a:ln w="2934"/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344" id="344"/>
          <p:cNvGrpSpPr/>
          <p:nvPr/>
        </p:nvGrpSpPr>
        <p:grpSpPr>
          <a:xfrm>
            <a:off x="6711480" y="352844"/>
            <a:ext cx="1774838" cy="242659"/>
            <a:chOff x="6711480" y="352844"/>
            <a:chExt cx="1774838" cy="242659"/>
          </a:xfrm>
        </p:grpSpPr>
        <p:grpSp>
          <p:nvGrpSpPr>
            <p:cNvPr name="Group 345" id="345"/>
            <p:cNvGrpSpPr/>
            <p:nvPr/>
          </p:nvGrpSpPr>
          <p:grpSpPr>
            <a:xfrm>
              <a:off x="6441834" y="920585"/>
              <a:ext cx="314782" cy="209271"/>
              <a:chOff x="6441834" y="920585"/>
              <a:chExt cx="314782" cy="209271"/>
            </a:xfrm>
          </p:grpSpPr>
          <p:sp>
            <p:nvSpPr>
              <p:cNvPr name="Freeform 346" id="346"/>
              <p:cNvSpPr>
                <a:spLocks noChangeArrowheads="1"/>
              </p:cNvSpPr>
              <p:nvPr/>
            </p:nvSpPr>
            <p:spPr bwMode="auto">
              <a:xfrm>
                <a:off x="6441821" y="920572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347" id="347"/>
            <p:cNvGrpSpPr/>
            <p:nvPr/>
          </p:nvGrpSpPr>
          <p:grpSpPr>
            <a:xfrm>
              <a:off x="6442126" y="0"/>
              <a:ext cx="4035298" cy="928370"/>
              <a:chOff x="6442126" y="0"/>
              <a:chExt cx="4035298" cy="928370"/>
            </a:xfrm>
          </p:grpSpPr>
          <p:sp>
            <p:nvSpPr>
              <p:cNvPr name="Freeform 348" id="348"/>
              <p:cNvSpPr>
                <a:spLocks noChangeArrowheads="1"/>
              </p:cNvSpPr>
              <p:nvPr/>
            </p:nvSpPr>
            <p:spPr bwMode="auto">
              <a:xfrm>
                <a:off x="6442113" y="0"/>
                <a:ext cx="4035285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40" h="73100">
                    <a:moveTo>
                      <a:pt x="0" y="73100"/>
                    </a:moveTo>
                    <a:lnTo>
                      <a:pt x="317740" y="73100"/>
                    </a:lnTo>
                    <a:lnTo>
                      <a:pt x="3177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349" id="349"/>
              <p:cNvSpPr txBox="1">
                <a:spLocks noChangeArrowheads="1"/>
              </p:cNvSpPr>
              <p:nvPr/>
            </p:nvSpPr>
            <p:spPr bwMode="auto">
              <a:xfrm rot="0">
                <a:off x="6681495" y="239344"/>
                <a:ext cx="3562198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User &amp; Item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grpSp>
        <p:nvGrpSpPr>
          <p:cNvPr name="Group 350" id="350"/>
          <p:cNvGrpSpPr/>
          <p:nvPr/>
        </p:nvGrpSpPr>
        <p:grpSpPr>
          <a:xfrm>
            <a:off x="9831362" y="659155"/>
            <a:ext cx="162916" cy="110681"/>
            <a:chOff x="9831362" y="659155"/>
            <a:chExt cx="162916" cy="110681"/>
          </a:xfrm>
        </p:grpSpPr>
        <p:sp>
          <p:nvSpPr>
            <p:cNvPr name="Text Box 351" id="351"/>
            <p:cNvSpPr txBox="1">
              <a:spLocks noChangeArrowheads="1"/>
            </p:cNvSpPr>
            <p:nvPr/>
          </p:nvSpPr>
          <p:spPr bwMode="auto">
            <a:xfrm rot="0">
              <a:off x="9464485" y="590779"/>
              <a:ext cx="538937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2</a:t>
              </a:r>
              <a:endParaRPr lang="en-US" kern="2"/>
            </a:p>
          </p:txBody>
        </p:sp>
      </p:grpSp>
      <p:grpSp>
        <p:nvGrpSpPr>
          <p:cNvPr name="Group 352" id="352"/>
          <p:cNvGrpSpPr/>
          <p:nvPr/>
        </p:nvGrpSpPr>
        <p:grpSpPr>
          <a:xfrm>
            <a:off x="-13" y="13"/>
            <a:ext cx="2718410" cy="1228725"/>
            <a:chOff x="-13" y="13"/>
            <a:chExt cx="2718410" cy="1228725"/>
          </a:xfrm>
        </p:grpSpPr>
        <p:pic>
          <p:nvPicPr>
            <p:cNvPr name="image16.png" id="35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" y="13"/>
              <a:ext cx="2718410" cy="1228725"/>
            </a:xfrm>
            <a:prstGeom prst="rect">
              <a:avLst/>
            </a:prstGeom>
          </p:spPr>
        </p:pic>
      </p:grpSp>
      <p:pic>
        <p:nvPicPr>
          <p:cNvPr name="image17.jpg" id="35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125258"/>
            <a:ext cx="7658100" cy="430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355" id="355"/>
          <p:cNvGrpSpPr/>
          <p:nvPr/>
        </p:nvGrpSpPr>
        <p:grpSpPr>
          <a:xfrm>
            <a:off x="6713830" y="339623"/>
            <a:ext cx="2943746" cy="255880"/>
            <a:chOff x="6713830" y="339623"/>
            <a:chExt cx="2943746" cy="255880"/>
          </a:xfrm>
        </p:grpSpPr>
        <p:grpSp>
          <p:nvGrpSpPr>
            <p:cNvPr name="Group 356" id="356"/>
            <p:cNvGrpSpPr/>
            <p:nvPr/>
          </p:nvGrpSpPr>
          <p:grpSpPr>
            <a:xfrm>
              <a:off x="6441834" y="920585"/>
              <a:ext cx="314782" cy="209271"/>
              <a:chOff x="6441834" y="920585"/>
              <a:chExt cx="314782" cy="209271"/>
            </a:xfrm>
          </p:grpSpPr>
          <p:sp>
            <p:nvSpPr>
              <p:cNvPr name="Freeform 357" id="357"/>
              <p:cNvSpPr>
                <a:spLocks noChangeArrowheads="1"/>
              </p:cNvSpPr>
              <p:nvPr/>
            </p:nvSpPr>
            <p:spPr bwMode="auto">
              <a:xfrm>
                <a:off x="6441821" y="920572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358" id="358"/>
            <p:cNvGrpSpPr/>
            <p:nvPr/>
          </p:nvGrpSpPr>
          <p:grpSpPr>
            <a:xfrm>
              <a:off x="6442050" y="0"/>
              <a:ext cx="4035450" cy="928370"/>
              <a:chOff x="6442050" y="0"/>
              <a:chExt cx="4035450" cy="928370"/>
            </a:xfrm>
          </p:grpSpPr>
          <p:sp>
            <p:nvSpPr>
              <p:cNvPr name="Freeform 359" id="359"/>
              <p:cNvSpPr>
                <a:spLocks noChangeArrowheads="1"/>
              </p:cNvSpPr>
              <p:nvPr/>
            </p:nvSpPr>
            <p:spPr bwMode="auto">
              <a:xfrm>
                <a:off x="6442037" y="0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360" id="360"/>
              <p:cNvSpPr txBox="1">
                <a:spLocks noChangeArrowheads="1"/>
              </p:cNvSpPr>
              <p:nvPr/>
            </p:nvSpPr>
            <p:spPr bwMode="auto">
              <a:xfrm rot="0">
                <a:off x="6681419" y="239344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Matrix factorization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grpSp>
        <p:nvGrpSpPr>
          <p:cNvPr name="Group 361" id="361"/>
          <p:cNvGrpSpPr/>
          <p:nvPr/>
        </p:nvGrpSpPr>
        <p:grpSpPr>
          <a:xfrm>
            <a:off x="9828848" y="660108"/>
            <a:ext cx="165773" cy="137732"/>
            <a:chOff x="9828848" y="660108"/>
            <a:chExt cx="165773" cy="137732"/>
          </a:xfrm>
        </p:grpSpPr>
        <p:sp>
          <p:nvSpPr>
            <p:cNvPr name="Text Box 362" id="362"/>
            <p:cNvSpPr txBox="1">
              <a:spLocks noChangeArrowheads="1"/>
            </p:cNvSpPr>
            <p:nvPr/>
          </p:nvSpPr>
          <p:spPr bwMode="auto">
            <a:xfrm rot="0">
              <a:off x="9461970" y="590779"/>
              <a:ext cx="541452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3</a:t>
              </a:r>
              <a:endParaRPr lang="en-US" kern="2"/>
            </a:p>
          </p:txBody>
        </p:sp>
      </p:grpSp>
      <p:grpSp>
        <p:nvGrpSpPr>
          <p:cNvPr name="Group 363" id="363"/>
          <p:cNvGrpSpPr/>
          <p:nvPr/>
        </p:nvGrpSpPr>
        <p:grpSpPr>
          <a:xfrm>
            <a:off x="-13" y="13"/>
            <a:ext cx="2718410" cy="1228725"/>
            <a:chOff x="-13" y="13"/>
            <a:chExt cx="2718410" cy="1228725"/>
          </a:xfrm>
        </p:grpSpPr>
        <p:pic>
          <p:nvPicPr>
            <p:cNvPr name="image18.png" id="364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" y="13"/>
              <a:ext cx="2718410" cy="1228725"/>
            </a:xfrm>
            <a:prstGeom prst="rect">
              <a:avLst/>
            </a:prstGeom>
          </p:spPr>
        </p:pic>
      </p:grpSp>
      <p:pic>
        <p:nvPicPr>
          <p:cNvPr name="image19.png" id="36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8" y="1743088"/>
            <a:ext cx="8774367" cy="322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366" id="366"/>
          <p:cNvGrpSpPr/>
          <p:nvPr/>
        </p:nvGrpSpPr>
        <p:grpSpPr>
          <a:xfrm>
            <a:off x="6701536" y="333654"/>
            <a:ext cx="2199843" cy="254102"/>
            <a:chOff x="6701536" y="333654"/>
            <a:chExt cx="2199843" cy="254102"/>
          </a:xfrm>
        </p:grpSpPr>
        <p:grpSp>
          <p:nvGrpSpPr>
            <p:cNvPr name="Group 367" id="367"/>
            <p:cNvGrpSpPr/>
            <p:nvPr/>
          </p:nvGrpSpPr>
          <p:grpSpPr>
            <a:xfrm>
              <a:off x="6441796" y="912838"/>
              <a:ext cx="314782" cy="209271"/>
              <a:chOff x="6441796" y="912838"/>
              <a:chExt cx="314782" cy="209271"/>
            </a:xfrm>
          </p:grpSpPr>
          <p:sp>
            <p:nvSpPr>
              <p:cNvPr name="Freeform 368" id="368"/>
              <p:cNvSpPr>
                <a:spLocks noChangeArrowheads="1"/>
              </p:cNvSpPr>
              <p:nvPr/>
            </p:nvSpPr>
            <p:spPr bwMode="auto">
              <a:xfrm>
                <a:off x="6441783" y="912825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369" id="369"/>
            <p:cNvGrpSpPr/>
            <p:nvPr/>
          </p:nvGrpSpPr>
          <p:grpSpPr>
            <a:xfrm>
              <a:off x="6442012" y="-7747"/>
              <a:ext cx="4035450" cy="928370"/>
              <a:chOff x="6442012" y="-7747"/>
              <a:chExt cx="4035450" cy="928370"/>
            </a:xfrm>
          </p:grpSpPr>
          <p:sp>
            <p:nvSpPr>
              <p:cNvPr name="Freeform 370" id="370"/>
              <p:cNvSpPr>
                <a:spLocks noChangeArrowheads="1"/>
              </p:cNvSpPr>
              <p:nvPr/>
            </p:nvSpPr>
            <p:spPr bwMode="auto">
              <a:xfrm>
                <a:off x="6441999" y="-7747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371" id="371"/>
              <p:cNvSpPr txBox="1">
                <a:spLocks noChangeArrowheads="1"/>
              </p:cNvSpPr>
              <p:nvPr/>
            </p:nvSpPr>
            <p:spPr bwMode="auto">
              <a:xfrm rot="0">
                <a:off x="6681381" y="231597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Content based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sp>
        <p:nvSpPr>
          <p:cNvPr name="Text Box 372" id="372"/>
          <p:cNvSpPr txBox="1">
            <a:spLocks noChangeArrowheads="1"/>
          </p:cNvSpPr>
          <p:nvPr/>
        </p:nvSpPr>
        <p:spPr bwMode="auto">
          <a:xfrm rot="0">
            <a:off x="5472443" y="1405877"/>
            <a:ext cx="4529950" cy="599973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The descriptive attributes of items are </a:t>
            </a:r>
            <a:r>
              <a:rPr lang="en-US" sz="1800" kern="2"/>
              <a:t>used to make recommendations.</a:t>
            </a:r>
            <a:endParaRPr lang="en-US" sz="1800" kern="2"/>
          </a:p>
        </p:txBody>
      </p:sp>
      <p:sp>
        <p:nvSpPr>
          <p:cNvPr name="Text Box 373" id="373"/>
          <p:cNvSpPr txBox="1">
            <a:spLocks noChangeArrowheads="1"/>
          </p:cNvSpPr>
          <p:nvPr/>
        </p:nvSpPr>
        <p:spPr bwMode="auto">
          <a:xfrm rot="0">
            <a:off x="6163691" y="2450097"/>
            <a:ext cx="1700403" cy="874789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Content refers </a:t>
            </a:r>
            <a:r>
              <a:rPr lang="en-US" sz="1800" kern="2"/>
              <a:t>to descriptions</a:t>
            </a:r>
            <a:endParaRPr lang="en-US" sz="1800" kern="2"/>
          </a:p>
        </p:txBody>
      </p:sp>
      <p:grpSp>
        <p:nvGrpSpPr>
          <p:cNvPr name="Group 374" id="374"/>
          <p:cNvGrpSpPr/>
          <p:nvPr/>
        </p:nvGrpSpPr>
        <p:grpSpPr>
          <a:xfrm>
            <a:off x="5472455" y="2611133"/>
            <a:ext cx="570103" cy="570103"/>
            <a:chOff x="5472455" y="2611133"/>
            <a:chExt cx="570103" cy="570103"/>
          </a:xfrm>
        </p:grpSpPr>
        <p:grpSp>
          <p:nvGrpSpPr>
            <p:cNvPr name="Group 375" id="375"/>
            <p:cNvGrpSpPr/>
            <p:nvPr/>
          </p:nvGrpSpPr>
          <p:grpSpPr>
            <a:xfrm>
              <a:off x="5472455" y="2611133"/>
              <a:ext cx="570103" cy="570103"/>
              <a:chOff x="5472455" y="2611133"/>
              <a:chExt cx="570103" cy="570103"/>
            </a:xfrm>
          </p:grpSpPr>
          <p:sp>
            <p:nvSpPr>
              <p:cNvPr name="Freeform 376" id="376"/>
              <p:cNvSpPr>
                <a:spLocks noChangeArrowheads="1"/>
              </p:cNvSpPr>
              <p:nvPr/>
            </p:nvSpPr>
            <p:spPr bwMode="auto">
              <a:xfrm>
                <a:off x="5472455" y="2611120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CCCCCC"/>
              </a:solidFill>
              <a:ln w="1448"/>
            </p:spPr>
          </p:sp>
        </p:grpSp>
        <p:sp>
          <p:nvSpPr>
            <p:cNvPr name="Freeform 377" id="377"/>
            <p:cNvSpPr>
              <a:spLocks noChangeArrowheads="1"/>
            </p:cNvSpPr>
            <p:nvPr/>
          </p:nvSpPr>
          <p:spPr bwMode="auto">
            <a:xfrm>
              <a:off x="5656237" y="2772385"/>
              <a:ext cx="202286" cy="247040"/>
            </a:xfrm>
            <a:custGeom>
              <a:avLst/>
              <a:gdLst/>
              <a:ahLst/>
              <a:cxnLst/>
              <a:rect l="0" t="0" r="r" b="b"/>
              <a:pathLst>
                <a:path w="15928" h="19453">
                  <a:moveTo>
                    <a:pt x="14144" y="17711"/>
                  </a:moveTo>
                  <a:lnTo>
                    <a:pt x="14144" y="3526"/>
                  </a:lnTo>
                  <a:lnTo>
                    <a:pt x="12402" y="3526"/>
                  </a:lnTo>
                  <a:lnTo>
                    <a:pt x="12402" y="6180"/>
                  </a:lnTo>
                  <a:lnTo>
                    <a:pt x="3526" y="6180"/>
                  </a:lnTo>
                  <a:lnTo>
                    <a:pt x="3526" y="3526"/>
                  </a:lnTo>
                  <a:lnTo>
                    <a:pt x="1784" y="3526"/>
                  </a:lnTo>
                  <a:lnTo>
                    <a:pt x="1784" y="17711"/>
                  </a:lnTo>
                  <a:lnTo>
                    <a:pt x="14144" y="17711"/>
                  </a:lnTo>
                  <a:close/>
                  <a:moveTo>
                    <a:pt x="8586" y="2033"/>
                  </a:moveTo>
                  <a:cubicBezTo>
                    <a:pt x="8420" y="1867"/>
                    <a:pt x="8213" y="1784"/>
                    <a:pt x="7964" y="1784"/>
                  </a:cubicBezTo>
                  <a:cubicBezTo>
                    <a:pt x="7715" y="1784"/>
                    <a:pt x="7508" y="1867"/>
                    <a:pt x="7342" y="2033"/>
                  </a:cubicBezTo>
                  <a:cubicBezTo>
                    <a:pt x="7176" y="2199"/>
                    <a:pt x="7093" y="2406"/>
                    <a:pt x="7093" y="2655"/>
                  </a:cubicBezTo>
                  <a:cubicBezTo>
                    <a:pt x="7093" y="2904"/>
                    <a:pt x="7176" y="3111"/>
                    <a:pt x="7342" y="3277"/>
                  </a:cubicBezTo>
                  <a:cubicBezTo>
                    <a:pt x="7508" y="3443"/>
                    <a:pt x="7715" y="3526"/>
                    <a:pt x="7964" y="3526"/>
                  </a:cubicBezTo>
                  <a:cubicBezTo>
                    <a:pt x="8213" y="3526"/>
                    <a:pt x="8420" y="3443"/>
                    <a:pt x="8586" y="3277"/>
                  </a:cubicBezTo>
                  <a:cubicBezTo>
                    <a:pt x="8752" y="3111"/>
                    <a:pt x="8835" y="2904"/>
                    <a:pt x="8835" y="2655"/>
                  </a:cubicBezTo>
                  <a:cubicBezTo>
                    <a:pt x="8835" y="2406"/>
                    <a:pt x="8752" y="2199"/>
                    <a:pt x="8586" y="2033"/>
                  </a:cubicBezTo>
                  <a:moveTo>
                    <a:pt x="14144" y="1784"/>
                  </a:moveTo>
                  <a:cubicBezTo>
                    <a:pt x="14614" y="1784"/>
                    <a:pt x="15029" y="1957"/>
                    <a:pt x="15389" y="2302"/>
                  </a:cubicBezTo>
                  <a:cubicBezTo>
                    <a:pt x="15748" y="2648"/>
                    <a:pt x="15928" y="3056"/>
                    <a:pt x="15928" y="3526"/>
                  </a:cubicBezTo>
                  <a:lnTo>
                    <a:pt x="15928" y="17711"/>
                  </a:lnTo>
                  <a:cubicBezTo>
                    <a:pt x="15928" y="18182"/>
                    <a:pt x="15748" y="18589"/>
                    <a:pt x="15389" y="18935"/>
                  </a:cubicBezTo>
                  <a:cubicBezTo>
                    <a:pt x="15029" y="19281"/>
                    <a:pt x="14614" y="19453"/>
                    <a:pt x="14144" y="19453"/>
                  </a:cubicBezTo>
                  <a:lnTo>
                    <a:pt x="1784" y="19453"/>
                  </a:lnTo>
                  <a:cubicBezTo>
                    <a:pt x="1314" y="19453"/>
                    <a:pt x="899" y="19281"/>
                    <a:pt x="539" y="18935"/>
                  </a:cubicBezTo>
                  <a:cubicBezTo>
                    <a:pt x="180" y="18589"/>
                    <a:pt x="0" y="18182"/>
                    <a:pt x="0" y="17711"/>
                  </a:cubicBezTo>
                  <a:lnTo>
                    <a:pt x="0" y="3526"/>
                  </a:lnTo>
                  <a:cubicBezTo>
                    <a:pt x="0" y="3056"/>
                    <a:pt x="180" y="2648"/>
                    <a:pt x="539" y="2302"/>
                  </a:cubicBezTo>
                  <a:cubicBezTo>
                    <a:pt x="899" y="1957"/>
                    <a:pt x="1314" y="1784"/>
                    <a:pt x="1784" y="1784"/>
                  </a:cubicBezTo>
                  <a:lnTo>
                    <a:pt x="5475" y="1784"/>
                  </a:lnTo>
                  <a:cubicBezTo>
                    <a:pt x="5669" y="1259"/>
                    <a:pt x="5987" y="830"/>
                    <a:pt x="6429" y="498"/>
                  </a:cubicBezTo>
                  <a:cubicBezTo>
                    <a:pt x="6872" y="166"/>
                    <a:pt x="7383" y="0"/>
                    <a:pt x="7964" y="0"/>
                  </a:cubicBezTo>
                  <a:cubicBezTo>
                    <a:pt x="8545" y="0"/>
                    <a:pt x="9056" y="166"/>
                    <a:pt x="9499" y="498"/>
                  </a:cubicBezTo>
                  <a:cubicBezTo>
                    <a:pt x="9941" y="830"/>
                    <a:pt x="10259" y="1259"/>
                    <a:pt x="10453" y="1784"/>
                  </a:cubicBezTo>
                  <a:lnTo>
                    <a:pt x="14144" y="1784"/>
                  </a:lnTo>
                  <a:close/>
                </a:path>
              </a:pathLst>
            </a:custGeom>
            <a:solidFill>
              <a:srgbClr val="151D1F"/>
            </a:solidFill>
            <a:ln w="7125"/>
          </p:spPr>
        </p:sp>
      </p:grpSp>
      <p:sp>
        <p:nvSpPr>
          <p:cNvPr name="Text Box 378" id="378"/>
          <p:cNvSpPr txBox="1">
            <a:spLocks noChangeArrowheads="1"/>
          </p:cNvSpPr>
          <p:nvPr/>
        </p:nvSpPr>
        <p:spPr bwMode="auto">
          <a:xfrm rot="0">
            <a:off x="6163704" y="3934536"/>
            <a:ext cx="1338440" cy="1485900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Ratings are </a:t>
            </a:r>
            <a:r>
              <a:rPr lang="en-US" sz="1800" kern="2"/>
              <a:t xml:space="preserve">combined </a:t>
            </a:r>
            <a:r>
              <a:rPr lang="en-US" sz="1800" kern="2"/>
              <a:t xml:space="preserve">with content </a:t>
            </a:r>
            <a:r>
              <a:rPr lang="en-US" sz="1800" kern="2"/>
              <a:t xml:space="preserve">information </a:t>
            </a:r>
            <a:r>
              <a:rPr lang="en-US" sz="1800" kern="2"/>
              <a:t>of the items</a:t>
            </a:r>
            <a:endParaRPr lang="en-US" sz="1291" kern="2"/>
          </a:p>
        </p:txBody>
      </p:sp>
      <p:grpSp>
        <p:nvGrpSpPr>
          <p:cNvPr name="Group 379" id="379"/>
          <p:cNvGrpSpPr/>
          <p:nvPr/>
        </p:nvGrpSpPr>
        <p:grpSpPr>
          <a:xfrm>
            <a:off x="5472443" y="3991547"/>
            <a:ext cx="570103" cy="570103"/>
            <a:chOff x="5472443" y="3991547"/>
            <a:chExt cx="570103" cy="570103"/>
          </a:xfrm>
        </p:grpSpPr>
        <p:grpSp>
          <p:nvGrpSpPr>
            <p:cNvPr name="Group 380" id="380"/>
            <p:cNvGrpSpPr/>
            <p:nvPr/>
          </p:nvGrpSpPr>
          <p:grpSpPr>
            <a:xfrm>
              <a:off x="5472443" y="3991547"/>
              <a:ext cx="570103" cy="570103"/>
              <a:chOff x="5472443" y="3991547"/>
              <a:chExt cx="570103" cy="570103"/>
            </a:xfrm>
          </p:grpSpPr>
          <p:sp>
            <p:nvSpPr>
              <p:cNvPr name="Freeform 381" id="381"/>
              <p:cNvSpPr>
                <a:spLocks noChangeArrowheads="1"/>
              </p:cNvSpPr>
              <p:nvPr/>
            </p:nvSpPr>
            <p:spPr bwMode="auto">
              <a:xfrm>
                <a:off x="5472443" y="3991547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CCCCCC"/>
              </a:solidFill>
              <a:ln w="1448"/>
            </p:spPr>
          </p:sp>
        </p:grpSp>
        <p:sp>
          <p:nvSpPr>
            <p:cNvPr name="Freeform 382" id="382"/>
            <p:cNvSpPr>
              <a:spLocks noChangeArrowheads="1"/>
            </p:cNvSpPr>
            <p:nvPr/>
          </p:nvSpPr>
          <p:spPr bwMode="auto">
            <a:xfrm>
              <a:off x="5615648" y="4141318"/>
              <a:ext cx="283667" cy="270561"/>
            </a:xfrm>
            <a:custGeom>
              <a:avLst/>
              <a:gdLst/>
              <a:ahLst/>
              <a:cxnLst/>
              <a:rect l="0" t="0" r="r" b="b"/>
              <a:pathLst>
                <a:path w="22336" h="21304">
                  <a:moveTo>
                    <a:pt x="15920" y="12417"/>
                  </a:moveTo>
                  <a:lnTo>
                    <a:pt x="19370" y="9061"/>
                  </a:lnTo>
                  <a:lnTo>
                    <a:pt x="14591" y="8363"/>
                  </a:lnTo>
                  <a:lnTo>
                    <a:pt x="13705" y="8229"/>
                  </a:lnTo>
                  <a:lnTo>
                    <a:pt x="13303" y="7424"/>
                  </a:lnTo>
                  <a:lnTo>
                    <a:pt x="11168" y="3101"/>
                  </a:lnTo>
                  <a:lnTo>
                    <a:pt x="11168" y="16028"/>
                  </a:lnTo>
                  <a:lnTo>
                    <a:pt x="11960" y="16444"/>
                  </a:lnTo>
                  <a:lnTo>
                    <a:pt x="16229" y="18700"/>
                  </a:lnTo>
                  <a:lnTo>
                    <a:pt x="15424" y="13934"/>
                  </a:lnTo>
                  <a:lnTo>
                    <a:pt x="15262" y="13048"/>
                  </a:lnTo>
                  <a:lnTo>
                    <a:pt x="15920" y="12417"/>
                  </a:lnTo>
                  <a:close/>
                  <a:moveTo>
                    <a:pt x="21988" y="8900"/>
                  </a:moveTo>
                  <a:lnTo>
                    <a:pt x="17115" y="13652"/>
                  </a:lnTo>
                  <a:lnTo>
                    <a:pt x="18269" y="20364"/>
                  </a:lnTo>
                  <a:cubicBezTo>
                    <a:pt x="18314" y="20660"/>
                    <a:pt x="18287" y="20890"/>
                    <a:pt x="18189" y="21056"/>
                  </a:cubicBezTo>
                  <a:cubicBezTo>
                    <a:pt x="18090" y="21221"/>
                    <a:pt x="17938" y="21304"/>
                    <a:pt x="17733" y="21304"/>
                  </a:cubicBezTo>
                  <a:cubicBezTo>
                    <a:pt x="17581" y="21304"/>
                    <a:pt x="17401" y="21250"/>
                    <a:pt x="17196" y="21143"/>
                  </a:cubicBezTo>
                  <a:lnTo>
                    <a:pt x="11168" y="17975"/>
                  </a:lnTo>
                  <a:lnTo>
                    <a:pt x="5141" y="21143"/>
                  </a:lnTo>
                  <a:cubicBezTo>
                    <a:pt x="4935" y="21250"/>
                    <a:pt x="4756" y="21304"/>
                    <a:pt x="4604" y="21304"/>
                  </a:cubicBezTo>
                  <a:cubicBezTo>
                    <a:pt x="4398" y="21304"/>
                    <a:pt x="4246" y="21221"/>
                    <a:pt x="4147" y="21056"/>
                  </a:cubicBezTo>
                  <a:cubicBezTo>
                    <a:pt x="4049" y="20890"/>
                    <a:pt x="4022" y="20660"/>
                    <a:pt x="4067" y="20364"/>
                  </a:cubicBezTo>
                  <a:lnTo>
                    <a:pt x="5221" y="13652"/>
                  </a:lnTo>
                  <a:lnTo>
                    <a:pt x="335" y="8900"/>
                  </a:lnTo>
                  <a:cubicBezTo>
                    <a:pt x="49" y="8614"/>
                    <a:pt x="-54" y="8348"/>
                    <a:pt x="26" y="8101"/>
                  </a:cubicBezTo>
                  <a:cubicBezTo>
                    <a:pt x="107" y="7856"/>
                    <a:pt x="349" y="7701"/>
                    <a:pt x="751" y="7638"/>
                  </a:cubicBezTo>
                  <a:lnTo>
                    <a:pt x="7490" y="6658"/>
                  </a:lnTo>
                  <a:lnTo>
                    <a:pt x="10510" y="551"/>
                  </a:lnTo>
                  <a:cubicBezTo>
                    <a:pt x="10690" y="183"/>
                    <a:pt x="10909" y="0"/>
                    <a:pt x="11168" y="0"/>
                  </a:cubicBezTo>
                  <a:cubicBezTo>
                    <a:pt x="11419" y="0"/>
                    <a:pt x="11638" y="183"/>
                    <a:pt x="11826" y="551"/>
                  </a:cubicBezTo>
                  <a:lnTo>
                    <a:pt x="14847" y="6658"/>
                  </a:lnTo>
                  <a:lnTo>
                    <a:pt x="21585" y="7638"/>
                  </a:lnTo>
                  <a:cubicBezTo>
                    <a:pt x="21988" y="7701"/>
                    <a:pt x="22230" y="7856"/>
                    <a:pt x="22310" y="8101"/>
                  </a:cubicBezTo>
                  <a:cubicBezTo>
                    <a:pt x="22391" y="8348"/>
                    <a:pt x="22283" y="8614"/>
                    <a:pt x="21988" y="8900"/>
                  </a:cubicBezTo>
                </a:path>
              </a:pathLst>
            </a:custGeom>
            <a:solidFill>
              <a:srgbClr val="151D1F"/>
            </a:solidFill>
            <a:ln w="7125"/>
          </p:spPr>
        </p:sp>
      </p:grpSp>
      <p:sp>
        <p:nvSpPr>
          <p:cNvPr name="Text Box 383" id="383"/>
          <p:cNvSpPr txBox="1">
            <a:spLocks noChangeArrowheads="1"/>
          </p:cNvSpPr>
          <p:nvPr/>
        </p:nvSpPr>
        <p:spPr bwMode="auto">
          <a:xfrm rot="0">
            <a:off x="8664029" y="3884854"/>
            <a:ext cx="1795602" cy="766102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Not effective for </a:t>
            </a:r>
            <a:r>
              <a:rPr lang="en-US" sz="1800" kern="2"/>
              <a:t>new users</a:t>
            </a:r>
            <a:endParaRPr lang="en-US" sz="1800" kern="2"/>
          </a:p>
        </p:txBody>
      </p:sp>
      <p:grpSp>
        <p:nvGrpSpPr>
          <p:cNvPr name="Group 384" id="384"/>
          <p:cNvGrpSpPr/>
          <p:nvPr/>
        </p:nvGrpSpPr>
        <p:grpSpPr>
          <a:xfrm>
            <a:off x="7972768" y="3991547"/>
            <a:ext cx="570103" cy="570103"/>
            <a:chOff x="7972768" y="3991547"/>
            <a:chExt cx="570103" cy="570103"/>
          </a:xfrm>
        </p:grpSpPr>
        <p:grpSp>
          <p:nvGrpSpPr>
            <p:cNvPr name="Group 385" id="385"/>
            <p:cNvGrpSpPr/>
            <p:nvPr/>
          </p:nvGrpSpPr>
          <p:grpSpPr>
            <a:xfrm>
              <a:off x="7972768" y="3991547"/>
              <a:ext cx="570103" cy="570103"/>
              <a:chOff x="7972768" y="3991547"/>
              <a:chExt cx="570103" cy="570103"/>
            </a:xfrm>
          </p:grpSpPr>
          <p:sp>
            <p:nvSpPr>
              <p:cNvPr name="Freeform 386" id="386"/>
              <p:cNvSpPr>
                <a:spLocks noChangeArrowheads="1"/>
              </p:cNvSpPr>
              <p:nvPr/>
            </p:nvSpPr>
            <p:spPr bwMode="auto">
              <a:xfrm>
                <a:off x="7972755" y="3991547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4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4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4"/>
                    </a:cubicBezTo>
                  </a:path>
                </a:pathLst>
              </a:custGeom>
              <a:solidFill>
                <a:srgbClr val="272625"/>
              </a:solidFill>
              <a:ln w="1448"/>
            </p:spPr>
          </p:sp>
        </p:grpSp>
        <p:sp>
          <p:nvSpPr>
            <p:cNvPr name="Freeform 387" id="387"/>
            <p:cNvSpPr>
              <a:spLocks noChangeArrowheads="1"/>
            </p:cNvSpPr>
            <p:nvPr/>
          </p:nvSpPr>
          <p:spPr bwMode="auto">
            <a:xfrm>
              <a:off x="8124787" y="4176827"/>
              <a:ext cx="266040" cy="199530"/>
            </a:xfrm>
            <a:custGeom>
              <a:avLst/>
              <a:gdLst/>
              <a:ahLst/>
              <a:cxnLst/>
              <a:rect l="0" t="0" r="r" b="b"/>
              <a:pathLst>
                <a:path w="20949" h="15712">
                  <a:moveTo>
                    <a:pt x="20949" y="10475"/>
                  </a:moveTo>
                  <a:lnTo>
                    <a:pt x="20949" y="12719"/>
                  </a:lnTo>
                  <a:cubicBezTo>
                    <a:pt x="20949" y="12820"/>
                    <a:pt x="20912" y="12908"/>
                    <a:pt x="20837" y="12982"/>
                  </a:cubicBezTo>
                  <a:cubicBezTo>
                    <a:pt x="20763" y="13056"/>
                    <a:pt x="20676" y="13093"/>
                    <a:pt x="20574" y="13093"/>
                  </a:cubicBezTo>
                  <a:lnTo>
                    <a:pt x="4489" y="13093"/>
                  </a:lnTo>
                  <a:lnTo>
                    <a:pt x="4489" y="15338"/>
                  </a:lnTo>
                  <a:cubicBezTo>
                    <a:pt x="4489" y="15439"/>
                    <a:pt x="4452" y="15527"/>
                    <a:pt x="4378" y="15601"/>
                  </a:cubicBezTo>
                  <a:cubicBezTo>
                    <a:pt x="4304" y="15675"/>
                    <a:pt x="4216" y="15712"/>
                    <a:pt x="4115" y="15712"/>
                  </a:cubicBezTo>
                  <a:cubicBezTo>
                    <a:pt x="4021" y="15712"/>
                    <a:pt x="3927" y="15673"/>
                    <a:pt x="3834" y="15595"/>
                  </a:cubicBezTo>
                  <a:lnTo>
                    <a:pt x="105" y="11854"/>
                  </a:lnTo>
                  <a:cubicBezTo>
                    <a:pt x="35" y="11784"/>
                    <a:pt x="0" y="11698"/>
                    <a:pt x="0" y="11597"/>
                  </a:cubicBezTo>
                  <a:cubicBezTo>
                    <a:pt x="0" y="11488"/>
                    <a:pt x="35" y="11398"/>
                    <a:pt x="105" y="11328"/>
                  </a:cubicBezTo>
                  <a:lnTo>
                    <a:pt x="3846" y="7587"/>
                  </a:lnTo>
                  <a:cubicBezTo>
                    <a:pt x="3916" y="7517"/>
                    <a:pt x="4005" y="7482"/>
                    <a:pt x="4115" y="7482"/>
                  </a:cubicBezTo>
                  <a:cubicBezTo>
                    <a:pt x="4216" y="7482"/>
                    <a:pt x="4304" y="7519"/>
                    <a:pt x="4378" y="7593"/>
                  </a:cubicBezTo>
                  <a:cubicBezTo>
                    <a:pt x="4452" y="7667"/>
                    <a:pt x="4489" y="7755"/>
                    <a:pt x="4489" y="7856"/>
                  </a:cubicBezTo>
                  <a:lnTo>
                    <a:pt x="4489" y="10100"/>
                  </a:lnTo>
                  <a:lnTo>
                    <a:pt x="20574" y="10100"/>
                  </a:lnTo>
                  <a:cubicBezTo>
                    <a:pt x="20676" y="10100"/>
                    <a:pt x="20763" y="10137"/>
                    <a:pt x="20837" y="10212"/>
                  </a:cubicBezTo>
                  <a:cubicBezTo>
                    <a:pt x="20912" y="10286"/>
                    <a:pt x="20949" y="10373"/>
                    <a:pt x="20949" y="10475"/>
                  </a:cubicBezTo>
                  <a:moveTo>
                    <a:pt x="20843" y="3846"/>
                  </a:moveTo>
                  <a:cubicBezTo>
                    <a:pt x="20913" y="3916"/>
                    <a:pt x="20949" y="4006"/>
                    <a:pt x="20949" y="4115"/>
                  </a:cubicBezTo>
                  <a:cubicBezTo>
                    <a:pt x="20949" y="4224"/>
                    <a:pt x="20913" y="4314"/>
                    <a:pt x="20843" y="4384"/>
                  </a:cubicBezTo>
                  <a:lnTo>
                    <a:pt x="17102" y="8125"/>
                  </a:lnTo>
                  <a:cubicBezTo>
                    <a:pt x="17032" y="8195"/>
                    <a:pt x="16943" y="8230"/>
                    <a:pt x="16833" y="8230"/>
                  </a:cubicBezTo>
                  <a:cubicBezTo>
                    <a:pt x="16732" y="8230"/>
                    <a:pt x="16644" y="8193"/>
                    <a:pt x="16570" y="8119"/>
                  </a:cubicBezTo>
                  <a:cubicBezTo>
                    <a:pt x="16496" y="8045"/>
                    <a:pt x="16459" y="7958"/>
                    <a:pt x="16459" y="7856"/>
                  </a:cubicBezTo>
                  <a:lnTo>
                    <a:pt x="16459" y="5612"/>
                  </a:lnTo>
                  <a:lnTo>
                    <a:pt x="374" y="5612"/>
                  </a:lnTo>
                  <a:cubicBezTo>
                    <a:pt x="272" y="5612"/>
                    <a:pt x="185" y="5575"/>
                    <a:pt x="111" y="5500"/>
                  </a:cubicBezTo>
                  <a:cubicBezTo>
                    <a:pt x="36" y="5426"/>
                    <a:pt x="0" y="5339"/>
                    <a:pt x="0" y="5237"/>
                  </a:cubicBezTo>
                  <a:lnTo>
                    <a:pt x="0" y="2993"/>
                  </a:lnTo>
                  <a:cubicBezTo>
                    <a:pt x="0" y="2891"/>
                    <a:pt x="36" y="2804"/>
                    <a:pt x="111" y="2730"/>
                  </a:cubicBezTo>
                  <a:cubicBezTo>
                    <a:pt x="185" y="2656"/>
                    <a:pt x="272" y="2619"/>
                    <a:pt x="374" y="2619"/>
                  </a:cubicBezTo>
                  <a:lnTo>
                    <a:pt x="16459" y="2619"/>
                  </a:lnTo>
                  <a:lnTo>
                    <a:pt x="16459" y="374"/>
                  </a:lnTo>
                  <a:cubicBezTo>
                    <a:pt x="16459" y="265"/>
                    <a:pt x="16495" y="176"/>
                    <a:pt x="16565" y="105"/>
                  </a:cubicBezTo>
                  <a:cubicBezTo>
                    <a:pt x="16635" y="35"/>
                    <a:pt x="16724" y="0"/>
                    <a:pt x="16833" y="0"/>
                  </a:cubicBezTo>
                  <a:cubicBezTo>
                    <a:pt x="16927" y="0"/>
                    <a:pt x="17021" y="39"/>
                    <a:pt x="17114" y="117"/>
                  </a:cubicBezTo>
                  <a:lnTo>
                    <a:pt x="20843" y="3846"/>
                  </a:lnTo>
                  <a:close/>
                </a:path>
              </a:pathLst>
            </a:custGeom>
            <a:solidFill>
              <a:srgbClr val="F5FDFF"/>
            </a:solidFill>
            <a:ln w="7125"/>
          </p:spPr>
        </p:sp>
      </p:grpSp>
      <p:sp>
        <p:nvSpPr>
          <p:cNvPr name="Text Box 388" id="388"/>
          <p:cNvSpPr txBox="1">
            <a:spLocks noChangeArrowheads="1"/>
          </p:cNvSpPr>
          <p:nvPr/>
        </p:nvSpPr>
        <p:spPr bwMode="auto">
          <a:xfrm rot="0">
            <a:off x="8664029" y="2554122"/>
            <a:ext cx="1795615" cy="1204265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Effective for new </a:t>
            </a:r>
            <a:r>
              <a:rPr lang="en-US" sz="1800" kern="2"/>
              <a:t xml:space="preserve">items if ratings </a:t>
            </a:r>
            <a:r>
              <a:rPr lang="en-US" sz="1800" kern="2"/>
              <a:t xml:space="preserve">are not yet </a:t>
            </a:r>
            <a:r>
              <a:rPr lang="en-US" sz="1800" kern="2"/>
              <a:t>available</a:t>
            </a:r>
            <a:endParaRPr lang="en-US" sz="1291" kern="2"/>
          </a:p>
        </p:txBody>
      </p:sp>
      <p:grpSp>
        <p:nvGrpSpPr>
          <p:cNvPr name="Group 389" id="389"/>
          <p:cNvGrpSpPr/>
          <p:nvPr/>
        </p:nvGrpSpPr>
        <p:grpSpPr>
          <a:xfrm>
            <a:off x="7972768" y="2611133"/>
            <a:ext cx="570103" cy="570103"/>
            <a:chOff x="7972768" y="2611133"/>
            <a:chExt cx="570103" cy="570103"/>
          </a:xfrm>
        </p:grpSpPr>
        <p:grpSp>
          <p:nvGrpSpPr>
            <p:cNvPr name="Group 390" id="390"/>
            <p:cNvGrpSpPr/>
            <p:nvPr/>
          </p:nvGrpSpPr>
          <p:grpSpPr>
            <a:xfrm>
              <a:off x="7972768" y="2611133"/>
              <a:ext cx="570103" cy="570103"/>
              <a:chOff x="7972768" y="2611133"/>
              <a:chExt cx="570103" cy="570103"/>
            </a:xfrm>
          </p:grpSpPr>
          <p:sp>
            <p:nvSpPr>
              <p:cNvPr name="Freeform 391" id="391"/>
              <p:cNvSpPr>
                <a:spLocks noChangeArrowheads="1"/>
              </p:cNvSpPr>
              <p:nvPr/>
            </p:nvSpPr>
            <p:spPr bwMode="auto">
              <a:xfrm>
                <a:off x="7972755" y="2611120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272625"/>
              </a:solidFill>
              <a:ln w="1448"/>
            </p:spPr>
          </p:sp>
        </p:grpSp>
        <p:sp>
          <p:nvSpPr>
            <p:cNvPr name="Freeform 392" id="392"/>
            <p:cNvSpPr>
              <a:spLocks noChangeArrowheads="1"/>
            </p:cNvSpPr>
            <p:nvPr/>
          </p:nvSpPr>
          <p:spPr bwMode="auto">
            <a:xfrm>
              <a:off x="8198015" y="2782151"/>
              <a:ext cx="119545" cy="228029"/>
            </a:xfrm>
            <a:custGeom>
              <a:avLst/>
              <a:gdLst/>
              <a:ahLst/>
              <a:cxnLst/>
              <a:rect l="0" t="0" r="r" b="b"/>
              <a:pathLst>
                <a:path w="9414" h="17956">
                  <a:moveTo>
                    <a:pt x="9414" y="0"/>
                  </a:moveTo>
                  <a:lnTo>
                    <a:pt x="9414" y="15150"/>
                  </a:lnTo>
                  <a:lnTo>
                    <a:pt x="4334" y="17820"/>
                  </a:lnTo>
                  <a:cubicBezTo>
                    <a:pt x="4168" y="17911"/>
                    <a:pt x="4017" y="17956"/>
                    <a:pt x="3881" y="17956"/>
                  </a:cubicBezTo>
                  <a:cubicBezTo>
                    <a:pt x="3723" y="17956"/>
                    <a:pt x="3604" y="17901"/>
                    <a:pt x="3525" y="17792"/>
                  </a:cubicBezTo>
                  <a:cubicBezTo>
                    <a:pt x="3446" y="17682"/>
                    <a:pt x="3406" y="17549"/>
                    <a:pt x="3406" y="17390"/>
                  </a:cubicBezTo>
                  <a:cubicBezTo>
                    <a:pt x="3406" y="17345"/>
                    <a:pt x="3414" y="17269"/>
                    <a:pt x="3429" y="17164"/>
                  </a:cubicBezTo>
                  <a:lnTo>
                    <a:pt x="4401" y="11507"/>
                  </a:lnTo>
                  <a:lnTo>
                    <a:pt x="283" y="7502"/>
                  </a:lnTo>
                  <a:cubicBezTo>
                    <a:pt x="95" y="7298"/>
                    <a:pt x="0" y="7117"/>
                    <a:pt x="0" y="6958"/>
                  </a:cubicBezTo>
                  <a:cubicBezTo>
                    <a:pt x="0" y="6679"/>
                    <a:pt x="212" y="6506"/>
                    <a:pt x="634" y="6438"/>
                  </a:cubicBezTo>
                  <a:lnTo>
                    <a:pt x="6314" y="5612"/>
                  </a:lnTo>
                  <a:lnTo>
                    <a:pt x="8859" y="464"/>
                  </a:lnTo>
                  <a:cubicBezTo>
                    <a:pt x="9003" y="155"/>
                    <a:pt x="9188" y="0"/>
                    <a:pt x="9414" y="0"/>
                  </a:cubicBezTo>
                </a:path>
              </a:pathLst>
            </a:custGeom>
            <a:solidFill>
              <a:srgbClr val="F5FDFF"/>
            </a:solidFill>
            <a:ln w="7125"/>
          </p:spPr>
        </p:sp>
      </p:grpSp>
      <p:grpSp>
        <p:nvGrpSpPr>
          <p:cNvPr name="Group 393" id="393"/>
          <p:cNvGrpSpPr/>
          <p:nvPr/>
        </p:nvGrpSpPr>
        <p:grpSpPr>
          <a:xfrm>
            <a:off x="9826612" y="661060"/>
            <a:ext cx="170345" cy="132969"/>
            <a:chOff x="9826612" y="661060"/>
            <a:chExt cx="170345" cy="132969"/>
          </a:xfrm>
        </p:grpSpPr>
        <p:sp>
          <p:nvSpPr>
            <p:cNvPr name="Text Box 394" id="394"/>
            <p:cNvSpPr txBox="1">
              <a:spLocks noChangeArrowheads="1"/>
            </p:cNvSpPr>
            <p:nvPr/>
          </p:nvSpPr>
          <p:spPr bwMode="auto">
            <a:xfrm rot="0">
              <a:off x="9459735" y="590779"/>
              <a:ext cx="543687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4</a:t>
              </a:r>
              <a:endParaRPr lang="en-US" kern="2"/>
            </a:p>
          </p:txBody>
        </p:sp>
      </p:grpSp>
      <p:grpSp>
        <p:nvGrpSpPr>
          <p:cNvPr name="Group 395" id="395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20.png" id="39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  <p:grpSp>
        <p:nvGrpSpPr>
          <p:cNvPr name="Group 397" id="397"/>
          <p:cNvGrpSpPr/>
          <p:nvPr/>
        </p:nvGrpSpPr>
        <p:grpSpPr>
          <a:xfrm>
            <a:off x="924192" y="1304912"/>
            <a:ext cx="3133877" cy="3618789"/>
            <a:chOff x="924192" y="1304912"/>
            <a:chExt cx="3133877" cy="3618789"/>
          </a:xfrm>
        </p:grpSpPr>
        <p:grpSp>
          <p:nvGrpSpPr>
            <p:cNvPr name="Group 398" id="398"/>
            <p:cNvGrpSpPr/>
            <p:nvPr/>
          </p:nvGrpSpPr>
          <p:grpSpPr>
            <a:xfrm>
              <a:off x="924192" y="1304912"/>
              <a:ext cx="3133877" cy="3618789"/>
              <a:chOff x="924192" y="1304912"/>
              <a:chExt cx="3133877" cy="3618789"/>
            </a:xfrm>
          </p:grpSpPr>
          <p:grpSp>
            <p:nvGrpSpPr>
              <p:cNvPr name="Group 399" id="399"/>
              <p:cNvGrpSpPr/>
              <p:nvPr/>
            </p:nvGrpSpPr>
            <p:grpSpPr>
              <a:xfrm>
                <a:off x="924192" y="1304912"/>
                <a:ext cx="3133877" cy="3618789"/>
                <a:chOff x="924192" y="1304912"/>
                <a:chExt cx="3133877" cy="3618789"/>
              </a:xfrm>
            </p:grpSpPr>
            <p:sp>
              <p:nvSpPr>
                <p:cNvPr name="Freeform 400" id="400"/>
                <p:cNvSpPr>
                  <a:spLocks noChangeArrowheads="1"/>
                </p:cNvSpPr>
                <p:nvPr/>
              </p:nvSpPr>
              <p:spPr bwMode="auto">
                <a:xfrm>
                  <a:off x="924192" y="1304912"/>
                  <a:ext cx="3133865" cy="361878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46762" h="284944">
                      <a:moveTo>
                        <a:pt x="123383" y="0"/>
                      </a:moveTo>
                      <a:lnTo>
                        <a:pt x="246762" y="71235"/>
                      </a:lnTo>
                      <a:lnTo>
                        <a:pt x="246762" y="213707"/>
                      </a:lnTo>
                      <a:lnTo>
                        <a:pt x="123383" y="284944"/>
                      </a:lnTo>
                      <a:lnTo>
                        <a:pt x="0" y="213709"/>
                      </a:lnTo>
                      <a:lnTo>
                        <a:pt x="0" y="71238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22631"/>
              </p:spPr>
            </p:sp>
          </p:grpSp>
          <p:grpSp>
            <p:nvGrpSpPr>
              <p:cNvPr name="Group 401" id="401"/>
              <p:cNvGrpSpPr/>
              <p:nvPr/>
            </p:nvGrpSpPr>
            <p:grpSpPr>
              <a:xfrm>
                <a:off x="1236802" y="1665897"/>
                <a:ext cx="2508644" cy="2896832"/>
                <a:chOff x="1236802" y="1665897"/>
                <a:chExt cx="2508644" cy="2896832"/>
              </a:xfrm>
            </p:grpSpPr>
            <p:sp>
              <p:nvSpPr>
                <p:cNvPr name="Freeform 402" id="402"/>
                <p:cNvSpPr>
                  <a:spLocks noChangeArrowheads="1"/>
                </p:cNvSpPr>
                <p:nvPr/>
              </p:nvSpPr>
              <p:spPr bwMode="auto">
                <a:xfrm>
                  <a:off x="1236802" y="1665897"/>
                  <a:ext cx="2508644" cy="289683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97531" h="228097">
                      <a:moveTo>
                        <a:pt x="98768" y="0"/>
                      </a:moveTo>
                      <a:lnTo>
                        <a:pt x="197531" y="57024"/>
                      </a:lnTo>
                      <a:lnTo>
                        <a:pt x="197531" y="171071"/>
                      </a:lnTo>
                      <a:lnTo>
                        <a:pt x="98768" y="228097"/>
                      </a:lnTo>
                      <a:lnTo>
                        <a:pt x="0" y="171071"/>
                      </a:lnTo>
                      <a:lnTo>
                        <a:pt x="0" y="5702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18123"/>
              </p:spPr>
            </p:sp>
          </p:grpSp>
        </p:grpSp>
        <p:sp>
          <p:nvSpPr>
            <p:cNvPr name="Freeform 403" id="403"/>
            <p:cNvSpPr>
              <a:spLocks noChangeArrowheads="1"/>
            </p:cNvSpPr>
            <p:nvPr/>
          </p:nvSpPr>
          <p:spPr bwMode="auto">
            <a:xfrm>
              <a:off x="2056308" y="2583917"/>
              <a:ext cx="869937" cy="1062482"/>
            </a:xfrm>
            <a:custGeom>
              <a:avLst/>
              <a:gdLst/>
              <a:ahLst/>
              <a:cxnLst/>
              <a:rect l="0" t="0" r="r" b="b"/>
              <a:pathLst>
                <a:path w="68499" h="83660">
                  <a:moveTo>
                    <a:pt x="60827" y="76168"/>
                  </a:moveTo>
                  <a:lnTo>
                    <a:pt x="60827" y="15162"/>
                  </a:lnTo>
                  <a:lnTo>
                    <a:pt x="53337" y="15162"/>
                  </a:lnTo>
                  <a:lnTo>
                    <a:pt x="53337" y="26579"/>
                  </a:lnTo>
                  <a:lnTo>
                    <a:pt x="15162" y="26579"/>
                  </a:lnTo>
                  <a:lnTo>
                    <a:pt x="15162" y="15162"/>
                  </a:lnTo>
                  <a:lnTo>
                    <a:pt x="7670" y="15162"/>
                  </a:lnTo>
                  <a:lnTo>
                    <a:pt x="7670" y="76168"/>
                  </a:lnTo>
                  <a:lnTo>
                    <a:pt x="60827" y="76168"/>
                  </a:lnTo>
                  <a:close/>
                  <a:moveTo>
                    <a:pt x="36925" y="8740"/>
                  </a:moveTo>
                  <a:cubicBezTo>
                    <a:pt x="36211" y="8026"/>
                    <a:pt x="35320" y="7670"/>
                    <a:pt x="34249" y="7670"/>
                  </a:cubicBezTo>
                  <a:cubicBezTo>
                    <a:pt x="33178" y="7670"/>
                    <a:pt x="32288" y="8026"/>
                    <a:pt x="31574" y="8740"/>
                  </a:cubicBezTo>
                  <a:cubicBezTo>
                    <a:pt x="30860" y="9453"/>
                    <a:pt x="30503" y="10346"/>
                    <a:pt x="30503" y="11416"/>
                  </a:cubicBezTo>
                  <a:cubicBezTo>
                    <a:pt x="30503" y="12486"/>
                    <a:pt x="30860" y="13378"/>
                    <a:pt x="31574" y="14091"/>
                  </a:cubicBezTo>
                  <a:cubicBezTo>
                    <a:pt x="32288" y="14805"/>
                    <a:pt x="33178" y="15162"/>
                    <a:pt x="34249" y="15162"/>
                  </a:cubicBezTo>
                  <a:cubicBezTo>
                    <a:pt x="35320" y="15162"/>
                    <a:pt x="36211" y="14805"/>
                    <a:pt x="36925" y="14091"/>
                  </a:cubicBezTo>
                  <a:cubicBezTo>
                    <a:pt x="37639" y="13378"/>
                    <a:pt x="37995" y="12486"/>
                    <a:pt x="37995" y="11416"/>
                  </a:cubicBezTo>
                  <a:cubicBezTo>
                    <a:pt x="37995" y="10346"/>
                    <a:pt x="37639" y="9453"/>
                    <a:pt x="36925" y="8740"/>
                  </a:cubicBezTo>
                  <a:moveTo>
                    <a:pt x="60827" y="7670"/>
                  </a:moveTo>
                  <a:cubicBezTo>
                    <a:pt x="62850" y="7670"/>
                    <a:pt x="64635" y="8413"/>
                    <a:pt x="66179" y="9900"/>
                  </a:cubicBezTo>
                  <a:cubicBezTo>
                    <a:pt x="67726" y="11387"/>
                    <a:pt x="68499" y="13139"/>
                    <a:pt x="68499" y="15162"/>
                  </a:cubicBezTo>
                  <a:lnTo>
                    <a:pt x="68499" y="76168"/>
                  </a:lnTo>
                  <a:cubicBezTo>
                    <a:pt x="68499" y="78190"/>
                    <a:pt x="67726" y="79943"/>
                    <a:pt x="66179" y="81430"/>
                  </a:cubicBezTo>
                  <a:cubicBezTo>
                    <a:pt x="64635" y="82917"/>
                    <a:pt x="62850" y="83660"/>
                    <a:pt x="60827" y="83660"/>
                  </a:cubicBezTo>
                  <a:lnTo>
                    <a:pt x="7670" y="83660"/>
                  </a:lnTo>
                  <a:cubicBezTo>
                    <a:pt x="5650" y="83660"/>
                    <a:pt x="3865" y="82917"/>
                    <a:pt x="2319" y="81430"/>
                  </a:cubicBezTo>
                  <a:cubicBezTo>
                    <a:pt x="773" y="79943"/>
                    <a:pt x="0" y="78190"/>
                    <a:pt x="0" y="76168"/>
                  </a:cubicBezTo>
                  <a:lnTo>
                    <a:pt x="0" y="15162"/>
                  </a:lnTo>
                  <a:cubicBezTo>
                    <a:pt x="0" y="13139"/>
                    <a:pt x="773" y="11387"/>
                    <a:pt x="2319" y="9900"/>
                  </a:cubicBezTo>
                  <a:cubicBezTo>
                    <a:pt x="3865" y="8413"/>
                    <a:pt x="5650" y="7670"/>
                    <a:pt x="7670" y="7670"/>
                  </a:cubicBezTo>
                  <a:lnTo>
                    <a:pt x="23547" y="7670"/>
                  </a:lnTo>
                  <a:cubicBezTo>
                    <a:pt x="24379" y="5411"/>
                    <a:pt x="25747" y="3567"/>
                    <a:pt x="27650" y="2139"/>
                  </a:cubicBezTo>
                  <a:cubicBezTo>
                    <a:pt x="29552" y="712"/>
                    <a:pt x="31751" y="0"/>
                    <a:pt x="34249" y="0"/>
                  </a:cubicBezTo>
                  <a:cubicBezTo>
                    <a:pt x="36747" y="0"/>
                    <a:pt x="38946" y="712"/>
                    <a:pt x="40849" y="2139"/>
                  </a:cubicBezTo>
                  <a:cubicBezTo>
                    <a:pt x="42752" y="3567"/>
                    <a:pt x="44121" y="5411"/>
                    <a:pt x="44953" y="7670"/>
                  </a:cubicBezTo>
                  <a:lnTo>
                    <a:pt x="60827" y="7670"/>
                  </a:lnTo>
                  <a:close/>
                </a:path>
              </a:pathLst>
            </a:custGeom>
            <a:solidFill>
              <a:srgbClr val="151D1F"/>
            </a:solidFill>
            <a:ln w="36220"/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404" id="404"/>
          <p:cNvGrpSpPr/>
          <p:nvPr/>
        </p:nvGrpSpPr>
        <p:grpSpPr>
          <a:xfrm>
            <a:off x="6713792" y="333654"/>
            <a:ext cx="2648407" cy="330200"/>
            <a:chOff x="6713792" y="333654"/>
            <a:chExt cx="2648407" cy="330200"/>
          </a:xfrm>
        </p:grpSpPr>
        <p:grpSp>
          <p:nvGrpSpPr>
            <p:cNvPr name="Group 405" id="405"/>
            <p:cNvGrpSpPr/>
            <p:nvPr/>
          </p:nvGrpSpPr>
          <p:grpSpPr>
            <a:xfrm>
              <a:off x="6441796" y="912838"/>
              <a:ext cx="314782" cy="209271"/>
              <a:chOff x="6441796" y="912838"/>
              <a:chExt cx="314782" cy="209271"/>
            </a:xfrm>
          </p:grpSpPr>
          <p:sp>
            <p:nvSpPr>
              <p:cNvPr name="Freeform 406" id="406"/>
              <p:cNvSpPr>
                <a:spLocks noChangeArrowheads="1"/>
              </p:cNvSpPr>
              <p:nvPr/>
            </p:nvSpPr>
            <p:spPr bwMode="auto">
              <a:xfrm>
                <a:off x="6441783" y="912825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407" id="407"/>
            <p:cNvGrpSpPr/>
            <p:nvPr/>
          </p:nvGrpSpPr>
          <p:grpSpPr>
            <a:xfrm>
              <a:off x="6442012" y="-7747"/>
              <a:ext cx="4035450" cy="928370"/>
              <a:chOff x="6442012" y="-7747"/>
              <a:chExt cx="4035450" cy="928370"/>
            </a:xfrm>
          </p:grpSpPr>
          <p:sp>
            <p:nvSpPr>
              <p:cNvPr name="Freeform 408" id="408"/>
              <p:cNvSpPr>
                <a:spLocks noChangeArrowheads="1"/>
              </p:cNvSpPr>
              <p:nvPr/>
            </p:nvSpPr>
            <p:spPr bwMode="auto">
              <a:xfrm>
                <a:off x="6441999" y="-7747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409" id="409"/>
              <p:cNvSpPr txBox="1">
                <a:spLocks noChangeArrowheads="1"/>
              </p:cNvSpPr>
              <p:nvPr/>
            </p:nvSpPr>
            <p:spPr bwMode="auto">
              <a:xfrm rot="0">
                <a:off x="6681381" y="231597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Knowledge based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sp>
        <p:nvSpPr>
          <p:cNvPr name="Text Box 410" id="410"/>
          <p:cNvSpPr txBox="1">
            <a:spLocks noChangeArrowheads="1"/>
          </p:cNvSpPr>
          <p:nvPr/>
        </p:nvSpPr>
        <p:spPr bwMode="auto">
          <a:xfrm rot="0">
            <a:off x="5374221" y="1353541"/>
            <a:ext cx="5023256" cy="923823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>The recommendation process is</a:t>
            </a:r>
            <a:endParaRPr lang="en-US" sz="1800" kern="2"/>
          </a:p>
          <a:p>
            <a:pPr algn="l">
              <a:lnSpc>
                <a:spcPct val="107601"/>
              </a:lnSpc>
            </a:pPr>
            <a:r>
              <a:rPr lang="en-US" sz="1800" kern="2"/>
              <a:t xml:space="preserve">performed on the basis of similarities between </a:t>
            </a:r>
            <a:r>
              <a:rPr lang="en-US" sz="1800" kern="2"/>
              <a:t>customer requirements and item descriptions.</a:t>
            </a:r>
            <a:endParaRPr lang="en-US" sz="1800" kern="2"/>
          </a:p>
        </p:txBody>
      </p:sp>
      <p:sp>
        <p:nvSpPr>
          <p:cNvPr name="Text Box 411" id="411"/>
          <p:cNvSpPr txBox="1">
            <a:spLocks noChangeArrowheads="1"/>
          </p:cNvSpPr>
          <p:nvPr/>
        </p:nvSpPr>
        <p:spPr bwMode="auto">
          <a:xfrm rot="0">
            <a:off x="8716137" y="2491867"/>
            <a:ext cx="1767078" cy="904875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Useful for items </a:t>
            </a:r>
            <a:r>
              <a:rPr lang="en-US" sz="1800" kern="2"/>
              <a:t xml:space="preserve">not purchased </a:t>
            </a:r>
            <a:r>
              <a:rPr lang="en-US" sz="1800" kern="2"/>
              <a:t>often</a:t>
            </a:r>
            <a:endParaRPr lang="en-US" sz="1800" kern="2"/>
          </a:p>
        </p:txBody>
      </p:sp>
      <p:grpSp>
        <p:nvGrpSpPr>
          <p:cNvPr name="Group 412" id="412"/>
          <p:cNvGrpSpPr/>
          <p:nvPr/>
        </p:nvGrpSpPr>
        <p:grpSpPr>
          <a:xfrm>
            <a:off x="8024889" y="2548877"/>
            <a:ext cx="570103" cy="570103"/>
            <a:chOff x="8024889" y="2548877"/>
            <a:chExt cx="570103" cy="570103"/>
          </a:xfrm>
        </p:grpSpPr>
        <p:grpSp>
          <p:nvGrpSpPr>
            <p:cNvPr name="Group 413" id="413"/>
            <p:cNvGrpSpPr/>
            <p:nvPr/>
          </p:nvGrpSpPr>
          <p:grpSpPr>
            <a:xfrm>
              <a:off x="8024889" y="2548877"/>
              <a:ext cx="570103" cy="570103"/>
              <a:chOff x="8024889" y="2548877"/>
              <a:chExt cx="570103" cy="570103"/>
            </a:xfrm>
          </p:grpSpPr>
          <p:sp>
            <p:nvSpPr>
              <p:cNvPr name="Freeform 414" id="414"/>
              <p:cNvSpPr>
                <a:spLocks noChangeArrowheads="1"/>
              </p:cNvSpPr>
              <p:nvPr/>
            </p:nvSpPr>
            <p:spPr bwMode="auto">
              <a:xfrm>
                <a:off x="8024876" y="2548877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CCCCCC"/>
              </a:solidFill>
              <a:ln w="1448"/>
            </p:spPr>
          </p:sp>
        </p:grpSp>
        <p:sp>
          <p:nvSpPr>
            <p:cNvPr name="Freeform 415" id="415"/>
            <p:cNvSpPr>
              <a:spLocks noChangeArrowheads="1"/>
            </p:cNvSpPr>
            <p:nvPr/>
          </p:nvSpPr>
          <p:spPr bwMode="auto">
            <a:xfrm>
              <a:off x="8186306" y="2719642"/>
              <a:ext cx="247040" cy="228029"/>
            </a:xfrm>
            <a:custGeom>
              <a:avLst/>
              <a:gdLst/>
              <a:ahLst/>
              <a:cxnLst/>
              <a:rect l="0" t="0" r="r" b="b"/>
              <a:pathLst>
                <a:path w="19453" h="17956">
                  <a:moveTo>
                    <a:pt x="11748" y="8756"/>
                  </a:moveTo>
                  <a:cubicBezTo>
                    <a:pt x="11897" y="8608"/>
                    <a:pt x="11970" y="8432"/>
                    <a:pt x="11970" y="8230"/>
                  </a:cubicBezTo>
                  <a:cubicBezTo>
                    <a:pt x="11970" y="8027"/>
                    <a:pt x="11897" y="7852"/>
                    <a:pt x="11748" y="7704"/>
                  </a:cubicBezTo>
                  <a:cubicBezTo>
                    <a:pt x="11600" y="7556"/>
                    <a:pt x="11425" y="7482"/>
                    <a:pt x="11222" y="7482"/>
                  </a:cubicBezTo>
                  <a:lnTo>
                    <a:pt x="8230" y="7482"/>
                  </a:lnTo>
                  <a:cubicBezTo>
                    <a:pt x="8027" y="7482"/>
                    <a:pt x="7852" y="7556"/>
                    <a:pt x="7704" y="7704"/>
                  </a:cubicBezTo>
                  <a:cubicBezTo>
                    <a:pt x="7555" y="7852"/>
                    <a:pt x="7482" y="8027"/>
                    <a:pt x="7482" y="8230"/>
                  </a:cubicBezTo>
                  <a:cubicBezTo>
                    <a:pt x="7482" y="8432"/>
                    <a:pt x="7555" y="8608"/>
                    <a:pt x="7704" y="8756"/>
                  </a:cubicBezTo>
                  <a:cubicBezTo>
                    <a:pt x="7852" y="8904"/>
                    <a:pt x="8027" y="8978"/>
                    <a:pt x="8230" y="8978"/>
                  </a:cubicBezTo>
                  <a:lnTo>
                    <a:pt x="11222" y="8978"/>
                  </a:lnTo>
                  <a:cubicBezTo>
                    <a:pt x="11425" y="8978"/>
                    <a:pt x="11600" y="8904"/>
                    <a:pt x="11748" y="8756"/>
                  </a:cubicBezTo>
                  <a:moveTo>
                    <a:pt x="18704" y="5985"/>
                  </a:moveTo>
                  <a:lnTo>
                    <a:pt x="18704" y="17208"/>
                  </a:lnTo>
                  <a:cubicBezTo>
                    <a:pt x="18704" y="17411"/>
                    <a:pt x="18630" y="17586"/>
                    <a:pt x="18482" y="17734"/>
                  </a:cubicBezTo>
                  <a:cubicBezTo>
                    <a:pt x="18334" y="17882"/>
                    <a:pt x="18159" y="17956"/>
                    <a:pt x="17956" y="17956"/>
                  </a:cubicBezTo>
                  <a:lnTo>
                    <a:pt x="1496" y="17956"/>
                  </a:lnTo>
                  <a:cubicBezTo>
                    <a:pt x="1293" y="17956"/>
                    <a:pt x="1118" y="17882"/>
                    <a:pt x="970" y="17734"/>
                  </a:cubicBezTo>
                  <a:cubicBezTo>
                    <a:pt x="822" y="17586"/>
                    <a:pt x="748" y="17411"/>
                    <a:pt x="748" y="17208"/>
                  </a:cubicBezTo>
                  <a:lnTo>
                    <a:pt x="748" y="5985"/>
                  </a:lnTo>
                  <a:cubicBezTo>
                    <a:pt x="748" y="5783"/>
                    <a:pt x="822" y="5607"/>
                    <a:pt x="970" y="5459"/>
                  </a:cubicBezTo>
                  <a:cubicBezTo>
                    <a:pt x="1118" y="5311"/>
                    <a:pt x="1293" y="5237"/>
                    <a:pt x="1496" y="5237"/>
                  </a:cubicBezTo>
                  <a:lnTo>
                    <a:pt x="17956" y="5237"/>
                  </a:lnTo>
                  <a:cubicBezTo>
                    <a:pt x="18159" y="5237"/>
                    <a:pt x="18334" y="5311"/>
                    <a:pt x="18482" y="5459"/>
                  </a:cubicBezTo>
                  <a:cubicBezTo>
                    <a:pt x="18630" y="5607"/>
                    <a:pt x="18704" y="5783"/>
                    <a:pt x="18704" y="5985"/>
                  </a:cubicBezTo>
                  <a:moveTo>
                    <a:pt x="19453" y="748"/>
                  </a:moveTo>
                  <a:lnTo>
                    <a:pt x="19453" y="3741"/>
                  </a:lnTo>
                  <a:cubicBezTo>
                    <a:pt x="19453" y="3944"/>
                    <a:pt x="19378" y="4119"/>
                    <a:pt x="19230" y="4267"/>
                  </a:cubicBezTo>
                  <a:cubicBezTo>
                    <a:pt x="19082" y="4415"/>
                    <a:pt x="18907" y="4489"/>
                    <a:pt x="18704" y="4489"/>
                  </a:cubicBezTo>
                  <a:lnTo>
                    <a:pt x="748" y="4489"/>
                  </a:lnTo>
                  <a:cubicBezTo>
                    <a:pt x="545" y="4489"/>
                    <a:pt x="370" y="4415"/>
                    <a:pt x="222" y="4267"/>
                  </a:cubicBezTo>
                  <a:cubicBezTo>
                    <a:pt x="74" y="4119"/>
                    <a:pt x="0" y="3944"/>
                    <a:pt x="0" y="3741"/>
                  </a:cubicBezTo>
                  <a:lnTo>
                    <a:pt x="0" y="748"/>
                  </a:lnTo>
                  <a:cubicBezTo>
                    <a:pt x="0" y="545"/>
                    <a:pt x="74" y="370"/>
                    <a:pt x="222" y="222"/>
                  </a:cubicBezTo>
                  <a:cubicBezTo>
                    <a:pt x="370" y="74"/>
                    <a:pt x="545" y="0"/>
                    <a:pt x="748" y="0"/>
                  </a:cubicBezTo>
                  <a:lnTo>
                    <a:pt x="18704" y="0"/>
                  </a:lnTo>
                  <a:cubicBezTo>
                    <a:pt x="18907" y="0"/>
                    <a:pt x="19082" y="74"/>
                    <a:pt x="19230" y="222"/>
                  </a:cubicBezTo>
                  <a:cubicBezTo>
                    <a:pt x="19378" y="370"/>
                    <a:pt x="19453" y="545"/>
                    <a:pt x="19453" y="748"/>
                  </a:cubicBezTo>
                </a:path>
              </a:pathLst>
            </a:custGeom>
            <a:solidFill>
              <a:srgbClr val="151D1F"/>
            </a:solidFill>
            <a:ln w="7125"/>
          </p:spPr>
        </p:sp>
      </p:grpSp>
      <p:sp>
        <p:nvSpPr>
          <p:cNvPr name="Text Box 416" id="416"/>
          <p:cNvSpPr txBox="1">
            <a:spLocks noChangeArrowheads="1"/>
          </p:cNvSpPr>
          <p:nvPr/>
        </p:nvSpPr>
        <p:spPr bwMode="auto">
          <a:xfrm rot="0">
            <a:off x="8716137" y="3667252"/>
            <a:ext cx="1681340" cy="1238250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Useful for </a:t>
            </a:r>
            <a:r>
              <a:rPr lang="en-US" sz="1800" kern="2"/>
              <a:t xml:space="preserve">solving the </a:t>
            </a:r>
            <a:r>
              <a:rPr lang="en-US" sz="1800" kern="2"/>
              <a:t xml:space="preserve">“cold-start” </a:t>
            </a:r>
            <a:r>
              <a:rPr lang="en-US" sz="1800" kern="2"/>
              <a:t>problem</a:t>
            </a:r>
            <a:endParaRPr lang="en-US" sz="1800" kern="2"/>
          </a:p>
        </p:txBody>
      </p:sp>
      <p:grpSp>
        <p:nvGrpSpPr>
          <p:cNvPr name="Group 417" id="417"/>
          <p:cNvGrpSpPr/>
          <p:nvPr/>
        </p:nvGrpSpPr>
        <p:grpSpPr>
          <a:xfrm>
            <a:off x="8024876" y="3724262"/>
            <a:ext cx="570103" cy="570103"/>
            <a:chOff x="8024876" y="3724262"/>
            <a:chExt cx="570103" cy="570103"/>
          </a:xfrm>
        </p:grpSpPr>
        <p:grpSp>
          <p:nvGrpSpPr>
            <p:cNvPr name="Group 418" id="418"/>
            <p:cNvGrpSpPr/>
            <p:nvPr/>
          </p:nvGrpSpPr>
          <p:grpSpPr>
            <a:xfrm>
              <a:off x="8024876" y="3724262"/>
              <a:ext cx="570103" cy="570103"/>
              <a:chOff x="8024876" y="3724262"/>
              <a:chExt cx="570103" cy="570103"/>
            </a:xfrm>
          </p:grpSpPr>
          <p:sp>
            <p:nvSpPr>
              <p:cNvPr name="Freeform 419" id="419"/>
              <p:cNvSpPr>
                <a:spLocks noChangeArrowheads="1"/>
              </p:cNvSpPr>
              <p:nvPr/>
            </p:nvSpPr>
            <p:spPr bwMode="auto">
              <a:xfrm>
                <a:off x="8024876" y="3724250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CCCCCC"/>
              </a:solidFill>
              <a:ln w="1448"/>
            </p:spPr>
          </p:sp>
        </p:grpSp>
        <p:sp>
          <p:nvSpPr>
            <p:cNvPr name="Freeform 420" id="420"/>
            <p:cNvSpPr>
              <a:spLocks noChangeArrowheads="1"/>
            </p:cNvSpPr>
            <p:nvPr/>
          </p:nvSpPr>
          <p:spPr bwMode="auto">
            <a:xfrm>
              <a:off x="8181137" y="3867214"/>
              <a:ext cx="257518" cy="284201"/>
            </a:xfrm>
            <a:custGeom>
              <a:avLst/>
              <a:gdLst/>
              <a:ahLst/>
              <a:cxnLst/>
              <a:rect l="0" t="0" r="r" b="b"/>
              <a:pathLst>
                <a:path w="20278" h="22378">
                  <a:moveTo>
                    <a:pt x="19946" y="11636"/>
                  </a:moveTo>
                  <a:lnTo>
                    <a:pt x="807" y="22272"/>
                  </a:lnTo>
                  <a:cubicBezTo>
                    <a:pt x="586" y="22397"/>
                    <a:pt x="396" y="22411"/>
                    <a:pt x="238" y="22315"/>
                  </a:cubicBezTo>
                  <a:cubicBezTo>
                    <a:pt x="79" y="22219"/>
                    <a:pt x="0" y="22046"/>
                    <a:pt x="0" y="21796"/>
                  </a:cubicBezTo>
                  <a:lnTo>
                    <a:pt x="0" y="581"/>
                  </a:lnTo>
                  <a:cubicBezTo>
                    <a:pt x="0" y="331"/>
                    <a:pt x="79" y="158"/>
                    <a:pt x="238" y="63"/>
                  </a:cubicBezTo>
                  <a:cubicBezTo>
                    <a:pt x="396" y="-34"/>
                    <a:pt x="586" y="-19"/>
                    <a:pt x="807" y="106"/>
                  </a:cubicBezTo>
                  <a:lnTo>
                    <a:pt x="19946" y="10742"/>
                  </a:lnTo>
                  <a:cubicBezTo>
                    <a:pt x="20168" y="10867"/>
                    <a:pt x="20278" y="11016"/>
                    <a:pt x="20278" y="11189"/>
                  </a:cubicBezTo>
                  <a:cubicBezTo>
                    <a:pt x="20278" y="11362"/>
                    <a:pt x="20168" y="11511"/>
                    <a:pt x="19946" y="11636"/>
                  </a:cubicBezTo>
                </a:path>
              </a:pathLst>
            </a:custGeom>
            <a:solidFill>
              <a:srgbClr val="151D1F"/>
            </a:solidFill>
            <a:ln w="7125"/>
          </p:spPr>
        </p:sp>
      </p:grpSp>
      <p:sp>
        <p:nvSpPr>
          <p:cNvPr name="Text Box 421" id="421"/>
          <p:cNvSpPr txBox="1">
            <a:spLocks noChangeArrowheads="1"/>
          </p:cNvSpPr>
          <p:nvPr/>
        </p:nvSpPr>
        <p:spPr bwMode="auto">
          <a:xfrm rot="0">
            <a:off x="6092025" y="2491867"/>
            <a:ext cx="1814728" cy="961415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Allows users to </a:t>
            </a:r>
            <a:r>
              <a:rPr lang="en-US" sz="1800" kern="2"/>
              <a:t xml:space="preserve">explicitly define </a:t>
            </a:r>
            <a:r>
              <a:rPr lang="en-US" sz="1800" kern="2"/>
              <a:t>what they want</a:t>
            </a:r>
            <a:endParaRPr lang="en-US" sz="1800" kern="2"/>
          </a:p>
        </p:txBody>
      </p:sp>
      <p:grpSp>
        <p:nvGrpSpPr>
          <p:cNvPr name="Group 422" id="422"/>
          <p:cNvGrpSpPr/>
          <p:nvPr/>
        </p:nvGrpSpPr>
        <p:grpSpPr>
          <a:xfrm>
            <a:off x="5400751" y="3724262"/>
            <a:ext cx="570103" cy="570103"/>
            <a:chOff x="5400751" y="3724262"/>
            <a:chExt cx="570103" cy="570103"/>
          </a:xfrm>
        </p:grpSpPr>
        <p:grpSp>
          <p:nvGrpSpPr>
            <p:cNvPr name="Group 423" id="423"/>
            <p:cNvGrpSpPr/>
            <p:nvPr/>
          </p:nvGrpSpPr>
          <p:grpSpPr>
            <a:xfrm>
              <a:off x="5400751" y="3724262"/>
              <a:ext cx="570103" cy="570103"/>
              <a:chOff x="5400751" y="3724262"/>
              <a:chExt cx="570103" cy="570103"/>
            </a:xfrm>
          </p:grpSpPr>
          <p:sp>
            <p:nvSpPr>
              <p:cNvPr name="Freeform 424" id="424"/>
              <p:cNvSpPr>
                <a:spLocks noChangeArrowheads="1"/>
              </p:cNvSpPr>
              <p:nvPr/>
            </p:nvSpPr>
            <p:spPr bwMode="auto">
              <a:xfrm>
                <a:off x="5400751" y="3724250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4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4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4"/>
                    </a:cubicBezTo>
                  </a:path>
                </a:pathLst>
              </a:custGeom>
              <a:solidFill>
                <a:srgbClr val="272625"/>
              </a:solidFill>
              <a:ln w="1448"/>
            </p:spPr>
          </p:sp>
        </p:grpSp>
        <p:sp>
          <p:nvSpPr>
            <p:cNvPr name="Freeform 425" id="425"/>
            <p:cNvSpPr>
              <a:spLocks noChangeArrowheads="1"/>
            </p:cNvSpPr>
            <p:nvPr/>
          </p:nvSpPr>
          <p:spPr bwMode="auto">
            <a:xfrm>
              <a:off x="5601437" y="3876269"/>
              <a:ext cx="168669" cy="266040"/>
            </a:xfrm>
            <a:custGeom>
              <a:avLst/>
              <a:gdLst/>
              <a:ahLst/>
              <a:cxnLst/>
              <a:rect l="0" t="0" r="r" b="b"/>
              <a:pathLst>
                <a:path w="13282" h="20949">
                  <a:moveTo>
                    <a:pt x="11410" y="17116"/>
                  </a:moveTo>
                  <a:lnTo>
                    <a:pt x="11410" y="3834"/>
                  </a:lnTo>
                  <a:lnTo>
                    <a:pt x="1872" y="3834"/>
                  </a:lnTo>
                  <a:lnTo>
                    <a:pt x="1872" y="17116"/>
                  </a:lnTo>
                  <a:lnTo>
                    <a:pt x="11410" y="17116"/>
                  </a:lnTo>
                  <a:close/>
                  <a:moveTo>
                    <a:pt x="11410" y="45"/>
                  </a:moveTo>
                  <a:cubicBezTo>
                    <a:pt x="11915" y="45"/>
                    <a:pt x="12354" y="231"/>
                    <a:pt x="12725" y="602"/>
                  </a:cubicBezTo>
                  <a:cubicBezTo>
                    <a:pt x="13096" y="974"/>
                    <a:pt x="13282" y="1412"/>
                    <a:pt x="13282" y="1917"/>
                  </a:cubicBezTo>
                  <a:lnTo>
                    <a:pt x="13282" y="19033"/>
                  </a:lnTo>
                  <a:cubicBezTo>
                    <a:pt x="13282" y="19538"/>
                    <a:pt x="13096" y="19984"/>
                    <a:pt x="12725" y="20370"/>
                  </a:cubicBezTo>
                  <a:cubicBezTo>
                    <a:pt x="12354" y="20756"/>
                    <a:pt x="11915" y="20949"/>
                    <a:pt x="11410" y="20949"/>
                  </a:cubicBezTo>
                  <a:lnTo>
                    <a:pt x="1872" y="20949"/>
                  </a:lnTo>
                  <a:cubicBezTo>
                    <a:pt x="1367" y="20949"/>
                    <a:pt x="928" y="20756"/>
                    <a:pt x="557" y="20370"/>
                  </a:cubicBezTo>
                  <a:cubicBezTo>
                    <a:pt x="186" y="19984"/>
                    <a:pt x="0" y="19538"/>
                    <a:pt x="0" y="19033"/>
                  </a:cubicBezTo>
                  <a:lnTo>
                    <a:pt x="0" y="1917"/>
                  </a:lnTo>
                  <a:cubicBezTo>
                    <a:pt x="0" y="1412"/>
                    <a:pt x="186" y="966"/>
                    <a:pt x="557" y="580"/>
                  </a:cubicBezTo>
                  <a:cubicBezTo>
                    <a:pt x="928" y="194"/>
                    <a:pt x="1367" y="0"/>
                    <a:pt x="1872" y="0"/>
                  </a:cubicBezTo>
                  <a:lnTo>
                    <a:pt x="11410" y="45"/>
                  </a:lnTo>
                  <a:close/>
                  <a:moveTo>
                    <a:pt x="7577" y="9539"/>
                  </a:moveTo>
                  <a:lnTo>
                    <a:pt x="7577" y="15244"/>
                  </a:lnTo>
                  <a:lnTo>
                    <a:pt x="5705" y="15244"/>
                  </a:lnTo>
                  <a:lnTo>
                    <a:pt x="5705" y="9539"/>
                  </a:lnTo>
                  <a:lnTo>
                    <a:pt x="7577" y="9539"/>
                  </a:lnTo>
                  <a:close/>
                  <a:moveTo>
                    <a:pt x="7577" y="5706"/>
                  </a:moveTo>
                  <a:lnTo>
                    <a:pt x="7577" y="7622"/>
                  </a:lnTo>
                  <a:lnTo>
                    <a:pt x="5705" y="7622"/>
                  </a:lnTo>
                  <a:lnTo>
                    <a:pt x="5705" y="5706"/>
                  </a:lnTo>
                  <a:lnTo>
                    <a:pt x="7577" y="5706"/>
                  </a:lnTo>
                  <a:close/>
                </a:path>
              </a:pathLst>
            </a:custGeom>
            <a:solidFill>
              <a:srgbClr val="F5FDFF"/>
            </a:solidFill>
            <a:ln w="7125"/>
          </p:spPr>
        </p:sp>
      </p:grpSp>
      <p:sp>
        <p:nvSpPr>
          <p:cNvPr name="Text Box 426" id="426"/>
          <p:cNvSpPr txBox="1">
            <a:spLocks noChangeArrowheads="1"/>
          </p:cNvSpPr>
          <p:nvPr/>
        </p:nvSpPr>
        <p:spPr bwMode="auto">
          <a:xfrm rot="0">
            <a:off x="6092025" y="3667252"/>
            <a:ext cx="1814728" cy="1504950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Knowledge </a:t>
            </a:r>
            <a:r>
              <a:rPr lang="en-US" sz="1800" kern="2"/>
              <a:t xml:space="preserve">bases contain </a:t>
            </a:r>
            <a:r>
              <a:rPr lang="en-US" sz="1800" kern="2"/>
              <a:t xml:space="preserve">data about rules </a:t>
            </a:r>
            <a:r>
              <a:rPr lang="en-US" sz="1800" kern="2"/>
              <a:t xml:space="preserve">and similarity </a:t>
            </a:r>
            <a:r>
              <a:rPr lang="en-US" sz="1800" kern="2"/>
              <a:t>functions</a:t>
            </a:r>
            <a:endParaRPr lang="en-US" sz="1800" kern="2"/>
          </a:p>
        </p:txBody>
      </p:sp>
      <p:grpSp>
        <p:nvGrpSpPr>
          <p:cNvPr name="Group 427" id="427"/>
          <p:cNvGrpSpPr/>
          <p:nvPr/>
        </p:nvGrpSpPr>
        <p:grpSpPr>
          <a:xfrm>
            <a:off x="5400751" y="2548877"/>
            <a:ext cx="570103" cy="570103"/>
            <a:chOff x="5400751" y="2548877"/>
            <a:chExt cx="570103" cy="570103"/>
          </a:xfrm>
        </p:grpSpPr>
        <p:grpSp>
          <p:nvGrpSpPr>
            <p:cNvPr name="Group 428" id="428"/>
            <p:cNvGrpSpPr/>
            <p:nvPr/>
          </p:nvGrpSpPr>
          <p:grpSpPr>
            <a:xfrm>
              <a:off x="5400751" y="2548877"/>
              <a:ext cx="570103" cy="570103"/>
              <a:chOff x="5400751" y="2548877"/>
              <a:chExt cx="570103" cy="570103"/>
            </a:xfrm>
          </p:grpSpPr>
          <p:sp>
            <p:nvSpPr>
              <p:cNvPr name="Freeform 429" id="429"/>
              <p:cNvSpPr>
                <a:spLocks noChangeArrowheads="1"/>
              </p:cNvSpPr>
              <p:nvPr/>
            </p:nvSpPr>
            <p:spPr bwMode="auto">
              <a:xfrm>
                <a:off x="5400751" y="2548877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272625"/>
              </a:solidFill>
              <a:ln w="1448"/>
            </p:spPr>
          </p:sp>
        </p:grpSp>
        <p:sp>
          <p:nvSpPr>
            <p:cNvPr name="Freeform 430" id="430"/>
            <p:cNvSpPr>
              <a:spLocks noChangeArrowheads="1"/>
            </p:cNvSpPr>
            <p:nvPr/>
          </p:nvSpPr>
          <p:spPr bwMode="auto">
            <a:xfrm>
              <a:off x="5571757" y="2719908"/>
              <a:ext cx="228029" cy="228029"/>
            </a:xfrm>
            <a:custGeom>
              <a:avLst/>
              <a:gdLst/>
              <a:ahLst/>
              <a:cxnLst/>
              <a:rect l="0" t="0" r="r" b="b"/>
              <a:pathLst>
                <a:path w="17956" h="17956">
                  <a:moveTo>
                    <a:pt x="13488" y="8978"/>
                  </a:moveTo>
                  <a:cubicBezTo>
                    <a:pt x="13488" y="9231"/>
                    <a:pt x="13397" y="9442"/>
                    <a:pt x="13214" y="9610"/>
                  </a:cubicBezTo>
                  <a:cubicBezTo>
                    <a:pt x="13032" y="9779"/>
                    <a:pt x="12814" y="9863"/>
                    <a:pt x="12561" y="9863"/>
                  </a:cubicBezTo>
                  <a:lnTo>
                    <a:pt x="3583" y="9863"/>
                  </a:lnTo>
                  <a:lnTo>
                    <a:pt x="0" y="13488"/>
                  </a:lnTo>
                  <a:lnTo>
                    <a:pt x="0" y="885"/>
                  </a:lnTo>
                  <a:cubicBezTo>
                    <a:pt x="0" y="632"/>
                    <a:pt x="84" y="421"/>
                    <a:pt x="253" y="253"/>
                  </a:cubicBezTo>
                  <a:cubicBezTo>
                    <a:pt x="421" y="84"/>
                    <a:pt x="632" y="0"/>
                    <a:pt x="885" y="0"/>
                  </a:cubicBezTo>
                  <a:lnTo>
                    <a:pt x="12561" y="0"/>
                  </a:lnTo>
                  <a:cubicBezTo>
                    <a:pt x="12814" y="0"/>
                    <a:pt x="13032" y="84"/>
                    <a:pt x="13214" y="253"/>
                  </a:cubicBezTo>
                  <a:cubicBezTo>
                    <a:pt x="13397" y="421"/>
                    <a:pt x="13488" y="632"/>
                    <a:pt x="13488" y="885"/>
                  </a:cubicBezTo>
                  <a:lnTo>
                    <a:pt x="13488" y="8978"/>
                  </a:lnTo>
                  <a:close/>
                  <a:moveTo>
                    <a:pt x="17071" y="3583"/>
                  </a:moveTo>
                  <a:cubicBezTo>
                    <a:pt x="17324" y="3583"/>
                    <a:pt x="17535" y="3667"/>
                    <a:pt x="17703" y="3836"/>
                  </a:cubicBezTo>
                  <a:cubicBezTo>
                    <a:pt x="17872" y="4004"/>
                    <a:pt x="17956" y="4215"/>
                    <a:pt x="17956" y="4468"/>
                  </a:cubicBezTo>
                  <a:lnTo>
                    <a:pt x="17956" y="17956"/>
                  </a:lnTo>
                  <a:lnTo>
                    <a:pt x="14373" y="14373"/>
                  </a:lnTo>
                  <a:lnTo>
                    <a:pt x="4468" y="14373"/>
                  </a:lnTo>
                  <a:cubicBezTo>
                    <a:pt x="4215" y="14373"/>
                    <a:pt x="4004" y="14289"/>
                    <a:pt x="3836" y="14120"/>
                  </a:cubicBezTo>
                  <a:cubicBezTo>
                    <a:pt x="3667" y="13952"/>
                    <a:pt x="3583" y="13741"/>
                    <a:pt x="3583" y="13488"/>
                  </a:cubicBezTo>
                  <a:lnTo>
                    <a:pt x="3583" y="11676"/>
                  </a:lnTo>
                  <a:lnTo>
                    <a:pt x="15258" y="11676"/>
                  </a:lnTo>
                  <a:lnTo>
                    <a:pt x="15258" y="3583"/>
                  </a:lnTo>
                  <a:lnTo>
                    <a:pt x="17071" y="3583"/>
                  </a:lnTo>
                  <a:close/>
                </a:path>
              </a:pathLst>
            </a:custGeom>
            <a:solidFill>
              <a:srgbClr val="F5FDFF"/>
            </a:solidFill>
            <a:ln w="7125"/>
          </p:spPr>
        </p:sp>
      </p:grpSp>
      <p:grpSp>
        <p:nvGrpSpPr>
          <p:cNvPr name="Group 431" id="431"/>
          <p:cNvGrpSpPr/>
          <p:nvPr/>
        </p:nvGrpSpPr>
        <p:grpSpPr>
          <a:xfrm>
            <a:off x="9826803" y="661060"/>
            <a:ext cx="169774" cy="137160"/>
            <a:chOff x="9826803" y="661060"/>
            <a:chExt cx="169774" cy="137160"/>
          </a:xfrm>
        </p:grpSpPr>
        <p:sp>
          <p:nvSpPr>
            <p:cNvPr name="Text Box 432" id="432"/>
            <p:cNvSpPr txBox="1">
              <a:spLocks noChangeArrowheads="1"/>
            </p:cNvSpPr>
            <p:nvPr/>
          </p:nvSpPr>
          <p:spPr bwMode="auto">
            <a:xfrm rot="0">
              <a:off x="9459925" y="590779"/>
              <a:ext cx="543497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5</a:t>
              </a:r>
              <a:endParaRPr lang="en-US" kern="2"/>
            </a:p>
          </p:txBody>
        </p:sp>
      </p:grpSp>
      <p:grpSp>
        <p:nvGrpSpPr>
          <p:cNvPr name="Group 433" id="433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21.png" id="434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  <p:grpSp>
        <p:nvGrpSpPr>
          <p:cNvPr name="Group 435" id="435"/>
          <p:cNvGrpSpPr/>
          <p:nvPr/>
        </p:nvGrpSpPr>
        <p:grpSpPr>
          <a:xfrm>
            <a:off x="856869" y="1376401"/>
            <a:ext cx="3179216" cy="3671138"/>
            <a:chOff x="856869" y="1376401"/>
            <a:chExt cx="3179216" cy="3671138"/>
          </a:xfrm>
        </p:grpSpPr>
        <p:grpSp>
          <p:nvGrpSpPr>
            <p:cNvPr name="Group 436" id="436"/>
            <p:cNvGrpSpPr/>
            <p:nvPr/>
          </p:nvGrpSpPr>
          <p:grpSpPr>
            <a:xfrm>
              <a:off x="856869" y="1376401"/>
              <a:ext cx="3179216" cy="3671138"/>
              <a:chOff x="856869" y="1376401"/>
              <a:chExt cx="3179216" cy="3671138"/>
            </a:xfrm>
          </p:grpSpPr>
          <p:grpSp>
            <p:nvGrpSpPr>
              <p:cNvPr name="Group 437" id="437"/>
              <p:cNvGrpSpPr/>
              <p:nvPr/>
            </p:nvGrpSpPr>
            <p:grpSpPr>
              <a:xfrm>
                <a:off x="856869" y="1376401"/>
                <a:ext cx="3179216" cy="3671138"/>
                <a:chOff x="856869" y="1376401"/>
                <a:chExt cx="3179216" cy="3671138"/>
              </a:xfrm>
            </p:grpSpPr>
            <p:sp>
              <p:nvSpPr>
                <p:cNvPr name="Freeform 438" id="438"/>
                <p:cNvSpPr>
                  <a:spLocks noChangeArrowheads="1"/>
                </p:cNvSpPr>
                <p:nvPr/>
              </p:nvSpPr>
              <p:spPr bwMode="auto">
                <a:xfrm>
                  <a:off x="856869" y="1376388"/>
                  <a:ext cx="3179216" cy="367113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50332" h="289066">
                      <a:moveTo>
                        <a:pt x="125168" y="0"/>
                      </a:moveTo>
                      <a:lnTo>
                        <a:pt x="250332" y="72266"/>
                      </a:lnTo>
                      <a:lnTo>
                        <a:pt x="250332" y="216798"/>
                      </a:lnTo>
                      <a:lnTo>
                        <a:pt x="125168" y="289066"/>
                      </a:lnTo>
                      <a:lnTo>
                        <a:pt x="0" y="216800"/>
                      </a:lnTo>
                      <a:lnTo>
                        <a:pt x="0" y="72269"/>
                      </a:lnTo>
                      <a:close/>
                    </a:path>
                  </a:pathLst>
                </a:custGeom>
                <a:solidFill>
                  <a:srgbClr val="777574"/>
                </a:solidFill>
                <a:ln w="22962"/>
              </p:spPr>
            </p:sp>
          </p:grpSp>
          <p:grpSp>
            <p:nvGrpSpPr>
              <p:cNvPr name="Group 439" id="439"/>
              <p:cNvGrpSpPr/>
              <p:nvPr/>
            </p:nvGrpSpPr>
            <p:grpSpPr>
              <a:xfrm>
                <a:off x="1174001" y="1742592"/>
                <a:ext cx="2544953" cy="2938742"/>
                <a:chOff x="1174001" y="1742592"/>
                <a:chExt cx="2544953" cy="2938742"/>
              </a:xfrm>
            </p:grpSpPr>
            <p:sp>
              <p:nvSpPr>
                <p:cNvPr name="Freeform 440" id="440"/>
                <p:cNvSpPr>
                  <a:spLocks noChangeArrowheads="1"/>
                </p:cNvSpPr>
                <p:nvPr/>
              </p:nvSpPr>
              <p:spPr bwMode="auto">
                <a:xfrm>
                  <a:off x="1174001" y="1742592"/>
                  <a:ext cx="2544940" cy="293874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00390" h="231397">
                      <a:moveTo>
                        <a:pt x="100197" y="0"/>
                      </a:moveTo>
                      <a:lnTo>
                        <a:pt x="200390" y="57849"/>
                      </a:lnTo>
                      <a:lnTo>
                        <a:pt x="200390" y="173545"/>
                      </a:lnTo>
                      <a:lnTo>
                        <a:pt x="100197" y="231397"/>
                      </a:lnTo>
                      <a:lnTo>
                        <a:pt x="0" y="173545"/>
                      </a:lnTo>
                      <a:lnTo>
                        <a:pt x="0" y="57851"/>
                      </a:lnTo>
                      <a:close/>
                    </a:path>
                  </a:pathLst>
                </a:custGeom>
                <a:solidFill>
                  <a:srgbClr val="343332"/>
                </a:solidFill>
                <a:ln w="18377"/>
              </p:spPr>
            </p:sp>
          </p:grpSp>
        </p:grpSp>
        <p:sp>
          <p:nvSpPr>
            <p:cNvPr name="Freeform 441" id="441"/>
            <p:cNvSpPr>
              <a:spLocks noChangeArrowheads="1"/>
            </p:cNvSpPr>
            <p:nvPr/>
          </p:nvSpPr>
          <p:spPr bwMode="auto">
            <a:xfrm>
              <a:off x="2070545" y="2386127"/>
              <a:ext cx="750913" cy="1652080"/>
            </a:xfrm>
            <a:custGeom>
              <a:avLst/>
              <a:gdLst/>
              <a:ahLst/>
              <a:cxnLst/>
              <a:rect l="0" t="0" r="r" b="b"/>
              <a:pathLst>
                <a:path w="59128" h="130085">
                  <a:moveTo>
                    <a:pt x="59128" y="112347"/>
                  </a:moveTo>
                  <a:lnTo>
                    <a:pt x="59128" y="124174"/>
                  </a:lnTo>
                  <a:cubicBezTo>
                    <a:pt x="59128" y="125774"/>
                    <a:pt x="58544" y="127161"/>
                    <a:pt x="57374" y="128331"/>
                  </a:cubicBezTo>
                  <a:cubicBezTo>
                    <a:pt x="56204" y="129501"/>
                    <a:pt x="54817" y="130085"/>
                    <a:pt x="53217" y="130085"/>
                  </a:cubicBezTo>
                  <a:lnTo>
                    <a:pt x="5911" y="130085"/>
                  </a:lnTo>
                  <a:cubicBezTo>
                    <a:pt x="4311" y="130085"/>
                    <a:pt x="2924" y="129501"/>
                    <a:pt x="1754" y="128331"/>
                  </a:cubicBezTo>
                  <a:cubicBezTo>
                    <a:pt x="584" y="127161"/>
                    <a:pt x="0" y="125774"/>
                    <a:pt x="0" y="124174"/>
                  </a:cubicBezTo>
                  <a:lnTo>
                    <a:pt x="0" y="112347"/>
                  </a:lnTo>
                  <a:cubicBezTo>
                    <a:pt x="0" y="110747"/>
                    <a:pt x="584" y="109360"/>
                    <a:pt x="1754" y="108190"/>
                  </a:cubicBezTo>
                  <a:cubicBezTo>
                    <a:pt x="2924" y="107020"/>
                    <a:pt x="4311" y="106432"/>
                    <a:pt x="5911" y="106432"/>
                  </a:cubicBezTo>
                  <a:lnTo>
                    <a:pt x="11825" y="106432"/>
                  </a:lnTo>
                  <a:lnTo>
                    <a:pt x="11825" y="70955"/>
                  </a:lnTo>
                  <a:lnTo>
                    <a:pt x="5911" y="70955"/>
                  </a:lnTo>
                  <a:cubicBezTo>
                    <a:pt x="4311" y="70955"/>
                    <a:pt x="2924" y="70370"/>
                    <a:pt x="1754" y="69200"/>
                  </a:cubicBezTo>
                  <a:cubicBezTo>
                    <a:pt x="584" y="68030"/>
                    <a:pt x="0" y="66642"/>
                    <a:pt x="0" y="65043"/>
                  </a:cubicBezTo>
                  <a:lnTo>
                    <a:pt x="0" y="53215"/>
                  </a:lnTo>
                  <a:cubicBezTo>
                    <a:pt x="0" y="51615"/>
                    <a:pt x="584" y="50228"/>
                    <a:pt x="1754" y="49058"/>
                  </a:cubicBezTo>
                  <a:cubicBezTo>
                    <a:pt x="2924" y="47888"/>
                    <a:pt x="4311" y="47304"/>
                    <a:pt x="5911" y="47304"/>
                  </a:cubicBezTo>
                  <a:lnTo>
                    <a:pt x="41390" y="47304"/>
                  </a:lnTo>
                  <a:cubicBezTo>
                    <a:pt x="42991" y="47304"/>
                    <a:pt x="44377" y="47888"/>
                    <a:pt x="45548" y="49058"/>
                  </a:cubicBezTo>
                  <a:cubicBezTo>
                    <a:pt x="46718" y="50228"/>
                    <a:pt x="47302" y="51615"/>
                    <a:pt x="47302" y="53215"/>
                  </a:cubicBezTo>
                  <a:lnTo>
                    <a:pt x="47302" y="106432"/>
                  </a:lnTo>
                  <a:lnTo>
                    <a:pt x="53217" y="106432"/>
                  </a:lnTo>
                  <a:cubicBezTo>
                    <a:pt x="54817" y="106432"/>
                    <a:pt x="56204" y="107020"/>
                    <a:pt x="57374" y="108190"/>
                  </a:cubicBezTo>
                  <a:cubicBezTo>
                    <a:pt x="58544" y="109360"/>
                    <a:pt x="59128" y="110747"/>
                    <a:pt x="59128" y="112347"/>
                  </a:cubicBezTo>
                  <a:moveTo>
                    <a:pt x="47302" y="5913"/>
                  </a:moveTo>
                  <a:lnTo>
                    <a:pt x="47302" y="23651"/>
                  </a:lnTo>
                  <a:cubicBezTo>
                    <a:pt x="47302" y="25251"/>
                    <a:pt x="46718" y="26638"/>
                    <a:pt x="45548" y="27808"/>
                  </a:cubicBezTo>
                  <a:cubicBezTo>
                    <a:pt x="44377" y="28978"/>
                    <a:pt x="42991" y="29566"/>
                    <a:pt x="41390" y="29566"/>
                  </a:cubicBezTo>
                  <a:lnTo>
                    <a:pt x="17738" y="29566"/>
                  </a:lnTo>
                  <a:cubicBezTo>
                    <a:pt x="16135" y="29566"/>
                    <a:pt x="14751" y="28978"/>
                    <a:pt x="13580" y="27808"/>
                  </a:cubicBezTo>
                  <a:cubicBezTo>
                    <a:pt x="12411" y="26638"/>
                    <a:pt x="11825" y="25251"/>
                    <a:pt x="11825" y="23651"/>
                  </a:cubicBezTo>
                  <a:lnTo>
                    <a:pt x="11825" y="5913"/>
                  </a:lnTo>
                  <a:cubicBezTo>
                    <a:pt x="11825" y="4311"/>
                    <a:pt x="12411" y="2926"/>
                    <a:pt x="13580" y="1754"/>
                  </a:cubicBezTo>
                  <a:cubicBezTo>
                    <a:pt x="14751" y="584"/>
                    <a:pt x="16135" y="0"/>
                    <a:pt x="17738" y="0"/>
                  </a:cubicBezTo>
                  <a:lnTo>
                    <a:pt x="41390" y="0"/>
                  </a:lnTo>
                  <a:cubicBezTo>
                    <a:pt x="42991" y="0"/>
                    <a:pt x="44377" y="584"/>
                    <a:pt x="45548" y="1754"/>
                  </a:cubicBezTo>
                  <a:cubicBezTo>
                    <a:pt x="46718" y="2926"/>
                    <a:pt x="47302" y="4311"/>
                    <a:pt x="47302" y="5913"/>
                  </a:cubicBezTo>
                </a:path>
              </a:pathLst>
            </a:custGeom>
            <a:solidFill>
              <a:srgbClr val="F5FDFF"/>
            </a:solidFill>
            <a:ln w="44260"/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442" id="442"/>
          <p:cNvGrpSpPr/>
          <p:nvPr/>
        </p:nvGrpSpPr>
        <p:grpSpPr>
          <a:xfrm>
            <a:off x="6713830" y="341401"/>
            <a:ext cx="1545717" cy="254102"/>
            <a:chOff x="6713830" y="341401"/>
            <a:chExt cx="1545717" cy="254102"/>
          </a:xfrm>
        </p:grpSpPr>
        <p:grpSp>
          <p:nvGrpSpPr>
            <p:cNvPr name="Group 443" id="443"/>
            <p:cNvGrpSpPr/>
            <p:nvPr/>
          </p:nvGrpSpPr>
          <p:grpSpPr>
            <a:xfrm>
              <a:off x="6441834" y="920585"/>
              <a:ext cx="314782" cy="209271"/>
              <a:chOff x="6441834" y="920585"/>
              <a:chExt cx="314782" cy="209271"/>
            </a:xfrm>
          </p:grpSpPr>
          <p:sp>
            <p:nvSpPr>
              <p:cNvPr name="Freeform 444" id="444"/>
              <p:cNvSpPr>
                <a:spLocks noChangeArrowheads="1"/>
              </p:cNvSpPr>
              <p:nvPr/>
            </p:nvSpPr>
            <p:spPr bwMode="auto">
              <a:xfrm>
                <a:off x="6441821" y="920572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445" id="445"/>
            <p:cNvGrpSpPr/>
            <p:nvPr/>
          </p:nvGrpSpPr>
          <p:grpSpPr>
            <a:xfrm>
              <a:off x="6442050" y="0"/>
              <a:ext cx="4035450" cy="928370"/>
              <a:chOff x="6442050" y="0"/>
              <a:chExt cx="4035450" cy="928370"/>
            </a:xfrm>
          </p:grpSpPr>
          <p:sp>
            <p:nvSpPr>
              <p:cNvPr name="Freeform 446" id="446"/>
              <p:cNvSpPr>
                <a:spLocks noChangeArrowheads="1"/>
              </p:cNvSpPr>
              <p:nvPr/>
            </p:nvSpPr>
            <p:spPr bwMode="auto">
              <a:xfrm>
                <a:off x="6442037" y="0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447" id="447"/>
              <p:cNvSpPr txBox="1">
                <a:spLocks noChangeArrowheads="1"/>
              </p:cNvSpPr>
              <p:nvPr/>
            </p:nvSpPr>
            <p:spPr bwMode="auto">
              <a:xfrm rot="0">
                <a:off x="6681419" y="239344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Evaluation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grpSp>
        <p:nvGrpSpPr>
          <p:cNvPr name="Group 448" id="448"/>
          <p:cNvGrpSpPr/>
          <p:nvPr/>
        </p:nvGrpSpPr>
        <p:grpSpPr>
          <a:xfrm>
            <a:off x="476339" y="2947962"/>
            <a:ext cx="9524784" cy="9525"/>
            <a:chOff x="476339" y="2947962"/>
            <a:chExt cx="9524784" cy="9525"/>
          </a:xfrm>
        </p:grpSpPr>
        <p:sp>
          <p:nvSpPr>
            <p:cNvPr name="Freeform 449" id="449"/>
            <p:cNvSpPr>
              <a:spLocks noChangeArrowheads="1"/>
            </p:cNvSpPr>
            <p:nvPr/>
          </p:nvSpPr>
          <p:spPr bwMode="auto">
            <a:xfrm>
              <a:off x="476326" y="2947962"/>
              <a:ext cx="9524771" cy="9525"/>
            </a:xfrm>
            <a:custGeom>
              <a:avLst/>
              <a:gdLst/>
              <a:ahLst/>
              <a:cxnLst/>
              <a:rect l="0" t="0" r="r" b="b"/>
              <a:pathLst>
                <a:path w="749983" h="750">
                  <a:moveTo>
                    <a:pt x="0" y="375"/>
                  </a:moveTo>
                  <a:cubicBezTo>
                    <a:pt x="249994" y="375"/>
                    <a:pt x="499989" y="375"/>
                    <a:pt x="749983" y="375"/>
                  </a:cubicBezTo>
                </a:path>
              </a:pathLst>
            </a:custGeom>
            <a:ln w="9525">
              <a:solidFill>
                <a:srgbClr val="151D1F"/>
              </a:solidFill>
            </a:ln>
          </p:spPr>
        </p:sp>
      </p:grpSp>
      <p:grpSp>
        <p:nvGrpSpPr>
          <p:cNvPr name="Group 450" id="450"/>
          <p:cNvGrpSpPr/>
          <p:nvPr/>
        </p:nvGrpSpPr>
        <p:grpSpPr>
          <a:xfrm>
            <a:off x="5233975" y="476339"/>
            <a:ext cx="9525" cy="4952835"/>
            <a:chOff x="5233975" y="476339"/>
            <a:chExt cx="9525" cy="4952835"/>
          </a:xfrm>
        </p:grpSpPr>
        <p:sp>
          <p:nvSpPr>
            <p:cNvPr name="Freeform 451" id="451"/>
            <p:cNvSpPr>
              <a:spLocks noChangeArrowheads="1"/>
            </p:cNvSpPr>
            <p:nvPr/>
          </p:nvSpPr>
          <p:spPr bwMode="auto">
            <a:xfrm>
              <a:off x="5233962" y="476326"/>
              <a:ext cx="9525" cy="4952822"/>
            </a:xfrm>
            <a:custGeom>
              <a:avLst/>
              <a:gdLst/>
              <a:ahLst/>
              <a:cxnLst/>
              <a:rect l="0" t="0" r="r" b="b"/>
              <a:pathLst>
                <a:path w="750" h="389987">
                  <a:moveTo>
                    <a:pt x="375" y="389987"/>
                  </a:moveTo>
                  <a:cubicBezTo>
                    <a:pt x="375" y="259991"/>
                    <a:pt x="375" y="129996"/>
                    <a:pt x="375" y="0"/>
                  </a:cubicBezTo>
                </a:path>
              </a:pathLst>
            </a:custGeom>
            <a:ln w="9525">
              <a:solidFill>
                <a:srgbClr val="151D1F"/>
              </a:solidFill>
            </a:ln>
          </p:spPr>
        </p:sp>
      </p:grpSp>
      <p:grpSp>
        <p:nvGrpSpPr>
          <p:cNvPr name="Group 452" id="452"/>
          <p:cNvGrpSpPr/>
          <p:nvPr/>
        </p:nvGrpSpPr>
        <p:grpSpPr>
          <a:xfrm>
            <a:off x="3812870" y="1523987"/>
            <a:ext cx="2851722" cy="2857475"/>
            <a:chOff x="3812870" y="1523987"/>
            <a:chExt cx="2851722" cy="2857475"/>
          </a:xfrm>
        </p:grpSpPr>
        <p:sp>
          <p:nvSpPr>
            <p:cNvPr name="Freeform 453" id="453"/>
            <p:cNvSpPr>
              <a:spLocks noChangeArrowheads="1"/>
            </p:cNvSpPr>
            <p:nvPr/>
          </p:nvSpPr>
          <p:spPr bwMode="auto">
            <a:xfrm>
              <a:off x="3812870" y="1523987"/>
              <a:ext cx="2851709" cy="2857475"/>
            </a:xfrm>
            <a:custGeom>
              <a:avLst/>
              <a:gdLst/>
              <a:ahLst/>
              <a:cxnLst/>
              <a:rect l="0" t="0" r="r" b="b"/>
              <a:pathLst>
                <a:path w="224545" h="224998">
                  <a:moveTo>
                    <a:pt x="112273" y="224998"/>
                  </a:moveTo>
                  <a:lnTo>
                    <a:pt x="224545" y="112499"/>
                  </a:lnTo>
                  <a:lnTo>
                    <a:pt x="112273" y="0"/>
                  </a:lnTo>
                  <a:lnTo>
                    <a:pt x="0" y="112499"/>
                  </a:lnTo>
                  <a:close/>
                </a:path>
              </a:pathLst>
            </a:custGeom>
            <a:solidFill>
              <a:srgbClr val="343332"/>
            </a:solidFill>
            <a:ln w="8420"/>
          </p:spPr>
        </p:sp>
      </p:grpSp>
      <p:sp>
        <p:nvSpPr>
          <p:cNvPr name="Text Box 454" id="454"/>
          <p:cNvSpPr txBox="1">
            <a:spLocks noChangeArrowheads="1"/>
          </p:cNvSpPr>
          <p:nvPr/>
        </p:nvSpPr>
        <p:spPr bwMode="auto">
          <a:xfrm rot="0">
            <a:off x="4288282" y="2000352"/>
            <a:ext cx="1906626" cy="1904746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ctr" indent="0">
              <a:lnSpc>
                <a:spcPct val="113484"/>
              </a:lnSpc>
              <a:spcAft>
                <a:spcPts val="525"/>
              </a:spcAft>
            </a:pPr>
            <a:endParaRPr lang="en-US" sz="2497" b="1" kern="2">
              <a:solidFill>
                <a:srgbClr val="F5FDFF">
                  <a:alpha val="100000"/>
                </a:srgbClr>
              </a:solidFill>
              <a:latin typeface="Noto Sans"/>
            </a:endParaRPr>
          </a:p>
        </p:txBody>
      </p:sp>
      <p:sp>
        <p:nvSpPr>
          <p:cNvPr name="Text Box 455" id="455"/>
          <p:cNvSpPr txBox="1">
            <a:spLocks noChangeArrowheads="1"/>
          </p:cNvSpPr>
          <p:nvPr/>
        </p:nvSpPr>
        <p:spPr bwMode="auto">
          <a:xfrm rot="0">
            <a:off x="475513" y="1762354"/>
            <a:ext cx="2863177" cy="1005916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13484"/>
              </a:lnSpc>
              <a:spcAft>
                <a:spcPts val="750"/>
              </a:spcAft>
            </a:pPr>
            <a:r>
              <a:rPr lang="en-US" sz="2152" b="1" kern="2">
                <a:latin typeface="Noto Sans"/>
              </a:rPr>
              <a:t>Accuracy</a:t>
            </a:r>
            <a:endParaRPr lang="en-US" sz="2152" b="1" kern="2">
              <a:latin typeface="Noto Sans"/>
            </a:endParaRPr>
          </a:p>
          <a:p>
            <a:pPr algn="ctr" indent="0">
              <a:lnSpc>
                <a:spcPct val="107601"/>
              </a:lnSpc>
            </a:pPr>
            <a:r>
              <a:rPr lang="en-US" sz="1463" kern="2"/>
              <a:t xml:space="preserve">Metrics are similar to those used </a:t>
            </a:r>
            <a:r>
              <a:rPr lang="en-US" sz="1463" kern="2"/>
              <a:t>in regression modeling</a:t>
            </a:r>
            <a:endParaRPr lang="en-US" sz="1463" kern="2"/>
          </a:p>
        </p:txBody>
      </p:sp>
      <p:sp>
        <p:nvSpPr>
          <p:cNvPr name="Text Box 456" id="456"/>
          <p:cNvSpPr txBox="1">
            <a:spLocks noChangeArrowheads="1"/>
          </p:cNvSpPr>
          <p:nvPr/>
        </p:nvSpPr>
        <p:spPr bwMode="auto">
          <a:xfrm rot="0">
            <a:off x="7142785" y="1762354"/>
            <a:ext cx="2977502" cy="1005916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13484"/>
              </a:lnSpc>
              <a:spcAft>
                <a:spcPts val="750"/>
              </a:spcAft>
            </a:pPr>
            <a:r>
              <a:rPr lang="en-US" sz="2152" b="1" kern="2">
                <a:latin typeface="Noto Sans"/>
              </a:rPr>
              <a:t>Coverage</a:t>
            </a:r>
            <a:endParaRPr lang="en-US" sz="2152" b="1" kern="2">
              <a:latin typeface="Noto Sans"/>
            </a:endParaRPr>
          </a:p>
          <a:p>
            <a:pPr algn="ctr" indent="0">
              <a:lnSpc>
                <a:spcPct val="107601"/>
              </a:lnSpc>
            </a:pPr>
            <a:r>
              <a:rPr lang="en-US" sz="1463" kern="2"/>
              <a:t xml:space="preserve">Fraction of users for which at least </a:t>
            </a:r>
            <a:r>
              <a:rPr lang="en-US" sz="1463" kern="2"/>
              <a:t>k ratings may be predicted</a:t>
            </a:r>
            <a:endParaRPr lang="en-US" sz="1463" kern="2"/>
          </a:p>
        </p:txBody>
      </p:sp>
      <p:sp>
        <p:nvSpPr>
          <p:cNvPr name="Text Box 457" id="457"/>
          <p:cNvSpPr txBox="1">
            <a:spLocks noChangeArrowheads="1"/>
          </p:cNvSpPr>
          <p:nvPr/>
        </p:nvSpPr>
        <p:spPr bwMode="auto">
          <a:xfrm rot="0">
            <a:off x="7139076" y="4023208"/>
            <a:ext cx="2863240" cy="1245959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13484"/>
              </a:lnSpc>
              <a:spcAft>
                <a:spcPts val="750"/>
              </a:spcAft>
            </a:pPr>
            <a:r>
              <a:rPr lang="en-US" sz="2152" b="1" kern="2">
                <a:latin typeface="Noto Sans"/>
              </a:rPr>
              <a:t>Scalability</a:t>
            </a:r>
            <a:endParaRPr lang="en-US" sz="2152" b="1" kern="2">
              <a:latin typeface="Noto Sans"/>
            </a:endParaRPr>
          </a:p>
          <a:p>
            <a:pPr algn="l" indent="-225006" marL="3599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359994"/>
              </a:tabLst>
            </a:pPr>
            <a:r>
              <a:rPr lang="en-US" sz="1463" kern="2"/>
              <a:t>Training time</a:t>
            </a:r>
            <a:endParaRPr lang="en-US" sz="1463" kern="2"/>
          </a:p>
          <a:p>
            <a:pPr algn="l" indent="-225006" marL="3599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359994"/>
              </a:tabLst>
            </a:pPr>
            <a:r>
              <a:rPr lang="en-US" sz="1463" kern="2"/>
              <a:t>Prediction time</a:t>
            </a:r>
            <a:endParaRPr lang="en-US" sz="1463" kern="2"/>
          </a:p>
          <a:p>
            <a:pPr algn="l" indent="-225006" marL="359994">
              <a:lnSpc>
                <a:spcPct val="110000"/>
              </a:lnSpc>
              <a:spcAft>
                <a:spcPts val="0"/>
              </a:spcAft>
              <a:buClr>
                <a:srgbClr val="151D1F"/>
              </a:buClr>
              <a:buSzPct val="100000"/>
              <a:buFont typeface="Verdana"/>
              <a:buChar char="•"/>
              <a:tabLst>
                <a:tab algn="l" pos="359994"/>
              </a:tabLst>
            </a:pPr>
            <a:r>
              <a:rPr lang="en-US" sz="1463" kern="2"/>
              <a:t>Memory requirements</a:t>
            </a:r>
            <a:endParaRPr lang="en-US" sz="1463" kern="2"/>
          </a:p>
        </p:txBody>
      </p:sp>
      <p:sp>
        <p:nvSpPr>
          <p:cNvPr name="Text Box 458" id="458"/>
          <p:cNvSpPr txBox="1">
            <a:spLocks noChangeArrowheads="1"/>
          </p:cNvSpPr>
          <p:nvPr/>
        </p:nvSpPr>
        <p:spPr bwMode="auto">
          <a:xfrm rot="0">
            <a:off x="476364" y="4023208"/>
            <a:ext cx="2863177" cy="148600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13484"/>
              </a:lnSpc>
              <a:spcAft>
                <a:spcPts val="750"/>
              </a:spcAft>
            </a:pPr>
            <a:r>
              <a:rPr lang="en-US" sz="2152" b="1" kern="2">
                <a:latin typeface="Noto Sans"/>
              </a:rPr>
              <a:t>Novelty</a:t>
            </a:r>
            <a:endParaRPr lang="en-US" sz="2152" b="1" kern="2">
              <a:latin typeface="Noto Sans"/>
            </a:endParaRPr>
          </a:p>
          <a:p>
            <a:pPr algn="ctr" indent="0">
              <a:lnSpc>
                <a:spcPct val="107601"/>
              </a:lnSpc>
            </a:pPr>
            <a:r>
              <a:rPr lang="en-US" sz="1463" kern="2"/>
              <a:t xml:space="preserve">Evaluates the likelihood of a </a:t>
            </a:r>
            <a:r>
              <a:rPr lang="en-US" sz="1463" kern="2"/>
              <a:t>recommender system to</a:t>
            </a:r>
            <a:endParaRPr lang="en-US" sz="1463" kern="2"/>
          </a:p>
          <a:p>
            <a:pPr algn="ctr" indent="0">
              <a:lnSpc>
                <a:spcPct val="107601"/>
              </a:lnSpc>
            </a:pPr>
            <a:r>
              <a:rPr lang="en-US" sz="1463" kern="2"/>
              <a:t xml:space="preserve">give recommendations to the </a:t>
            </a:r>
            <a:r>
              <a:rPr lang="en-US" sz="1463" kern="2"/>
              <a:t>user that they are not aware of</a:t>
            </a:r>
            <a:endParaRPr lang="en-US" sz="1463" kern="2"/>
          </a:p>
        </p:txBody>
      </p:sp>
      <p:grpSp>
        <p:nvGrpSpPr>
          <p:cNvPr name="Group 459" id="459"/>
          <p:cNvGrpSpPr/>
          <p:nvPr/>
        </p:nvGrpSpPr>
        <p:grpSpPr>
          <a:xfrm>
            <a:off x="9815741" y="633628"/>
            <a:ext cx="179299" cy="138113"/>
            <a:chOff x="9815741" y="633628"/>
            <a:chExt cx="179299" cy="138113"/>
          </a:xfrm>
        </p:grpSpPr>
        <p:sp>
          <p:nvSpPr>
            <p:cNvPr name="Text Box 460" id="460"/>
            <p:cNvSpPr txBox="1">
              <a:spLocks noChangeArrowheads="1"/>
            </p:cNvSpPr>
            <p:nvPr/>
          </p:nvSpPr>
          <p:spPr bwMode="auto">
            <a:xfrm rot="0">
              <a:off x="9448864" y="590779"/>
              <a:ext cx="554558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6</a:t>
              </a:r>
              <a:endParaRPr lang="en-US" kern="2"/>
            </a:p>
          </p:txBody>
        </p:sp>
      </p:grpSp>
      <p:grpSp>
        <p:nvGrpSpPr>
          <p:cNvPr name="Group 461" id="461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22.png" id="462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463" id="463"/>
          <p:cNvGrpSpPr/>
          <p:nvPr/>
        </p:nvGrpSpPr>
        <p:grpSpPr>
          <a:xfrm>
            <a:off x="6713906" y="341401"/>
            <a:ext cx="2491321" cy="330200"/>
            <a:chOff x="6713906" y="341401"/>
            <a:chExt cx="2491321" cy="330200"/>
          </a:xfrm>
        </p:grpSpPr>
        <p:grpSp>
          <p:nvGrpSpPr>
            <p:cNvPr name="Group 464" id="464"/>
            <p:cNvGrpSpPr/>
            <p:nvPr/>
          </p:nvGrpSpPr>
          <p:grpSpPr>
            <a:xfrm>
              <a:off x="6441834" y="920585"/>
              <a:ext cx="314782" cy="209271"/>
              <a:chOff x="6441834" y="920585"/>
              <a:chExt cx="314782" cy="209271"/>
            </a:xfrm>
          </p:grpSpPr>
          <p:sp>
            <p:nvSpPr>
              <p:cNvPr name="Freeform 465" id="465"/>
              <p:cNvSpPr>
                <a:spLocks noChangeArrowheads="1"/>
              </p:cNvSpPr>
              <p:nvPr/>
            </p:nvSpPr>
            <p:spPr bwMode="auto">
              <a:xfrm>
                <a:off x="6441821" y="920572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466" id="466"/>
            <p:cNvGrpSpPr/>
            <p:nvPr/>
          </p:nvGrpSpPr>
          <p:grpSpPr>
            <a:xfrm>
              <a:off x="6442126" y="0"/>
              <a:ext cx="4035298" cy="928370"/>
              <a:chOff x="6442126" y="0"/>
              <a:chExt cx="4035298" cy="928370"/>
            </a:xfrm>
          </p:grpSpPr>
          <p:sp>
            <p:nvSpPr>
              <p:cNvPr name="Freeform 467" id="467"/>
              <p:cNvSpPr>
                <a:spLocks noChangeArrowheads="1"/>
              </p:cNvSpPr>
              <p:nvPr/>
            </p:nvSpPr>
            <p:spPr bwMode="auto">
              <a:xfrm>
                <a:off x="6442113" y="0"/>
                <a:ext cx="4035285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40" h="73100">
                    <a:moveTo>
                      <a:pt x="0" y="73100"/>
                    </a:moveTo>
                    <a:lnTo>
                      <a:pt x="317740" y="73100"/>
                    </a:lnTo>
                    <a:lnTo>
                      <a:pt x="3177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468" id="468"/>
              <p:cNvSpPr txBox="1">
                <a:spLocks noChangeArrowheads="1"/>
              </p:cNvSpPr>
              <p:nvPr/>
            </p:nvSpPr>
            <p:spPr bwMode="auto">
              <a:xfrm rot="0">
                <a:off x="6681495" y="239344"/>
                <a:ext cx="3562198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Popular systems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grpSp>
        <p:nvGrpSpPr>
          <p:cNvPr name="Group 469" id="469"/>
          <p:cNvGrpSpPr/>
          <p:nvPr/>
        </p:nvGrpSpPr>
        <p:grpSpPr>
          <a:xfrm>
            <a:off x="476364" y="1190562"/>
            <a:ext cx="3036646" cy="4714951"/>
            <a:chOff x="476364" y="1190562"/>
            <a:chExt cx="3036646" cy="4714951"/>
          </a:xfrm>
        </p:grpSpPr>
        <p:sp>
          <p:nvSpPr>
            <p:cNvPr name="Freeform 470" id="470"/>
            <p:cNvSpPr>
              <a:spLocks noChangeArrowheads="1"/>
            </p:cNvSpPr>
            <p:nvPr/>
          </p:nvSpPr>
          <p:spPr bwMode="auto">
            <a:xfrm>
              <a:off x="476352" y="1190562"/>
              <a:ext cx="3036646" cy="4714951"/>
            </a:xfrm>
            <a:custGeom>
              <a:avLst/>
              <a:gdLst/>
              <a:ahLst/>
              <a:cxnLst/>
              <a:rect l="0" t="0" r="r" b="b"/>
              <a:pathLst>
                <a:path w="239106" h="371256">
                  <a:moveTo>
                    <a:pt x="0" y="371256"/>
                  </a:moveTo>
                  <a:lnTo>
                    <a:pt x="239106" y="371256"/>
                  </a:lnTo>
                  <a:lnTo>
                    <a:pt x="239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332"/>
            </a:solidFill>
            <a:ln w="0"/>
          </p:spPr>
        </p:sp>
        <p:sp>
          <p:nvSpPr>
            <p:cNvPr name="Text Box 471" id="471"/>
            <p:cNvSpPr txBox="1">
              <a:spLocks noChangeArrowheads="1"/>
            </p:cNvSpPr>
            <p:nvPr/>
          </p:nvSpPr>
          <p:spPr bwMode="auto">
            <a:xfrm rot="0">
              <a:off x="951979" y="3095854"/>
              <a:ext cx="2091131" cy="912101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l">
                <a:lnSpc>
                  <a:spcPct val="107601"/>
                </a:lnSpc>
              </a:pPr>
              <a:r>
                <a:rPr lang="en-US" sz="1800" kern="2">
                  <a:solidFill>
                    <a:srgbClr val="F5FDFF">
                      <a:alpha val="100000"/>
                    </a:srgbClr>
                  </a:solidFill>
                </a:rPr>
                <a:t xml:space="preserve">Uses item to item </a:t>
              </a:r>
              <a:r>
                <a:rPr lang="en-US" sz="1800" kern="2">
                  <a:solidFill>
                    <a:srgbClr val="F5FDFF">
                      <a:alpha val="100000"/>
                    </a:srgbClr>
                  </a:solidFill>
                </a:rPr>
                <a:t xml:space="preserve">collaborative </a:t>
              </a:r>
              <a:r>
                <a:rPr lang="en-US" sz="1800" kern="2">
                  <a:solidFill>
                    <a:srgbClr val="F5FDFF">
                      <a:alpha val="100000"/>
                    </a:srgbClr>
                  </a:solidFill>
                </a:rPr>
                <a:t>filtering</a:t>
              </a:r>
              <a:endParaRPr lang="en-US" sz="1800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472" id="472"/>
          <p:cNvGrpSpPr/>
          <p:nvPr/>
        </p:nvGrpSpPr>
        <p:grpSpPr>
          <a:xfrm>
            <a:off x="4352773" y="1217638"/>
            <a:ext cx="6124727" cy="1432001"/>
            <a:chOff x="4352773" y="1217638"/>
            <a:chExt cx="6124727" cy="1432001"/>
          </a:xfrm>
        </p:grpSpPr>
        <p:sp>
          <p:nvSpPr>
            <p:cNvPr name="Freeform 473" id="473"/>
            <p:cNvSpPr>
              <a:spLocks noChangeArrowheads="1"/>
            </p:cNvSpPr>
            <p:nvPr/>
          </p:nvSpPr>
          <p:spPr bwMode="auto">
            <a:xfrm>
              <a:off x="4352773" y="1217625"/>
              <a:ext cx="6124715" cy="1431989"/>
            </a:xfrm>
            <a:custGeom>
              <a:avLst/>
              <a:gdLst/>
              <a:ahLst/>
              <a:cxnLst/>
              <a:rect l="0" t="0" r="r" b="b"/>
              <a:pathLst>
                <a:path w="482262" h="112756">
                  <a:moveTo>
                    <a:pt x="0" y="112756"/>
                  </a:moveTo>
                  <a:lnTo>
                    <a:pt x="482262" y="112756"/>
                  </a:lnTo>
                  <a:lnTo>
                    <a:pt x="482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E5ED"/>
            </a:solidFill>
            <a:ln w="6515"/>
          </p:spPr>
        </p:sp>
      </p:grpSp>
      <p:sp>
        <p:nvSpPr>
          <p:cNvPr name="Text Box 474" id="474"/>
          <p:cNvSpPr txBox="1">
            <a:spLocks noChangeArrowheads="1"/>
          </p:cNvSpPr>
          <p:nvPr/>
        </p:nvSpPr>
        <p:spPr bwMode="auto">
          <a:xfrm rot="0">
            <a:off x="4594657" y="1328090"/>
            <a:ext cx="5407660" cy="1193991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97819"/>
              </a:lnSpc>
            </a:pPr>
            <a:r>
              <a:rPr lang="en-US" sz="1800" b="1" kern="2">
                <a:solidFill>
                  <a:srgbClr val="343332">
                    <a:alpha val="100000"/>
                  </a:srgbClr>
                </a:solidFill>
              </a:rPr>
              <a:t xml:space="preserve">MovieLens </a:t>
            </a:r>
            <a:br>
              <a:rPr lang="en-US" sz="1800" b="1" kern="2">
                <a:solidFill>
                  <a:srgbClr val="343332">
                    <a:alpha val="100000"/>
                  </a:srgbClr>
                </a:solidFill>
              </a:rPr>
            </a:br>
            <a:r>
              <a:rPr lang="en-US" sz="1800" kern="2">
                <a:solidFill>
                  <a:srgbClr val="F5FDFF">
                    <a:alpha val="100000"/>
                  </a:srgbClr>
                </a:solidFill>
              </a:rPr>
              <a:t xml:space="preserve">Uses collaborative filtering to provide you with </a:t>
            </a:r>
            <a:r>
              <a:rPr lang="en-US" sz="1800" kern="2">
                <a:solidFill>
                  <a:srgbClr val="F5FDFF">
                    <a:alpha val="100000"/>
                  </a:srgbClr>
                </a:solidFill>
              </a:rPr>
              <a:t xml:space="preserve">movie recommendations based on your personal </a:t>
            </a:r>
            <a:r>
              <a:rPr lang="en-US" sz="1800" kern="2">
                <a:solidFill>
                  <a:srgbClr val="F5FDFF">
                    <a:alpha val="100000"/>
                  </a:srgbClr>
                </a:solidFill>
              </a:rPr>
              <a:t xml:space="preserve">references. </a:t>
            </a:r>
            <a:endParaRPr lang="en-US" sz="1291" kern="2">
              <a:solidFill>
                <a:srgbClr val="F5FDFF">
                  <a:alpha val="100000"/>
                </a:srgbClr>
              </a:solidFill>
            </a:endParaRPr>
          </a:p>
        </p:txBody>
      </p:sp>
      <p:grpSp>
        <p:nvGrpSpPr>
          <p:cNvPr name="Group 475" id="475"/>
          <p:cNvGrpSpPr/>
          <p:nvPr/>
        </p:nvGrpSpPr>
        <p:grpSpPr>
          <a:xfrm>
            <a:off x="4352760" y="2529091"/>
            <a:ext cx="6124727" cy="1666342"/>
            <a:chOff x="4352760" y="2529091"/>
            <a:chExt cx="6124727" cy="1666342"/>
          </a:xfrm>
        </p:grpSpPr>
        <p:sp>
          <p:nvSpPr>
            <p:cNvPr name="Freeform 476" id="476"/>
            <p:cNvSpPr>
              <a:spLocks noChangeArrowheads="1"/>
            </p:cNvSpPr>
            <p:nvPr/>
          </p:nvSpPr>
          <p:spPr bwMode="auto">
            <a:xfrm>
              <a:off x="4352747" y="2529091"/>
              <a:ext cx="6124715" cy="1666329"/>
            </a:xfrm>
            <a:custGeom>
              <a:avLst/>
              <a:gdLst/>
              <a:ahLst/>
              <a:cxnLst/>
              <a:rect l="0" t="0" r="r" b="b"/>
              <a:pathLst>
                <a:path w="482262" h="131208">
                  <a:moveTo>
                    <a:pt x="0" y="131208"/>
                  </a:moveTo>
                  <a:lnTo>
                    <a:pt x="482262" y="131208"/>
                  </a:lnTo>
                  <a:lnTo>
                    <a:pt x="482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8E4"/>
            </a:solidFill>
            <a:ln w="6515"/>
          </p:spPr>
        </p:sp>
      </p:grpSp>
      <p:sp>
        <p:nvSpPr>
          <p:cNvPr name="Text Box 477" id="477"/>
          <p:cNvSpPr txBox="1">
            <a:spLocks noChangeArrowheads="1"/>
          </p:cNvSpPr>
          <p:nvPr/>
        </p:nvSpPr>
        <p:spPr bwMode="auto">
          <a:xfrm rot="0">
            <a:off x="4528007" y="2586304"/>
            <a:ext cx="5326748" cy="1400023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97819"/>
              </a:lnSpc>
            </a:pPr>
            <a:r>
              <a:rPr lang="en-US" sz="1800" b="1" kern="2">
                <a:solidFill>
                  <a:srgbClr val="343332">
                    <a:alpha val="100000"/>
                  </a:srgbClr>
                </a:solidFill>
              </a:rPr>
              <a:t>StumbleUpon</a:t>
            </a:r>
            <a:br>
              <a:rPr lang="en-US" sz="1800" b="1" kern="2">
                <a:solidFill>
                  <a:srgbClr val="343332">
                    <a:alpha val="100000"/>
                  </a:srgbClr>
                </a:solidFill>
              </a:rPr>
            </a:br>
            <a:r>
              <a:rPr lang="en-US" sz="1800" kern="2">
                <a:solidFill>
                  <a:srgbClr val="F5FDFF">
                    <a:alpha val="100000"/>
                  </a:srgbClr>
                </a:solidFill>
              </a:rPr>
              <a:t xml:space="preserve">Using ratings gathered with a collaborative </a:t>
            </a:r>
            <a:r>
              <a:rPr lang="en-US" sz="1800" kern="2">
                <a:solidFill>
                  <a:srgbClr val="F5FDFF">
                    <a:alpha val="100000"/>
                  </a:srgbClr>
                </a:solidFill>
              </a:rPr>
              <a:t xml:space="preserve">opinion rating system it can match users with </a:t>
            </a:r>
            <a:r>
              <a:rPr lang="en-US" sz="1800" kern="2">
                <a:solidFill>
                  <a:srgbClr val="F5FDFF">
                    <a:alpha val="100000"/>
                  </a:srgbClr>
                </a:solidFill>
              </a:rPr>
              <a:t xml:space="preserve">interesting websites based on their preferences. </a:t>
            </a:r>
            <a:endParaRPr lang="en-US" sz="1800" kern="2">
              <a:solidFill>
                <a:srgbClr val="F5FDFF">
                  <a:alpha val="100000"/>
                </a:srgbClr>
              </a:solidFill>
            </a:endParaRPr>
          </a:p>
        </p:txBody>
      </p:sp>
      <p:grpSp>
        <p:nvGrpSpPr>
          <p:cNvPr name="Group 478" id="478"/>
          <p:cNvGrpSpPr/>
          <p:nvPr/>
        </p:nvGrpSpPr>
        <p:grpSpPr>
          <a:xfrm>
            <a:off x="4352760" y="4091102"/>
            <a:ext cx="6124753" cy="1814398"/>
            <a:chOff x="4352760" y="4091102"/>
            <a:chExt cx="6124753" cy="1814398"/>
          </a:xfrm>
        </p:grpSpPr>
        <p:sp>
          <p:nvSpPr>
            <p:cNvPr name="Freeform 479" id="479"/>
            <p:cNvSpPr>
              <a:spLocks noChangeArrowheads="1"/>
            </p:cNvSpPr>
            <p:nvPr/>
          </p:nvSpPr>
          <p:spPr bwMode="auto">
            <a:xfrm>
              <a:off x="4352747" y="4091102"/>
              <a:ext cx="6124753" cy="1814386"/>
            </a:xfrm>
            <a:custGeom>
              <a:avLst/>
              <a:gdLst/>
              <a:ahLst/>
              <a:cxnLst/>
              <a:rect l="0" t="0" r="r" b="b"/>
              <a:pathLst>
                <a:path w="482264" h="142866">
                  <a:moveTo>
                    <a:pt x="0" y="142866"/>
                  </a:moveTo>
                  <a:lnTo>
                    <a:pt x="482264" y="142866"/>
                  </a:lnTo>
                  <a:lnTo>
                    <a:pt x="482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A2AB"/>
            </a:solidFill>
            <a:ln w="6515"/>
          </p:spPr>
        </p:sp>
      </p:grpSp>
      <p:sp>
        <p:nvSpPr>
          <p:cNvPr name="Text Box 480" id="480"/>
          <p:cNvSpPr txBox="1">
            <a:spLocks noChangeArrowheads="1"/>
          </p:cNvSpPr>
          <p:nvPr/>
        </p:nvSpPr>
        <p:spPr bwMode="auto">
          <a:xfrm rot="0">
            <a:off x="4462704" y="4167530"/>
            <a:ext cx="5392052" cy="1404887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97819"/>
              </a:lnSpc>
            </a:pPr>
            <a:r>
              <a:rPr lang="en-US" sz="1800" b="1" kern="2">
                <a:solidFill>
                  <a:srgbClr val="343332">
                    <a:alpha val="100000"/>
                  </a:srgbClr>
                </a:solidFill>
              </a:rPr>
              <a:t>Pandora</a:t>
            </a:r>
            <a:endParaRPr lang="en-US" sz="1800" kern="2">
              <a:solidFill>
                <a:srgbClr val="F5FDFF">
                  <a:alpha val="100000"/>
                </a:srgbClr>
              </a:solidFill>
            </a:endParaRPr>
          </a:p>
          <a:p>
            <a:pPr algn="l">
              <a:lnSpc>
                <a:spcPct val="97819"/>
              </a:lnSpc>
            </a:pPr>
            <a:r>
              <a:rPr lang="en-US" sz="1800" kern="2">
                <a:solidFill>
                  <a:srgbClr val="F5FDFF">
                    <a:alpha val="100000"/>
                  </a:srgbClr>
                </a:solidFill>
              </a:rPr>
              <a:t xml:space="preserve">A comprehensive analysis of music in which a </a:t>
            </a:r>
            <a:r>
              <a:rPr lang="en-US" sz="1800" kern="2">
                <a:solidFill>
                  <a:srgbClr val="F5FDFF">
                    <a:alpha val="100000"/>
                  </a:srgbClr>
                </a:solidFill>
              </a:rPr>
              <a:t xml:space="preserve">team of musician-analysts listen to and study each </a:t>
            </a:r>
            <a:r>
              <a:rPr lang="en-US" sz="1800" kern="2">
                <a:solidFill>
                  <a:srgbClr val="F5FDFF">
                    <a:alpha val="100000"/>
                  </a:srgbClr>
                </a:solidFill>
              </a:rPr>
              <a:t>song and note nearly 400 attributes of each.</a:t>
            </a:r>
            <a:endParaRPr lang="en-US" sz="1800" kern="2">
              <a:solidFill>
                <a:srgbClr val="F5FDFF">
                  <a:alpha val="100000"/>
                </a:srgbClr>
              </a:solidFill>
            </a:endParaRPr>
          </a:p>
        </p:txBody>
      </p:sp>
      <p:grpSp>
        <p:nvGrpSpPr>
          <p:cNvPr name="Group 481" id="481"/>
          <p:cNvGrpSpPr/>
          <p:nvPr/>
        </p:nvGrpSpPr>
        <p:grpSpPr>
          <a:xfrm>
            <a:off x="9832086" y="658774"/>
            <a:ext cx="169405" cy="135255"/>
            <a:chOff x="9832086" y="658774"/>
            <a:chExt cx="169405" cy="135255"/>
          </a:xfrm>
        </p:grpSpPr>
        <p:sp>
          <p:nvSpPr>
            <p:cNvPr name="Text Box 482" id="482"/>
            <p:cNvSpPr txBox="1">
              <a:spLocks noChangeArrowheads="1"/>
            </p:cNvSpPr>
            <p:nvPr/>
          </p:nvSpPr>
          <p:spPr bwMode="auto">
            <a:xfrm rot="0">
              <a:off x="9465208" y="590779"/>
              <a:ext cx="538213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7</a:t>
              </a:r>
              <a:endParaRPr lang="en-US" kern="2"/>
            </a:p>
          </p:txBody>
        </p:sp>
      </p:grpSp>
      <p:grpSp>
        <p:nvGrpSpPr>
          <p:cNvPr name="Group 483" id="483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23.png" id="484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  <p:pic>
        <p:nvPicPr>
          <p:cNvPr name="image24.png" id="48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6" y="1142467"/>
            <a:ext cx="2019059" cy="1582318"/>
          </a:xfrm>
          <a:prstGeom prst="rect">
            <a:avLst/>
          </a:prstGeom>
        </p:spPr>
      </p:pic>
      <p:pic>
        <p:nvPicPr>
          <p:cNvPr name="image25.png" id="48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7321"/>
            <a:ext cx="4048150" cy="785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487" id="487"/>
          <p:cNvGrpSpPr/>
          <p:nvPr/>
        </p:nvGrpSpPr>
        <p:grpSpPr>
          <a:xfrm>
            <a:off x="9817684" y="634581"/>
            <a:ext cx="176251" cy="136779"/>
            <a:chOff x="9817684" y="634581"/>
            <a:chExt cx="176251" cy="136779"/>
          </a:xfrm>
        </p:grpSpPr>
        <p:sp>
          <p:nvSpPr>
            <p:cNvPr name="Text Box 488" id="488"/>
            <p:cNvSpPr txBox="1">
              <a:spLocks noChangeArrowheads="1"/>
            </p:cNvSpPr>
            <p:nvPr/>
          </p:nvSpPr>
          <p:spPr bwMode="auto">
            <a:xfrm rot="0">
              <a:off x="9450807" y="590779"/>
              <a:ext cx="552615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8</a:t>
              </a:r>
              <a:endParaRPr lang="en-US" kern="2"/>
            </a:p>
          </p:txBody>
        </p:sp>
      </p:grpSp>
      <p:grpSp>
        <p:nvGrpSpPr>
          <p:cNvPr name="Group 489" id="489"/>
          <p:cNvGrpSpPr/>
          <p:nvPr/>
        </p:nvGrpSpPr>
        <p:grpSpPr>
          <a:xfrm>
            <a:off x="3581" y="3333521"/>
            <a:ext cx="10473919" cy="1381163"/>
            <a:chOff x="3581" y="3333521"/>
            <a:chExt cx="10473919" cy="1381163"/>
          </a:xfrm>
        </p:grpSpPr>
        <p:grpSp>
          <p:nvGrpSpPr>
            <p:cNvPr name="Group 490" id="490"/>
            <p:cNvGrpSpPr/>
            <p:nvPr/>
          </p:nvGrpSpPr>
          <p:grpSpPr>
            <a:xfrm>
              <a:off x="3581" y="3333585"/>
              <a:ext cx="8089189" cy="1381100"/>
              <a:chOff x="3581" y="3333585"/>
              <a:chExt cx="8089189" cy="1381100"/>
            </a:xfrm>
          </p:grpSpPr>
          <p:sp>
            <p:nvSpPr>
              <p:cNvPr name="Freeform 491" id="491"/>
              <p:cNvSpPr>
                <a:spLocks noChangeArrowheads="1"/>
              </p:cNvSpPr>
              <p:nvPr/>
            </p:nvSpPr>
            <p:spPr bwMode="auto">
              <a:xfrm>
                <a:off x="3581" y="3333572"/>
                <a:ext cx="8089176" cy="1381100"/>
              </a:xfrm>
              <a:custGeom>
                <a:avLst/>
                <a:gdLst/>
                <a:ahLst/>
                <a:cxnLst/>
                <a:rect l="0" t="0" r="r" b="b"/>
                <a:pathLst>
                  <a:path w="636944" h="108748">
                    <a:moveTo>
                      <a:pt x="0" y="108748"/>
                    </a:moveTo>
                    <a:lnTo>
                      <a:pt x="636944" y="108748"/>
                    </a:lnTo>
                    <a:lnTo>
                      <a:pt x="6369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>
                  <a:alpha val="80000"/>
                </a:srgbClr>
              </a:solidFill>
              <a:ln w="0"/>
            </p:spPr>
          </p:sp>
          <p:sp>
            <p:nvSpPr>
              <p:cNvPr name="Text Box 492" id="492"/>
              <p:cNvSpPr txBox="1">
                <a:spLocks noChangeArrowheads="1"/>
              </p:cNvSpPr>
              <p:nvPr/>
            </p:nvSpPr>
            <p:spPr bwMode="auto">
              <a:xfrm rot="0">
                <a:off x="365735" y="3718827"/>
                <a:ext cx="7370382" cy="610591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1550"/>
                  </a:spcAft>
                </a:pPr>
                <a:r>
                  <a:rPr lang="en-US" sz="353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THANK YOU!</a:t>
                </a:r>
                <a:endParaRPr lang="en-US" sz="353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  <p:grpSp>
          <p:nvGrpSpPr>
            <p:cNvPr name="Group 493" id="493"/>
            <p:cNvGrpSpPr/>
            <p:nvPr/>
          </p:nvGrpSpPr>
          <p:grpSpPr>
            <a:xfrm>
              <a:off x="8572106" y="3333521"/>
              <a:ext cx="1905394" cy="1381150"/>
              <a:chOff x="8572106" y="3333521"/>
              <a:chExt cx="1905394" cy="1381150"/>
            </a:xfrm>
          </p:grpSpPr>
          <p:sp>
            <p:nvSpPr>
              <p:cNvPr name="Freeform 494" id="494"/>
              <p:cNvSpPr>
                <a:spLocks noChangeArrowheads="1"/>
              </p:cNvSpPr>
              <p:nvPr/>
            </p:nvSpPr>
            <p:spPr bwMode="auto">
              <a:xfrm>
                <a:off x="8572094" y="3333509"/>
                <a:ext cx="1905394" cy="1381138"/>
              </a:xfrm>
              <a:custGeom>
                <a:avLst/>
                <a:gdLst/>
                <a:ahLst/>
                <a:cxnLst/>
                <a:rect l="0" t="0" r="r" b="b"/>
                <a:pathLst>
                  <a:path w="150031" h="108752">
                    <a:moveTo>
                      <a:pt x="0" y="108752"/>
                    </a:moveTo>
                    <a:lnTo>
                      <a:pt x="150031" y="108752"/>
                    </a:lnTo>
                    <a:lnTo>
                      <a:pt x="1500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>
                  <a:alpha val="64000"/>
                </a:srgbClr>
              </a:solidFill>
              <a:ln w="6833"/>
            </p:spPr>
          </p:sp>
        </p:grpSp>
      </p:grpSp>
      <p:grpSp>
        <p:nvGrpSpPr>
          <p:cNvPr name="Group 495" id="495"/>
          <p:cNvGrpSpPr/>
          <p:nvPr/>
        </p:nvGrpSpPr>
        <p:grpSpPr>
          <a:xfrm>
            <a:off x="-13" y="13"/>
            <a:ext cx="2718410" cy="1228725"/>
            <a:chOff x="-13" y="13"/>
            <a:chExt cx="2718410" cy="1228725"/>
          </a:xfrm>
        </p:grpSpPr>
        <p:pic>
          <p:nvPicPr>
            <p:cNvPr name="image26.png" id="49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" y="13"/>
              <a:ext cx="2718410" cy="1228725"/>
            </a:xfrm>
            <a:prstGeom prst="rect">
              <a:avLst/>
            </a:prstGeom>
          </p:spPr>
        </p:pic>
      </p:grpSp>
      <p:sp>
        <p:nvSpPr>
          <p:cNvPr name="Freeform 497" id="497"/>
          <p:cNvSpPr>
            <a:spLocks noChangeArrowheads="1"/>
          </p:cNvSpPr>
          <p:nvPr/>
        </p:nvSpPr>
        <p:spPr bwMode="auto">
          <a:xfrm>
            <a:off x="8290077" y="5192395"/>
            <a:ext cx="2187423" cy="713105"/>
          </a:xfrm>
          <a:custGeom>
            <a:avLst/>
            <a:gdLst/>
            <a:ahLst/>
            <a:cxnLst/>
            <a:rect l="0" t="0" r="r" b="b"/>
            <a:pathLst>
              <a:path w="172238" h="56150">
                <a:moveTo>
                  <a:pt x="0" y="37662"/>
                </a:moveTo>
                <a:cubicBezTo>
                  <a:pt x="0" y="47867"/>
                  <a:pt x="8283" y="56150"/>
                  <a:pt x="18488" y="56150"/>
                </a:cubicBezTo>
                <a:lnTo>
                  <a:pt x="153750" y="56150"/>
                </a:lnTo>
                <a:cubicBezTo>
                  <a:pt x="163955" y="56150"/>
                  <a:pt x="172238" y="47867"/>
                  <a:pt x="172238" y="37662"/>
                </a:cubicBezTo>
                <a:lnTo>
                  <a:pt x="172238" y="18488"/>
                </a:lnTo>
                <a:cubicBezTo>
                  <a:pt x="172238" y="8283"/>
                  <a:pt x="163955" y="0"/>
                  <a:pt x="153750" y="0"/>
                </a:cubicBezTo>
                <a:lnTo>
                  <a:pt x="18488" y="0"/>
                </a:lnTo>
                <a:cubicBezTo>
                  <a:pt x="8283" y="0"/>
                  <a:pt x="0" y="8283"/>
                  <a:pt x="0" y="18488"/>
                </a:cubicBezTo>
                <a:lnTo>
                  <a:pt x="0" y="37662"/>
                </a:lnTo>
                <a:close/>
              </a:path>
            </a:pathLst>
          </a:custGeom>
          <a:blipFill rotWithShape="1">
            <a:blip r:embed="rId33">
              <a:alphaModFix amt="100000"/>
            </a:blip>
            <a:stretch>
              <a:fillRect/>
            </a:stretch>
          </a:blipFill>
          <a:ln w="11722"/>
        </p:spPr>
      </p:sp>
      <p:pic>
        <p:nvPicPr>
          <p:cNvPr name="image28.jpg" id="49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30" y="771728"/>
            <a:ext cx="2604770" cy="4085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499" id="499"/>
          <p:cNvGrpSpPr/>
          <p:nvPr/>
        </p:nvGrpSpPr>
        <p:grpSpPr>
          <a:xfrm>
            <a:off x="6713792" y="331876"/>
            <a:ext cx="1655039" cy="255880"/>
            <a:chOff x="6713792" y="331876"/>
            <a:chExt cx="1655039" cy="255880"/>
          </a:xfrm>
        </p:grpSpPr>
        <p:grpSp>
          <p:nvGrpSpPr>
            <p:cNvPr name="Group 500" id="500"/>
            <p:cNvGrpSpPr/>
            <p:nvPr/>
          </p:nvGrpSpPr>
          <p:grpSpPr>
            <a:xfrm>
              <a:off x="6441796" y="912838"/>
              <a:ext cx="314782" cy="209271"/>
              <a:chOff x="6441796" y="912838"/>
              <a:chExt cx="314782" cy="209271"/>
            </a:xfrm>
          </p:grpSpPr>
          <p:sp>
            <p:nvSpPr>
              <p:cNvPr name="Freeform 501" id="501"/>
              <p:cNvSpPr>
                <a:spLocks noChangeArrowheads="1"/>
              </p:cNvSpPr>
              <p:nvPr/>
            </p:nvSpPr>
            <p:spPr bwMode="auto">
              <a:xfrm>
                <a:off x="6441783" y="912825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502" id="502"/>
            <p:cNvGrpSpPr/>
            <p:nvPr/>
          </p:nvGrpSpPr>
          <p:grpSpPr>
            <a:xfrm>
              <a:off x="6442012" y="-7747"/>
              <a:ext cx="4035450" cy="928370"/>
              <a:chOff x="6442012" y="-7747"/>
              <a:chExt cx="4035450" cy="928370"/>
            </a:xfrm>
          </p:grpSpPr>
          <p:sp>
            <p:nvSpPr>
              <p:cNvPr name="Freeform 503" id="503"/>
              <p:cNvSpPr>
                <a:spLocks noChangeArrowheads="1"/>
              </p:cNvSpPr>
              <p:nvPr/>
            </p:nvSpPr>
            <p:spPr bwMode="auto">
              <a:xfrm>
                <a:off x="6441999" y="-7747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504" id="504"/>
              <p:cNvSpPr txBox="1">
                <a:spLocks noChangeArrowheads="1"/>
              </p:cNvSpPr>
              <p:nvPr/>
            </p:nvSpPr>
            <p:spPr bwMode="auto">
              <a:xfrm rot="0">
                <a:off x="6681381" y="231597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References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grpSp>
        <p:nvGrpSpPr>
          <p:cNvPr name="Group 505" id="505"/>
          <p:cNvGrpSpPr/>
          <p:nvPr/>
        </p:nvGrpSpPr>
        <p:grpSpPr>
          <a:xfrm>
            <a:off x="9818992" y="661060"/>
            <a:ext cx="176251" cy="138113"/>
            <a:chOff x="9818992" y="661060"/>
            <a:chExt cx="176251" cy="138113"/>
          </a:xfrm>
        </p:grpSpPr>
        <p:sp>
          <p:nvSpPr>
            <p:cNvPr name="Text Box 506" id="506"/>
            <p:cNvSpPr txBox="1">
              <a:spLocks noChangeArrowheads="1"/>
            </p:cNvSpPr>
            <p:nvPr/>
          </p:nvSpPr>
          <p:spPr bwMode="auto">
            <a:xfrm rot="0">
              <a:off x="9452115" y="590779"/>
              <a:ext cx="551307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1</a:t>
              </a:r>
              <a:r>
                <a:rPr lang="en-US" kern="2"/>
                <a:t>9</a:t>
              </a:r>
              <a:endParaRPr lang="en-US" kern="2"/>
            </a:p>
          </p:txBody>
        </p:sp>
      </p:grpSp>
      <p:grpSp>
        <p:nvGrpSpPr>
          <p:cNvPr name="Group 507" id="507"/>
          <p:cNvGrpSpPr/>
          <p:nvPr/>
        </p:nvGrpSpPr>
        <p:grpSpPr>
          <a:xfrm>
            <a:off x="-13" y="13"/>
            <a:ext cx="2718410" cy="1228725"/>
            <a:chOff x="-13" y="13"/>
            <a:chExt cx="2718410" cy="1228725"/>
          </a:xfrm>
        </p:grpSpPr>
        <p:pic>
          <p:nvPicPr>
            <p:cNvPr name="image29.png" id="508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" y="13"/>
              <a:ext cx="2718410" cy="1228725"/>
            </a:xfrm>
            <a:prstGeom prst="rect">
              <a:avLst/>
            </a:prstGeom>
          </p:spPr>
        </p:pic>
      </p:grpSp>
      <p:sp>
        <p:nvSpPr>
          <p:cNvPr name="Text Box 509" id="509"/>
          <p:cNvSpPr txBox="1">
            <a:spLocks noChangeArrowheads="1"/>
          </p:cNvSpPr>
          <p:nvPr/>
        </p:nvSpPr>
        <p:spPr bwMode="auto">
          <a:xfrm rot="0">
            <a:off x="148565" y="1766888"/>
            <a:ext cx="10264165" cy="3314687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endParaRPr kern="2"/>
          </a:p>
          <a:p>
            <a:pPr algn="l" indent="-148819" marL="2837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283794"/>
              </a:tabLst>
            </a:pPr>
            <a:r>
              <a:rPr lang="en-US" kern="2"/>
              <a:t xml:space="preserve">Aggarwal, Charu (2016). </a:t>
            </a:r>
            <a:r>
              <a:rPr lang="en-US" i="1" kern="2"/>
              <a:t>Recommender System The Textbook</a:t>
            </a:r>
            <a:r>
              <a:rPr lang="en-US" kern="2"/>
              <a:t>. Springer</a:t>
            </a:r>
            <a:br>
              <a:rPr lang="en-US" kern="2"/>
            </a:br>
            <a:endParaRPr lang="en-US" kern="2"/>
          </a:p>
          <a:p>
            <a:pPr algn="l" indent="-148819" marL="2837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283794"/>
              </a:tabLst>
            </a:pPr>
            <a:r>
              <a:rPr lang="en-US" kern="2"/>
              <a:t xml:space="preserve">Athulya, Remya (2016), </a:t>
            </a:r>
            <a:r>
              <a:rPr lang="en-US" i="1" kern="2"/>
              <a:t>A Case Study on Various Recommendation Systems</a:t>
            </a:r>
            <a:r>
              <a:rPr lang="en-US" kern="2"/>
              <a:t xml:space="preserve">, International Journal of Computer </a:t>
            </a:r>
            <a:r>
              <a:rPr lang="en-US" kern="2"/>
              <a:t>Application</a:t>
            </a:r>
            <a:br>
              <a:rPr lang="en-US" kern="2"/>
            </a:br>
            <a:endParaRPr lang="en-US" kern="2"/>
          </a:p>
          <a:p>
            <a:pPr algn="l" indent="-148819" marL="2837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283794"/>
              </a:tabLst>
            </a:pPr>
            <a:r>
              <a:rPr lang="en-US" kern="2"/>
              <a:t>Smith, Linden,</a:t>
            </a:r>
            <a:r>
              <a:rPr lang="en-US" i="1" kern="2"/>
              <a:t xml:space="preserve"> Two Decades of Recommender Systems at Amazon.com</a:t>
            </a:r>
            <a:r>
              <a:rPr lang="en-US" kern="2"/>
              <a:t>, IEEE Internet Computing</a:t>
            </a:r>
            <a:br>
              <a:rPr lang="en-US" kern="2"/>
            </a:br>
            <a:endParaRPr kern="2"/>
          </a:p>
          <a:p>
            <a:pPr algn="l" indent="-148819" marL="2837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283794"/>
              </a:tabLst>
            </a:pPr>
            <a:r>
              <a:rPr kern="2"/>
              <a:t xml:space="preserve">Wikipedia (visit January 2019), </a:t>
            </a:r>
            <a:r>
              <a:rPr kern="2">
                <a:hlinkClick xmlns:a="http://schemas.openxmlformats.org/drawingml/2006/main" r:id="rId36" tooltip="https://en.wikipedia.org/wiki/Recommender_system"/>
              </a:rPr>
              <a:t>https://en.wikipedia.org/wiki/Recommender_system</a:t>
            </a:r>
            <a:br>
              <a:rPr kern="2"/>
            </a:br>
            <a:endParaRPr kern="2"/>
          </a:p>
          <a:p>
            <a:pPr algn="l" indent="-148819" marL="283794">
              <a:lnSpc>
                <a:spcPct val="110000"/>
              </a:lnSpc>
              <a:spcAft>
                <a:spcPts val="0"/>
              </a:spcAft>
              <a:buClr>
                <a:srgbClr val="151D1F"/>
              </a:buClr>
              <a:buSzPct val="100000"/>
              <a:buFont typeface="Verdana"/>
              <a:buChar char="•"/>
              <a:tabLst>
                <a:tab algn="l" pos="283794"/>
              </a:tabLst>
            </a:pPr>
            <a:r>
              <a:rPr kern="2"/>
              <a:t>Wikipedia (visit January 2019), https://en.wikipedia.org/wiki/Matrix_factorization_(recommender_systems)</a:t>
            </a:r>
            <a:endParaRPr kern="2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33" id="33"/>
          <p:cNvGrpSpPr/>
          <p:nvPr/>
        </p:nvGrpSpPr>
        <p:grpSpPr>
          <a:xfrm>
            <a:off x="6681178" y="336474"/>
            <a:ext cx="1051357" cy="316014"/>
            <a:chOff x="6681178" y="336474"/>
            <a:chExt cx="1051357" cy="316014"/>
          </a:xfrm>
        </p:grpSpPr>
        <p:grpSp>
          <p:nvGrpSpPr>
            <p:cNvPr name="Group 34" id="34"/>
            <p:cNvGrpSpPr/>
            <p:nvPr/>
          </p:nvGrpSpPr>
          <p:grpSpPr>
            <a:xfrm>
              <a:off x="6441592" y="901471"/>
              <a:ext cx="314782" cy="209271"/>
              <a:chOff x="6441592" y="901471"/>
              <a:chExt cx="314782" cy="209271"/>
            </a:xfrm>
          </p:grpSpPr>
          <p:sp>
            <p:nvSpPr>
              <p:cNvPr name="Freeform 35" id="35"/>
              <p:cNvSpPr>
                <a:spLocks noChangeArrowheads="1"/>
              </p:cNvSpPr>
              <p:nvPr/>
            </p:nvSpPr>
            <p:spPr bwMode="auto">
              <a:xfrm>
                <a:off x="6441592" y="901471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36" id="36"/>
            <p:cNvGrpSpPr/>
            <p:nvPr/>
          </p:nvGrpSpPr>
          <p:grpSpPr>
            <a:xfrm>
              <a:off x="6441821" y="-19114"/>
              <a:ext cx="4035425" cy="928370"/>
              <a:chOff x="6441821" y="-19114"/>
              <a:chExt cx="4035425" cy="928370"/>
            </a:xfrm>
          </p:grpSpPr>
          <p:sp>
            <p:nvSpPr>
              <p:cNvPr name="Freeform 37" id="37"/>
              <p:cNvSpPr>
                <a:spLocks noChangeArrowheads="1"/>
              </p:cNvSpPr>
              <p:nvPr/>
            </p:nvSpPr>
            <p:spPr bwMode="auto">
              <a:xfrm>
                <a:off x="6441821" y="-19101"/>
                <a:ext cx="4035425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0" h="73100">
                    <a:moveTo>
                      <a:pt x="0" y="73100"/>
                    </a:moveTo>
                    <a:lnTo>
                      <a:pt x="317750" y="73100"/>
                    </a:lnTo>
                    <a:lnTo>
                      <a:pt x="3177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38" id="38"/>
              <p:cNvSpPr txBox="1">
                <a:spLocks noChangeArrowheads="1"/>
              </p:cNvSpPr>
              <p:nvPr/>
            </p:nvSpPr>
            <p:spPr bwMode="auto">
              <a:xfrm rot="0">
                <a:off x="6681178" y="220231"/>
                <a:ext cx="3562337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991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Agenta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>
            <a:off x="9912553" y="659155"/>
            <a:ext cx="81725" cy="110681"/>
            <a:chOff x="9912553" y="659155"/>
            <a:chExt cx="81725" cy="110681"/>
          </a:xfrm>
        </p:grpSpPr>
        <p:sp>
          <p:nvSpPr>
            <p:cNvPr name="Text Box 40" id="40"/>
            <p:cNvSpPr txBox="1">
              <a:spLocks noChangeArrowheads="1"/>
            </p:cNvSpPr>
            <p:nvPr/>
          </p:nvSpPr>
          <p:spPr bwMode="auto">
            <a:xfrm rot="0">
              <a:off x="9546057" y="590779"/>
              <a:ext cx="457365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2</a:t>
              </a:r>
              <a:endParaRPr lang="en-US" kern="2"/>
            </a:p>
          </p:txBody>
        </p:sp>
      </p:grpSp>
      <p:grpSp>
        <p:nvGrpSpPr>
          <p:cNvPr name="Group 41" id="41"/>
          <p:cNvGrpSpPr/>
          <p:nvPr/>
        </p:nvGrpSpPr>
        <p:grpSpPr>
          <a:xfrm>
            <a:off x="-13" y="13"/>
            <a:ext cx="2718410" cy="1228725"/>
            <a:chOff x="-13" y="13"/>
            <a:chExt cx="2718410" cy="1228725"/>
          </a:xfrm>
        </p:grpSpPr>
        <p:pic>
          <p:nvPicPr>
            <p:cNvPr name="image3.png" id="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" y="13"/>
              <a:ext cx="2718410" cy="1228725"/>
            </a:xfrm>
            <a:prstGeom prst="rect">
              <a:avLst/>
            </a:prstGeom>
          </p:spPr>
        </p:pic>
      </p:grpSp>
      <p:grpSp>
        <p:nvGrpSpPr>
          <p:cNvPr name="Group 43" id="43"/>
          <p:cNvGrpSpPr/>
          <p:nvPr/>
        </p:nvGrpSpPr>
        <p:grpSpPr>
          <a:xfrm>
            <a:off x="214325" y="1253617"/>
            <a:ext cx="9912198" cy="3861422"/>
            <a:chOff x="214325" y="1253617"/>
            <a:chExt cx="9912198" cy="3861422"/>
          </a:xfrm>
        </p:grpSpPr>
        <p:grpSp>
          <p:nvGrpSpPr>
            <p:cNvPr name="Group 44" id="44"/>
            <p:cNvGrpSpPr/>
            <p:nvPr/>
          </p:nvGrpSpPr>
          <p:grpSpPr>
            <a:xfrm>
              <a:off x="214325" y="1253617"/>
              <a:ext cx="5780989" cy="1287145"/>
              <a:chOff x="214325" y="1253617"/>
              <a:chExt cx="5780989" cy="1287145"/>
            </a:xfrm>
          </p:grpSpPr>
          <p:grpSp>
            <p:nvGrpSpPr>
              <p:cNvPr name="Group 45" id="45"/>
              <p:cNvGrpSpPr/>
              <p:nvPr/>
            </p:nvGrpSpPr>
            <p:grpSpPr>
              <a:xfrm>
                <a:off x="4345597" y="1253617"/>
                <a:ext cx="1649717" cy="1287145"/>
                <a:chOff x="4345597" y="1253617"/>
                <a:chExt cx="1649717" cy="1287145"/>
              </a:xfrm>
            </p:grpSpPr>
            <p:sp>
              <p:nvSpPr>
                <p:cNvPr name="Freeform 46" id="46"/>
                <p:cNvSpPr>
                  <a:spLocks noChangeArrowheads="1"/>
                </p:cNvSpPr>
                <p:nvPr/>
              </p:nvSpPr>
              <p:spPr bwMode="auto">
                <a:xfrm>
                  <a:off x="4345597" y="1897177"/>
                  <a:ext cx="1649717" cy="6435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29899" h="50675">
                      <a:moveTo>
                        <a:pt x="0" y="50675"/>
                      </a:moveTo>
                      <a:lnTo>
                        <a:pt x="41249" y="0"/>
                      </a:lnTo>
                      <a:lnTo>
                        <a:pt x="129899" y="0"/>
                      </a:lnTo>
                      <a:lnTo>
                        <a:pt x="88649" y="50675"/>
                      </a:lnTo>
                      <a:lnTo>
                        <a:pt x="0" y="50675"/>
                      </a:lnTo>
                      <a:close/>
                    </a:path>
                  </a:pathLst>
                </a:custGeom>
                <a:solidFill>
                  <a:srgbClr val="343332"/>
                </a:solidFill>
                <a:ln w="4470"/>
              </p:spPr>
            </p:sp>
            <p:grpSp>
              <p:nvGrpSpPr>
                <p:cNvPr name="Group 47" id="47"/>
                <p:cNvGrpSpPr/>
                <p:nvPr/>
              </p:nvGrpSpPr>
              <p:grpSpPr>
                <a:xfrm>
                  <a:off x="4345597" y="1253617"/>
                  <a:ext cx="1649717" cy="643573"/>
                  <a:chOff x="4345597" y="1253617"/>
                  <a:chExt cx="1649717" cy="643573"/>
                </a:xfrm>
              </p:grpSpPr>
              <p:sp>
                <p:nvSpPr>
                  <p:cNvPr name="Freeform 48" id="48"/>
                  <p:cNvSpPr>
                    <a:spLocks noChangeArrowheads="1"/>
                  </p:cNvSpPr>
                  <p:nvPr/>
                </p:nvSpPr>
                <p:spPr bwMode="auto">
                  <a:xfrm>
                    <a:off x="4345597" y="1253604"/>
                    <a:ext cx="1649717" cy="643560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29899" h="50675">
                        <a:moveTo>
                          <a:pt x="129899" y="50675"/>
                        </a:moveTo>
                        <a:lnTo>
                          <a:pt x="88649" y="0"/>
                        </a:lnTo>
                        <a:lnTo>
                          <a:pt x="0" y="0"/>
                        </a:lnTo>
                        <a:lnTo>
                          <a:pt x="41249" y="50675"/>
                        </a:lnTo>
                        <a:lnTo>
                          <a:pt x="129899" y="50675"/>
                        </a:lnTo>
                        <a:close/>
                      </a:path>
                    </a:pathLst>
                  </a:custGeom>
                  <a:solidFill>
                    <a:srgbClr val="A3D8E4"/>
                  </a:solidFill>
                  <a:ln w="4470"/>
                </p:spPr>
              </p:sp>
              <p:sp>
                <p:nvSpPr>
                  <p:cNvPr name="Freeform 49" id="49"/>
                  <p:cNvSpPr>
                    <a:spLocks noChangeArrowheads="1"/>
                  </p:cNvSpPr>
                  <p:nvPr/>
                </p:nvSpPr>
                <p:spPr bwMode="auto">
                  <a:xfrm>
                    <a:off x="4999393" y="1400264"/>
                    <a:ext cx="342087" cy="342087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6936" h="26936">
                        <a:moveTo>
                          <a:pt x="15431" y="18799"/>
                        </a:moveTo>
                        <a:lnTo>
                          <a:pt x="15431" y="21605"/>
                        </a:lnTo>
                        <a:cubicBezTo>
                          <a:pt x="15431" y="21769"/>
                          <a:pt x="15378" y="21903"/>
                          <a:pt x="15273" y="22009"/>
                        </a:cubicBezTo>
                        <a:cubicBezTo>
                          <a:pt x="15169" y="22114"/>
                          <a:pt x="15034" y="22166"/>
                          <a:pt x="14871" y="22166"/>
                        </a:cubicBezTo>
                        <a:lnTo>
                          <a:pt x="12065" y="22166"/>
                        </a:lnTo>
                        <a:cubicBezTo>
                          <a:pt x="11902" y="22166"/>
                          <a:pt x="11766" y="22114"/>
                          <a:pt x="11662" y="22009"/>
                        </a:cubicBezTo>
                        <a:cubicBezTo>
                          <a:pt x="11556" y="21903"/>
                          <a:pt x="11504" y="21769"/>
                          <a:pt x="11504" y="21605"/>
                        </a:cubicBezTo>
                        <a:lnTo>
                          <a:pt x="11504" y="18799"/>
                        </a:lnTo>
                        <a:cubicBezTo>
                          <a:pt x="11504" y="18636"/>
                          <a:pt x="11556" y="18501"/>
                          <a:pt x="11662" y="18396"/>
                        </a:cubicBezTo>
                        <a:cubicBezTo>
                          <a:pt x="11766" y="18291"/>
                          <a:pt x="11902" y="18238"/>
                          <a:pt x="12065" y="18238"/>
                        </a:cubicBezTo>
                        <a:lnTo>
                          <a:pt x="14871" y="18238"/>
                        </a:lnTo>
                        <a:cubicBezTo>
                          <a:pt x="15034" y="18238"/>
                          <a:pt x="15169" y="18291"/>
                          <a:pt x="15273" y="18396"/>
                        </a:cubicBezTo>
                        <a:cubicBezTo>
                          <a:pt x="15378" y="18501"/>
                          <a:pt x="15431" y="18636"/>
                          <a:pt x="15431" y="18799"/>
                        </a:cubicBezTo>
                        <a:moveTo>
                          <a:pt x="19921" y="10102"/>
                        </a:moveTo>
                        <a:cubicBezTo>
                          <a:pt x="19921" y="10686"/>
                          <a:pt x="19834" y="11212"/>
                          <a:pt x="19658" y="11679"/>
                        </a:cubicBezTo>
                        <a:cubicBezTo>
                          <a:pt x="19483" y="12148"/>
                          <a:pt x="19216" y="12551"/>
                          <a:pt x="18860" y="12890"/>
                        </a:cubicBezTo>
                        <a:cubicBezTo>
                          <a:pt x="18504" y="13229"/>
                          <a:pt x="18200" y="13486"/>
                          <a:pt x="17949" y="13662"/>
                        </a:cubicBezTo>
                        <a:cubicBezTo>
                          <a:pt x="17697" y="13837"/>
                          <a:pt x="17349" y="14047"/>
                          <a:pt x="16905" y="14292"/>
                        </a:cubicBezTo>
                        <a:cubicBezTo>
                          <a:pt x="16531" y="14503"/>
                          <a:pt x="16259" y="14666"/>
                          <a:pt x="16090" y="14783"/>
                        </a:cubicBezTo>
                        <a:cubicBezTo>
                          <a:pt x="15920" y="14901"/>
                          <a:pt x="15768" y="15041"/>
                          <a:pt x="15634" y="15204"/>
                        </a:cubicBezTo>
                        <a:cubicBezTo>
                          <a:pt x="15498" y="15369"/>
                          <a:pt x="15431" y="15538"/>
                          <a:pt x="15431" y="15713"/>
                        </a:cubicBezTo>
                        <a:lnTo>
                          <a:pt x="15431" y="16274"/>
                        </a:lnTo>
                        <a:cubicBezTo>
                          <a:pt x="15431" y="16438"/>
                          <a:pt x="15378" y="16573"/>
                          <a:pt x="15273" y="16677"/>
                        </a:cubicBezTo>
                        <a:cubicBezTo>
                          <a:pt x="15169" y="16782"/>
                          <a:pt x="15034" y="16835"/>
                          <a:pt x="14871" y="16835"/>
                        </a:cubicBezTo>
                        <a:lnTo>
                          <a:pt x="12065" y="16835"/>
                        </a:lnTo>
                        <a:cubicBezTo>
                          <a:pt x="11902" y="16835"/>
                          <a:pt x="11766" y="16782"/>
                          <a:pt x="11662" y="16677"/>
                        </a:cubicBezTo>
                        <a:cubicBezTo>
                          <a:pt x="11556" y="16573"/>
                          <a:pt x="11504" y="16438"/>
                          <a:pt x="11504" y="16274"/>
                        </a:cubicBezTo>
                        <a:lnTo>
                          <a:pt x="11504" y="15081"/>
                        </a:lnTo>
                        <a:cubicBezTo>
                          <a:pt x="11504" y="14673"/>
                          <a:pt x="11565" y="14295"/>
                          <a:pt x="11689" y="13951"/>
                        </a:cubicBezTo>
                        <a:cubicBezTo>
                          <a:pt x="11811" y="13606"/>
                          <a:pt x="11951" y="13328"/>
                          <a:pt x="12109" y="13117"/>
                        </a:cubicBezTo>
                        <a:cubicBezTo>
                          <a:pt x="12267" y="12908"/>
                          <a:pt x="12494" y="12699"/>
                          <a:pt x="12792" y="12495"/>
                        </a:cubicBezTo>
                        <a:cubicBezTo>
                          <a:pt x="13090" y="12290"/>
                          <a:pt x="13330" y="12142"/>
                          <a:pt x="13512" y="12048"/>
                        </a:cubicBezTo>
                        <a:cubicBezTo>
                          <a:pt x="13693" y="11955"/>
                          <a:pt x="13954" y="11832"/>
                          <a:pt x="14292" y="11679"/>
                        </a:cubicBezTo>
                        <a:cubicBezTo>
                          <a:pt x="14912" y="11387"/>
                          <a:pt x="15350" y="11136"/>
                          <a:pt x="15607" y="10925"/>
                        </a:cubicBezTo>
                        <a:cubicBezTo>
                          <a:pt x="15865" y="10715"/>
                          <a:pt x="15993" y="10429"/>
                          <a:pt x="15993" y="10066"/>
                        </a:cubicBezTo>
                        <a:cubicBezTo>
                          <a:pt x="15993" y="9575"/>
                          <a:pt x="15740" y="9158"/>
                          <a:pt x="15231" y="8813"/>
                        </a:cubicBezTo>
                        <a:cubicBezTo>
                          <a:pt x="14722" y="8468"/>
                          <a:pt x="14164" y="8295"/>
                          <a:pt x="13555" y="8295"/>
                        </a:cubicBezTo>
                        <a:cubicBezTo>
                          <a:pt x="12901" y="8295"/>
                          <a:pt x="12345" y="8452"/>
                          <a:pt x="11889" y="8768"/>
                        </a:cubicBezTo>
                        <a:cubicBezTo>
                          <a:pt x="11551" y="9002"/>
                          <a:pt x="11083" y="9488"/>
                          <a:pt x="10486" y="10224"/>
                        </a:cubicBezTo>
                        <a:cubicBezTo>
                          <a:pt x="10381" y="10364"/>
                          <a:pt x="10236" y="10435"/>
                          <a:pt x="10048" y="10435"/>
                        </a:cubicBezTo>
                        <a:cubicBezTo>
                          <a:pt x="9920" y="10435"/>
                          <a:pt x="9809" y="10400"/>
                          <a:pt x="9714" y="10329"/>
                        </a:cubicBezTo>
                        <a:lnTo>
                          <a:pt x="7821" y="8892"/>
                        </a:lnTo>
                        <a:cubicBezTo>
                          <a:pt x="7705" y="8810"/>
                          <a:pt x="7635" y="8694"/>
                          <a:pt x="7610" y="8541"/>
                        </a:cubicBezTo>
                        <a:cubicBezTo>
                          <a:pt x="7588" y="8389"/>
                          <a:pt x="7616" y="8254"/>
                          <a:pt x="7698" y="8137"/>
                        </a:cubicBezTo>
                        <a:cubicBezTo>
                          <a:pt x="9124" y="5893"/>
                          <a:pt x="11166" y="4770"/>
                          <a:pt x="13819" y="4770"/>
                        </a:cubicBezTo>
                        <a:cubicBezTo>
                          <a:pt x="15326" y="4770"/>
                          <a:pt x="16721" y="5294"/>
                          <a:pt x="18002" y="6340"/>
                        </a:cubicBezTo>
                        <a:cubicBezTo>
                          <a:pt x="19282" y="7386"/>
                          <a:pt x="19921" y="8641"/>
                          <a:pt x="19921" y="10102"/>
                        </a:cubicBezTo>
                        <a:moveTo>
                          <a:pt x="17826" y="3140"/>
                        </a:moveTo>
                        <a:cubicBezTo>
                          <a:pt x="16441" y="2543"/>
                          <a:pt x="14988" y="2245"/>
                          <a:pt x="13468" y="2245"/>
                        </a:cubicBezTo>
                        <a:cubicBezTo>
                          <a:pt x="11948" y="2245"/>
                          <a:pt x="10495" y="2543"/>
                          <a:pt x="9110" y="3140"/>
                        </a:cubicBezTo>
                        <a:cubicBezTo>
                          <a:pt x="7725" y="3736"/>
                          <a:pt x="6532" y="4534"/>
                          <a:pt x="5532" y="5533"/>
                        </a:cubicBezTo>
                        <a:cubicBezTo>
                          <a:pt x="4533" y="6533"/>
                          <a:pt x="3735" y="7725"/>
                          <a:pt x="3139" y="9111"/>
                        </a:cubicBezTo>
                        <a:cubicBezTo>
                          <a:pt x="2543" y="10496"/>
                          <a:pt x="2245" y="11949"/>
                          <a:pt x="2245" y="13468"/>
                        </a:cubicBezTo>
                        <a:cubicBezTo>
                          <a:pt x="2245" y="14989"/>
                          <a:pt x="2543" y="16442"/>
                          <a:pt x="3139" y="17827"/>
                        </a:cubicBezTo>
                        <a:cubicBezTo>
                          <a:pt x="3735" y="19212"/>
                          <a:pt x="4533" y="20405"/>
                          <a:pt x="5532" y="21405"/>
                        </a:cubicBezTo>
                        <a:cubicBezTo>
                          <a:pt x="6532" y="22404"/>
                          <a:pt x="7725" y="23201"/>
                          <a:pt x="9110" y="23797"/>
                        </a:cubicBezTo>
                        <a:cubicBezTo>
                          <a:pt x="10495" y="24393"/>
                          <a:pt x="11948" y="24691"/>
                          <a:pt x="13468" y="24691"/>
                        </a:cubicBezTo>
                        <a:cubicBezTo>
                          <a:pt x="14988" y="24691"/>
                          <a:pt x="16441" y="24393"/>
                          <a:pt x="17826" y="23797"/>
                        </a:cubicBezTo>
                        <a:cubicBezTo>
                          <a:pt x="19211" y="23201"/>
                          <a:pt x="20404" y="22404"/>
                          <a:pt x="21404" y="21405"/>
                        </a:cubicBezTo>
                        <a:cubicBezTo>
                          <a:pt x="22403" y="20405"/>
                          <a:pt x="23200" y="19212"/>
                          <a:pt x="23796" y="17827"/>
                        </a:cubicBezTo>
                        <a:cubicBezTo>
                          <a:pt x="24393" y="16442"/>
                          <a:pt x="24691" y="14989"/>
                          <a:pt x="24691" y="13468"/>
                        </a:cubicBezTo>
                        <a:cubicBezTo>
                          <a:pt x="24691" y="11949"/>
                          <a:pt x="24393" y="10496"/>
                          <a:pt x="23796" y="9111"/>
                        </a:cubicBezTo>
                        <a:cubicBezTo>
                          <a:pt x="23200" y="7725"/>
                          <a:pt x="22403" y="6533"/>
                          <a:pt x="21404" y="5533"/>
                        </a:cubicBezTo>
                        <a:cubicBezTo>
                          <a:pt x="20404" y="4534"/>
                          <a:pt x="19211" y="3736"/>
                          <a:pt x="17826" y="3140"/>
                        </a:cubicBezTo>
                        <a:moveTo>
                          <a:pt x="25129" y="6709"/>
                        </a:moveTo>
                        <a:cubicBezTo>
                          <a:pt x="26334" y="8772"/>
                          <a:pt x="26936" y="11026"/>
                          <a:pt x="26936" y="13468"/>
                        </a:cubicBezTo>
                        <a:cubicBezTo>
                          <a:pt x="26936" y="15912"/>
                          <a:pt x="26334" y="18165"/>
                          <a:pt x="25129" y="20229"/>
                        </a:cubicBezTo>
                        <a:cubicBezTo>
                          <a:pt x="23926" y="22293"/>
                          <a:pt x="22292" y="23927"/>
                          <a:pt x="20228" y="25130"/>
                        </a:cubicBezTo>
                        <a:cubicBezTo>
                          <a:pt x="18164" y="26335"/>
                          <a:pt x="15912" y="26936"/>
                          <a:pt x="13468" y="26936"/>
                        </a:cubicBezTo>
                        <a:cubicBezTo>
                          <a:pt x="11025" y="26936"/>
                          <a:pt x="8771" y="26335"/>
                          <a:pt x="6708" y="25130"/>
                        </a:cubicBezTo>
                        <a:cubicBezTo>
                          <a:pt x="4645" y="23927"/>
                          <a:pt x="3010" y="22293"/>
                          <a:pt x="1806" y="20229"/>
                        </a:cubicBezTo>
                        <a:cubicBezTo>
                          <a:pt x="602" y="18165"/>
                          <a:pt x="0" y="15912"/>
                          <a:pt x="0" y="13468"/>
                        </a:cubicBezTo>
                        <a:cubicBezTo>
                          <a:pt x="0" y="11026"/>
                          <a:pt x="602" y="8772"/>
                          <a:pt x="1806" y="6709"/>
                        </a:cubicBezTo>
                        <a:cubicBezTo>
                          <a:pt x="3010" y="4646"/>
                          <a:pt x="4645" y="3011"/>
                          <a:pt x="6708" y="1807"/>
                        </a:cubicBezTo>
                        <a:cubicBezTo>
                          <a:pt x="8771" y="603"/>
                          <a:pt x="11025" y="0"/>
                          <a:pt x="13468" y="0"/>
                        </a:cubicBezTo>
                        <a:cubicBezTo>
                          <a:pt x="15912" y="0"/>
                          <a:pt x="18164" y="603"/>
                          <a:pt x="20228" y="1807"/>
                        </a:cubicBezTo>
                        <a:cubicBezTo>
                          <a:pt x="22292" y="3011"/>
                          <a:pt x="23926" y="4646"/>
                          <a:pt x="25129" y="670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6109"/>
                </p:spPr>
              </p:sp>
            </p:grpSp>
          </p:grpSp>
          <p:grpSp>
            <p:nvGrpSpPr>
              <p:cNvPr name="Group 50" id="50"/>
              <p:cNvGrpSpPr/>
              <p:nvPr/>
            </p:nvGrpSpPr>
            <p:grpSpPr>
              <a:xfrm>
                <a:off x="214325" y="1364348"/>
                <a:ext cx="3936454" cy="974535"/>
                <a:chOff x="214325" y="1364348"/>
                <a:chExt cx="3936454" cy="974535"/>
              </a:xfrm>
            </p:grpSpPr>
            <p:sp>
              <p:nvSpPr>
                <p:cNvPr name="Text Box 51" id="51"/>
                <p:cNvSpPr txBox="1">
                  <a:spLocks noChangeArrowheads="1"/>
                </p:cNvSpPr>
                <p:nvPr/>
              </p:nvSpPr>
              <p:spPr bwMode="auto">
                <a:xfrm rot="0">
                  <a:off x="1073569" y="1332814"/>
                  <a:ext cx="3082925" cy="974535"/>
                </a:xfrm>
                <a:prstGeom prst="rect">
                  <a:avLst/>
                </a:prstGeom>
              </p:spPr>
              <p:txBody>
                <a:bodyPr rtlCol="0" wrap="square" anchor="ctr" lIns="0" tIns="0" rIns="0" bIns="0">
                  <a:spAutoFit/>
                </a:bodyPr>
                <a:lstStyle/>
                <a:p>
                  <a:pPr algn="l">
                    <a:lnSpc>
                      <a:spcPct val="124834"/>
                    </a:lnSpc>
                    <a:spcAft>
                      <a:spcPts val="2294"/>
                    </a:spcAft>
                  </a:pPr>
                  <a:r>
                    <a:rPr lang="en-US" sz="2000" kern="2">
                      <a:latin typeface="Open Sans"/>
                    </a:rPr>
                    <a:t xml:space="preserve">What is a Recommender </a:t>
                  </a:r>
                  <a:r>
                    <a:rPr lang="en-US" sz="2000" kern="2">
                      <a:latin typeface="Open Sans"/>
                    </a:rPr>
                    <a:t>System</a:t>
                  </a:r>
                  <a:endParaRPr lang="en-US" sz="2000" kern="2">
                    <a:latin typeface="Open Sans"/>
                  </a:endParaRPr>
                </a:p>
              </p:txBody>
            </p:sp>
            <p:sp>
              <p:nvSpPr>
                <p:cNvPr name="Text Box 52" id="52"/>
                <p:cNvSpPr txBox="1">
                  <a:spLocks noChangeArrowheads="1"/>
                </p:cNvSpPr>
                <p:nvPr/>
              </p:nvSpPr>
              <p:spPr bwMode="auto">
                <a:xfrm rot="0">
                  <a:off x="214325" y="1464678"/>
                  <a:ext cx="736740" cy="874192"/>
                </a:xfrm>
                <a:prstGeom prst="rect">
                  <a:avLst/>
                </a:prstGeom>
              </p:spPr>
              <p:txBody>
                <a:bodyPr rtlCol="0" wrap="square" anchor="ctr" lIns="0" tIns="0" rIns="0" bIns="0">
                  <a:spAutoFit/>
                </a:bodyPr>
                <a:lstStyle/>
                <a:p>
                  <a:pPr algn="l">
                    <a:lnSpc>
                      <a:spcPct val="113484"/>
                    </a:lnSpc>
                    <a:spcAft>
                      <a:spcPts val="803"/>
                    </a:spcAft>
                  </a:pPr>
                  <a:r>
                    <a:rPr lang="en-US" sz="3671" b="1" kern="2">
                      <a:solidFill>
                        <a:srgbClr val="A3D8E4">
                          <a:alpha val="100000"/>
                        </a:srgbClr>
                      </a:solidFill>
                      <a:latin typeface="Noto Sans"/>
                    </a:rPr>
                    <a:t>01</a:t>
                  </a:r>
                  <a:endParaRPr lang="en-US" sz="3824" b="1" kern="2">
                    <a:solidFill>
                      <a:srgbClr val="A3D8E4">
                        <a:alpha val="100000"/>
                      </a:srgbClr>
                    </a:solidFill>
                    <a:latin typeface="Noto Sans"/>
                  </a:endParaRPr>
                </a:p>
              </p:txBody>
            </p:sp>
          </p:grpSp>
        </p:grpSp>
        <p:grpSp>
          <p:nvGrpSpPr>
            <p:cNvPr name="Group 53" id="53"/>
            <p:cNvGrpSpPr/>
            <p:nvPr/>
          </p:nvGrpSpPr>
          <p:grpSpPr>
            <a:xfrm>
              <a:off x="6190069" y="2053501"/>
              <a:ext cx="3936454" cy="974535"/>
              <a:chOff x="6190069" y="2053501"/>
              <a:chExt cx="3936454" cy="974535"/>
            </a:xfrm>
          </p:grpSpPr>
          <p:sp>
            <p:nvSpPr>
              <p:cNvPr name="Text Box 54" id="54"/>
              <p:cNvSpPr txBox="1">
                <a:spLocks noChangeArrowheads="1"/>
              </p:cNvSpPr>
              <p:nvPr/>
            </p:nvSpPr>
            <p:spPr bwMode="auto">
              <a:xfrm rot="0">
                <a:off x="7049313" y="2053501"/>
                <a:ext cx="3082925" cy="974535"/>
              </a:xfrm>
              <a:prstGeom prst="rect">
                <a:avLst/>
              </a:prstGeom>
            </p:spPr>
            <p:txBody>
              <a:bodyPr rtlCol="0" wrap="square" anchor="ctr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803"/>
                  </a:spcAft>
                </a:pPr>
                <a:r>
                  <a:rPr lang="en-US" sz="2000" kern="2">
                    <a:latin typeface="Open Sans"/>
                  </a:rPr>
                  <a:t xml:space="preserve">Evaluating of </a:t>
                </a:r>
                <a:r>
                  <a:rPr lang="en-US" sz="2000" kern="2">
                    <a:latin typeface="Open Sans"/>
                  </a:rPr>
                  <a:t>Recommender Systems</a:t>
                </a:r>
                <a:endParaRPr lang="en-US" sz="2000" kern="2">
                  <a:latin typeface="Open Sans"/>
                </a:endParaRPr>
              </a:p>
            </p:txBody>
          </p:sp>
          <p:sp>
            <p:nvSpPr>
              <p:cNvPr name="Text Box 55" id="55"/>
              <p:cNvSpPr txBox="1">
                <a:spLocks noChangeArrowheads="1"/>
              </p:cNvSpPr>
              <p:nvPr/>
            </p:nvSpPr>
            <p:spPr bwMode="auto">
              <a:xfrm rot="0">
                <a:off x="6190069" y="2153806"/>
                <a:ext cx="736740" cy="874192"/>
              </a:xfrm>
              <a:prstGeom prst="rect">
                <a:avLst/>
              </a:prstGeom>
            </p:spPr>
            <p:txBody>
              <a:bodyPr rtlCol="0" wrap="square" anchor="ctr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803"/>
                  </a:spcAft>
                </a:pPr>
                <a:r>
                  <a:rPr lang="en-US" sz="3671" b="1" kern="2">
                    <a:solidFill>
                      <a:srgbClr val="343332">
                        <a:alpha val="100000"/>
                      </a:srgbClr>
                    </a:solidFill>
                    <a:latin typeface="Noto Sans"/>
                  </a:rPr>
                  <a:t>04</a:t>
                </a:r>
                <a:endParaRPr lang="en-US" sz="3824" b="1" kern="2">
                  <a:solidFill>
                    <a:srgbClr val="343332">
                      <a:alpha val="100000"/>
                    </a:srgbClr>
                  </a:solidFill>
                  <a:latin typeface="Noto Sans"/>
                </a:endParaR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>
              <a:off x="214325" y="2540762"/>
              <a:ext cx="5780989" cy="1287132"/>
              <a:chOff x="214325" y="2540762"/>
              <a:chExt cx="5780989" cy="1287132"/>
            </a:xfrm>
          </p:grpSpPr>
          <p:grpSp>
            <p:nvGrpSpPr>
              <p:cNvPr name="Group 57" id="57"/>
              <p:cNvGrpSpPr/>
              <p:nvPr/>
            </p:nvGrpSpPr>
            <p:grpSpPr>
              <a:xfrm>
                <a:off x="4345597" y="2540762"/>
                <a:ext cx="1649717" cy="1287132"/>
                <a:chOff x="4345597" y="2540762"/>
                <a:chExt cx="1649717" cy="1287132"/>
              </a:xfrm>
            </p:grpSpPr>
            <p:sp>
              <p:nvSpPr>
                <p:cNvPr name="Freeform 58" id="58"/>
                <p:cNvSpPr>
                  <a:spLocks noChangeArrowheads="1"/>
                </p:cNvSpPr>
                <p:nvPr/>
              </p:nvSpPr>
              <p:spPr bwMode="auto">
                <a:xfrm>
                  <a:off x="4345597" y="3184335"/>
                  <a:ext cx="1649717" cy="64354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29899" h="50674">
                      <a:moveTo>
                        <a:pt x="0" y="50674"/>
                      </a:moveTo>
                      <a:lnTo>
                        <a:pt x="41249" y="0"/>
                      </a:lnTo>
                      <a:lnTo>
                        <a:pt x="129899" y="0"/>
                      </a:lnTo>
                      <a:lnTo>
                        <a:pt x="88649" y="50674"/>
                      </a:lnTo>
                      <a:lnTo>
                        <a:pt x="0" y="50674"/>
                      </a:lnTo>
                      <a:close/>
                    </a:path>
                  </a:pathLst>
                </a:custGeom>
                <a:solidFill>
                  <a:srgbClr val="343332"/>
                </a:solidFill>
                <a:ln w="4470"/>
              </p:spPr>
            </p:sp>
            <p:grpSp>
              <p:nvGrpSpPr>
                <p:cNvPr name="Group 59" id="59"/>
                <p:cNvGrpSpPr/>
                <p:nvPr/>
              </p:nvGrpSpPr>
              <p:grpSpPr>
                <a:xfrm>
                  <a:off x="4345597" y="2540762"/>
                  <a:ext cx="1649717" cy="643573"/>
                  <a:chOff x="4345597" y="2540762"/>
                  <a:chExt cx="1649717" cy="643573"/>
                </a:xfrm>
              </p:grpSpPr>
              <p:sp>
                <p:nvSpPr>
                  <p:cNvPr name="Freeform 60" id="60"/>
                  <p:cNvSpPr>
                    <a:spLocks noChangeArrowheads="1"/>
                  </p:cNvSpPr>
                  <p:nvPr/>
                </p:nvSpPr>
                <p:spPr bwMode="auto">
                  <a:xfrm>
                    <a:off x="4345597" y="2540749"/>
                    <a:ext cx="1649717" cy="643560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29899" h="50675">
                        <a:moveTo>
                          <a:pt x="129899" y="50675"/>
                        </a:moveTo>
                        <a:lnTo>
                          <a:pt x="88649" y="0"/>
                        </a:lnTo>
                        <a:lnTo>
                          <a:pt x="0" y="0"/>
                        </a:lnTo>
                        <a:lnTo>
                          <a:pt x="41249" y="50675"/>
                        </a:lnTo>
                        <a:lnTo>
                          <a:pt x="129899" y="50675"/>
                        </a:lnTo>
                        <a:close/>
                      </a:path>
                    </a:pathLst>
                  </a:custGeom>
                  <a:solidFill>
                    <a:srgbClr val="A3D8E4"/>
                  </a:solidFill>
                  <a:ln w="4470"/>
                </p:spPr>
              </p:sp>
              <p:sp>
                <p:nvSpPr>
                  <p:cNvPr name="Freeform 61" id="61"/>
                  <p:cNvSpPr>
                    <a:spLocks noChangeArrowheads="1"/>
                  </p:cNvSpPr>
                  <p:nvPr/>
                </p:nvSpPr>
                <p:spPr bwMode="auto">
                  <a:xfrm>
                    <a:off x="5040135" y="2693505"/>
                    <a:ext cx="258801" cy="339979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0378" h="26771">
                        <a:moveTo>
                          <a:pt x="3050" y="7140"/>
                        </a:moveTo>
                        <a:lnTo>
                          <a:pt x="10189" y="0"/>
                        </a:lnTo>
                        <a:lnTo>
                          <a:pt x="17328" y="7140"/>
                        </a:lnTo>
                        <a:lnTo>
                          <a:pt x="11751" y="7140"/>
                        </a:lnTo>
                        <a:lnTo>
                          <a:pt x="11751" y="17253"/>
                        </a:lnTo>
                        <a:lnTo>
                          <a:pt x="2231" y="26771"/>
                        </a:lnTo>
                        <a:lnTo>
                          <a:pt x="0" y="24540"/>
                        </a:lnTo>
                        <a:lnTo>
                          <a:pt x="8627" y="15989"/>
                        </a:lnTo>
                        <a:lnTo>
                          <a:pt x="8627" y="7140"/>
                        </a:lnTo>
                        <a:lnTo>
                          <a:pt x="3050" y="7140"/>
                        </a:lnTo>
                        <a:close/>
                        <a:moveTo>
                          <a:pt x="18147" y="26771"/>
                        </a:moveTo>
                        <a:lnTo>
                          <a:pt x="12717" y="21417"/>
                        </a:lnTo>
                        <a:lnTo>
                          <a:pt x="14949" y="19186"/>
                        </a:lnTo>
                        <a:lnTo>
                          <a:pt x="20378" y="24540"/>
                        </a:lnTo>
                        <a:lnTo>
                          <a:pt x="18147" y="267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6109"/>
                </p:spPr>
              </p:sp>
            </p:grpSp>
          </p:grpSp>
          <p:grpSp>
            <p:nvGrpSpPr>
              <p:cNvPr name="Group 62" id="62"/>
              <p:cNvGrpSpPr/>
              <p:nvPr/>
            </p:nvGrpSpPr>
            <p:grpSpPr>
              <a:xfrm>
                <a:off x="214325" y="2697074"/>
                <a:ext cx="3936454" cy="974535"/>
                <a:chOff x="214325" y="2697074"/>
                <a:chExt cx="3936454" cy="974535"/>
              </a:xfrm>
            </p:grpSpPr>
            <p:sp>
              <p:nvSpPr>
                <p:cNvPr name="Text Box 63" id="63"/>
                <p:cNvSpPr txBox="1">
                  <a:spLocks noChangeArrowheads="1"/>
                </p:cNvSpPr>
                <p:nvPr/>
              </p:nvSpPr>
              <p:spPr bwMode="auto">
                <a:xfrm rot="0">
                  <a:off x="1073569" y="2665540"/>
                  <a:ext cx="3082925" cy="974535"/>
                </a:xfrm>
                <a:prstGeom prst="rect">
                  <a:avLst/>
                </a:prstGeom>
              </p:spPr>
              <p:txBody>
                <a:bodyPr rtlCol="0" wrap="square" anchor="ctr" lIns="0" tIns="0" rIns="0" bIns="0">
                  <a:spAutoFit/>
                </a:bodyPr>
                <a:lstStyle/>
                <a:p>
                  <a:pPr algn="l">
                    <a:lnSpc>
                      <a:spcPct val="124834"/>
                    </a:lnSpc>
                    <a:spcAft>
                      <a:spcPts val="2294"/>
                    </a:spcAft>
                  </a:pPr>
                  <a:r>
                    <a:rPr lang="en-US" sz="2000" kern="2">
                      <a:latin typeface="Open Sans"/>
                    </a:rPr>
                    <a:t>Basic Principles</a:t>
                  </a:r>
                  <a:endParaRPr lang="en-US" sz="2000" kern="2">
                    <a:latin typeface="Open Sans"/>
                  </a:endParaRPr>
                </a:p>
              </p:txBody>
            </p:sp>
            <p:sp>
              <p:nvSpPr>
                <p:cNvPr name="Text Box 64" id="64"/>
                <p:cNvSpPr txBox="1">
                  <a:spLocks noChangeArrowheads="1"/>
                </p:cNvSpPr>
                <p:nvPr/>
              </p:nvSpPr>
              <p:spPr bwMode="auto">
                <a:xfrm rot="0">
                  <a:off x="214325" y="2797378"/>
                  <a:ext cx="736740" cy="874192"/>
                </a:xfrm>
                <a:prstGeom prst="rect">
                  <a:avLst/>
                </a:prstGeom>
              </p:spPr>
              <p:txBody>
                <a:bodyPr rtlCol="0" wrap="square" anchor="ctr" lIns="0" tIns="0" rIns="0" bIns="0">
                  <a:spAutoFit/>
                </a:bodyPr>
                <a:lstStyle/>
                <a:p>
                  <a:pPr algn="l">
                    <a:lnSpc>
                      <a:spcPct val="113484"/>
                    </a:lnSpc>
                    <a:spcAft>
                      <a:spcPts val="803"/>
                    </a:spcAft>
                  </a:pPr>
                  <a:r>
                    <a:rPr lang="en-US" sz="3671" b="1" kern="2">
                      <a:solidFill>
                        <a:srgbClr val="A3D8E4">
                          <a:alpha val="100000"/>
                        </a:srgbClr>
                      </a:solidFill>
                      <a:latin typeface="Noto Sans"/>
                    </a:rPr>
                    <a:t>02</a:t>
                  </a:r>
                  <a:endParaRPr lang="en-US" sz="3824" b="1" kern="2">
                    <a:solidFill>
                      <a:srgbClr val="A3D8E4">
                        <a:alpha val="100000"/>
                      </a:srgbClr>
                    </a:solidFill>
                    <a:latin typeface="Noto Sans"/>
                  </a:endParaRPr>
                </a:p>
              </p:txBody>
            </p:sp>
          </p:grpSp>
        </p:grpSp>
        <p:grpSp>
          <p:nvGrpSpPr>
            <p:cNvPr name="Group 65" id="65"/>
            <p:cNvGrpSpPr/>
            <p:nvPr/>
          </p:nvGrpSpPr>
          <p:grpSpPr>
            <a:xfrm>
              <a:off x="6190069" y="3340646"/>
              <a:ext cx="3936454" cy="974535"/>
              <a:chOff x="6190069" y="3340646"/>
              <a:chExt cx="3936454" cy="974535"/>
            </a:xfrm>
          </p:grpSpPr>
          <p:sp>
            <p:nvSpPr>
              <p:cNvPr name="Text Box 66" id="66"/>
              <p:cNvSpPr txBox="1">
                <a:spLocks noChangeArrowheads="1"/>
              </p:cNvSpPr>
              <p:nvPr/>
            </p:nvSpPr>
            <p:spPr bwMode="auto">
              <a:xfrm rot="0">
                <a:off x="7049313" y="3340646"/>
                <a:ext cx="3082925" cy="974535"/>
              </a:xfrm>
              <a:prstGeom prst="rect">
                <a:avLst/>
              </a:prstGeom>
            </p:spPr>
            <p:txBody>
              <a:bodyPr rtlCol="0" wrap="square" anchor="ctr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803"/>
                  </a:spcAft>
                </a:pPr>
                <a:r>
                  <a:rPr lang="en-US" sz="2000" kern="2">
                    <a:latin typeface="Open Sans"/>
                  </a:rPr>
                  <a:t xml:space="preserve">Popular Recommender </a:t>
                </a:r>
                <a:r>
                  <a:rPr lang="en-US" sz="2000" kern="2">
                    <a:latin typeface="Open Sans"/>
                  </a:rPr>
                  <a:t>Systems</a:t>
                </a:r>
                <a:endParaRPr lang="en-US" sz="2000" kern="2">
                  <a:latin typeface="Open Sans"/>
                </a:endParaRPr>
              </a:p>
            </p:txBody>
          </p:sp>
          <p:sp>
            <p:nvSpPr>
              <p:cNvPr name="Text Box 67" id="67"/>
              <p:cNvSpPr txBox="1">
                <a:spLocks noChangeArrowheads="1"/>
              </p:cNvSpPr>
              <p:nvPr/>
            </p:nvSpPr>
            <p:spPr bwMode="auto">
              <a:xfrm rot="0">
                <a:off x="6190069" y="3440963"/>
                <a:ext cx="736740" cy="874192"/>
              </a:xfrm>
              <a:prstGeom prst="rect">
                <a:avLst/>
              </a:prstGeom>
            </p:spPr>
            <p:txBody>
              <a:bodyPr rtlCol="0" wrap="square" anchor="ctr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803"/>
                  </a:spcAft>
                </a:pPr>
                <a:r>
                  <a:rPr lang="en-US" sz="3671" b="1" kern="2">
                    <a:solidFill>
                      <a:srgbClr val="343332">
                        <a:alpha val="100000"/>
                      </a:srgbClr>
                    </a:solidFill>
                    <a:latin typeface="Noto Sans"/>
                  </a:rPr>
                  <a:t>05</a:t>
                </a:r>
                <a:endParaRPr lang="en-US" sz="3824" b="1" kern="2">
                  <a:solidFill>
                    <a:srgbClr val="343332">
                      <a:alpha val="100000"/>
                    </a:srgbClr>
                  </a:solidFill>
                  <a:latin typeface="Noto Sans"/>
                </a:endParaRPr>
              </a:p>
            </p:txBody>
          </p:sp>
        </p:grpSp>
        <p:grpSp>
          <p:nvGrpSpPr>
            <p:cNvPr name="Group 68" id="68"/>
            <p:cNvGrpSpPr/>
            <p:nvPr/>
          </p:nvGrpSpPr>
          <p:grpSpPr>
            <a:xfrm>
              <a:off x="214325" y="3827894"/>
              <a:ext cx="5780989" cy="1287145"/>
              <a:chOff x="214325" y="3827894"/>
              <a:chExt cx="5780989" cy="1287145"/>
            </a:xfrm>
          </p:grpSpPr>
          <p:grpSp>
            <p:nvGrpSpPr>
              <p:cNvPr name="Group 69" id="69"/>
              <p:cNvGrpSpPr/>
              <p:nvPr/>
            </p:nvGrpSpPr>
            <p:grpSpPr>
              <a:xfrm>
                <a:off x="4345597" y="3827894"/>
                <a:ext cx="1649717" cy="1287145"/>
                <a:chOff x="4345597" y="3827894"/>
                <a:chExt cx="1649717" cy="1287145"/>
              </a:xfrm>
            </p:grpSpPr>
            <p:sp>
              <p:nvSpPr>
                <p:cNvPr name="Freeform 70" id="70"/>
                <p:cNvSpPr>
                  <a:spLocks noChangeArrowheads="1"/>
                </p:cNvSpPr>
                <p:nvPr/>
              </p:nvSpPr>
              <p:spPr bwMode="auto">
                <a:xfrm>
                  <a:off x="4345597" y="4471467"/>
                  <a:ext cx="1649717" cy="6435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29899" h="50675">
                      <a:moveTo>
                        <a:pt x="0" y="50675"/>
                      </a:moveTo>
                      <a:lnTo>
                        <a:pt x="41249" y="0"/>
                      </a:lnTo>
                      <a:lnTo>
                        <a:pt x="129899" y="0"/>
                      </a:lnTo>
                      <a:lnTo>
                        <a:pt x="88649" y="50675"/>
                      </a:lnTo>
                      <a:lnTo>
                        <a:pt x="0" y="50675"/>
                      </a:lnTo>
                      <a:close/>
                    </a:path>
                  </a:pathLst>
                </a:custGeom>
                <a:solidFill>
                  <a:srgbClr val="343332"/>
                </a:solidFill>
                <a:ln w="4470"/>
              </p:spPr>
            </p:sp>
            <p:grpSp>
              <p:nvGrpSpPr>
                <p:cNvPr name="Group 71" id="71"/>
                <p:cNvGrpSpPr/>
                <p:nvPr/>
              </p:nvGrpSpPr>
              <p:grpSpPr>
                <a:xfrm>
                  <a:off x="4345597" y="3827894"/>
                  <a:ext cx="1649717" cy="643573"/>
                  <a:chOff x="4345597" y="3827894"/>
                  <a:chExt cx="1649717" cy="643573"/>
                </a:xfrm>
              </p:grpSpPr>
              <p:sp>
                <p:nvSpPr>
                  <p:cNvPr name="Freeform 72" id="72"/>
                  <p:cNvSpPr>
                    <a:spLocks noChangeArrowheads="1"/>
                  </p:cNvSpPr>
                  <p:nvPr/>
                </p:nvSpPr>
                <p:spPr bwMode="auto">
                  <a:xfrm>
                    <a:off x="4345597" y="3827882"/>
                    <a:ext cx="1649717" cy="643560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29899" h="50675">
                        <a:moveTo>
                          <a:pt x="129899" y="50675"/>
                        </a:moveTo>
                        <a:lnTo>
                          <a:pt x="88649" y="0"/>
                        </a:lnTo>
                        <a:lnTo>
                          <a:pt x="0" y="0"/>
                        </a:lnTo>
                        <a:lnTo>
                          <a:pt x="41249" y="50675"/>
                        </a:lnTo>
                        <a:lnTo>
                          <a:pt x="129899" y="50675"/>
                        </a:lnTo>
                        <a:close/>
                      </a:path>
                    </a:pathLst>
                  </a:custGeom>
                  <a:solidFill>
                    <a:srgbClr val="A3D8E4"/>
                  </a:solidFill>
                  <a:ln w="4470"/>
                </p:spPr>
              </p:sp>
              <p:sp>
                <p:nvSpPr>
                  <p:cNvPr name="Freeform 73" id="73"/>
                  <p:cNvSpPr>
                    <a:spLocks noChangeArrowheads="1"/>
                  </p:cNvSpPr>
                  <p:nvPr/>
                </p:nvSpPr>
                <p:spPr bwMode="auto">
                  <a:xfrm>
                    <a:off x="5036071" y="3978643"/>
                    <a:ext cx="268719" cy="342049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21160" h="26933">
                        <a:moveTo>
                          <a:pt x="21160" y="25490"/>
                        </a:moveTo>
                        <a:lnTo>
                          <a:pt x="21160" y="26453"/>
                        </a:lnTo>
                        <a:cubicBezTo>
                          <a:pt x="21160" y="26582"/>
                          <a:pt x="21113" y="26695"/>
                          <a:pt x="21018" y="26791"/>
                        </a:cubicBezTo>
                        <a:cubicBezTo>
                          <a:pt x="20923" y="26885"/>
                          <a:pt x="20811" y="26933"/>
                          <a:pt x="20680" y="26933"/>
                        </a:cubicBezTo>
                        <a:lnTo>
                          <a:pt x="480" y="26933"/>
                        </a:lnTo>
                        <a:cubicBezTo>
                          <a:pt x="351" y="26933"/>
                          <a:pt x="236" y="26885"/>
                          <a:pt x="142" y="26791"/>
                        </a:cubicBezTo>
                        <a:cubicBezTo>
                          <a:pt x="47" y="26695"/>
                          <a:pt x="0" y="26582"/>
                          <a:pt x="0" y="26453"/>
                        </a:cubicBezTo>
                        <a:lnTo>
                          <a:pt x="0" y="25490"/>
                        </a:lnTo>
                        <a:cubicBezTo>
                          <a:pt x="0" y="25361"/>
                          <a:pt x="47" y="25249"/>
                          <a:pt x="142" y="25152"/>
                        </a:cubicBezTo>
                        <a:cubicBezTo>
                          <a:pt x="236" y="25057"/>
                          <a:pt x="351" y="25010"/>
                          <a:pt x="480" y="25010"/>
                        </a:cubicBezTo>
                        <a:lnTo>
                          <a:pt x="20680" y="25010"/>
                        </a:lnTo>
                        <a:cubicBezTo>
                          <a:pt x="20811" y="25010"/>
                          <a:pt x="20923" y="25057"/>
                          <a:pt x="21018" y="25152"/>
                        </a:cubicBezTo>
                        <a:cubicBezTo>
                          <a:pt x="21113" y="25249"/>
                          <a:pt x="21160" y="25361"/>
                          <a:pt x="21160" y="25490"/>
                        </a:cubicBezTo>
                        <a:moveTo>
                          <a:pt x="17313" y="9619"/>
                        </a:moveTo>
                        <a:cubicBezTo>
                          <a:pt x="17313" y="10400"/>
                          <a:pt x="17191" y="11122"/>
                          <a:pt x="16944" y="11783"/>
                        </a:cubicBezTo>
                        <a:cubicBezTo>
                          <a:pt x="16699" y="12445"/>
                          <a:pt x="16380" y="13009"/>
                          <a:pt x="15983" y="13474"/>
                        </a:cubicBezTo>
                        <a:cubicBezTo>
                          <a:pt x="15588" y="13940"/>
                          <a:pt x="15149" y="14380"/>
                          <a:pt x="14668" y="14797"/>
                        </a:cubicBezTo>
                        <a:cubicBezTo>
                          <a:pt x="14188" y="15213"/>
                          <a:pt x="13706" y="15601"/>
                          <a:pt x="13225" y="15961"/>
                        </a:cubicBezTo>
                        <a:cubicBezTo>
                          <a:pt x="12745" y="16323"/>
                          <a:pt x="12306" y="16683"/>
                          <a:pt x="11910" y="17044"/>
                        </a:cubicBezTo>
                        <a:cubicBezTo>
                          <a:pt x="11515" y="17404"/>
                          <a:pt x="11193" y="17813"/>
                          <a:pt x="10948" y="18269"/>
                        </a:cubicBezTo>
                        <a:cubicBezTo>
                          <a:pt x="10702" y="18725"/>
                          <a:pt x="10580" y="19208"/>
                          <a:pt x="10580" y="19719"/>
                        </a:cubicBezTo>
                        <a:cubicBezTo>
                          <a:pt x="10580" y="20680"/>
                          <a:pt x="10915" y="21803"/>
                          <a:pt x="11588" y="23086"/>
                        </a:cubicBezTo>
                        <a:lnTo>
                          <a:pt x="11527" y="23071"/>
                        </a:lnTo>
                        <a:lnTo>
                          <a:pt x="11542" y="23086"/>
                        </a:lnTo>
                        <a:cubicBezTo>
                          <a:pt x="10641" y="22675"/>
                          <a:pt x="9840" y="22259"/>
                          <a:pt x="9138" y="21838"/>
                        </a:cubicBezTo>
                        <a:cubicBezTo>
                          <a:pt x="8437" y="21417"/>
                          <a:pt x="7742" y="20917"/>
                          <a:pt x="7055" y="20335"/>
                        </a:cubicBezTo>
                        <a:cubicBezTo>
                          <a:pt x="6369" y="19754"/>
                          <a:pt x="5801" y="19141"/>
                          <a:pt x="5350" y="18494"/>
                        </a:cubicBezTo>
                        <a:cubicBezTo>
                          <a:pt x="4899" y="17848"/>
                          <a:pt x="4535" y="17094"/>
                          <a:pt x="4261" y="16232"/>
                        </a:cubicBezTo>
                        <a:cubicBezTo>
                          <a:pt x="3984" y="15371"/>
                          <a:pt x="3847" y="14449"/>
                          <a:pt x="3847" y="13467"/>
                        </a:cubicBezTo>
                        <a:cubicBezTo>
                          <a:pt x="3847" y="12685"/>
                          <a:pt x="3970" y="11963"/>
                          <a:pt x="4215" y="11302"/>
                        </a:cubicBezTo>
                        <a:cubicBezTo>
                          <a:pt x="4461" y="10641"/>
                          <a:pt x="4781" y="10077"/>
                          <a:pt x="5177" y="9612"/>
                        </a:cubicBezTo>
                        <a:cubicBezTo>
                          <a:pt x="5573" y="9145"/>
                          <a:pt x="6011" y="8705"/>
                          <a:pt x="6492" y="8289"/>
                        </a:cubicBezTo>
                        <a:cubicBezTo>
                          <a:pt x="6974" y="7873"/>
                          <a:pt x="7454" y="7485"/>
                          <a:pt x="7935" y="7124"/>
                        </a:cubicBezTo>
                        <a:cubicBezTo>
                          <a:pt x="8417" y="6763"/>
                          <a:pt x="8855" y="6402"/>
                          <a:pt x="9250" y="6042"/>
                        </a:cubicBezTo>
                        <a:cubicBezTo>
                          <a:pt x="9646" y="5682"/>
                          <a:pt x="9966" y="5273"/>
                          <a:pt x="10212" y="4817"/>
                        </a:cubicBezTo>
                        <a:cubicBezTo>
                          <a:pt x="10457" y="4361"/>
                          <a:pt x="10580" y="3877"/>
                          <a:pt x="10580" y="3367"/>
                        </a:cubicBezTo>
                        <a:cubicBezTo>
                          <a:pt x="10580" y="2425"/>
                          <a:pt x="10250" y="1302"/>
                          <a:pt x="9589" y="0"/>
                        </a:cubicBezTo>
                        <a:lnTo>
                          <a:pt x="9632" y="15"/>
                        </a:lnTo>
                        <a:lnTo>
                          <a:pt x="9618" y="0"/>
                        </a:lnTo>
                        <a:cubicBezTo>
                          <a:pt x="10521" y="411"/>
                          <a:pt x="11322" y="826"/>
                          <a:pt x="12023" y="1248"/>
                        </a:cubicBezTo>
                        <a:cubicBezTo>
                          <a:pt x="12725" y="1668"/>
                          <a:pt x="13417" y="2169"/>
                          <a:pt x="14104" y="2751"/>
                        </a:cubicBezTo>
                        <a:cubicBezTo>
                          <a:pt x="14791" y="3332"/>
                          <a:pt x="15360" y="3945"/>
                          <a:pt x="15810" y="4592"/>
                        </a:cubicBezTo>
                        <a:cubicBezTo>
                          <a:pt x="16261" y="5238"/>
                          <a:pt x="16625" y="5993"/>
                          <a:pt x="16901" y="6854"/>
                        </a:cubicBezTo>
                        <a:cubicBezTo>
                          <a:pt x="17175" y="7716"/>
                          <a:pt x="17313" y="8637"/>
                          <a:pt x="17313" y="961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6109"/>
                </p:spPr>
              </p:sp>
            </p:grpSp>
          </p:grpSp>
          <p:grpSp>
            <p:nvGrpSpPr>
              <p:cNvPr name="Group 74" id="74"/>
              <p:cNvGrpSpPr/>
              <p:nvPr/>
            </p:nvGrpSpPr>
            <p:grpSpPr>
              <a:xfrm>
                <a:off x="214325" y="3984219"/>
                <a:ext cx="3936454" cy="974535"/>
                <a:chOff x="214325" y="3984219"/>
                <a:chExt cx="3936454" cy="974535"/>
              </a:xfrm>
            </p:grpSpPr>
            <p:sp>
              <p:nvSpPr>
                <p:cNvPr name="Text Box 75" id="75"/>
                <p:cNvSpPr txBox="1">
                  <a:spLocks noChangeArrowheads="1"/>
                </p:cNvSpPr>
                <p:nvPr/>
              </p:nvSpPr>
              <p:spPr bwMode="auto">
                <a:xfrm rot="0">
                  <a:off x="1073569" y="3952685"/>
                  <a:ext cx="3082925" cy="974535"/>
                </a:xfrm>
                <a:prstGeom prst="rect">
                  <a:avLst/>
                </a:prstGeom>
              </p:spPr>
              <p:txBody>
                <a:bodyPr rtlCol="0" wrap="square" anchor="ctr" lIns="0" tIns="0" rIns="0" bIns="0">
                  <a:spAutoFit/>
                </a:bodyPr>
                <a:lstStyle/>
                <a:p>
                  <a:pPr algn="l">
                    <a:lnSpc>
                      <a:spcPct val="124834"/>
                    </a:lnSpc>
                    <a:spcAft>
                      <a:spcPts val="2294"/>
                    </a:spcAft>
                  </a:pPr>
                  <a:r>
                    <a:rPr lang="en-US" sz="2000" kern="2">
                      <a:latin typeface="Open Sans"/>
                    </a:rPr>
                    <a:t xml:space="preserve">Basic Types of </a:t>
                  </a:r>
                  <a:r>
                    <a:rPr lang="en-US" sz="2000" kern="2">
                      <a:latin typeface="Open Sans"/>
                    </a:rPr>
                    <a:t>Recommender Systems</a:t>
                  </a:r>
                  <a:endParaRPr lang="en-US" sz="1655" kern="2">
                    <a:latin typeface="Open Sans"/>
                  </a:endParaRPr>
                </a:p>
                <a:p>
                  <a:pPr algn="l">
                    <a:lnSpc>
                      <a:spcPct val="113484"/>
                    </a:lnSpc>
                    <a:spcBef>
                      <a:spcPts val="181"/>
                    </a:spcBef>
                    <a:spcAft>
                      <a:spcPts val="803"/>
                    </a:spcAft>
                  </a:pPr>
                  <a:endParaRPr lang="en-US" sz="2000" kern="2">
                    <a:latin typeface="Open Sans"/>
                  </a:endParaRPr>
                </a:p>
              </p:txBody>
            </p:sp>
            <p:sp>
              <p:nvSpPr>
                <p:cNvPr name="Text Box 76" id="76"/>
                <p:cNvSpPr txBox="1">
                  <a:spLocks noChangeArrowheads="1"/>
                </p:cNvSpPr>
                <p:nvPr/>
              </p:nvSpPr>
              <p:spPr bwMode="auto">
                <a:xfrm rot="0">
                  <a:off x="214325" y="4084523"/>
                  <a:ext cx="736740" cy="874192"/>
                </a:xfrm>
                <a:prstGeom prst="rect">
                  <a:avLst/>
                </a:prstGeom>
              </p:spPr>
              <p:txBody>
                <a:bodyPr rtlCol="0" wrap="square" anchor="ctr" lIns="0" tIns="0" rIns="0" bIns="0">
                  <a:spAutoFit/>
                </a:bodyPr>
                <a:lstStyle/>
                <a:p>
                  <a:pPr algn="l">
                    <a:lnSpc>
                      <a:spcPct val="113484"/>
                    </a:lnSpc>
                    <a:spcAft>
                      <a:spcPts val="803"/>
                    </a:spcAft>
                  </a:pPr>
                  <a:r>
                    <a:rPr lang="en-US" sz="3671" b="1" kern="2">
                      <a:solidFill>
                        <a:srgbClr val="A3D8E4">
                          <a:alpha val="100000"/>
                        </a:srgbClr>
                      </a:solidFill>
                      <a:latin typeface="Noto Sans"/>
                    </a:rPr>
                    <a:t>03</a:t>
                  </a:r>
                  <a:endParaRPr lang="en-US" sz="3824" b="1" kern="2">
                    <a:solidFill>
                      <a:srgbClr val="A3D8E4">
                        <a:alpha val="100000"/>
                      </a:srgbClr>
                    </a:solidFill>
                    <a:latin typeface="Noto Sans"/>
                  </a:endParaRPr>
                </a:p>
              </p:txBody>
            </p:sp>
          </p:grpSp>
        </p:grpSp>
      </p:grpSp>
      <p:grpSp>
        <p:nvGrpSpPr>
          <p:cNvPr name="Group 77" id="77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4.png" id="7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79" id="79"/>
          <p:cNvGrpSpPr/>
          <p:nvPr/>
        </p:nvGrpSpPr>
        <p:grpSpPr>
          <a:xfrm>
            <a:off x="6713715" y="333654"/>
            <a:ext cx="1844345" cy="254102"/>
            <a:chOff x="6713715" y="333654"/>
            <a:chExt cx="1844345" cy="254102"/>
          </a:xfrm>
        </p:grpSpPr>
        <p:grpSp>
          <p:nvGrpSpPr>
            <p:cNvPr name="Group 80" id="80"/>
            <p:cNvGrpSpPr/>
            <p:nvPr/>
          </p:nvGrpSpPr>
          <p:grpSpPr>
            <a:xfrm>
              <a:off x="6441719" y="912838"/>
              <a:ext cx="314782" cy="209271"/>
              <a:chOff x="6441719" y="912838"/>
              <a:chExt cx="314782" cy="209271"/>
            </a:xfrm>
          </p:grpSpPr>
          <p:sp>
            <p:nvSpPr>
              <p:cNvPr name="Freeform 81" id="81"/>
              <p:cNvSpPr>
                <a:spLocks noChangeArrowheads="1"/>
              </p:cNvSpPr>
              <p:nvPr/>
            </p:nvSpPr>
            <p:spPr bwMode="auto">
              <a:xfrm>
                <a:off x="6441707" y="912825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82" id="82"/>
            <p:cNvGrpSpPr/>
            <p:nvPr/>
          </p:nvGrpSpPr>
          <p:grpSpPr>
            <a:xfrm>
              <a:off x="6441935" y="-7747"/>
              <a:ext cx="4035450" cy="928370"/>
              <a:chOff x="6441935" y="-7747"/>
              <a:chExt cx="4035450" cy="928370"/>
            </a:xfrm>
          </p:grpSpPr>
          <p:sp>
            <p:nvSpPr>
              <p:cNvPr name="Freeform 83" id="83"/>
              <p:cNvSpPr>
                <a:spLocks noChangeArrowheads="1"/>
              </p:cNvSpPr>
              <p:nvPr/>
            </p:nvSpPr>
            <p:spPr bwMode="auto">
              <a:xfrm>
                <a:off x="6441935" y="-7747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84" id="84"/>
              <p:cNvSpPr txBox="1">
                <a:spLocks noChangeArrowheads="1"/>
              </p:cNvSpPr>
              <p:nvPr/>
            </p:nvSpPr>
            <p:spPr bwMode="auto">
              <a:xfrm rot="0">
                <a:off x="6681305" y="231597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Introduction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sp>
        <p:nvSpPr>
          <p:cNvPr name="Text Box 85" id="85"/>
          <p:cNvSpPr txBox="1">
            <a:spLocks noChangeArrowheads="1"/>
          </p:cNvSpPr>
          <p:nvPr/>
        </p:nvSpPr>
        <p:spPr bwMode="auto">
          <a:xfrm rot="0">
            <a:off x="6631203" y="1901152"/>
            <a:ext cx="3283407" cy="914400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Utilize various sources of user </a:t>
            </a:r>
            <a:r>
              <a:rPr lang="en-US" sz="1800" kern="2"/>
              <a:t xml:space="preserve">feedback to infer customer </a:t>
            </a:r>
            <a:r>
              <a:rPr lang="en-US" sz="1800" kern="2"/>
              <a:t>interest</a:t>
            </a:r>
            <a:endParaRPr lang="en-US" sz="1800" kern="2"/>
          </a:p>
        </p:txBody>
      </p:sp>
      <p:grpSp>
        <p:nvGrpSpPr>
          <p:cNvPr name="Group 86" id="86"/>
          <p:cNvGrpSpPr/>
          <p:nvPr/>
        </p:nvGrpSpPr>
        <p:grpSpPr>
          <a:xfrm>
            <a:off x="5916803" y="1982559"/>
            <a:ext cx="570103" cy="570103"/>
            <a:chOff x="5916803" y="1982559"/>
            <a:chExt cx="570103" cy="570103"/>
          </a:xfrm>
        </p:grpSpPr>
        <p:grpSp>
          <p:nvGrpSpPr>
            <p:cNvPr name="Group 87" id="87"/>
            <p:cNvGrpSpPr/>
            <p:nvPr/>
          </p:nvGrpSpPr>
          <p:grpSpPr>
            <a:xfrm>
              <a:off x="5916803" y="1982559"/>
              <a:ext cx="570103" cy="570103"/>
              <a:chOff x="5916803" y="1982559"/>
              <a:chExt cx="570103" cy="570103"/>
            </a:xfrm>
          </p:grpSpPr>
          <p:sp>
            <p:nvSpPr>
              <p:cNvPr name="Freeform 88" id="88"/>
              <p:cNvSpPr>
                <a:spLocks noChangeArrowheads="1"/>
              </p:cNvSpPr>
              <p:nvPr/>
            </p:nvSpPr>
            <p:spPr bwMode="auto">
              <a:xfrm>
                <a:off x="5916803" y="1982546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CCCCCC"/>
              </a:solidFill>
              <a:ln w="1448"/>
            </p:spPr>
          </p:sp>
        </p:grpSp>
        <p:sp>
          <p:nvSpPr>
            <p:cNvPr name="Freeform 89" id="89"/>
            <p:cNvSpPr>
              <a:spLocks noChangeArrowheads="1"/>
            </p:cNvSpPr>
            <p:nvPr/>
          </p:nvSpPr>
          <p:spPr bwMode="auto">
            <a:xfrm>
              <a:off x="6087707" y="2143811"/>
              <a:ext cx="228054" cy="247040"/>
            </a:xfrm>
            <a:custGeom>
              <a:avLst/>
              <a:gdLst/>
              <a:ahLst/>
              <a:cxnLst/>
              <a:rect l="0" t="0" r="r" b="b"/>
              <a:pathLst>
                <a:path w="17957" h="19453">
                  <a:moveTo>
                    <a:pt x="2772" y="16238"/>
                  </a:moveTo>
                  <a:cubicBezTo>
                    <a:pt x="2920" y="16090"/>
                    <a:pt x="2993" y="15915"/>
                    <a:pt x="2993" y="15712"/>
                  </a:cubicBezTo>
                  <a:cubicBezTo>
                    <a:pt x="2993" y="15510"/>
                    <a:pt x="2920" y="15334"/>
                    <a:pt x="2772" y="15186"/>
                  </a:cubicBezTo>
                  <a:cubicBezTo>
                    <a:pt x="2623" y="15038"/>
                    <a:pt x="2449" y="14964"/>
                    <a:pt x="2245" y="14964"/>
                  </a:cubicBezTo>
                  <a:cubicBezTo>
                    <a:pt x="2042" y="14964"/>
                    <a:pt x="1867" y="15038"/>
                    <a:pt x="1719" y="15186"/>
                  </a:cubicBezTo>
                  <a:cubicBezTo>
                    <a:pt x="1571" y="15334"/>
                    <a:pt x="1497" y="15510"/>
                    <a:pt x="1497" y="15712"/>
                  </a:cubicBezTo>
                  <a:cubicBezTo>
                    <a:pt x="1497" y="15915"/>
                    <a:pt x="1571" y="16090"/>
                    <a:pt x="1719" y="16238"/>
                  </a:cubicBezTo>
                  <a:cubicBezTo>
                    <a:pt x="1867" y="16386"/>
                    <a:pt x="2042" y="16460"/>
                    <a:pt x="2245" y="16460"/>
                  </a:cubicBezTo>
                  <a:cubicBezTo>
                    <a:pt x="2449" y="16460"/>
                    <a:pt x="2623" y="16386"/>
                    <a:pt x="2772" y="16238"/>
                  </a:cubicBezTo>
                  <a:moveTo>
                    <a:pt x="16461" y="8979"/>
                  </a:moveTo>
                  <a:cubicBezTo>
                    <a:pt x="16461" y="8581"/>
                    <a:pt x="16308" y="8233"/>
                    <a:pt x="16004" y="7933"/>
                  </a:cubicBezTo>
                  <a:cubicBezTo>
                    <a:pt x="15700" y="7633"/>
                    <a:pt x="15354" y="7482"/>
                    <a:pt x="14964" y="7482"/>
                  </a:cubicBezTo>
                  <a:lnTo>
                    <a:pt x="10850" y="7482"/>
                  </a:lnTo>
                  <a:cubicBezTo>
                    <a:pt x="10850" y="7030"/>
                    <a:pt x="11036" y="6409"/>
                    <a:pt x="11410" y="5618"/>
                  </a:cubicBezTo>
                  <a:cubicBezTo>
                    <a:pt x="11784" y="4827"/>
                    <a:pt x="11972" y="4201"/>
                    <a:pt x="11972" y="3741"/>
                  </a:cubicBezTo>
                  <a:cubicBezTo>
                    <a:pt x="11972" y="2977"/>
                    <a:pt x="11846" y="2413"/>
                    <a:pt x="11597" y="2047"/>
                  </a:cubicBezTo>
                  <a:cubicBezTo>
                    <a:pt x="11348" y="1680"/>
                    <a:pt x="10850" y="1497"/>
                    <a:pt x="10101" y="1497"/>
                  </a:cubicBezTo>
                  <a:cubicBezTo>
                    <a:pt x="9898" y="1700"/>
                    <a:pt x="9750" y="2031"/>
                    <a:pt x="9656" y="2490"/>
                  </a:cubicBezTo>
                  <a:cubicBezTo>
                    <a:pt x="9563" y="2951"/>
                    <a:pt x="9444" y="3440"/>
                    <a:pt x="9300" y="3958"/>
                  </a:cubicBezTo>
                  <a:cubicBezTo>
                    <a:pt x="9157" y="4476"/>
                    <a:pt x="8924" y="4903"/>
                    <a:pt x="8604" y="5238"/>
                  </a:cubicBezTo>
                  <a:cubicBezTo>
                    <a:pt x="8433" y="5417"/>
                    <a:pt x="8134" y="5771"/>
                    <a:pt x="7704" y="6302"/>
                  </a:cubicBezTo>
                  <a:cubicBezTo>
                    <a:pt x="7673" y="6341"/>
                    <a:pt x="7584" y="6457"/>
                    <a:pt x="7436" y="6653"/>
                  </a:cubicBezTo>
                  <a:cubicBezTo>
                    <a:pt x="7288" y="6847"/>
                    <a:pt x="7165" y="7007"/>
                    <a:pt x="7068" y="7132"/>
                  </a:cubicBezTo>
                  <a:cubicBezTo>
                    <a:pt x="6970" y="7256"/>
                    <a:pt x="6835" y="7422"/>
                    <a:pt x="6665" y="7628"/>
                  </a:cubicBezTo>
                  <a:cubicBezTo>
                    <a:pt x="6492" y="7835"/>
                    <a:pt x="6337" y="8007"/>
                    <a:pt x="6196" y="8143"/>
                  </a:cubicBezTo>
                  <a:cubicBezTo>
                    <a:pt x="6055" y="8279"/>
                    <a:pt x="5906" y="8417"/>
                    <a:pt x="5747" y="8557"/>
                  </a:cubicBezTo>
                  <a:cubicBezTo>
                    <a:pt x="5586" y="8698"/>
                    <a:pt x="5431" y="8804"/>
                    <a:pt x="5279" y="8873"/>
                  </a:cubicBezTo>
                  <a:cubicBezTo>
                    <a:pt x="5127" y="8943"/>
                    <a:pt x="4988" y="8979"/>
                    <a:pt x="4864" y="8979"/>
                  </a:cubicBezTo>
                  <a:lnTo>
                    <a:pt x="4489" y="8979"/>
                  </a:lnTo>
                  <a:lnTo>
                    <a:pt x="4489" y="16460"/>
                  </a:lnTo>
                  <a:lnTo>
                    <a:pt x="4864" y="16460"/>
                  </a:lnTo>
                  <a:cubicBezTo>
                    <a:pt x="4966" y="16460"/>
                    <a:pt x="5087" y="16472"/>
                    <a:pt x="5233" y="16496"/>
                  </a:cubicBezTo>
                  <a:cubicBezTo>
                    <a:pt x="5376" y="16519"/>
                    <a:pt x="5506" y="16544"/>
                    <a:pt x="5618" y="16572"/>
                  </a:cubicBezTo>
                  <a:cubicBezTo>
                    <a:pt x="5731" y="16599"/>
                    <a:pt x="5879" y="16642"/>
                    <a:pt x="6062" y="16700"/>
                  </a:cubicBezTo>
                  <a:cubicBezTo>
                    <a:pt x="6245" y="16758"/>
                    <a:pt x="6382" y="16803"/>
                    <a:pt x="6471" y="16835"/>
                  </a:cubicBezTo>
                  <a:cubicBezTo>
                    <a:pt x="6560" y="16866"/>
                    <a:pt x="6699" y="16915"/>
                    <a:pt x="6886" y="16980"/>
                  </a:cubicBezTo>
                  <a:cubicBezTo>
                    <a:pt x="7074" y="17047"/>
                    <a:pt x="7186" y="17087"/>
                    <a:pt x="7225" y="17103"/>
                  </a:cubicBezTo>
                  <a:cubicBezTo>
                    <a:pt x="8869" y="17673"/>
                    <a:pt x="10202" y="17957"/>
                    <a:pt x="11223" y="17957"/>
                  </a:cubicBezTo>
                  <a:lnTo>
                    <a:pt x="12637" y="17957"/>
                  </a:lnTo>
                  <a:cubicBezTo>
                    <a:pt x="14134" y="17957"/>
                    <a:pt x="14882" y="17306"/>
                    <a:pt x="14882" y="16005"/>
                  </a:cubicBezTo>
                  <a:cubicBezTo>
                    <a:pt x="14882" y="15802"/>
                    <a:pt x="14862" y="15584"/>
                    <a:pt x="14824" y="15350"/>
                  </a:cubicBezTo>
                  <a:cubicBezTo>
                    <a:pt x="15058" y="15225"/>
                    <a:pt x="15242" y="15020"/>
                    <a:pt x="15379" y="14736"/>
                  </a:cubicBezTo>
                  <a:cubicBezTo>
                    <a:pt x="15515" y="14452"/>
                    <a:pt x="15583" y="14165"/>
                    <a:pt x="15583" y="13877"/>
                  </a:cubicBezTo>
                  <a:cubicBezTo>
                    <a:pt x="15583" y="13589"/>
                    <a:pt x="15513" y="13320"/>
                    <a:pt x="15373" y="13070"/>
                  </a:cubicBezTo>
                  <a:cubicBezTo>
                    <a:pt x="15786" y="12681"/>
                    <a:pt x="15993" y="12217"/>
                    <a:pt x="15993" y="11679"/>
                  </a:cubicBezTo>
                  <a:cubicBezTo>
                    <a:pt x="15993" y="11484"/>
                    <a:pt x="15954" y="11268"/>
                    <a:pt x="15876" y="11030"/>
                  </a:cubicBezTo>
                  <a:cubicBezTo>
                    <a:pt x="15798" y="10792"/>
                    <a:pt x="15700" y="10607"/>
                    <a:pt x="15583" y="10475"/>
                  </a:cubicBezTo>
                  <a:cubicBezTo>
                    <a:pt x="15833" y="10467"/>
                    <a:pt x="16041" y="10284"/>
                    <a:pt x="16209" y="9926"/>
                  </a:cubicBezTo>
                  <a:cubicBezTo>
                    <a:pt x="16377" y="9567"/>
                    <a:pt x="16461" y="9252"/>
                    <a:pt x="16461" y="8979"/>
                  </a:cubicBezTo>
                  <a:moveTo>
                    <a:pt x="17957" y="8967"/>
                  </a:moveTo>
                  <a:cubicBezTo>
                    <a:pt x="17957" y="9661"/>
                    <a:pt x="17766" y="10296"/>
                    <a:pt x="17385" y="10872"/>
                  </a:cubicBezTo>
                  <a:cubicBezTo>
                    <a:pt x="17454" y="11130"/>
                    <a:pt x="17490" y="11399"/>
                    <a:pt x="17490" y="11679"/>
                  </a:cubicBezTo>
                  <a:cubicBezTo>
                    <a:pt x="17490" y="12280"/>
                    <a:pt x="17342" y="12841"/>
                    <a:pt x="17045" y="13362"/>
                  </a:cubicBezTo>
                  <a:cubicBezTo>
                    <a:pt x="17069" y="13526"/>
                    <a:pt x="17081" y="13694"/>
                    <a:pt x="17081" y="13865"/>
                  </a:cubicBezTo>
                  <a:cubicBezTo>
                    <a:pt x="17081" y="14652"/>
                    <a:pt x="16846" y="15346"/>
                    <a:pt x="16378" y="15946"/>
                  </a:cubicBezTo>
                  <a:cubicBezTo>
                    <a:pt x="16387" y="17029"/>
                    <a:pt x="16055" y="17885"/>
                    <a:pt x="15384" y="18512"/>
                  </a:cubicBezTo>
                  <a:cubicBezTo>
                    <a:pt x="14714" y="19140"/>
                    <a:pt x="13830" y="19453"/>
                    <a:pt x="12731" y="19453"/>
                  </a:cubicBezTo>
                  <a:lnTo>
                    <a:pt x="12310" y="19453"/>
                  </a:lnTo>
                  <a:lnTo>
                    <a:pt x="11223" y="19453"/>
                  </a:lnTo>
                  <a:cubicBezTo>
                    <a:pt x="10475" y="19453"/>
                    <a:pt x="9736" y="19366"/>
                    <a:pt x="9009" y="19190"/>
                  </a:cubicBezTo>
                  <a:cubicBezTo>
                    <a:pt x="8279" y="19015"/>
                    <a:pt x="7436" y="18760"/>
                    <a:pt x="6477" y="18424"/>
                  </a:cubicBezTo>
                  <a:cubicBezTo>
                    <a:pt x="5574" y="18112"/>
                    <a:pt x="5035" y="17957"/>
                    <a:pt x="4864" y="17957"/>
                  </a:cubicBezTo>
                  <a:lnTo>
                    <a:pt x="1497" y="17957"/>
                  </a:lnTo>
                  <a:cubicBezTo>
                    <a:pt x="1085" y="17957"/>
                    <a:pt x="732" y="17811"/>
                    <a:pt x="440" y="17518"/>
                  </a:cubicBezTo>
                  <a:cubicBezTo>
                    <a:pt x="146" y="17227"/>
                    <a:pt x="0" y="16873"/>
                    <a:pt x="0" y="16460"/>
                  </a:cubicBezTo>
                  <a:lnTo>
                    <a:pt x="0" y="8979"/>
                  </a:lnTo>
                  <a:cubicBezTo>
                    <a:pt x="0" y="8566"/>
                    <a:pt x="146" y="8213"/>
                    <a:pt x="440" y="7921"/>
                  </a:cubicBezTo>
                  <a:cubicBezTo>
                    <a:pt x="732" y="7628"/>
                    <a:pt x="1085" y="7482"/>
                    <a:pt x="1497" y="7482"/>
                  </a:cubicBezTo>
                  <a:lnTo>
                    <a:pt x="4700" y="7482"/>
                  </a:lnTo>
                  <a:cubicBezTo>
                    <a:pt x="4980" y="7295"/>
                    <a:pt x="5514" y="6691"/>
                    <a:pt x="6302" y="5670"/>
                  </a:cubicBezTo>
                  <a:cubicBezTo>
                    <a:pt x="6753" y="5086"/>
                    <a:pt x="7170" y="4587"/>
                    <a:pt x="7552" y="4174"/>
                  </a:cubicBezTo>
                  <a:cubicBezTo>
                    <a:pt x="7740" y="3979"/>
                    <a:pt x="7877" y="3646"/>
                    <a:pt x="7967" y="3174"/>
                  </a:cubicBezTo>
                  <a:cubicBezTo>
                    <a:pt x="8057" y="2703"/>
                    <a:pt x="8176" y="2211"/>
                    <a:pt x="8324" y="1696"/>
                  </a:cubicBezTo>
                  <a:cubicBezTo>
                    <a:pt x="8472" y="1181"/>
                    <a:pt x="8714" y="761"/>
                    <a:pt x="9049" y="433"/>
                  </a:cubicBezTo>
                  <a:cubicBezTo>
                    <a:pt x="9353" y="145"/>
                    <a:pt x="9704" y="0"/>
                    <a:pt x="10101" y="0"/>
                  </a:cubicBezTo>
                  <a:cubicBezTo>
                    <a:pt x="10755" y="0"/>
                    <a:pt x="11344" y="127"/>
                    <a:pt x="11867" y="380"/>
                  </a:cubicBezTo>
                  <a:cubicBezTo>
                    <a:pt x="12388" y="634"/>
                    <a:pt x="12785" y="1029"/>
                    <a:pt x="13058" y="1567"/>
                  </a:cubicBezTo>
                  <a:cubicBezTo>
                    <a:pt x="13331" y="2105"/>
                    <a:pt x="13468" y="2829"/>
                    <a:pt x="13468" y="3741"/>
                  </a:cubicBezTo>
                  <a:cubicBezTo>
                    <a:pt x="13468" y="4466"/>
                    <a:pt x="13281" y="5215"/>
                    <a:pt x="12906" y="5986"/>
                  </a:cubicBezTo>
                  <a:lnTo>
                    <a:pt x="14964" y="5986"/>
                  </a:lnTo>
                  <a:cubicBezTo>
                    <a:pt x="15774" y="5986"/>
                    <a:pt x="16476" y="6282"/>
                    <a:pt x="17069" y="6875"/>
                  </a:cubicBezTo>
                  <a:cubicBezTo>
                    <a:pt x="17660" y="7467"/>
                    <a:pt x="17957" y="8165"/>
                    <a:pt x="17957" y="8967"/>
                  </a:cubicBezTo>
                </a:path>
              </a:pathLst>
            </a:custGeom>
            <a:solidFill>
              <a:srgbClr val="151D1F"/>
            </a:solidFill>
            <a:ln w="7125"/>
          </p:spPr>
        </p:sp>
      </p:grpSp>
      <p:sp>
        <p:nvSpPr>
          <p:cNvPr name="Text Box 90" id="90"/>
          <p:cNvSpPr txBox="1">
            <a:spLocks noChangeArrowheads="1"/>
          </p:cNvSpPr>
          <p:nvPr/>
        </p:nvSpPr>
        <p:spPr bwMode="auto">
          <a:xfrm rot="0">
            <a:off x="6583553" y="3011132"/>
            <a:ext cx="3349625" cy="1488161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>By recommending</a:t>
            </a:r>
            <a:endParaRPr lang="en-US" sz="1800" kern="2"/>
          </a:p>
          <a:p>
            <a:pPr algn="l">
              <a:lnSpc>
                <a:spcPct val="107601"/>
              </a:lnSpc>
            </a:pPr>
            <a:r>
              <a:rPr lang="en-US" sz="1800" kern="2"/>
              <a:t xml:space="preserve">carefully selected items to </a:t>
            </a:r>
            <a:r>
              <a:rPr lang="en-US" sz="1800" kern="2"/>
              <a:t xml:space="preserve">users, they bring relevant items </a:t>
            </a:r>
            <a:r>
              <a:rPr lang="en-US" sz="1800" kern="2"/>
              <a:t>to their attention</a:t>
            </a:r>
            <a:endParaRPr lang="en-US" sz="1800" kern="2"/>
          </a:p>
        </p:txBody>
      </p:sp>
      <p:grpSp>
        <p:nvGrpSpPr>
          <p:cNvPr name="Group 91" id="91"/>
          <p:cNvGrpSpPr/>
          <p:nvPr/>
        </p:nvGrpSpPr>
        <p:grpSpPr>
          <a:xfrm>
            <a:off x="5869178" y="4907420"/>
            <a:ext cx="570103" cy="570103"/>
            <a:chOff x="5869178" y="4907420"/>
            <a:chExt cx="570103" cy="570103"/>
          </a:xfrm>
        </p:grpSpPr>
        <p:grpSp>
          <p:nvGrpSpPr>
            <p:cNvPr name="Group 92" id="92"/>
            <p:cNvGrpSpPr/>
            <p:nvPr/>
          </p:nvGrpSpPr>
          <p:grpSpPr>
            <a:xfrm>
              <a:off x="5869178" y="4907420"/>
              <a:ext cx="570103" cy="570103"/>
              <a:chOff x="5869178" y="4907420"/>
              <a:chExt cx="570103" cy="570103"/>
            </a:xfrm>
          </p:grpSpPr>
          <p:sp>
            <p:nvSpPr>
              <p:cNvPr name="Freeform 93" id="93"/>
              <p:cNvSpPr>
                <a:spLocks noChangeArrowheads="1"/>
              </p:cNvSpPr>
              <p:nvPr/>
            </p:nvSpPr>
            <p:spPr bwMode="auto">
              <a:xfrm>
                <a:off x="5869178" y="4907420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CCCCCC"/>
              </a:solidFill>
              <a:ln w="1448"/>
            </p:spPr>
          </p:sp>
        </p:grpSp>
        <p:sp>
          <p:nvSpPr>
            <p:cNvPr name="Freeform 94" id="94"/>
            <p:cNvSpPr>
              <a:spLocks noChangeArrowheads="1"/>
            </p:cNvSpPr>
            <p:nvPr/>
          </p:nvSpPr>
          <p:spPr bwMode="auto">
            <a:xfrm>
              <a:off x="6011685" y="5097437"/>
              <a:ext cx="285039" cy="190030"/>
            </a:xfrm>
            <a:custGeom>
              <a:avLst/>
              <a:gdLst/>
              <a:ahLst/>
              <a:cxnLst/>
              <a:rect l="0" t="0" r="r" b="b"/>
              <a:pathLst>
                <a:path w="22445" h="14963">
                  <a:moveTo>
                    <a:pt x="8978" y="10474"/>
                  </a:moveTo>
                  <a:lnTo>
                    <a:pt x="13467" y="10474"/>
                  </a:lnTo>
                  <a:lnTo>
                    <a:pt x="13467" y="9352"/>
                  </a:lnTo>
                  <a:lnTo>
                    <a:pt x="11971" y="9352"/>
                  </a:lnTo>
                  <a:lnTo>
                    <a:pt x="11971" y="4115"/>
                  </a:lnTo>
                  <a:lnTo>
                    <a:pt x="10638" y="4115"/>
                  </a:lnTo>
                  <a:lnTo>
                    <a:pt x="8908" y="5716"/>
                  </a:lnTo>
                  <a:lnTo>
                    <a:pt x="9808" y="6652"/>
                  </a:lnTo>
                  <a:cubicBezTo>
                    <a:pt x="10136" y="6363"/>
                    <a:pt x="10350" y="6141"/>
                    <a:pt x="10452" y="5985"/>
                  </a:cubicBezTo>
                  <a:lnTo>
                    <a:pt x="10475" y="5985"/>
                  </a:lnTo>
                  <a:lnTo>
                    <a:pt x="10475" y="9352"/>
                  </a:lnTo>
                  <a:lnTo>
                    <a:pt x="8978" y="9352"/>
                  </a:lnTo>
                  <a:lnTo>
                    <a:pt x="8978" y="10474"/>
                  </a:lnTo>
                  <a:close/>
                  <a:moveTo>
                    <a:pt x="14718" y="5821"/>
                  </a:moveTo>
                  <a:cubicBezTo>
                    <a:pt x="14882" y="6382"/>
                    <a:pt x="14964" y="6936"/>
                    <a:pt x="14964" y="7481"/>
                  </a:cubicBezTo>
                  <a:cubicBezTo>
                    <a:pt x="14964" y="8027"/>
                    <a:pt x="14882" y="8580"/>
                    <a:pt x="14718" y="9142"/>
                  </a:cubicBezTo>
                  <a:cubicBezTo>
                    <a:pt x="14554" y="9703"/>
                    <a:pt x="14322" y="10225"/>
                    <a:pt x="14023" y="10708"/>
                  </a:cubicBezTo>
                  <a:cubicBezTo>
                    <a:pt x="13722" y="11191"/>
                    <a:pt x="13327" y="11585"/>
                    <a:pt x="12836" y="11889"/>
                  </a:cubicBezTo>
                  <a:cubicBezTo>
                    <a:pt x="12345" y="12193"/>
                    <a:pt x="11807" y="12345"/>
                    <a:pt x="11223" y="12345"/>
                  </a:cubicBezTo>
                  <a:cubicBezTo>
                    <a:pt x="10638" y="12345"/>
                    <a:pt x="10100" y="12193"/>
                    <a:pt x="9610" y="11889"/>
                  </a:cubicBezTo>
                  <a:cubicBezTo>
                    <a:pt x="9119" y="11585"/>
                    <a:pt x="8723" y="11191"/>
                    <a:pt x="8423" y="10708"/>
                  </a:cubicBezTo>
                  <a:cubicBezTo>
                    <a:pt x="8123" y="10225"/>
                    <a:pt x="7892" y="9703"/>
                    <a:pt x="7727" y="9142"/>
                  </a:cubicBezTo>
                  <a:cubicBezTo>
                    <a:pt x="7563" y="8580"/>
                    <a:pt x="7482" y="8027"/>
                    <a:pt x="7482" y="7481"/>
                  </a:cubicBezTo>
                  <a:cubicBezTo>
                    <a:pt x="7482" y="6936"/>
                    <a:pt x="7563" y="6382"/>
                    <a:pt x="7727" y="5821"/>
                  </a:cubicBezTo>
                  <a:cubicBezTo>
                    <a:pt x="7892" y="5260"/>
                    <a:pt x="8123" y="4738"/>
                    <a:pt x="8423" y="4254"/>
                  </a:cubicBezTo>
                  <a:cubicBezTo>
                    <a:pt x="8723" y="3772"/>
                    <a:pt x="9119" y="3378"/>
                    <a:pt x="9610" y="3074"/>
                  </a:cubicBezTo>
                  <a:cubicBezTo>
                    <a:pt x="10100" y="2770"/>
                    <a:pt x="10638" y="2618"/>
                    <a:pt x="11223" y="2618"/>
                  </a:cubicBezTo>
                  <a:cubicBezTo>
                    <a:pt x="11807" y="2618"/>
                    <a:pt x="12345" y="2770"/>
                    <a:pt x="12836" y="3074"/>
                  </a:cubicBezTo>
                  <a:cubicBezTo>
                    <a:pt x="13327" y="3378"/>
                    <a:pt x="13722" y="3772"/>
                    <a:pt x="14023" y="4254"/>
                  </a:cubicBezTo>
                  <a:cubicBezTo>
                    <a:pt x="14322" y="4738"/>
                    <a:pt x="14554" y="5260"/>
                    <a:pt x="14718" y="5821"/>
                  </a:cubicBezTo>
                  <a:moveTo>
                    <a:pt x="20949" y="10474"/>
                  </a:moveTo>
                  <a:lnTo>
                    <a:pt x="20949" y="4489"/>
                  </a:lnTo>
                  <a:cubicBezTo>
                    <a:pt x="20124" y="4489"/>
                    <a:pt x="19418" y="4197"/>
                    <a:pt x="18834" y="3612"/>
                  </a:cubicBezTo>
                  <a:cubicBezTo>
                    <a:pt x="18249" y="3027"/>
                    <a:pt x="17956" y="2322"/>
                    <a:pt x="17956" y="1496"/>
                  </a:cubicBezTo>
                  <a:lnTo>
                    <a:pt x="4489" y="1496"/>
                  </a:lnTo>
                  <a:cubicBezTo>
                    <a:pt x="4489" y="2322"/>
                    <a:pt x="4197" y="3027"/>
                    <a:pt x="3613" y="3612"/>
                  </a:cubicBezTo>
                  <a:cubicBezTo>
                    <a:pt x="3028" y="4197"/>
                    <a:pt x="2322" y="4489"/>
                    <a:pt x="1496" y="4489"/>
                  </a:cubicBezTo>
                  <a:lnTo>
                    <a:pt x="1496" y="10474"/>
                  </a:lnTo>
                  <a:cubicBezTo>
                    <a:pt x="2322" y="10474"/>
                    <a:pt x="3028" y="10767"/>
                    <a:pt x="3613" y="11351"/>
                  </a:cubicBezTo>
                  <a:cubicBezTo>
                    <a:pt x="4197" y="11935"/>
                    <a:pt x="4489" y="12641"/>
                    <a:pt x="4489" y="13467"/>
                  </a:cubicBezTo>
                  <a:lnTo>
                    <a:pt x="17956" y="13467"/>
                  </a:lnTo>
                  <a:cubicBezTo>
                    <a:pt x="17956" y="12641"/>
                    <a:pt x="18249" y="11935"/>
                    <a:pt x="18834" y="11351"/>
                  </a:cubicBezTo>
                  <a:cubicBezTo>
                    <a:pt x="19418" y="10767"/>
                    <a:pt x="20124" y="10474"/>
                    <a:pt x="20949" y="10474"/>
                  </a:cubicBezTo>
                  <a:moveTo>
                    <a:pt x="22445" y="748"/>
                  </a:moveTo>
                  <a:lnTo>
                    <a:pt x="22445" y="14215"/>
                  </a:lnTo>
                  <a:cubicBezTo>
                    <a:pt x="22445" y="14418"/>
                    <a:pt x="22371" y="14593"/>
                    <a:pt x="22223" y="14741"/>
                  </a:cubicBezTo>
                  <a:cubicBezTo>
                    <a:pt x="22075" y="14889"/>
                    <a:pt x="21900" y="14963"/>
                    <a:pt x="21697" y="14963"/>
                  </a:cubicBezTo>
                  <a:lnTo>
                    <a:pt x="749" y="14963"/>
                  </a:lnTo>
                  <a:cubicBezTo>
                    <a:pt x="545" y="14963"/>
                    <a:pt x="371" y="14889"/>
                    <a:pt x="222" y="14741"/>
                  </a:cubicBezTo>
                  <a:cubicBezTo>
                    <a:pt x="74" y="14593"/>
                    <a:pt x="0" y="14418"/>
                    <a:pt x="0" y="14215"/>
                  </a:cubicBezTo>
                  <a:lnTo>
                    <a:pt x="0" y="748"/>
                  </a:lnTo>
                  <a:cubicBezTo>
                    <a:pt x="0" y="545"/>
                    <a:pt x="74" y="370"/>
                    <a:pt x="222" y="222"/>
                  </a:cubicBezTo>
                  <a:cubicBezTo>
                    <a:pt x="371" y="74"/>
                    <a:pt x="545" y="0"/>
                    <a:pt x="749" y="0"/>
                  </a:cubicBezTo>
                  <a:lnTo>
                    <a:pt x="21697" y="0"/>
                  </a:lnTo>
                  <a:cubicBezTo>
                    <a:pt x="21900" y="0"/>
                    <a:pt x="22075" y="74"/>
                    <a:pt x="22223" y="222"/>
                  </a:cubicBezTo>
                  <a:cubicBezTo>
                    <a:pt x="22371" y="370"/>
                    <a:pt x="22445" y="545"/>
                    <a:pt x="22445" y="748"/>
                  </a:cubicBezTo>
                </a:path>
              </a:pathLst>
            </a:custGeom>
            <a:solidFill>
              <a:srgbClr val="151D1F"/>
            </a:solidFill>
            <a:ln w="7125"/>
          </p:spPr>
        </p:sp>
      </p:grpSp>
      <p:sp>
        <p:nvSpPr>
          <p:cNvPr name="Text Box 95" id="95"/>
          <p:cNvSpPr txBox="1">
            <a:spLocks noChangeArrowheads="1"/>
          </p:cNvSpPr>
          <p:nvPr/>
        </p:nvSpPr>
        <p:spPr bwMode="auto">
          <a:xfrm rot="0">
            <a:off x="6583578" y="4752023"/>
            <a:ext cx="3423310" cy="800100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Primary goal is to increase </a:t>
            </a:r>
            <a:r>
              <a:rPr lang="en-US" sz="1800" kern="2"/>
              <a:t>revenue for the merchant</a:t>
            </a:r>
            <a:endParaRPr lang="en-US" sz="1800" kern="2"/>
          </a:p>
        </p:txBody>
      </p:sp>
      <p:grpSp>
        <p:nvGrpSpPr>
          <p:cNvPr name="Group 96" id="96"/>
          <p:cNvGrpSpPr/>
          <p:nvPr/>
        </p:nvGrpSpPr>
        <p:grpSpPr>
          <a:xfrm>
            <a:off x="5869178" y="3444989"/>
            <a:ext cx="570103" cy="570103"/>
            <a:chOff x="5869178" y="3444989"/>
            <a:chExt cx="570103" cy="570103"/>
          </a:xfrm>
        </p:grpSpPr>
        <p:grpSp>
          <p:nvGrpSpPr>
            <p:cNvPr name="Group 97" id="97"/>
            <p:cNvGrpSpPr/>
            <p:nvPr/>
          </p:nvGrpSpPr>
          <p:grpSpPr>
            <a:xfrm>
              <a:off x="5869178" y="3444989"/>
              <a:ext cx="570103" cy="570103"/>
              <a:chOff x="5869178" y="3444989"/>
              <a:chExt cx="570103" cy="570103"/>
            </a:xfrm>
          </p:grpSpPr>
          <p:sp>
            <p:nvSpPr>
              <p:cNvPr name="Freeform 98" id="98"/>
              <p:cNvSpPr>
                <a:spLocks noChangeArrowheads="1"/>
              </p:cNvSpPr>
              <p:nvPr/>
            </p:nvSpPr>
            <p:spPr bwMode="auto">
              <a:xfrm>
                <a:off x="5869178" y="3444989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4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4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4"/>
                    </a:cubicBezTo>
                  </a:path>
                </a:pathLst>
              </a:custGeom>
              <a:solidFill>
                <a:srgbClr val="272625"/>
              </a:solidFill>
              <a:ln w="1448"/>
            </p:spPr>
          </p:sp>
        </p:grpSp>
        <p:sp>
          <p:nvSpPr>
            <p:cNvPr name="Freeform 99" id="99"/>
            <p:cNvSpPr>
              <a:spLocks noChangeArrowheads="1"/>
            </p:cNvSpPr>
            <p:nvPr/>
          </p:nvSpPr>
          <p:spPr bwMode="auto">
            <a:xfrm>
              <a:off x="6021184" y="3608019"/>
              <a:ext cx="266040" cy="244018"/>
            </a:xfrm>
            <a:custGeom>
              <a:avLst/>
              <a:gdLst/>
              <a:ahLst/>
              <a:cxnLst/>
              <a:rect l="0" t="0" r="r" b="b"/>
              <a:pathLst>
                <a:path w="20949" h="19214">
                  <a:moveTo>
                    <a:pt x="8957" y="11576"/>
                  </a:moveTo>
                  <a:cubicBezTo>
                    <a:pt x="9503" y="11031"/>
                    <a:pt x="9776" y="10373"/>
                    <a:pt x="9776" y="9602"/>
                  </a:cubicBezTo>
                  <a:cubicBezTo>
                    <a:pt x="9776" y="8831"/>
                    <a:pt x="9503" y="8172"/>
                    <a:pt x="8958" y="7627"/>
                  </a:cubicBezTo>
                  <a:cubicBezTo>
                    <a:pt x="8412" y="7081"/>
                    <a:pt x="7754" y="6808"/>
                    <a:pt x="6983" y="6808"/>
                  </a:cubicBezTo>
                  <a:cubicBezTo>
                    <a:pt x="6212" y="6808"/>
                    <a:pt x="5553" y="7081"/>
                    <a:pt x="5008" y="7627"/>
                  </a:cubicBezTo>
                  <a:cubicBezTo>
                    <a:pt x="4462" y="8172"/>
                    <a:pt x="4190" y="8831"/>
                    <a:pt x="4190" y="9602"/>
                  </a:cubicBezTo>
                  <a:cubicBezTo>
                    <a:pt x="4190" y="10373"/>
                    <a:pt x="4462" y="11031"/>
                    <a:pt x="5008" y="11576"/>
                  </a:cubicBezTo>
                  <a:cubicBezTo>
                    <a:pt x="5553" y="12122"/>
                    <a:pt x="6212" y="12395"/>
                    <a:pt x="6983" y="12395"/>
                  </a:cubicBezTo>
                  <a:cubicBezTo>
                    <a:pt x="7754" y="12395"/>
                    <a:pt x="8412" y="12122"/>
                    <a:pt x="8957" y="11576"/>
                  </a:cubicBezTo>
                  <a:moveTo>
                    <a:pt x="18155" y="15188"/>
                  </a:moveTo>
                  <a:cubicBezTo>
                    <a:pt x="18155" y="14810"/>
                    <a:pt x="18017" y="14482"/>
                    <a:pt x="17741" y="14206"/>
                  </a:cubicBezTo>
                  <a:cubicBezTo>
                    <a:pt x="17465" y="13929"/>
                    <a:pt x="17137" y="13791"/>
                    <a:pt x="16759" y="13791"/>
                  </a:cubicBezTo>
                  <a:cubicBezTo>
                    <a:pt x="16380" y="13791"/>
                    <a:pt x="16053" y="13929"/>
                    <a:pt x="15777" y="14206"/>
                  </a:cubicBezTo>
                  <a:cubicBezTo>
                    <a:pt x="15500" y="14482"/>
                    <a:pt x="15362" y="14810"/>
                    <a:pt x="15362" y="15188"/>
                  </a:cubicBezTo>
                  <a:cubicBezTo>
                    <a:pt x="15362" y="15573"/>
                    <a:pt x="15498" y="15903"/>
                    <a:pt x="15771" y="16175"/>
                  </a:cubicBezTo>
                  <a:cubicBezTo>
                    <a:pt x="16044" y="16448"/>
                    <a:pt x="16373" y="16584"/>
                    <a:pt x="16759" y="16584"/>
                  </a:cubicBezTo>
                  <a:cubicBezTo>
                    <a:pt x="17144" y="16584"/>
                    <a:pt x="17473" y="16448"/>
                    <a:pt x="17746" y="16175"/>
                  </a:cubicBezTo>
                  <a:cubicBezTo>
                    <a:pt x="18019" y="15903"/>
                    <a:pt x="18155" y="15573"/>
                    <a:pt x="18155" y="15188"/>
                  </a:cubicBezTo>
                  <a:moveTo>
                    <a:pt x="18155" y="4015"/>
                  </a:moveTo>
                  <a:cubicBezTo>
                    <a:pt x="18155" y="3637"/>
                    <a:pt x="18017" y="3310"/>
                    <a:pt x="17741" y="3033"/>
                  </a:cubicBezTo>
                  <a:cubicBezTo>
                    <a:pt x="17465" y="2757"/>
                    <a:pt x="17137" y="2618"/>
                    <a:pt x="16759" y="2618"/>
                  </a:cubicBezTo>
                  <a:cubicBezTo>
                    <a:pt x="16380" y="2618"/>
                    <a:pt x="16053" y="2757"/>
                    <a:pt x="15777" y="3033"/>
                  </a:cubicBezTo>
                  <a:cubicBezTo>
                    <a:pt x="15500" y="3310"/>
                    <a:pt x="15362" y="3637"/>
                    <a:pt x="15362" y="4015"/>
                  </a:cubicBezTo>
                  <a:cubicBezTo>
                    <a:pt x="15362" y="4400"/>
                    <a:pt x="15498" y="4729"/>
                    <a:pt x="15771" y="5002"/>
                  </a:cubicBezTo>
                  <a:cubicBezTo>
                    <a:pt x="16044" y="5275"/>
                    <a:pt x="16373" y="5412"/>
                    <a:pt x="16759" y="5412"/>
                  </a:cubicBezTo>
                  <a:cubicBezTo>
                    <a:pt x="17144" y="5412"/>
                    <a:pt x="17473" y="5275"/>
                    <a:pt x="17746" y="5002"/>
                  </a:cubicBezTo>
                  <a:cubicBezTo>
                    <a:pt x="18019" y="4729"/>
                    <a:pt x="18155" y="4400"/>
                    <a:pt x="18155" y="4015"/>
                  </a:cubicBezTo>
                  <a:moveTo>
                    <a:pt x="13966" y="8608"/>
                  </a:moveTo>
                  <a:lnTo>
                    <a:pt x="13966" y="10627"/>
                  </a:lnTo>
                  <a:cubicBezTo>
                    <a:pt x="13966" y="10700"/>
                    <a:pt x="13940" y="10771"/>
                    <a:pt x="13889" y="10840"/>
                  </a:cubicBezTo>
                  <a:cubicBezTo>
                    <a:pt x="13838" y="10909"/>
                    <a:pt x="13780" y="10947"/>
                    <a:pt x="13715" y="10954"/>
                  </a:cubicBezTo>
                  <a:lnTo>
                    <a:pt x="12024" y="11216"/>
                  </a:lnTo>
                  <a:cubicBezTo>
                    <a:pt x="11943" y="11471"/>
                    <a:pt x="11827" y="11747"/>
                    <a:pt x="11674" y="12046"/>
                  </a:cubicBezTo>
                  <a:cubicBezTo>
                    <a:pt x="11921" y="12395"/>
                    <a:pt x="12249" y="12813"/>
                    <a:pt x="12656" y="13300"/>
                  </a:cubicBezTo>
                  <a:cubicBezTo>
                    <a:pt x="12707" y="13380"/>
                    <a:pt x="12733" y="13453"/>
                    <a:pt x="12733" y="13519"/>
                  </a:cubicBezTo>
                  <a:cubicBezTo>
                    <a:pt x="12733" y="13606"/>
                    <a:pt x="12707" y="13675"/>
                    <a:pt x="12656" y="13726"/>
                  </a:cubicBezTo>
                  <a:cubicBezTo>
                    <a:pt x="12489" y="13944"/>
                    <a:pt x="12189" y="14270"/>
                    <a:pt x="11756" y="14702"/>
                  </a:cubicBezTo>
                  <a:cubicBezTo>
                    <a:pt x="11323" y="15135"/>
                    <a:pt x="11038" y="15352"/>
                    <a:pt x="10900" y="15352"/>
                  </a:cubicBezTo>
                  <a:cubicBezTo>
                    <a:pt x="10819" y="15352"/>
                    <a:pt x="10743" y="15326"/>
                    <a:pt x="10671" y="15275"/>
                  </a:cubicBezTo>
                  <a:lnTo>
                    <a:pt x="9416" y="14293"/>
                  </a:lnTo>
                  <a:cubicBezTo>
                    <a:pt x="9147" y="14431"/>
                    <a:pt x="8867" y="14544"/>
                    <a:pt x="8576" y="14631"/>
                  </a:cubicBezTo>
                  <a:cubicBezTo>
                    <a:pt x="8496" y="15417"/>
                    <a:pt x="8412" y="15981"/>
                    <a:pt x="8325" y="16323"/>
                  </a:cubicBezTo>
                  <a:cubicBezTo>
                    <a:pt x="8274" y="16497"/>
                    <a:pt x="8165" y="16584"/>
                    <a:pt x="7997" y="16584"/>
                  </a:cubicBezTo>
                  <a:lnTo>
                    <a:pt x="5968" y="16584"/>
                  </a:lnTo>
                  <a:cubicBezTo>
                    <a:pt x="5888" y="16584"/>
                    <a:pt x="5815" y="16557"/>
                    <a:pt x="5750" y="16503"/>
                  </a:cubicBezTo>
                  <a:cubicBezTo>
                    <a:pt x="5684" y="16448"/>
                    <a:pt x="5648" y="16384"/>
                    <a:pt x="5640" y="16312"/>
                  </a:cubicBezTo>
                  <a:lnTo>
                    <a:pt x="5390" y="14642"/>
                  </a:lnTo>
                  <a:cubicBezTo>
                    <a:pt x="5142" y="14569"/>
                    <a:pt x="4870" y="14457"/>
                    <a:pt x="4571" y="14304"/>
                  </a:cubicBezTo>
                  <a:lnTo>
                    <a:pt x="3284" y="15275"/>
                  </a:lnTo>
                  <a:cubicBezTo>
                    <a:pt x="3233" y="15326"/>
                    <a:pt x="3160" y="15352"/>
                    <a:pt x="3066" y="15352"/>
                  </a:cubicBezTo>
                  <a:cubicBezTo>
                    <a:pt x="2985" y="15352"/>
                    <a:pt x="2909" y="15322"/>
                    <a:pt x="2836" y="15264"/>
                  </a:cubicBezTo>
                  <a:cubicBezTo>
                    <a:pt x="1789" y="14297"/>
                    <a:pt x="1265" y="13715"/>
                    <a:pt x="1265" y="13519"/>
                  </a:cubicBezTo>
                  <a:cubicBezTo>
                    <a:pt x="1265" y="13453"/>
                    <a:pt x="1291" y="13384"/>
                    <a:pt x="1342" y="13311"/>
                  </a:cubicBezTo>
                  <a:cubicBezTo>
                    <a:pt x="1414" y="13209"/>
                    <a:pt x="1564" y="13016"/>
                    <a:pt x="1789" y="12733"/>
                  </a:cubicBezTo>
                  <a:cubicBezTo>
                    <a:pt x="2014" y="12449"/>
                    <a:pt x="2185" y="12227"/>
                    <a:pt x="2302" y="12067"/>
                  </a:cubicBezTo>
                  <a:cubicBezTo>
                    <a:pt x="2135" y="11747"/>
                    <a:pt x="2007" y="11449"/>
                    <a:pt x="1920" y="11173"/>
                  </a:cubicBezTo>
                  <a:lnTo>
                    <a:pt x="261" y="10911"/>
                  </a:lnTo>
                  <a:cubicBezTo>
                    <a:pt x="189" y="10904"/>
                    <a:pt x="127" y="10869"/>
                    <a:pt x="76" y="10807"/>
                  </a:cubicBezTo>
                  <a:cubicBezTo>
                    <a:pt x="25" y="10745"/>
                    <a:pt x="0" y="10674"/>
                    <a:pt x="0" y="10594"/>
                  </a:cubicBezTo>
                  <a:lnTo>
                    <a:pt x="0" y="8576"/>
                  </a:lnTo>
                  <a:cubicBezTo>
                    <a:pt x="0" y="8503"/>
                    <a:pt x="25" y="8432"/>
                    <a:pt x="76" y="8363"/>
                  </a:cubicBezTo>
                  <a:cubicBezTo>
                    <a:pt x="127" y="8294"/>
                    <a:pt x="185" y="8256"/>
                    <a:pt x="251" y="8249"/>
                  </a:cubicBezTo>
                  <a:lnTo>
                    <a:pt x="1942" y="7987"/>
                  </a:lnTo>
                  <a:cubicBezTo>
                    <a:pt x="2022" y="7732"/>
                    <a:pt x="2138" y="7456"/>
                    <a:pt x="2291" y="7158"/>
                  </a:cubicBezTo>
                  <a:cubicBezTo>
                    <a:pt x="2044" y="6808"/>
                    <a:pt x="1716" y="6390"/>
                    <a:pt x="1309" y="5903"/>
                  </a:cubicBezTo>
                  <a:cubicBezTo>
                    <a:pt x="1258" y="5823"/>
                    <a:pt x="1233" y="5750"/>
                    <a:pt x="1233" y="5685"/>
                  </a:cubicBezTo>
                  <a:cubicBezTo>
                    <a:pt x="1233" y="5597"/>
                    <a:pt x="1258" y="5525"/>
                    <a:pt x="1309" y="5466"/>
                  </a:cubicBezTo>
                  <a:cubicBezTo>
                    <a:pt x="1469" y="5248"/>
                    <a:pt x="1767" y="4924"/>
                    <a:pt x="2204" y="4495"/>
                  </a:cubicBezTo>
                  <a:cubicBezTo>
                    <a:pt x="2640" y="4066"/>
                    <a:pt x="2927" y="3852"/>
                    <a:pt x="3066" y="3852"/>
                  </a:cubicBezTo>
                  <a:cubicBezTo>
                    <a:pt x="3145" y="3852"/>
                    <a:pt x="3222" y="3877"/>
                    <a:pt x="3295" y="3928"/>
                  </a:cubicBezTo>
                  <a:lnTo>
                    <a:pt x="4549" y="4910"/>
                  </a:lnTo>
                  <a:cubicBezTo>
                    <a:pt x="4797" y="4779"/>
                    <a:pt x="5077" y="4662"/>
                    <a:pt x="5390" y="4561"/>
                  </a:cubicBezTo>
                  <a:cubicBezTo>
                    <a:pt x="5470" y="3775"/>
                    <a:pt x="5553" y="3215"/>
                    <a:pt x="5640" y="2880"/>
                  </a:cubicBezTo>
                  <a:cubicBezTo>
                    <a:pt x="5692" y="2706"/>
                    <a:pt x="5801" y="2618"/>
                    <a:pt x="5968" y="2618"/>
                  </a:cubicBezTo>
                  <a:lnTo>
                    <a:pt x="7997" y="2618"/>
                  </a:lnTo>
                  <a:cubicBezTo>
                    <a:pt x="8077" y="2618"/>
                    <a:pt x="8150" y="2646"/>
                    <a:pt x="8216" y="2700"/>
                  </a:cubicBezTo>
                  <a:cubicBezTo>
                    <a:pt x="8281" y="2755"/>
                    <a:pt x="8318" y="2819"/>
                    <a:pt x="8325" y="2891"/>
                  </a:cubicBezTo>
                  <a:lnTo>
                    <a:pt x="8576" y="4561"/>
                  </a:lnTo>
                  <a:cubicBezTo>
                    <a:pt x="8823" y="4633"/>
                    <a:pt x="9096" y="4746"/>
                    <a:pt x="9394" y="4899"/>
                  </a:cubicBezTo>
                  <a:lnTo>
                    <a:pt x="10681" y="3928"/>
                  </a:lnTo>
                  <a:cubicBezTo>
                    <a:pt x="10740" y="3877"/>
                    <a:pt x="10812" y="3852"/>
                    <a:pt x="10900" y="3852"/>
                  </a:cubicBezTo>
                  <a:cubicBezTo>
                    <a:pt x="10980" y="3852"/>
                    <a:pt x="11056" y="3881"/>
                    <a:pt x="11129" y="3939"/>
                  </a:cubicBezTo>
                  <a:cubicBezTo>
                    <a:pt x="12176" y="4906"/>
                    <a:pt x="12700" y="5488"/>
                    <a:pt x="12700" y="5685"/>
                  </a:cubicBezTo>
                  <a:cubicBezTo>
                    <a:pt x="12700" y="5743"/>
                    <a:pt x="12675" y="5812"/>
                    <a:pt x="12624" y="5892"/>
                  </a:cubicBezTo>
                  <a:cubicBezTo>
                    <a:pt x="12537" y="6008"/>
                    <a:pt x="12384" y="6205"/>
                    <a:pt x="12165" y="6481"/>
                  </a:cubicBezTo>
                  <a:cubicBezTo>
                    <a:pt x="11947" y="6757"/>
                    <a:pt x="11783" y="6976"/>
                    <a:pt x="11674" y="7136"/>
                  </a:cubicBezTo>
                  <a:cubicBezTo>
                    <a:pt x="11842" y="7485"/>
                    <a:pt x="11965" y="7783"/>
                    <a:pt x="12045" y="8030"/>
                  </a:cubicBezTo>
                  <a:lnTo>
                    <a:pt x="13704" y="8281"/>
                  </a:lnTo>
                  <a:cubicBezTo>
                    <a:pt x="13776" y="8296"/>
                    <a:pt x="13838" y="8334"/>
                    <a:pt x="13889" y="8396"/>
                  </a:cubicBezTo>
                  <a:cubicBezTo>
                    <a:pt x="13940" y="8458"/>
                    <a:pt x="13966" y="8529"/>
                    <a:pt x="13966" y="8608"/>
                  </a:cubicBezTo>
                  <a:moveTo>
                    <a:pt x="20949" y="14424"/>
                  </a:moveTo>
                  <a:lnTo>
                    <a:pt x="20949" y="15952"/>
                  </a:lnTo>
                  <a:cubicBezTo>
                    <a:pt x="20949" y="16068"/>
                    <a:pt x="20407" y="16181"/>
                    <a:pt x="19323" y="16290"/>
                  </a:cubicBezTo>
                  <a:cubicBezTo>
                    <a:pt x="19236" y="16486"/>
                    <a:pt x="19126" y="16675"/>
                    <a:pt x="18996" y="16857"/>
                  </a:cubicBezTo>
                  <a:cubicBezTo>
                    <a:pt x="19367" y="17679"/>
                    <a:pt x="19552" y="18181"/>
                    <a:pt x="19552" y="18363"/>
                  </a:cubicBezTo>
                  <a:cubicBezTo>
                    <a:pt x="19552" y="18392"/>
                    <a:pt x="19537" y="18418"/>
                    <a:pt x="19508" y="18439"/>
                  </a:cubicBezTo>
                  <a:cubicBezTo>
                    <a:pt x="18621" y="18956"/>
                    <a:pt x="18170" y="19214"/>
                    <a:pt x="18155" y="19214"/>
                  </a:cubicBezTo>
                  <a:cubicBezTo>
                    <a:pt x="18097" y="19214"/>
                    <a:pt x="17930" y="19043"/>
                    <a:pt x="17654" y="18701"/>
                  </a:cubicBezTo>
                  <a:cubicBezTo>
                    <a:pt x="17377" y="18359"/>
                    <a:pt x="17188" y="18112"/>
                    <a:pt x="17086" y="17959"/>
                  </a:cubicBezTo>
                  <a:cubicBezTo>
                    <a:pt x="16941" y="17974"/>
                    <a:pt x="16832" y="17981"/>
                    <a:pt x="16759" y="17981"/>
                  </a:cubicBezTo>
                  <a:cubicBezTo>
                    <a:pt x="16686" y="17981"/>
                    <a:pt x="16577" y="17974"/>
                    <a:pt x="16431" y="17959"/>
                  </a:cubicBezTo>
                  <a:cubicBezTo>
                    <a:pt x="16330" y="18112"/>
                    <a:pt x="16140" y="18359"/>
                    <a:pt x="15864" y="18701"/>
                  </a:cubicBezTo>
                  <a:cubicBezTo>
                    <a:pt x="15588" y="19043"/>
                    <a:pt x="15420" y="19214"/>
                    <a:pt x="15362" y="19214"/>
                  </a:cubicBezTo>
                  <a:cubicBezTo>
                    <a:pt x="15348" y="19214"/>
                    <a:pt x="14897" y="18956"/>
                    <a:pt x="14009" y="18439"/>
                  </a:cubicBezTo>
                  <a:cubicBezTo>
                    <a:pt x="13980" y="18418"/>
                    <a:pt x="13966" y="18392"/>
                    <a:pt x="13966" y="18363"/>
                  </a:cubicBezTo>
                  <a:cubicBezTo>
                    <a:pt x="13966" y="18181"/>
                    <a:pt x="14151" y="17679"/>
                    <a:pt x="14522" y="16857"/>
                  </a:cubicBezTo>
                  <a:cubicBezTo>
                    <a:pt x="14391" y="16675"/>
                    <a:pt x="14282" y="16486"/>
                    <a:pt x="14195" y="16290"/>
                  </a:cubicBezTo>
                  <a:cubicBezTo>
                    <a:pt x="13111" y="16181"/>
                    <a:pt x="12569" y="16068"/>
                    <a:pt x="12569" y="15952"/>
                  </a:cubicBezTo>
                  <a:lnTo>
                    <a:pt x="12569" y="14424"/>
                  </a:lnTo>
                  <a:cubicBezTo>
                    <a:pt x="12569" y="14308"/>
                    <a:pt x="13111" y="14195"/>
                    <a:pt x="14195" y="14086"/>
                  </a:cubicBezTo>
                  <a:cubicBezTo>
                    <a:pt x="14289" y="13875"/>
                    <a:pt x="14398" y="13686"/>
                    <a:pt x="14522" y="13519"/>
                  </a:cubicBezTo>
                  <a:cubicBezTo>
                    <a:pt x="14151" y="12697"/>
                    <a:pt x="13966" y="12194"/>
                    <a:pt x="13966" y="12013"/>
                  </a:cubicBezTo>
                  <a:cubicBezTo>
                    <a:pt x="13966" y="11984"/>
                    <a:pt x="13980" y="11958"/>
                    <a:pt x="14009" y="11936"/>
                  </a:cubicBezTo>
                  <a:cubicBezTo>
                    <a:pt x="14038" y="11922"/>
                    <a:pt x="14166" y="11849"/>
                    <a:pt x="14391" y="11718"/>
                  </a:cubicBezTo>
                  <a:cubicBezTo>
                    <a:pt x="14617" y="11587"/>
                    <a:pt x="14831" y="11463"/>
                    <a:pt x="15035" y="11347"/>
                  </a:cubicBezTo>
                  <a:cubicBezTo>
                    <a:pt x="15239" y="11231"/>
                    <a:pt x="15348" y="11173"/>
                    <a:pt x="15362" y="11173"/>
                  </a:cubicBezTo>
                  <a:cubicBezTo>
                    <a:pt x="15420" y="11173"/>
                    <a:pt x="15588" y="11342"/>
                    <a:pt x="15864" y="11680"/>
                  </a:cubicBezTo>
                  <a:cubicBezTo>
                    <a:pt x="16140" y="12018"/>
                    <a:pt x="16330" y="12264"/>
                    <a:pt x="16431" y="12417"/>
                  </a:cubicBezTo>
                  <a:cubicBezTo>
                    <a:pt x="16577" y="12402"/>
                    <a:pt x="16686" y="12395"/>
                    <a:pt x="16759" y="12395"/>
                  </a:cubicBezTo>
                  <a:cubicBezTo>
                    <a:pt x="16832" y="12395"/>
                    <a:pt x="16941" y="12402"/>
                    <a:pt x="17086" y="12417"/>
                  </a:cubicBezTo>
                  <a:cubicBezTo>
                    <a:pt x="17457" y="11900"/>
                    <a:pt x="17792" y="11493"/>
                    <a:pt x="18090" y="11195"/>
                  </a:cubicBezTo>
                  <a:lnTo>
                    <a:pt x="18155" y="11173"/>
                  </a:lnTo>
                  <a:cubicBezTo>
                    <a:pt x="18185" y="11173"/>
                    <a:pt x="18635" y="11427"/>
                    <a:pt x="19508" y="11936"/>
                  </a:cubicBezTo>
                  <a:cubicBezTo>
                    <a:pt x="19537" y="11958"/>
                    <a:pt x="19552" y="11984"/>
                    <a:pt x="19552" y="12013"/>
                  </a:cubicBezTo>
                  <a:cubicBezTo>
                    <a:pt x="19552" y="12194"/>
                    <a:pt x="19367" y="12697"/>
                    <a:pt x="18996" y="13519"/>
                  </a:cubicBezTo>
                  <a:cubicBezTo>
                    <a:pt x="19119" y="13686"/>
                    <a:pt x="19228" y="13875"/>
                    <a:pt x="19323" y="14086"/>
                  </a:cubicBezTo>
                  <a:cubicBezTo>
                    <a:pt x="20407" y="14195"/>
                    <a:pt x="20949" y="14308"/>
                    <a:pt x="20949" y="14424"/>
                  </a:cubicBezTo>
                  <a:moveTo>
                    <a:pt x="20949" y="3251"/>
                  </a:moveTo>
                  <a:lnTo>
                    <a:pt x="20949" y="4779"/>
                  </a:lnTo>
                  <a:cubicBezTo>
                    <a:pt x="20949" y="4895"/>
                    <a:pt x="20407" y="5008"/>
                    <a:pt x="19323" y="5117"/>
                  </a:cubicBezTo>
                  <a:cubicBezTo>
                    <a:pt x="19236" y="5313"/>
                    <a:pt x="19126" y="5503"/>
                    <a:pt x="18996" y="5685"/>
                  </a:cubicBezTo>
                  <a:cubicBezTo>
                    <a:pt x="19367" y="6507"/>
                    <a:pt x="19552" y="7008"/>
                    <a:pt x="19552" y="7190"/>
                  </a:cubicBezTo>
                  <a:cubicBezTo>
                    <a:pt x="19552" y="7219"/>
                    <a:pt x="19537" y="7245"/>
                    <a:pt x="19508" y="7266"/>
                  </a:cubicBezTo>
                  <a:cubicBezTo>
                    <a:pt x="18621" y="7783"/>
                    <a:pt x="18170" y="8041"/>
                    <a:pt x="18155" y="8041"/>
                  </a:cubicBezTo>
                  <a:cubicBezTo>
                    <a:pt x="18097" y="8041"/>
                    <a:pt x="17930" y="7870"/>
                    <a:pt x="17654" y="7528"/>
                  </a:cubicBezTo>
                  <a:cubicBezTo>
                    <a:pt x="17377" y="7187"/>
                    <a:pt x="17188" y="6939"/>
                    <a:pt x="17086" y="6787"/>
                  </a:cubicBezTo>
                  <a:cubicBezTo>
                    <a:pt x="16941" y="6801"/>
                    <a:pt x="16832" y="6808"/>
                    <a:pt x="16759" y="6808"/>
                  </a:cubicBezTo>
                  <a:cubicBezTo>
                    <a:pt x="16686" y="6808"/>
                    <a:pt x="16577" y="6801"/>
                    <a:pt x="16431" y="6787"/>
                  </a:cubicBezTo>
                  <a:cubicBezTo>
                    <a:pt x="16330" y="6939"/>
                    <a:pt x="16140" y="7187"/>
                    <a:pt x="15864" y="7528"/>
                  </a:cubicBezTo>
                  <a:cubicBezTo>
                    <a:pt x="15588" y="7870"/>
                    <a:pt x="15420" y="8041"/>
                    <a:pt x="15362" y="8041"/>
                  </a:cubicBezTo>
                  <a:cubicBezTo>
                    <a:pt x="15348" y="8041"/>
                    <a:pt x="14897" y="7783"/>
                    <a:pt x="14009" y="7266"/>
                  </a:cubicBezTo>
                  <a:cubicBezTo>
                    <a:pt x="13980" y="7245"/>
                    <a:pt x="13966" y="7219"/>
                    <a:pt x="13966" y="7190"/>
                  </a:cubicBezTo>
                  <a:cubicBezTo>
                    <a:pt x="13966" y="7008"/>
                    <a:pt x="14151" y="6507"/>
                    <a:pt x="14522" y="5685"/>
                  </a:cubicBezTo>
                  <a:cubicBezTo>
                    <a:pt x="14391" y="5503"/>
                    <a:pt x="14282" y="5313"/>
                    <a:pt x="14195" y="5117"/>
                  </a:cubicBezTo>
                  <a:cubicBezTo>
                    <a:pt x="13111" y="5008"/>
                    <a:pt x="12569" y="4895"/>
                    <a:pt x="12569" y="4779"/>
                  </a:cubicBezTo>
                  <a:lnTo>
                    <a:pt x="12569" y="3251"/>
                  </a:lnTo>
                  <a:cubicBezTo>
                    <a:pt x="12569" y="3135"/>
                    <a:pt x="13111" y="3022"/>
                    <a:pt x="14195" y="2913"/>
                  </a:cubicBezTo>
                  <a:cubicBezTo>
                    <a:pt x="14289" y="2702"/>
                    <a:pt x="14398" y="2513"/>
                    <a:pt x="14522" y="2346"/>
                  </a:cubicBezTo>
                  <a:cubicBezTo>
                    <a:pt x="14151" y="1524"/>
                    <a:pt x="13966" y="1022"/>
                    <a:pt x="13966" y="840"/>
                  </a:cubicBezTo>
                  <a:cubicBezTo>
                    <a:pt x="13966" y="811"/>
                    <a:pt x="13980" y="785"/>
                    <a:pt x="14009" y="764"/>
                  </a:cubicBezTo>
                  <a:cubicBezTo>
                    <a:pt x="14038" y="749"/>
                    <a:pt x="14166" y="676"/>
                    <a:pt x="14391" y="545"/>
                  </a:cubicBezTo>
                  <a:cubicBezTo>
                    <a:pt x="14617" y="414"/>
                    <a:pt x="14831" y="291"/>
                    <a:pt x="15035" y="174"/>
                  </a:cubicBezTo>
                  <a:cubicBezTo>
                    <a:pt x="15239" y="58"/>
                    <a:pt x="15348" y="0"/>
                    <a:pt x="15362" y="0"/>
                  </a:cubicBezTo>
                  <a:cubicBezTo>
                    <a:pt x="15420" y="0"/>
                    <a:pt x="15588" y="169"/>
                    <a:pt x="15864" y="507"/>
                  </a:cubicBezTo>
                  <a:cubicBezTo>
                    <a:pt x="16140" y="846"/>
                    <a:pt x="16330" y="1091"/>
                    <a:pt x="16431" y="1244"/>
                  </a:cubicBezTo>
                  <a:cubicBezTo>
                    <a:pt x="16577" y="1229"/>
                    <a:pt x="16686" y="1222"/>
                    <a:pt x="16759" y="1222"/>
                  </a:cubicBezTo>
                  <a:cubicBezTo>
                    <a:pt x="16832" y="1222"/>
                    <a:pt x="16941" y="1229"/>
                    <a:pt x="17086" y="1244"/>
                  </a:cubicBezTo>
                  <a:cubicBezTo>
                    <a:pt x="17457" y="727"/>
                    <a:pt x="17792" y="320"/>
                    <a:pt x="18090" y="22"/>
                  </a:cubicBezTo>
                  <a:lnTo>
                    <a:pt x="18155" y="0"/>
                  </a:lnTo>
                  <a:cubicBezTo>
                    <a:pt x="18185" y="0"/>
                    <a:pt x="18635" y="254"/>
                    <a:pt x="19508" y="764"/>
                  </a:cubicBezTo>
                  <a:cubicBezTo>
                    <a:pt x="19537" y="785"/>
                    <a:pt x="19552" y="811"/>
                    <a:pt x="19552" y="840"/>
                  </a:cubicBezTo>
                  <a:cubicBezTo>
                    <a:pt x="19552" y="1022"/>
                    <a:pt x="19367" y="1524"/>
                    <a:pt x="18996" y="2346"/>
                  </a:cubicBezTo>
                  <a:cubicBezTo>
                    <a:pt x="19119" y="2513"/>
                    <a:pt x="19228" y="2702"/>
                    <a:pt x="19323" y="2913"/>
                  </a:cubicBezTo>
                  <a:cubicBezTo>
                    <a:pt x="20407" y="3022"/>
                    <a:pt x="20949" y="3135"/>
                    <a:pt x="20949" y="3251"/>
                  </a:cubicBezTo>
                </a:path>
              </a:pathLst>
            </a:custGeom>
            <a:solidFill>
              <a:srgbClr val="F5FDFF"/>
            </a:solidFill>
            <a:ln w="7125"/>
          </p:spPr>
        </p:sp>
      </p:grpSp>
      <p:grpSp>
        <p:nvGrpSpPr>
          <p:cNvPr name="Group 100" id="100"/>
          <p:cNvGrpSpPr/>
          <p:nvPr/>
        </p:nvGrpSpPr>
        <p:grpSpPr>
          <a:xfrm>
            <a:off x="9908896" y="660108"/>
            <a:ext cx="85725" cy="137732"/>
            <a:chOff x="9908896" y="660108"/>
            <a:chExt cx="85725" cy="137732"/>
          </a:xfrm>
        </p:grpSpPr>
        <p:sp>
          <p:nvSpPr>
            <p:cNvPr name="Text Box 101" id="101"/>
            <p:cNvSpPr txBox="1">
              <a:spLocks noChangeArrowheads="1"/>
            </p:cNvSpPr>
            <p:nvPr/>
          </p:nvSpPr>
          <p:spPr bwMode="auto">
            <a:xfrm rot="0">
              <a:off x="9543542" y="590779"/>
              <a:ext cx="459880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3</a:t>
              </a:r>
              <a:endParaRPr lang="en-US" kern="2"/>
            </a:p>
          </p:txBody>
        </p:sp>
      </p:grpSp>
      <p:grpSp>
        <p:nvGrpSpPr>
          <p:cNvPr name="Group 102" id="102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5.png" id="10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  <p:pic>
        <p:nvPicPr>
          <p:cNvPr name="image6.png" id="10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4" y="1909826"/>
            <a:ext cx="4899495" cy="2938412"/>
          </a:xfrm>
          <a:prstGeom prst="rect">
            <a:avLst/>
          </a:prstGeom>
        </p:spPr>
      </p:pic>
      <p:sp>
        <p:nvSpPr>
          <p:cNvPr name="Text Box 105" id="105"/>
          <p:cNvSpPr txBox="1">
            <a:spLocks noChangeArrowheads="1"/>
          </p:cNvSpPr>
          <p:nvPr/>
        </p:nvSpPr>
        <p:spPr bwMode="auto">
          <a:xfrm rot="0">
            <a:off x="2518550" y="1211809"/>
            <a:ext cx="5560466" cy="48425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13484"/>
              </a:lnSpc>
              <a:spcAft>
                <a:spcPts val="525"/>
              </a:spcAft>
            </a:pPr>
            <a:r>
              <a:rPr lang="en-US" sz="2800" kern="2">
                <a:solidFill>
                  <a:srgbClr val="343332">
                    <a:alpha val="100000"/>
                  </a:srgbClr>
                </a:solidFill>
                <a:latin typeface="Open Sans"/>
              </a:rPr>
              <a:t>What is a recommender system?</a:t>
            </a:r>
            <a:endParaRPr lang="en-US" sz="2800" kern="2">
              <a:solidFill>
                <a:srgbClr val="343332">
                  <a:alpha val="100000"/>
                </a:srgbClr>
              </a:solidFill>
              <a:latin typeface="Open Sans"/>
            </a:endParaRPr>
          </a:p>
        </p:txBody>
      </p:sp>
      <p:sp>
        <p:nvSpPr>
          <p:cNvPr name="Text Box 106" id="106"/>
          <p:cNvSpPr txBox="1">
            <a:spLocks noChangeArrowheads="1"/>
          </p:cNvSpPr>
          <p:nvPr/>
        </p:nvSpPr>
        <p:spPr bwMode="auto">
          <a:xfrm rot="0">
            <a:off x="476364" y="5050574"/>
            <a:ext cx="4529976" cy="29526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13484"/>
              </a:lnSpc>
              <a:spcAft>
                <a:spcPts val="0"/>
              </a:spcAft>
            </a:pPr>
            <a:r>
              <a:rPr sz="1600" i="1" kern="2">
                <a:solidFill>
                  <a:srgbClr val="888888">
                    <a:alpha val="100000"/>
                  </a:srgbClr>
                </a:solidFill>
                <a:latin typeface="Noto Sans"/>
              </a:rPr>
              <a:t>“Many receive advice, only the wise profit from it.”</a:t>
            </a:r>
            <a:endParaRPr sz="1600" i="1" kern="2">
              <a:solidFill>
                <a:srgbClr val="888888">
                  <a:alpha val="100000"/>
                </a:srgbClr>
              </a:solidFill>
              <a:latin typeface="Noto Sans"/>
            </a:endParaRPr>
          </a:p>
        </p:txBody>
      </p:sp>
      <p:sp>
        <p:nvSpPr>
          <p:cNvPr name="Text Box 107" id="107"/>
          <p:cNvSpPr txBox="1">
            <a:spLocks noChangeArrowheads="1"/>
          </p:cNvSpPr>
          <p:nvPr/>
        </p:nvSpPr>
        <p:spPr bwMode="auto">
          <a:xfrm rot="0">
            <a:off x="4056075" y="5300904"/>
            <a:ext cx="950265" cy="242126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24834"/>
              </a:lnSpc>
              <a:spcAft>
                <a:spcPts val="0"/>
              </a:spcAft>
            </a:pPr>
            <a:r>
              <a:rPr sz="1400" kern="2">
                <a:latin typeface="Open Sans"/>
              </a:rPr>
              <a:t>Harper Lee</a:t>
            </a:r>
            <a:endParaRPr sz="1400" kern="2"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108" id="108"/>
          <p:cNvGrpSpPr/>
          <p:nvPr/>
        </p:nvGrpSpPr>
        <p:grpSpPr>
          <a:xfrm>
            <a:off x="6713792" y="333654"/>
            <a:ext cx="2326716" cy="330200"/>
            <a:chOff x="6713792" y="333654"/>
            <a:chExt cx="2326716" cy="330200"/>
          </a:xfrm>
        </p:grpSpPr>
        <p:grpSp>
          <p:nvGrpSpPr>
            <p:cNvPr name="Group 109" id="109"/>
            <p:cNvGrpSpPr/>
            <p:nvPr/>
          </p:nvGrpSpPr>
          <p:grpSpPr>
            <a:xfrm>
              <a:off x="6441796" y="912838"/>
              <a:ext cx="314782" cy="209271"/>
              <a:chOff x="6441796" y="912838"/>
              <a:chExt cx="314782" cy="209271"/>
            </a:xfrm>
          </p:grpSpPr>
          <p:sp>
            <p:nvSpPr>
              <p:cNvPr name="Freeform 110" id="110"/>
              <p:cNvSpPr>
                <a:spLocks noChangeArrowheads="1"/>
              </p:cNvSpPr>
              <p:nvPr/>
            </p:nvSpPr>
            <p:spPr bwMode="auto">
              <a:xfrm>
                <a:off x="6441783" y="912825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111" id="111"/>
            <p:cNvGrpSpPr/>
            <p:nvPr/>
          </p:nvGrpSpPr>
          <p:grpSpPr>
            <a:xfrm>
              <a:off x="6442012" y="-7747"/>
              <a:ext cx="4035450" cy="928370"/>
              <a:chOff x="6442012" y="-7747"/>
              <a:chExt cx="4035450" cy="928370"/>
            </a:xfrm>
          </p:grpSpPr>
          <p:sp>
            <p:nvSpPr>
              <p:cNvPr name="Freeform 112" id="112"/>
              <p:cNvSpPr>
                <a:spLocks noChangeArrowheads="1"/>
              </p:cNvSpPr>
              <p:nvPr/>
            </p:nvSpPr>
            <p:spPr bwMode="auto">
              <a:xfrm>
                <a:off x="6441999" y="-7747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113" id="113"/>
              <p:cNvSpPr txBox="1">
                <a:spLocks noChangeArrowheads="1"/>
              </p:cNvSpPr>
              <p:nvPr/>
            </p:nvSpPr>
            <p:spPr bwMode="auto">
              <a:xfrm rot="0">
                <a:off x="6681381" y="231597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Basic principles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sp>
        <p:nvSpPr>
          <p:cNvPr name="Text Box 114" id="114"/>
          <p:cNvSpPr txBox="1">
            <a:spLocks noChangeArrowheads="1"/>
          </p:cNvSpPr>
          <p:nvPr/>
        </p:nvSpPr>
        <p:spPr bwMode="auto">
          <a:xfrm rot="0">
            <a:off x="476352" y="1403337"/>
            <a:ext cx="9585439" cy="65721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07601"/>
              </a:lnSpc>
            </a:pPr>
            <a:r>
              <a:rPr lang="en-US" sz="2000" b="1" kern="2"/>
              <a:t xml:space="preserve">The basic principle of recommendations is that significant dependencies exist </a:t>
            </a:r>
            <a:r>
              <a:rPr lang="en-US" sz="2000" b="1" kern="2"/>
              <a:t>between user and item-centric activity</a:t>
            </a:r>
            <a:endParaRPr lang="en-US" sz="2000" b="1" kern="2"/>
          </a:p>
        </p:txBody>
      </p:sp>
      <p:sp>
        <p:nvSpPr>
          <p:cNvPr name="Text Box 115" id="115"/>
          <p:cNvSpPr txBox="1">
            <a:spLocks noChangeArrowheads="1"/>
          </p:cNvSpPr>
          <p:nvPr/>
        </p:nvSpPr>
        <p:spPr bwMode="auto">
          <a:xfrm rot="0">
            <a:off x="1555102" y="5105870"/>
            <a:ext cx="5482552" cy="781050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07601"/>
              </a:lnSpc>
              <a:spcAft>
                <a:spcPts val="0"/>
              </a:spcAft>
            </a:pPr>
            <a:endParaRPr lang="en-US" sz="1463" b="1" kern="2"/>
          </a:p>
        </p:txBody>
      </p:sp>
      <p:sp>
        <p:nvSpPr>
          <p:cNvPr name="Text Box 116" id="116"/>
          <p:cNvSpPr txBox="1">
            <a:spLocks noChangeArrowheads="1"/>
          </p:cNvSpPr>
          <p:nvPr/>
        </p:nvSpPr>
        <p:spPr bwMode="auto">
          <a:xfrm rot="0">
            <a:off x="1924164" y="3455962"/>
            <a:ext cx="1829702" cy="182942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07601"/>
              </a:lnSpc>
            </a:pPr>
            <a:r>
              <a:rPr lang="en-US" sz="1800" kern="2"/>
              <a:t xml:space="preserve">The entity to </a:t>
            </a:r>
            <a:r>
              <a:rPr lang="en-US" sz="1800" kern="2"/>
              <a:t xml:space="preserve">which the </a:t>
            </a:r>
            <a:r>
              <a:rPr lang="en-US" sz="1800" kern="2"/>
              <a:t xml:space="preserve">recommendation </a:t>
            </a:r>
            <a:r>
              <a:rPr lang="en-US" sz="1800" kern="2"/>
              <a:t xml:space="preserve">is provided is </a:t>
            </a:r>
            <a:r>
              <a:rPr lang="en-US" sz="1800" kern="2"/>
              <a:t xml:space="preserve">referred to as </a:t>
            </a:r>
            <a:r>
              <a:rPr lang="en-US" sz="1800" b="1" kern="2"/>
              <a:t>the user</a:t>
            </a:r>
            <a:endParaRPr lang="en-US" sz="1800" b="1" kern="2"/>
          </a:p>
        </p:txBody>
      </p:sp>
      <p:grpSp>
        <p:nvGrpSpPr>
          <p:cNvPr name="Group 117" id="117"/>
          <p:cNvGrpSpPr/>
          <p:nvPr/>
        </p:nvGrpSpPr>
        <p:grpSpPr>
          <a:xfrm>
            <a:off x="2250377" y="2275726"/>
            <a:ext cx="1085850" cy="1085850"/>
            <a:chOff x="2250377" y="2275726"/>
            <a:chExt cx="1085850" cy="1085850"/>
          </a:xfrm>
        </p:grpSpPr>
        <p:sp>
          <p:nvSpPr>
            <p:cNvPr name="Freeform 118" id="118"/>
            <p:cNvSpPr>
              <a:spLocks noChangeArrowheads="1"/>
            </p:cNvSpPr>
            <p:nvPr/>
          </p:nvSpPr>
          <p:spPr bwMode="auto">
            <a:xfrm>
              <a:off x="2250377" y="2275713"/>
              <a:ext cx="1085850" cy="1085850"/>
            </a:xfrm>
            <a:custGeom>
              <a:avLst/>
              <a:gdLst/>
              <a:ahLst/>
              <a:cxnLst/>
              <a:rect l="0" t="0" r="r" b="b"/>
              <a:pathLst>
                <a:path w="85500" h="85500">
                  <a:moveTo>
                    <a:pt x="0" y="85500"/>
                  </a:moveTo>
                  <a:lnTo>
                    <a:pt x="85500" y="85500"/>
                  </a:lnTo>
                  <a:lnTo>
                    <a:pt x="855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A2AB"/>
            </a:solidFill>
            <a:ln w="0"/>
          </p:spPr>
        </p:sp>
        <p:grpSp>
          <p:nvGrpSpPr>
            <p:cNvPr name="Group 120" id="120"/>
            <p:cNvGrpSpPr/>
            <p:nvPr/>
          </p:nvGrpSpPr>
          <p:grpSpPr>
            <a:xfrm>
              <a:off x="2263077" y="2572283"/>
              <a:ext cx="1066165" cy="455562"/>
              <a:chOff x="2263077" y="2572283"/>
              <a:chExt cx="1066165" cy="455562"/>
            </a:xfrm>
          </p:grpSpPr>
          <p:sp>
            <p:nvSpPr>
              <p:cNvPr name="Text Box 119" id="119"/>
              <p:cNvSpPr txBox="1">
                <a:spLocks noChangeArrowheads="1"/>
              </p:cNvSpPr>
              <p:nvPr/>
            </p:nvSpPr>
            <p:spPr bwMode="auto">
              <a:xfrm rot="0">
                <a:off x="2263077" y="2572283"/>
                <a:ext cx="1066165" cy="455562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ctr" indent="0">
                  <a:lnSpc>
                    <a:spcPts val="3437"/>
                  </a:lnSpc>
                  <a:spcAft>
                    <a:spcPts val="0"/>
                  </a:spcAft>
                </a:pPr>
                <a:r>
                  <a:rPr lang="en-US" sz="3587" spc="-597" b="1" kern="2"/>
                  <a:t> </a:t>
                </a:r>
                <a:endParaRPr lang="en-US" sz="1463" b="1" kern="2"/>
              </a:p>
            </p:txBody>
          </p:sp>
          <p:grpSp>
            <p:nvGrpSpPr>
              <p:cNvPr name="Group 121" id="121"/>
              <p:cNvGrpSpPr/>
              <p:nvPr/>
            </p:nvGrpSpPr>
            <p:grpSpPr>
              <a:xfrm>
                <a:off x="2603475" y="2590864"/>
                <a:ext cx="379641" cy="455562"/>
                <a:chOff x="2603475" y="2590864"/>
                <a:chExt cx="379641" cy="455562"/>
              </a:xfrm>
            </p:grpSpPr>
            <p:sp>
              <p:nvSpPr>
                <p:cNvPr name="Freeform 122" id="122"/>
                <p:cNvSpPr>
                  <a:spLocks noChangeArrowheads="1"/>
                </p:cNvSpPr>
                <p:nvPr/>
              </p:nvSpPr>
              <p:spPr bwMode="auto">
                <a:xfrm>
                  <a:off x="2603475" y="2590864"/>
                  <a:ext cx="379628" cy="45554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9893" h="35871">
                      <a:moveTo>
                        <a:pt x="29893" y="29683"/>
                      </a:moveTo>
                      <a:cubicBezTo>
                        <a:pt x="29893" y="31380"/>
                        <a:pt x="29406" y="32836"/>
                        <a:pt x="28433" y="34050"/>
                      </a:cubicBezTo>
                      <a:cubicBezTo>
                        <a:pt x="27460" y="35265"/>
                        <a:pt x="26288" y="35871"/>
                        <a:pt x="24918" y="35871"/>
                      </a:cubicBezTo>
                      <a:lnTo>
                        <a:pt x="4974" y="35871"/>
                      </a:lnTo>
                      <a:cubicBezTo>
                        <a:pt x="3604" y="35871"/>
                        <a:pt x="2432" y="35265"/>
                        <a:pt x="1459" y="34050"/>
                      </a:cubicBezTo>
                      <a:cubicBezTo>
                        <a:pt x="486" y="32836"/>
                        <a:pt x="0" y="31380"/>
                        <a:pt x="0" y="29683"/>
                      </a:cubicBezTo>
                      <a:cubicBezTo>
                        <a:pt x="0" y="28359"/>
                        <a:pt x="66" y="27110"/>
                        <a:pt x="199" y="25935"/>
                      </a:cubicBezTo>
                      <a:cubicBezTo>
                        <a:pt x="331" y="24759"/>
                        <a:pt x="576" y="23576"/>
                        <a:pt x="934" y="22385"/>
                      </a:cubicBezTo>
                      <a:cubicBezTo>
                        <a:pt x="1293" y="21194"/>
                        <a:pt x="1748" y="20174"/>
                        <a:pt x="2300" y="19325"/>
                      </a:cubicBezTo>
                      <a:cubicBezTo>
                        <a:pt x="2853" y="18477"/>
                        <a:pt x="3584" y="17784"/>
                        <a:pt x="4495" y="17247"/>
                      </a:cubicBezTo>
                      <a:cubicBezTo>
                        <a:pt x="5406" y="16710"/>
                        <a:pt x="6453" y="16441"/>
                        <a:pt x="7636" y="16441"/>
                      </a:cubicBezTo>
                      <a:cubicBezTo>
                        <a:pt x="9676" y="18434"/>
                        <a:pt x="12112" y="19430"/>
                        <a:pt x="14946" y="19430"/>
                      </a:cubicBezTo>
                      <a:cubicBezTo>
                        <a:pt x="17780" y="19430"/>
                        <a:pt x="20216" y="18434"/>
                        <a:pt x="22256" y="16441"/>
                      </a:cubicBezTo>
                      <a:cubicBezTo>
                        <a:pt x="23439" y="16441"/>
                        <a:pt x="24487" y="16710"/>
                        <a:pt x="25397" y="17247"/>
                      </a:cubicBezTo>
                      <a:cubicBezTo>
                        <a:pt x="26308" y="17784"/>
                        <a:pt x="27039" y="18477"/>
                        <a:pt x="27592" y="19325"/>
                      </a:cubicBezTo>
                      <a:cubicBezTo>
                        <a:pt x="28145" y="20174"/>
                        <a:pt x="28600" y="21194"/>
                        <a:pt x="28958" y="22385"/>
                      </a:cubicBezTo>
                      <a:cubicBezTo>
                        <a:pt x="29316" y="23576"/>
                        <a:pt x="29561" y="24759"/>
                        <a:pt x="29694" y="25935"/>
                      </a:cubicBezTo>
                      <a:cubicBezTo>
                        <a:pt x="29826" y="27110"/>
                        <a:pt x="29893" y="28359"/>
                        <a:pt x="29893" y="29683"/>
                      </a:cubicBezTo>
                      <a:moveTo>
                        <a:pt x="21287" y="2628"/>
                      </a:moveTo>
                      <a:cubicBezTo>
                        <a:pt x="23039" y="4379"/>
                        <a:pt x="23914" y="6492"/>
                        <a:pt x="23914" y="8968"/>
                      </a:cubicBezTo>
                      <a:cubicBezTo>
                        <a:pt x="23914" y="11443"/>
                        <a:pt x="23039" y="13557"/>
                        <a:pt x="21287" y="15309"/>
                      </a:cubicBezTo>
                      <a:cubicBezTo>
                        <a:pt x="19536" y="17060"/>
                        <a:pt x="17422" y="17936"/>
                        <a:pt x="14946" y="17936"/>
                      </a:cubicBezTo>
                      <a:cubicBezTo>
                        <a:pt x="12470" y="17936"/>
                        <a:pt x="10357" y="17060"/>
                        <a:pt x="8606" y="15309"/>
                      </a:cubicBezTo>
                      <a:cubicBezTo>
                        <a:pt x="6854" y="13557"/>
                        <a:pt x="5979" y="11443"/>
                        <a:pt x="5979" y="8968"/>
                      </a:cubicBezTo>
                      <a:cubicBezTo>
                        <a:pt x="5979" y="6492"/>
                        <a:pt x="6854" y="4379"/>
                        <a:pt x="8606" y="2628"/>
                      </a:cubicBezTo>
                      <a:cubicBezTo>
                        <a:pt x="10357" y="876"/>
                        <a:pt x="12470" y="0"/>
                        <a:pt x="14946" y="0"/>
                      </a:cubicBezTo>
                      <a:cubicBezTo>
                        <a:pt x="17422" y="0"/>
                        <a:pt x="19536" y="876"/>
                        <a:pt x="21287" y="2628"/>
                      </a:cubicBezTo>
                    </a:path>
                  </a:pathLst>
                </a:custGeom>
                <a:solidFill>
                  <a:srgbClr val="F5FDFF"/>
                </a:solidFill>
                <a:ln w="12205"/>
              </p:spPr>
            </p:sp>
          </p:grpSp>
        </p:grpSp>
      </p:grpSp>
      <p:sp>
        <p:nvSpPr>
          <p:cNvPr name="Text Box 123" id="123"/>
          <p:cNvSpPr txBox="1">
            <a:spLocks noChangeArrowheads="1"/>
          </p:cNvSpPr>
          <p:nvPr/>
        </p:nvSpPr>
        <p:spPr bwMode="auto">
          <a:xfrm rot="0">
            <a:off x="4405440" y="3455962"/>
            <a:ext cx="1782039" cy="1692961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07601"/>
              </a:lnSpc>
            </a:pPr>
            <a:r>
              <a:rPr lang="en-US" sz="1800" kern="2"/>
              <a:t xml:space="preserve">The product </a:t>
            </a:r>
            <a:r>
              <a:rPr lang="en-US" sz="1800" kern="2"/>
              <a:t xml:space="preserve">being </a:t>
            </a:r>
            <a:r>
              <a:rPr lang="en-US" sz="1800" kern="2"/>
              <a:t xml:space="preserve">recommended </a:t>
            </a:r>
            <a:r>
              <a:rPr lang="en-US" sz="1800" kern="2"/>
              <a:t xml:space="preserve">is referred to as </a:t>
            </a:r>
            <a:r>
              <a:rPr lang="en-US" sz="1800" b="1" kern="2"/>
              <a:t>the item</a:t>
            </a:r>
            <a:endParaRPr lang="en-US" sz="1800" b="1" kern="2"/>
          </a:p>
        </p:txBody>
      </p:sp>
      <p:grpSp>
        <p:nvGrpSpPr>
          <p:cNvPr name="Group 124" id="124"/>
          <p:cNvGrpSpPr/>
          <p:nvPr/>
        </p:nvGrpSpPr>
        <p:grpSpPr>
          <a:xfrm>
            <a:off x="4750676" y="2275688"/>
            <a:ext cx="1085850" cy="1085850"/>
            <a:chOff x="4750676" y="2275688"/>
            <a:chExt cx="1085850" cy="1085850"/>
          </a:xfrm>
        </p:grpSpPr>
        <p:sp>
          <p:nvSpPr>
            <p:cNvPr name="Freeform 125" id="125"/>
            <p:cNvSpPr>
              <a:spLocks noChangeArrowheads="1"/>
            </p:cNvSpPr>
            <p:nvPr/>
          </p:nvSpPr>
          <p:spPr bwMode="auto">
            <a:xfrm>
              <a:off x="4750676" y="2275688"/>
              <a:ext cx="1085850" cy="1085850"/>
            </a:xfrm>
            <a:custGeom>
              <a:avLst/>
              <a:gdLst/>
              <a:ahLst/>
              <a:cxnLst/>
              <a:rect l="0" t="0" r="r" b="b"/>
              <a:pathLst>
                <a:path w="85500" h="85500">
                  <a:moveTo>
                    <a:pt x="0" y="85500"/>
                  </a:moveTo>
                  <a:lnTo>
                    <a:pt x="85500" y="85500"/>
                  </a:lnTo>
                  <a:lnTo>
                    <a:pt x="855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C72"/>
            </a:solidFill>
            <a:ln w="0"/>
          </p:spPr>
        </p:sp>
        <p:grpSp>
          <p:nvGrpSpPr>
            <p:cNvPr name="Group 127" id="127"/>
            <p:cNvGrpSpPr/>
            <p:nvPr/>
          </p:nvGrpSpPr>
          <p:grpSpPr>
            <a:xfrm>
              <a:off x="4763376" y="2588514"/>
              <a:ext cx="1066165" cy="423037"/>
              <a:chOff x="4763376" y="2588514"/>
              <a:chExt cx="1066165" cy="423037"/>
            </a:xfrm>
          </p:grpSpPr>
          <p:sp>
            <p:nvSpPr>
              <p:cNvPr name="Text Box 126" id="126"/>
              <p:cNvSpPr txBox="1">
                <a:spLocks noChangeArrowheads="1"/>
              </p:cNvSpPr>
              <p:nvPr/>
            </p:nvSpPr>
            <p:spPr bwMode="auto">
              <a:xfrm rot="0">
                <a:off x="4763376" y="2588514"/>
                <a:ext cx="1066165" cy="423037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ctr" indent="0">
                  <a:lnSpc>
                    <a:spcPts val="3181"/>
                  </a:lnSpc>
                  <a:spcAft>
                    <a:spcPts val="0"/>
                  </a:spcAft>
                </a:pPr>
                <a:r>
                  <a:rPr lang="en-US" sz="3331" spc="0" b="1" kern="2"/>
                  <a:t> </a:t>
                </a:r>
                <a:endParaRPr lang="en-US" sz="1463" b="1" kern="2"/>
              </a:p>
            </p:txBody>
          </p:sp>
          <p:grpSp>
            <p:nvGrpSpPr>
              <p:cNvPr name="Group 128" id="128"/>
              <p:cNvGrpSpPr/>
              <p:nvPr/>
            </p:nvGrpSpPr>
            <p:grpSpPr>
              <a:xfrm>
                <a:off x="5082083" y="2607094"/>
                <a:ext cx="423037" cy="423037"/>
                <a:chOff x="5082083" y="2607094"/>
                <a:chExt cx="423037" cy="423037"/>
              </a:xfrm>
            </p:grpSpPr>
            <p:sp>
              <p:nvSpPr>
                <p:cNvPr name="Freeform 129" id="129"/>
                <p:cNvSpPr>
                  <a:spLocks noChangeArrowheads="1"/>
                </p:cNvSpPr>
                <p:nvPr/>
              </p:nvSpPr>
              <p:spPr bwMode="auto">
                <a:xfrm>
                  <a:off x="5082083" y="2607094"/>
                  <a:ext cx="423037" cy="42303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3310" h="33310">
                      <a:moveTo>
                        <a:pt x="33310" y="6245"/>
                      </a:moveTo>
                      <a:lnTo>
                        <a:pt x="33310" y="27064"/>
                      </a:lnTo>
                      <a:cubicBezTo>
                        <a:pt x="33310" y="28785"/>
                        <a:pt x="32700" y="30256"/>
                        <a:pt x="31478" y="31478"/>
                      </a:cubicBezTo>
                      <a:cubicBezTo>
                        <a:pt x="30256" y="32700"/>
                        <a:pt x="28785" y="33310"/>
                        <a:pt x="27065" y="33310"/>
                      </a:cubicBezTo>
                      <a:lnTo>
                        <a:pt x="6245" y="33310"/>
                      </a:lnTo>
                      <a:cubicBezTo>
                        <a:pt x="4525" y="33310"/>
                        <a:pt x="3054" y="32700"/>
                        <a:pt x="1832" y="31478"/>
                      </a:cubicBezTo>
                      <a:cubicBezTo>
                        <a:pt x="611" y="30256"/>
                        <a:pt x="0" y="28785"/>
                        <a:pt x="0" y="27064"/>
                      </a:cubicBezTo>
                      <a:lnTo>
                        <a:pt x="0" y="6245"/>
                      </a:lnTo>
                      <a:cubicBezTo>
                        <a:pt x="0" y="4525"/>
                        <a:pt x="611" y="3054"/>
                        <a:pt x="1832" y="1832"/>
                      </a:cubicBezTo>
                      <a:cubicBezTo>
                        <a:pt x="3054" y="611"/>
                        <a:pt x="4525" y="0"/>
                        <a:pt x="6245" y="0"/>
                      </a:cubicBezTo>
                      <a:lnTo>
                        <a:pt x="27065" y="0"/>
                      </a:lnTo>
                      <a:cubicBezTo>
                        <a:pt x="28785" y="0"/>
                        <a:pt x="30256" y="611"/>
                        <a:pt x="31478" y="1832"/>
                      </a:cubicBezTo>
                      <a:cubicBezTo>
                        <a:pt x="32700" y="3054"/>
                        <a:pt x="33310" y="4525"/>
                        <a:pt x="33310" y="6245"/>
                      </a:cubicBezTo>
                    </a:path>
                  </a:pathLst>
                </a:custGeom>
                <a:solidFill>
                  <a:srgbClr val="F5FDFF"/>
                </a:solidFill>
                <a:ln w="10579"/>
              </p:spPr>
            </p:sp>
          </p:grpSp>
        </p:grpSp>
      </p:grpSp>
      <p:sp>
        <p:nvSpPr>
          <p:cNvPr name="Text Box 130" id="130"/>
          <p:cNvSpPr txBox="1">
            <a:spLocks noChangeArrowheads="1"/>
          </p:cNvSpPr>
          <p:nvPr/>
        </p:nvSpPr>
        <p:spPr bwMode="auto">
          <a:xfrm rot="0">
            <a:off x="6893878" y="3455962"/>
            <a:ext cx="1917865" cy="177354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07601"/>
              </a:lnSpc>
            </a:pPr>
            <a:r>
              <a:rPr lang="en-US" sz="1800" kern="2"/>
              <a:t>Recommendation</a:t>
            </a:r>
            <a:endParaRPr lang="en-US" sz="1800" kern="2"/>
          </a:p>
          <a:p>
            <a:pPr algn="ctr" indent="0">
              <a:lnSpc>
                <a:spcPct val="107601"/>
              </a:lnSpc>
            </a:pPr>
            <a:r>
              <a:rPr lang="en-US" sz="1800" kern="2"/>
              <a:t xml:space="preserve">analysis is based </a:t>
            </a:r>
            <a:r>
              <a:rPr lang="en-US" sz="1800" kern="2"/>
              <a:t xml:space="preserve">on previous </a:t>
            </a:r>
            <a:r>
              <a:rPr lang="en-US" sz="1800" kern="2"/>
              <a:t xml:space="preserve">interaction </a:t>
            </a:r>
            <a:r>
              <a:rPr lang="en-US" sz="1800" kern="2"/>
              <a:t xml:space="preserve">between </a:t>
            </a:r>
            <a:r>
              <a:rPr lang="en-US" sz="1800" b="1" kern="2"/>
              <a:t xml:space="preserve">users </a:t>
            </a:r>
            <a:r>
              <a:rPr lang="en-US" sz="1800" b="1" kern="2"/>
              <a:t>and items</a:t>
            </a:r>
            <a:endParaRPr lang="en-US" sz="1800" b="1" kern="2"/>
          </a:p>
        </p:txBody>
      </p:sp>
      <p:grpSp>
        <p:nvGrpSpPr>
          <p:cNvPr name="Group 131" id="131"/>
          <p:cNvGrpSpPr/>
          <p:nvPr/>
        </p:nvGrpSpPr>
        <p:grpSpPr>
          <a:xfrm>
            <a:off x="7251002" y="2275688"/>
            <a:ext cx="1085850" cy="1085850"/>
            <a:chOff x="7251002" y="2275688"/>
            <a:chExt cx="1085850" cy="1085850"/>
          </a:xfrm>
        </p:grpSpPr>
        <p:sp>
          <p:nvSpPr>
            <p:cNvPr name="Freeform 132" id="132"/>
            <p:cNvSpPr>
              <a:spLocks noChangeArrowheads="1"/>
            </p:cNvSpPr>
            <p:nvPr/>
          </p:nvSpPr>
          <p:spPr bwMode="auto">
            <a:xfrm>
              <a:off x="7251002" y="2275688"/>
              <a:ext cx="1085850" cy="1085850"/>
            </a:xfrm>
            <a:custGeom>
              <a:avLst/>
              <a:gdLst/>
              <a:ahLst/>
              <a:cxnLst/>
              <a:rect l="0" t="0" r="r" b="b"/>
              <a:pathLst>
                <a:path w="85500" h="85500">
                  <a:moveTo>
                    <a:pt x="0" y="85500"/>
                  </a:moveTo>
                  <a:lnTo>
                    <a:pt x="85500" y="85500"/>
                  </a:lnTo>
                  <a:lnTo>
                    <a:pt x="855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625"/>
            </a:solidFill>
            <a:ln w="0"/>
          </p:spPr>
        </p:sp>
        <p:grpSp>
          <p:nvGrpSpPr>
            <p:cNvPr name="Group 134" id="134"/>
            <p:cNvGrpSpPr/>
            <p:nvPr/>
          </p:nvGrpSpPr>
          <p:grpSpPr>
            <a:xfrm>
              <a:off x="7263702" y="2588514"/>
              <a:ext cx="1066165" cy="423037"/>
              <a:chOff x="7263702" y="2588514"/>
              <a:chExt cx="1066165" cy="423037"/>
            </a:xfrm>
          </p:grpSpPr>
          <p:sp>
            <p:nvSpPr>
              <p:cNvPr name="Text Box 133" id="133"/>
              <p:cNvSpPr txBox="1">
                <a:spLocks noChangeArrowheads="1"/>
              </p:cNvSpPr>
              <p:nvPr/>
            </p:nvSpPr>
            <p:spPr bwMode="auto">
              <a:xfrm rot="0">
                <a:off x="7263702" y="2588514"/>
                <a:ext cx="1066165" cy="423037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ctr" indent="0">
                  <a:lnSpc>
                    <a:spcPts val="3181"/>
                  </a:lnSpc>
                  <a:spcAft>
                    <a:spcPts val="0"/>
                  </a:spcAft>
                </a:pPr>
                <a:r>
                  <a:rPr lang="en-US" sz="3331" spc="0" b="1" kern="2"/>
                  <a:t> </a:t>
                </a:r>
                <a:endParaRPr lang="en-US" sz="1463" b="1" kern="2"/>
              </a:p>
            </p:txBody>
          </p:sp>
          <p:grpSp>
            <p:nvGrpSpPr>
              <p:cNvPr name="Group 135" id="135"/>
              <p:cNvGrpSpPr/>
              <p:nvPr/>
            </p:nvGrpSpPr>
            <p:grpSpPr>
              <a:xfrm>
                <a:off x="7582408" y="2607094"/>
                <a:ext cx="423037" cy="423037"/>
                <a:chOff x="7582408" y="2607094"/>
                <a:chExt cx="423037" cy="423037"/>
              </a:xfrm>
            </p:grpSpPr>
            <p:sp>
              <p:nvSpPr>
                <p:cNvPr name="Freeform 136" id="136"/>
                <p:cNvSpPr>
                  <a:spLocks noChangeArrowheads="1"/>
                </p:cNvSpPr>
                <p:nvPr/>
              </p:nvSpPr>
              <p:spPr bwMode="auto">
                <a:xfrm>
                  <a:off x="7582395" y="2607094"/>
                  <a:ext cx="423037" cy="42303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3310" h="33310">
                      <a:moveTo>
                        <a:pt x="5552" y="25937"/>
                      </a:moveTo>
                      <a:lnTo>
                        <a:pt x="5552" y="27758"/>
                      </a:lnTo>
                      <a:lnTo>
                        <a:pt x="27758" y="27758"/>
                      </a:lnTo>
                      <a:lnTo>
                        <a:pt x="27758" y="25937"/>
                      </a:lnTo>
                      <a:cubicBezTo>
                        <a:pt x="27758" y="24260"/>
                        <a:pt x="26486" y="22886"/>
                        <a:pt x="23942" y="21816"/>
                      </a:cubicBezTo>
                      <a:cubicBezTo>
                        <a:pt x="21397" y="20747"/>
                        <a:pt x="18968" y="20212"/>
                        <a:pt x="16655" y="20212"/>
                      </a:cubicBezTo>
                      <a:cubicBezTo>
                        <a:pt x="14342" y="20212"/>
                        <a:pt x="11913" y="20747"/>
                        <a:pt x="9369" y="21816"/>
                      </a:cubicBezTo>
                      <a:cubicBezTo>
                        <a:pt x="6824" y="22886"/>
                        <a:pt x="5552" y="24260"/>
                        <a:pt x="5552" y="25937"/>
                      </a:cubicBezTo>
                      <a:moveTo>
                        <a:pt x="20558" y="15007"/>
                      </a:moveTo>
                      <a:cubicBezTo>
                        <a:pt x="21657" y="13908"/>
                        <a:pt x="22207" y="12607"/>
                        <a:pt x="22207" y="11103"/>
                      </a:cubicBezTo>
                      <a:cubicBezTo>
                        <a:pt x="22207" y="9599"/>
                        <a:pt x="21657" y="8299"/>
                        <a:pt x="20558" y="7200"/>
                      </a:cubicBezTo>
                      <a:cubicBezTo>
                        <a:pt x="19460" y="6101"/>
                        <a:pt x="18159" y="5552"/>
                        <a:pt x="16655" y="5552"/>
                      </a:cubicBezTo>
                      <a:cubicBezTo>
                        <a:pt x="15152" y="5552"/>
                        <a:pt x="13851" y="6101"/>
                        <a:pt x="12752" y="7200"/>
                      </a:cubicBezTo>
                      <a:cubicBezTo>
                        <a:pt x="11653" y="8299"/>
                        <a:pt x="11103" y="9599"/>
                        <a:pt x="11103" y="11103"/>
                      </a:cubicBezTo>
                      <a:cubicBezTo>
                        <a:pt x="11103" y="12607"/>
                        <a:pt x="11653" y="13908"/>
                        <a:pt x="12752" y="15007"/>
                      </a:cubicBezTo>
                      <a:cubicBezTo>
                        <a:pt x="13851" y="16105"/>
                        <a:pt x="15152" y="16655"/>
                        <a:pt x="16655" y="16655"/>
                      </a:cubicBezTo>
                      <a:cubicBezTo>
                        <a:pt x="18159" y="16655"/>
                        <a:pt x="19460" y="16105"/>
                        <a:pt x="20558" y="15007"/>
                      </a:cubicBezTo>
                      <a:moveTo>
                        <a:pt x="0" y="3730"/>
                      </a:moveTo>
                      <a:cubicBezTo>
                        <a:pt x="0" y="2747"/>
                        <a:pt x="361" y="1879"/>
                        <a:pt x="1084" y="1128"/>
                      </a:cubicBezTo>
                      <a:cubicBezTo>
                        <a:pt x="1807" y="376"/>
                        <a:pt x="2689" y="0"/>
                        <a:pt x="3730" y="0"/>
                      </a:cubicBezTo>
                      <a:lnTo>
                        <a:pt x="29580" y="0"/>
                      </a:lnTo>
                      <a:cubicBezTo>
                        <a:pt x="30563" y="0"/>
                        <a:pt x="31431" y="376"/>
                        <a:pt x="32182" y="1128"/>
                      </a:cubicBezTo>
                      <a:cubicBezTo>
                        <a:pt x="32934" y="1879"/>
                        <a:pt x="33310" y="2747"/>
                        <a:pt x="33310" y="3730"/>
                      </a:cubicBezTo>
                      <a:lnTo>
                        <a:pt x="33310" y="29580"/>
                      </a:lnTo>
                      <a:cubicBezTo>
                        <a:pt x="33310" y="30563"/>
                        <a:pt x="32934" y="31430"/>
                        <a:pt x="32182" y="32182"/>
                      </a:cubicBezTo>
                      <a:cubicBezTo>
                        <a:pt x="31431" y="32934"/>
                        <a:pt x="30563" y="33310"/>
                        <a:pt x="29580" y="33310"/>
                      </a:cubicBezTo>
                      <a:lnTo>
                        <a:pt x="3730" y="33310"/>
                      </a:lnTo>
                      <a:cubicBezTo>
                        <a:pt x="2689" y="33310"/>
                        <a:pt x="1807" y="32934"/>
                        <a:pt x="1084" y="32182"/>
                      </a:cubicBezTo>
                      <a:cubicBezTo>
                        <a:pt x="361" y="31430"/>
                        <a:pt x="0" y="30563"/>
                        <a:pt x="0" y="29580"/>
                      </a:cubicBezTo>
                      <a:lnTo>
                        <a:pt x="0" y="3730"/>
                      </a:lnTo>
                      <a:close/>
                    </a:path>
                  </a:pathLst>
                </a:custGeom>
                <a:solidFill>
                  <a:srgbClr val="F5FDFF"/>
                </a:solidFill>
                <a:ln w="9919"/>
              </p:spPr>
            </p:sp>
          </p:grpSp>
        </p:grpSp>
      </p:grpSp>
      <p:grpSp>
        <p:nvGrpSpPr>
          <p:cNvPr name="Group 137" id="137"/>
          <p:cNvGrpSpPr/>
          <p:nvPr/>
        </p:nvGrpSpPr>
        <p:grpSpPr>
          <a:xfrm>
            <a:off x="9903803" y="661060"/>
            <a:ext cx="93155" cy="132969"/>
            <a:chOff x="9903803" y="661060"/>
            <a:chExt cx="93155" cy="132969"/>
          </a:xfrm>
        </p:grpSpPr>
        <p:sp>
          <p:nvSpPr>
            <p:cNvPr name="Text Box 138" id="138"/>
            <p:cNvSpPr txBox="1">
              <a:spLocks noChangeArrowheads="1"/>
            </p:cNvSpPr>
            <p:nvPr/>
          </p:nvSpPr>
          <p:spPr bwMode="auto">
            <a:xfrm rot="0">
              <a:off x="9541307" y="590779"/>
              <a:ext cx="462115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4</a:t>
              </a:r>
              <a:endParaRPr lang="en-US" kern="2"/>
            </a:p>
          </p:txBody>
        </p:sp>
      </p:grpSp>
      <p:grpSp>
        <p:nvGrpSpPr>
          <p:cNvPr name="Group 139" id="139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7.png" id="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141" id="141"/>
          <p:cNvGrpSpPr/>
          <p:nvPr/>
        </p:nvGrpSpPr>
        <p:grpSpPr>
          <a:xfrm>
            <a:off x="6684289" y="348806"/>
            <a:ext cx="869531" cy="315049"/>
            <a:chOff x="6684289" y="348806"/>
            <a:chExt cx="869531" cy="315049"/>
          </a:xfrm>
        </p:grpSpPr>
        <p:grpSp>
          <p:nvGrpSpPr>
            <p:cNvPr name="Group 142" id="142"/>
            <p:cNvGrpSpPr/>
            <p:nvPr/>
          </p:nvGrpSpPr>
          <p:grpSpPr>
            <a:xfrm>
              <a:off x="6441796" y="912838"/>
              <a:ext cx="314782" cy="209271"/>
              <a:chOff x="6441796" y="912838"/>
              <a:chExt cx="314782" cy="209271"/>
            </a:xfrm>
          </p:grpSpPr>
          <p:sp>
            <p:nvSpPr>
              <p:cNvPr name="Freeform 143" id="143"/>
              <p:cNvSpPr>
                <a:spLocks noChangeArrowheads="1"/>
              </p:cNvSpPr>
              <p:nvPr/>
            </p:nvSpPr>
            <p:spPr bwMode="auto">
              <a:xfrm>
                <a:off x="6441783" y="912825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144" id="144"/>
            <p:cNvGrpSpPr/>
            <p:nvPr/>
          </p:nvGrpSpPr>
          <p:grpSpPr>
            <a:xfrm>
              <a:off x="6442012" y="-7747"/>
              <a:ext cx="4035450" cy="928370"/>
              <a:chOff x="6442012" y="-7747"/>
              <a:chExt cx="4035450" cy="928370"/>
            </a:xfrm>
          </p:grpSpPr>
          <p:sp>
            <p:nvSpPr>
              <p:cNvPr name="Freeform 145" id="145"/>
              <p:cNvSpPr>
                <a:spLocks noChangeArrowheads="1"/>
              </p:cNvSpPr>
              <p:nvPr/>
            </p:nvSpPr>
            <p:spPr bwMode="auto">
              <a:xfrm>
                <a:off x="6441999" y="-7747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146" id="146"/>
              <p:cNvSpPr txBox="1">
                <a:spLocks noChangeArrowheads="1"/>
              </p:cNvSpPr>
              <p:nvPr/>
            </p:nvSpPr>
            <p:spPr bwMode="auto">
              <a:xfrm rot="0">
                <a:off x="6681381" y="231597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Types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grpSp>
        <p:nvGrpSpPr>
          <p:cNvPr name="Group 147" id="147"/>
          <p:cNvGrpSpPr/>
          <p:nvPr/>
        </p:nvGrpSpPr>
        <p:grpSpPr>
          <a:xfrm>
            <a:off x="476352" y="2085950"/>
            <a:ext cx="2933662" cy="3571812"/>
            <a:chOff x="476352" y="2085950"/>
            <a:chExt cx="2933662" cy="3571812"/>
          </a:xfrm>
        </p:grpSpPr>
        <p:sp>
          <p:nvSpPr>
            <p:cNvPr name="Text Box 148" id="148"/>
            <p:cNvSpPr txBox="1">
              <a:spLocks noChangeArrowheads="1"/>
            </p:cNvSpPr>
            <p:nvPr/>
          </p:nvSpPr>
          <p:spPr bwMode="auto">
            <a:xfrm rot="0">
              <a:off x="476352" y="4707077"/>
              <a:ext cx="2939377" cy="920204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2400" kern="2"/>
                <a:t>Collaborative</a:t>
              </a:r>
              <a:endParaRPr lang="en-US" sz="2400" kern="2"/>
            </a:p>
          </p:txBody>
        </p:sp>
        <p:grpSp>
          <p:nvGrpSpPr>
            <p:cNvPr name="Group 149" id="149"/>
            <p:cNvGrpSpPr/>
            <p:nvPr/>
          </p:nvGrpSpPr>
          <p:grpSpPr>
            <a:xfrm>
              <a:off x="933679" y="2085950"/>
              <a:ext cx="2019008" cy="2331390"/>
              <a:chOff x="933679" y="2085950"/>
              <a:chExt cx="2019008" cy="2331390"/>
            </a:xfrm>
          </p:grpSpPr>
          <p:grpSp>
            <p:nvGrpSpPr>
              <p:cNvPr name="Group 150" id="150"/>
              <p:cNvGrpSpPr/>
              <p:nvPr/>
            </p:nvGrpSpPr>
            <p:grpSpPr>
              <a:xfrm>
                <a:off x="933679" y="2085950"/>
                <a:ext cx="2019008" cy="2331390"/>
                <a:chOff x="933679" y="2085950"/>
                <a:chExt cx="2019008" cy="2331390"/>
              </a:xfrm>
            </p:grpSpPr>
            <p:grpSp>
              <p:nvGrpSpPr>
                <p:cNvPr name="Group 151" id="151"/>
                <p:cNvGrpSpPr/>
                <p:nvPr/>
              </p:nvGrpSpPr>
              <p:grpSpPr>
                <a:xfrm>
                  <a:off x="933679" y="2085950"/>
                  <a:ext cx="2019008" cy="2331390"/>
                  <a:chOff x="933679" y="2085950"/>
                  <a:chExt cx="2019008" cy="2331390"/>
                </a:xfrm>
              </p:grpSpPr>
              <p:sp>
                <p:nvSpPr>
                  <p:cNvPr name="Freeform 152" id="152"/>
                  <p:cNvSpPr>
                    <a:spLocks noChangeArrowheads="1"/>
                  </p:cNvSpPr>
                  <p:nvPr/>
                </p:nvSpPr>
                <p:spPr bwMode="auto">
                  <a:xfrm>
                    <a:off x="933666" y="2085950"/>
                    <a:ext cx="2019008" cy="2331390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58977" h="183574">
                        <a:moveTo>
                          <a:pt x="79490" y="0"/>
                        </a:moveTo>
                        <a:lnTo>
                          <a:pt x="158977" y="45893"/>
                        </a:lnTo>
                        <a:lnTo>
                          <a:pt x="158977" y="137680"/>
                        </a:lnTo>
                        <a:lnTo>
                          <a:pt x="79490" y="183574"/>
                        </a:lnTo>
                        <a:lnTo>
                          <a:pt x="0" y="137680"/>
                        </a:lnTo>
                        <a:lnTo>
                          <a:pt x="0" y="45895"/>
                        </a:lnTo>
                        <a:close/>
                      </a:path>
                    </a:pathLst>
                  </a:custGeom>
                  <a:solidFill>
                    <a:srgbClr val="C0E5ED"/>
                  </a:solidFill>
                  <a:ln w="14580"/>
                </p:spPr>
              </p:sp>
            </p:grpSp>
            <p:grpSp>
              <p:nvGrpSpPr>
                <p:cNvPr name="Group 153" id="153"/>
                <p:cNvGrpSpPr/>
                <p:nvPr/>
              </p:nvGrpSpPr>
              <p:grpSpPr>
                <a:xfrm>
                  <a:off x="1135088" y="2318499"/>
                  <a:ext cx="1616177" cy="1866290"/>
                  <a:chOff x="1135088" y="2318499"/>
                  <a:chExt cx="1616177" cy="1866290"/>
                </a:xfrm>
              </p:grpSpPr>
              <p:sp>
                <p:nvSpPr>
                  <p:cNvPr name="Freeform 154" id="154"/>
                  <p:cNvSpPr>
                    <a:spLocks noChangeArrowheads="1"/>
                  </p:cNvSpPr>
                  <p:nvPr/>
                </p:nvSpPr>
                <p:spPr bwMode="auto">
                  <a:xfrm>
                    <a:off x="1135075" y="2318499"/>
                    <a:ext cx="1616177" cy="1866278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27258" h="146952">
                        <a:moveTo>
                          <a:pt x="63631" y="0"/>
                        </a:moveTo>
                        <a:lnTo>
                          <a:pt x="127258" y="36739"/>
                        </a:lnTo>
                        <a:lnTo>
                          <a:pt x="127258" y="110213"/>
                        </a:lnTo>
                        <a:lnTo>
                          <a:pt x="63631" y="146952"/>
                        </a:lnTo>
                        <a:lnTo>
                          <a:pt x="0" y="110213"/>
                        </a:lnTo>
                        <a:lnTo>
                          <a:pt x="0" y="36741"/>
                        </a:lnTo>
                        <a:close/>
                      </a:path>
                    </a:pathLst>
                  </a:custGeom>
                  <a:solidFill>
                    <a:srgbClr val="A3D8E4"/>
                  </a:solidFill>
                  <a:ln w="11671"/>
                </p:spPr>
              </p:sp>
            </p:grpSp>
          </p:grpSp>
          <p:sp>
            <p:nvSpPr>
              <p:cNvPr name="Freeform 155" id="155"/>
              <p:cNvSpPr>
                <a:spLocks noChangeArrowheads="1"/>
              </p:cNvSpPr>
              <p:nvPr/>
            </p:nvSpPr>
            <p:spPr bwMode="auto">
              <a:xfrm>
                <a:off x="1576286" y="2909735"/>
                <a:ext cx="733425" cy="684543"/>
              </a:xfrm>
              <a:custGeom>
                <a:avLst/>
                <a:gdLst/>
                <a:ahLst/>
                <a:cxnLst/>
                <a:rect l="0" t="0" r="r" b="b"/>
                <a:pathLst>
                  <a:path w="57751" h="53901">
                    <a:moveTo>
                      <a:pt x="17837" y="26950"/>
                    </a:moveTo>
                    <a:cubicBezTo>
                      <a:pt x="14587" y="27052"/>
                      <a:pt x="11930" y="28334"/>
                      <a:pt x="9865" y="30801"/>
                    </a:cubicBezTo>
                    <a:lnTo>
                      <a:pt x="5834" y="30801"/>
                    </a:lnTo>
                    <a:cubicBezTo>
                      <a:pt x="4190" y="30801"/>
                      <a:pt x="2806" y="30394"/>
                      <a:pt x="1683" y="29582"/>
                    </a:cubicBezTo>
                    <a:cubicBezTo>
                      <a:pt x="562" y="28770"/>
                      <a:pt x="0" y="27581"/>
                      <a:pt x="0" y="26018"/>
                    </a:cubicBezTo>
                    <a:cubicBezTo>
                      <a:pt x="0" y="18938"/>
                      <a:pt x="1244" y="15400"/>
                      <a:pt x="3728" y="15400"/>
                    </a:cubicBezTo>
                    <a:cubicBezTo>
                      <a:pt x="3850" y="15400"/>
                      <a:pt x="4285" y="15611"/>
                      <a:pt x="5037" y="16032"/>
                    </a:cubicBezTo>
                    <a:cubicBezTo>
                      <a:pt x="5790" y="16453"/>
                      <a:pt x="6767" y="16879"/>
                      <a:pt x="7969" y="17310"/>
                    </a:cubicBezTo>
                    <a:cubicBezTo>
                      <a:pt x="9172" y="17741"/>
                      <a:pt x="10366" y="17957"/>
                      <a:pt x="11550" y="17957"/>
                    </a:cubicBezTo>
                    <a:cubicBezTo>
                      <a:pt x="12894" y="17957"/>
                      <a:pt x="14227" y="17726"/>
                      <a:pt x="15550" y="17266"/>
                    </a:cubicBezTo>
                    <a:cubicBezTo>
                      <a:pt x="15450" y="18005"/>
                      <a:pt x="15399" y="18669"/>
                      <a:pt x="15399" y="19250"/>
                    </a:cubicBezTo>
                    <a:cubicBezTo>
                      <a:pt x="15399" y="22038"/>
                      <a:pt x="16212" y="24604"/>
                      <a:pt x="17837" y="26950"/>
                    </a:cubicBezTo>
                    <a:moveTo>
                      <a:pt x="50050" y="46109"/>
                    </a:moveTo>
                    <a:cubicBezTo>
                      <a:pt x="50050" y="48517"/>
                      <a:pt x="49317" y="50417"/>
                      <a:pt x="47854" y="51811"/>
                    </a:cubicBezTo>
                    <a:cubicBezTo>
                      <a:pt x="46390" y="53204"/>
                      <a:pt x="44446" y="53901"/>
                      <a:pt x="42020" y="53901"/>
                    </a:cubicBezTo>
                    <a:lnTo>
                      <a:pt x="15732" y="53901"/>
                    </a:lnTo>
                    <a:cubicBezTo>
                      <a:pt x="13304" y="53901"/>
                      <a:pt x="11359" y="53204"/>
                      <a:pt x="9896" y="51811"/>
                    </a:cubicBezTo>
                    <a:cubicBezTo>
                      <a:pt x="8431" y="50417"/>
                      <a:pt x="7699" y="48517"/>
                      <a:pt x="7699" y="46109"/>
                    </a:cubicBezTo>
                    <a:cubicBezTo>
                      <a:pt x="7699" y="45047"/>
                      <a:pt x="7734" y="44010"/>
                      <a:pt x="7806" y="42998"/>
                    </a:cubicBezTo>
                    <a:cubicBezTo>
                      <a:pt x="7875" y="41984"/>
                      <a:pt x="8014" y="40891"/>
                      <a:pt x="8225" y="39720"/>
                    </a:cubicBezTo>
                    <a:cubicBezTo>
                      <a:pt x="8437" y="38546"/>
                      <a:pt x="8703" y="37459"/>
                      <a:pt x="9025" y="36454"/>
                    </a:cubicBezTo>
                    <a:cubicBezTo>
                      <a:pt x="9343" y="35453"/>
                      <a:pt x="9774" y="34475"/>
                      <a:pt x="10316" y="33523"/>
                    </a:cubicBezTo>
                    <a:cubicBezTo>
                      <a:pt x="10858" y="32569"/>
                      <a:pt x="11480" y="31757"/>
                      <a:pt x="12181" y="31085"/>
                    </a:cubicBezTo>
                    <a:cubicBezTo>
                      <a:pt x="12883" y="30415"/>
                      <a:pt x="13740" y="29878"/>
                      <a:pt x="14754" y="29478"/>
                    </a:cubicBezTo>
                    <a:cubicBezTo>
                      <a:pt x="15766" y="29075"/>
                      <a:pt x="16883" y="28875"/>
                      <a:pt x="18106" y="28875"/>
                    </a:cubicBezTo>
                    <a:cubicBezTo>
                      <a:pt x="18308" y="28875"/>
                      <a:pt x="18738" y="29091"/>
                      <a:pt x="19399" y="29522"/>
                    </a:cubicBezTo>
                    <a:cubicBezTo>
                      <a:pt x="20063" y="29954"/>
                      <a:pt x="20794" y="30434"/>
                      <a:pt x="21597" y="30966"/>
                    </a:cubicBezTo>
                    <a:cubicBezTo>
                      <a:pt x="22398" y="31497"/>
                      <a:pt x="23471" y="31978"/>
                      <a:pt x="24813" y="32410"/>
                    </a:cubicBezTo>
                    <a:cubicBezTo>
                      <a:pt x="26156" y="32842"/>
                      <a:pt x="27512" y="33057"/>
                      <a:pt x="28876" y="33057"/>
                    </a:cubicBezTo>
                    <a:cubicBezTo>
                      <a:pt x="30237" y="33057"/>
                      <a:pt x="31591" y="32842"/>
                      <a:pt x="32934" y="32410"/>
                    </a:cubicBezTo>
                    <a:cubicBezTo>
                      <a:pt x="34278" y="31978"/>
                      <a:pt x="35351" y="31497"/>
                      <a:pt x="36154" y="30966"/>
                    </a:cubicBezTo>
                    <a:cubicBezTo>
                      <a:pt x="36956" y="30434"/>
                      <a:pt x="37688" y="29954"/>
                      <a:pt x="38351" y="29522"/>
                    </a:cubicBezTo>
                    <a:cubicBezTo>
                      <a:pt x="39012" y="29091"/>
                      <a:pt x="39444" y="28875"/>
                      <a:pt x="39641" y="28875"/>
                    </a:cubicBezTo>
                    <a:cubicBezTo>
                      <a:pt x="40866" y="28875"/>
                      <a:pt x="41985" y="29075"/>
                      <a:pt x="42996" y="29478"/>
                    </a:cubicBezTo>
                    <a:cubicBezTo>
                      <a:pt x="44008" y="29878"/>
                      <a:pt x="44866" y="30415"/>
                      <a:pt x="45569" y="31085"/>
                    </a:cubicBezTo>
                    <a:cubicBezTo>
                      <a:pt x="46269" y="31757"/>
                      <a:pt x="46891" y="32569"/>
                      <a:pt x="47434" y="33523"/>
                    </a:cubicBezTo>
                    <a:cubicBezTo>
                      <a:pt x="47975" y="34475"/>
                      <a:pt x="48404" y="35453"/>
                      <a:pt x="48726" y="36454"/>
                    </a:cubicBezTo>
                    <a:cubicBezTo>
                      <a:pt x="49047" y="37459"/>
                      <a:pt x="49313" y="38546"/>
                      <a:pt x="49523" y="39720"/>
                    </a:cubicBezTo>
                    <a:cubicBezTo>
                      <a:pt x="49735" y="40891"/>
                      <a:pt x="49874" y="41984"/>
                      <a:pt x="49945" y="42998"/>
                    </a:cubicBezTo>
                    <a:cubicBezTo>
                      <a:pt x="50014" y="44010"/>
                      <a:pt x="50050" y="45047"/>
                      <a:pt x="50050" y="46109"/>
                    </a:cubicBezTo>
                    <a:moveTo>
                      <a:pt x="16994" y="2256"/>
                    </a:moveTo>
                    <a:cubicBezTo>
                      <a:pt x="18497" y="3760"/>
                      <a:pt x="19249" y="5575"/>
                      <a:pt x="19249" y="7700"/>
                    </a:cubicBezTo>
                    <a:cubicBezTo>
                      <a:pt x="19249" y="9826"/>
                      <a:pt x="18497" y="11641"/>
                      <a:pt x="16994" y="13144"/>
                    </a:cubicBezTo>
                    <a:cubicBezTo>
                      <a:pt x="15492" y="14647"/>
                      <a:pt x="13675" y="15400"/>
                      <a:pt x="11550" y="15400"/>
                    </a:cubicBezTo>
                    <a:cubicBezTo>
                      <a:pt x="9424" y="15400"/>
                      <a:pt x="7608" y="14647"/>
                      <a:pt x="6105" y="13144"/>
                    </a:cubicBezTo>
                    <a:cubicBezTo>
                      <a:pt x="4602" y="11641"/>
                      <a:pt x="3850" y="9826"/>
                      <a:pt x="3850" y="7700"/>
                    </a:cubicBezTo>
                    <a:cubicBezTo>
                      <a:pt x="3850" y="5575"/>
                      <a:pt x="4602" y="3760"/>
                      <a:pt x="6105" y="2256"/>
                    </a:cubicBezTo>
                    <a:cubicBezTo>
                      <a:pt x="7608" y="753"/>
                      <a:pt x="9424" y="0"/>
                      <a:pt x="11550" y="0"/>
                    </a:cubicBezTo>
                    <a:cubicBezTo>
                      <a:pt x="13675" y="0"/>
                      <a:pt x="15492" y="753"/>
                      <a:pt x="16994" y="2256"/>
                    </a:cubicBezTo>
                    <a:moveTo>
                      <a:pt x="37041" y="11085"/>
                    </a:moveTo>
                    <a:cubicBezTo>
                      <a:pt x="39297" y="13340"/>
                      <a:pt x="40425" y="16063"/>
                      <a:pt x="40425" y="19250"/>
                    </a:cubicBezTo>
                    <a:cubicBezTo>
                      <a:pt x="40425" y="22438"/>
                      <a:pt x="39297" y="25159"/>
                      <a:pt x="37041" y="27416"/>
                    </a:cubicBezTo>
                    <a:cubicBezTo>
                      <a:pt x="34784" y="29672"/>
                      <a:pt x="32063" y="30801"/>
                      <a:pt x="28876" y="30801"/>
                    </a:cubicBezTo>
                    <a:cubicBezTo>
                      <a:pt x="25685" y="30801"/>
                      <a:pt x="22963" y="29672"/>
                      <a:pt x="20710" y="27416"/>
                    </a:cubicBezTo>
                    <a:cubicBezTo>
                      <a:pt x="18453" y="25159"/>
                      <a:pt x="17324" y="22438"/>
                      <a:pt x="17324" y="19250"/>
                    </a:cubicBezTo>
                    <a:cubicBezTo>
                      <a:pt x="17324" y="16063"/>
                      <a:pt x="18453" y="13340"/>
                      <a:pt x="20710" y="11085"/>
                    </a:cubicBezTo>
                    <a:cubicBezTo>
                      <a:pt x="22963" y="8828"/>
                      <a:pt x="25685" y="7700"/>
                      <a:pt x="28876" y="7700"/>
                    </a:cubicBezTo>
                    <a:cubicBezTo>
                      <a:pt x="32063" y="7700"/>
                      <a:pt x="34784" y="8828"/>
                      <a:pt x="37041" y="11085"/>
                    </a:cubicBezTo>
                    <a:moveTo>
                      <a:pt x="57751" y="26018"/>
                    </a:moveTo>
                    <a:cubicBezTo>
                      <a:pt x="57751" y="27581"/>
                      <a:pt x="57187" y="28770"/>
                      <a:pt x="56066" y="29582"/>
                    </a:cubicBezTo>
                    <a:cubicBezTo>
                      <a:pt x="54942" y="30394"/>
                      <a:pt x="53560" y="30801"/>
                      <a:pt x="51914" y="30801"/>
                    </a:cubicBezTo>
                    <a:lnTo>
                      <a:pt x="47885" y="30801"/>
                    </a:lnTo>
                    <a:cubicBezTo>
                      <a:pt x="45818" y="28334"/>
                      <a:pt x="43161" y="27052"/>
                      <a:pt x="39912" y="26950"/>
                    </a:cubicBezTo>
                    <a:cubicBezTo>
                      <a:pt x="41538" y="24604"/>
                      <a:pt x="42350" y="22038"/>
                      <a:pt x="42350" y="19250"/>
                    </a:cubicBezTo>
                    <a:cubicBezTo>
                      <a:pt x="42350" y="18669"/>
                      <a:pt x="42301" y="18005"/>
                      <a:pt x="42200" y="17266"/>
                    </a:cubicBezTo>
                    <a:cubicBezTo>
                      <a:pt x="43523" y="17726"/>
                      <a:pt x="44855" y="17957"/>
                      <a:pt x="46200" y="17957"/>
                    </a:cubicBezTo>
                    <a:cubicBezTo>
                      <a:pt x="47382" y="17957"/>
                      <a:pt x="48575" y="17741"/>
                      <a:pt x="49779" y="17310"/>
                    </a:cubicBezTo>
                    <a:cubicBezTo>
                      <a:pt x="50982" y="16879"/>
                      <a:pt x="51961" y="16453"/>
                      <a:pt x="52712" y="16032"/>
                    </a:cubicBezTo>
                    <a:cubicBezTo>
                      <a:pt x="53462" y="15611"/>
                      <a:pt x="53901" y="15400"/>
                      <a:pt x="54019" y="15400"/>
                    </a:cubicBezTo>
                    <a:cubicBezTo>
                      <a:pt x="56505" y="15400"/>
                      <a:pt x="57751" y="18938"/>
                      <a:pt x="57751" y="26018"/>
                    </a:cubicBezTo>
                    <a:moveTo>
                      <a:pt x="51644" y="2256"/>
                    </a:moveTo>
                    <a:cubicBezTo>
                      <a:pt x="53147" y="3760"/>
                      <a:pt x="53901" y="5575"/>
                      <a:pt x="53901" y="7700"/>
                    </a:cubicBezTo>
                    <a:cubicBezTo>
                      <a:pt x="53901" y="9826"/>
                      <a:pt x="53147" y="11641"/>
                      <a:pt x="51644" y="13144"/>
                    </a:cubicBezTo>
                    <a:cubicBezTo>
                      <a:pt x="50141" y="14647"/>
                      <a:pt x="48327" y="15400"/>
                      <a:pt x="46200" y="15400"/>
                    </a:cubicBezTo>
                    <a:cubicBezTo>
                      <a:pt x="44075" y="15400"/>
                      <a:pt x="42260" y="14647"/>
                      <a:pt x="40757" y="13144"/>
                    </a:cubicBezTo>
                    <a:cubicBezTo>
                      <a:pt x="39250" y="11641"/>
                      <a:pt x="38500" y="9826"/>
                      <a:pt x="38500" y="7700"/>
                    </a:cubicBezTo>
                    <a:cubicBezTo>
                      <a:pt x="38500" y="5575"/>
                      <a:pt x="39250" y="3760"/>
                      <a:pt x="40757" y="2256"/>
                    </a:cubicBezTo>
                    <a:cubicBezTo>
                      <a:pt x="42260" y="753"/>
                      <a:pt x="44075" y="0"/>
                      <a:pt x="46200" y="0"/>
                    </a:cubicBezTo>
                    <a:cubicBezTo>
                      <a:pt x="48327" y="0"/>
                      <a:pt x="50139" y="753"/>
                      <a:pt x="51644" y="2256"/>
                    </a:cubicBezTo>
                  </a:path>
                </a:pathLst>
              </a:custGeom>
              <a:solidFill>
                <a:srgbClr val="F5FDFF"/>
              </a:solidFill>
              <a:ln w="18339"/>
            </p:spPr>
          </p:sp>
        </p:grpSp>
      </p:grpSp>
      <p:grpSp>
        <p:nvGrpSpPr>
          <p:cNvPr name="Group 156" id="156"/>
          <p:cNvGrpSpPr/>
          <p:nvPr/>
        </p:nvGrpSpPr>
        <p:grpSpPr>
          <a:xfrm>
            <a:off x="7067512" y="2085975"/>
            <a:ext cx="2933637" cy="3571799"/>
            <a:chOff x="7067512" y="2085975"/>
            <a:chExt cx="2933637" cy="3571799"/>
          </a:xfrm>
        </p:grpSpPr>
        <p:sp>
          <p:nvSpPr>
            <p:cNvPr name="Text Box 157" id="157"/>
            <p:cNvSpPr txBox="1">
              <a:spLocks noChangeArrowheads="1"/>
            </p:cNvSpPr>
            <p:nvPr/>
          </p:nvSpPr>
          <p:spPr bwMode="auto">
            <a:xfrm rot="0">
              <a:off x="7067512" y="4707090"/>
              <a:ext cx="2939352" cy="920204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2400" kern="2"/>
                <a:t>Knowledge based</a:t>
              </a:r>
              <a:endParaRPr lang="en-US" sz="2400" kern="2"/>
            </a:p>
          </p:txBody>
        </p:sp>
        <p:grpSp>
          <p:nvGrpSpPr>
            <p:cNvPr name="Group 158" id="158"/>
            <p:cNvGrpSpPr/>
            <p:nvPr/>
          </p:nvGrpSpPr>
          <p:grpSpPr>
            <a:xfrm>
              <a:off x="7524814" y="2085975"/>
              <a:ext cx="2018995" cy="2331390"/>
              <a:chOff x="7524814" y="2085975"/>
              <a:chExt cx="2018995" cy="2331390"/>
            </a:xfrm>
          </p:grpSpPr>
          <p:grpSp>
            <p:nvGrpSpPr>
              <p:cNvPr name="Group 159" id="159"/>
              <p:cNvGrpSpPr/>
              <p:nvPr/>
            </p:nvGrpSpPr>
            <p:grpSpPr>
              <a:xfrm>
                <a:off x="7524814" y="2085975"/>
                <a:ext cx="2018995" cy="2331390"/>
                <a:chOff x="7524814" y="2085975"/>
                <a:chExt cx="2018995" cy="2331390"/>
              </a:xfrm>
            </p:grpSpPr>
            <p:grpSp>
              <p:nvGrpSpPr>
                <p:cNvPr name="Group 160" id="160"/>
                <p:cNvGrpSpPr/>
                <p:nvPr/>
              </p:nvGrpSpPr>
              <p:grpSpPr>
                <a:xfrm>
                  <a:off x="7524814" y="2085975"/>
                  <a:ext cx="2018995" cy="2331390"/>
                  <a:chOff x="7524814" y="2085975"/>
                  <a:chExt cx="2018995" cy="2331390"/>
                </a:xfrm>
              </p:grpSpPr>
              <p:sp>
                <p:nvSpPr>
                  <p:cNvPr name="Freeform 161" id="161"/>
                  <p:cNvSpPr>
                    <a:spLocks noChangeArrowheads="1"/>
                  </p:cNvSpPr>
                  <p:nvPr/>
                </p:nvSpPr>
                <p:spPr bwMode="auto">
                  <a:xfrm>
                    <a:off x="7524814" y="2085975"/>
                    <a:ext cx="2018983" cy="2331390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58976" h="183574">
                        <a:moveTo>
                          <a:pt x="79489" y="0"/>
                        </a:moveTo>
                        <a:lnTo>
                          <a:pt x="158976" y="45893"/>
                        </a:lnTo>
                        <a:lnTo>
                          <a:pt x="158976" y="137680"/>
                        </a:lnTo>
                        <a:lnTo>
                          <a:pt x="79489" y="183574"/>
                        </a:lnTo>
                        <a:lnTo>
                          <a:pt x="0" y="137681"/>
                        </a:lnTo>
                        <a:lnTo>
                          <a:pt x="0" y="45895"/>
                        </a:lnTo>
                        <a:close/>
                      </a:path>
                    </a:pathLst>
                  </a:custGeom>
                  <a:solidFill>
                    <a:srgbClr val="777574"/>
                  </a:solidFill>
                  <a:ln w="14580"/>
                </p:spPr>
              </p:sp>
            </p:grpSp>
            <p:grpSp>
              <p:nvGrpSpPr>
                <p:cNvPr name="Group 162" id="162"/>
                <p:cNvGrpSpPr/>
                <p:nvPr/>
              </p:nvGrpSpPr>
              <p:grpSpPr>
                <a:xfrm>
                  <a:off x="7726210" y="2318525"/>
                  <a:ext cx="1616202" cy="1866278"/>
                  <a:chOff x="7726210" y="2318525"/>
                  <a:chExt cx="1616202" cy="1866278"/>
                </a:xfrm>
              </p:grpSpPr>
              <p:sp>
                <p:nvSpPr>
                  <p:cNvPr name="Freeform 163" id="163"/>
                  <p:cNvSpPr>
                    <a:spLocks noChangeArrowheads="1"/>
                  </p:cNvSpPr>
                  <p:nvPr/>
                </p:nvSpPr>
                <p:spPr bwMode="auto">
                  <a:xfrm>
                    <a:off x="7726197" y="2318525"/>
                    <a:ext cx="1616202" cy="1866278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27260" h="146951">
                        <a:moveTo>
                          <a:pt x="63631" y="0"/>
                        </a:moveTo>
                        <a:lnTo>
                          <a:pt x="127260" y="36738"/>
                        </a:lnTo>
                        <a:lnTo>
                          <a:pt x="127260" y="110212"/>
                        </a:lnTo>
                        <a:lnTo>
                          <a:pt x="63631" y="146951"/>
                        </a:lnTo>
                        <a:lnTo>
                          <a:pt x="0" y="110212"/>
                        </a:lnTo>
                        <a:lnTo>
                          <a:pt x="0" y="36739"/>
                        </a:lnTo>
                        <a:close/>
                      </a:path>
                    </a:pathLst>
                  </a:custGeom>
                  <a:solidFill>
                    <a:srgbClr val="343332"/>
                  </a:solidFill>
                  <a:ln w="11671"/>
                </p:spPr>
              </p:sp>
            </p:grpSp>
          </p:grpSp>
          <p:sp>
            <p:nvSpPr>
              <p:cNvPr name="Freeform 164" id="164"/>
              <p:cNvSpPr>
                <a:spLocks noChangeArrowheads="1"/>
              </p:cNvSpPr>
              <p:nvPr/>
            </p:nvSpPr>
            <p:spPr bwMode="auto">
              <a:xfrm>
                <a:off x="8295577" y="2727198"/>
                <a:ext cx="476872" cy="1049160"/>
              </a:xfrm>
              <a:custGeom>
                <a:avLst/>
                <a:gdLst/>
                <a:ahLst/>
                <a:cxnLst/>
                <a:rect l="0" t="0" r="r" b="b"/>
                <a:pathLst>
                  <a:path w="37550" h="82612">
                    <a:moveTo>
                      <a:pt x="37550" y="71347"/>
                    </a:moveTo>
                    <a:lnTo>
                      <a:pt x="37550" y="78858"/>
                    </a:lnTo>
                    <a:cubicBezTo>
                      <a:pt x="37550" y="79874"/>
                      <a:pt x="37179" y="80755"/>
                      <a:pt x="36436" y="81498"/>
                    </a:cubicBezTo>
                    <a:cubicBezTo>
                      <a:pt x="35693" y="82241"/>
                      <a:pt x="34812" y="82612"/>
                      <a:pt x="33796" y="82612"/>
                    </a:cubicBezTo>
                    <a:lnTo>
                      <a:pt x="3754" y="82612"/>
                    </a:lnTo>
                    <a:cubicBezTo>
                      <a:pt x="2738" y="82612"/>
                      <a:pt x="1857" y="82241"/>
                      <a:pt x="1114" y="81498"/>
                    </a:cubicBezTo>
                    <a:cubicBezTo>
                      <a:pt x="371" y="80755"/>
                      <a:pt x="0" y="79874"/>
                      <a:pt x="0" y="78858"/>
                    </a:cubicBezTo>
                    <a:lnTo>
                      <a:pt x="0" y="71347"/>
                    </a:lnTo>
                    <a:cubicBezTo>
                      <a:pt x="0" y="70331"/>
                      <a:pt x="371" y="69450"/>
                      <a:pt x="1114" y="68707"/>
                    </a:cubicBezTo>
                    <a:cubicBezTo>
                      <a:pt x="1857" y="67964"/>
                      <a:pt x="2738" y="67591"/>
                      <a:pt x="3754" y="67591"/>
                    </a:cubicBezTo>
                    <a:lnTo>
                      <a:pt x="7510" y="67591"/>
                    </a:lnTo>
                    <a:lnTo>
                      <a:pt x="7510" y="45061"/>
                    </a:lnTo>
                    <a:lnTo>
                      <a:pt x="3754" y="45061"/>
                    </a:lnTo>
                    <a:cubicBezTo>
                      <a:pt x="2738" y="45061"/>
                      <a:pt x="1857" y="44689"/>
                      <a:pt x="1114" y="43946"/>
                    </a:cubicBezTo>
                    <a:cubicBezTo>
                      <a:pt x="371" y="43203"/>
                      <a:pt x="0" y="42322"/>
                      <a:pt x="0" y="41306"/>
                    </a:cubicBezTo>
                    <a:lnTo>
                      <a:pt x="0" y="33795"/>
                    </a:lnTo>
                    <a:cubicBezTo>
                      <a:pt x="0" y="32779"/>
                      <a:pt x="371" y="31898"/>
                      <a:pt x="1114" y="31155"/>
                    </a:cubicBezTo>
                    <a:cubicBezTo>
                      <a:pt x="1857" y="30412"/>
                      <a:pt x="2738" y="30041"/>
                      <a:pt x="3754" y="30041"/>
                    </a:cubicBezTo>
                    <a:lnTo>
                      <a:pt x="26285" y="30041"/>
                    </a:lnTo>
                    <a:cubicBezTo>
                      <a:pt x="27302" y="30041"/>
                      <a:pt x="28182" y="30412"/>
                      <a:pt x="28926" y="31155"/>
                    </a:cubicBezTo>
                    <a:cubicBezTo>
                      <a:pt x="29669" y="31898"/>
                      <a:pt x="30040" y="32779"/>
                      <a:pt x="30040" y="33795"/>
                    </a:cubicBezTo>
                    <a:lnTo>
                      <a:pt x="30040" y="67591"/>
                    </a:lnTo>
                    <a:lnTo>
                      <a:pt x="33796" y="67591"/>
                    </a:lnTo>
                    <a:cubicBezTo>
                      <a:pt x="34812" y="67591"/>
                      <a:pt x="35693" y="67964"/>
                      <a:pt x="36436" y="68707"/>
                    </a:cubicBezTo>
                    <a:cubicBezTo>
                      <a:pt x="37179" y="69450"/>
                      <a:pt x="37550" y="70331"/>
                      <a:pt x="37550" y="71347"/>
                    </a:cubicBezTo>
                    <a:moveTo>
                      <a:pt x="30040" y="3755"/>
                    </a:moveTo>
                    <a:lnTo>
                      <a:pt x="30040" y="15020"/>
                    </a:lnTo>
                    <a:cubicBezTo>
                      <a:pt x="30040" y="16036"/>
                      <a:pt x="29669" y="16917"/>
                      <a:pt x="28926" y="17660"/>
                    </a:cubicBezTo>
                    <a:cubicBezTo>
                      <a:pt x="28182" y="18403"/>
                      <a:pt x="27302" y="18776"/>
                      <a:pt x="26285" y="18776"/>
                    </a:cubicBezTo>
                    <a:lnTo>
                      <a:pt x="11265" y="18776"/>
                    </a:lnTo>
                    <a:cubicBezTo>
                      <a:pt x="10247" y="18776"/>
                      <a:pt x="9368" y="18403"/>
                      <a:pt x="8624" y="17660"/>
                    </a:cubicBezTo>
                    <a:cubicBezTo>
                      <a:pt x="7882" y="16917"/>
                      <a:pt x="7510" y="16036"/>
                      <a:pt x="7510" y="15020"/>
                    </a:cubicBezTo>
                    <a:lnTo>
                      <a:pt x="7510" y="3755"/>
                    </a:lnTo>
                    <a:cubicBezTo>
                      <a:pt x="7510" y="2738"/>
                      <a:pt x="7882" y="1858"/>
                      <a:pt x="8624" y="1114"/>
                    </a:cubicBezTo>
                    <a:cubicBezTo>
                      <a:pt x="9368" y="371"/>
                      <a:pt x="10247" y="0"/>
                      <a:pt x="11265" y="0"/>
                    </a:cubicBezTo>
                    <a:lnTo>
                      <a:pt x="26285" y="0"/>
                    </a:lnTo>
                    <a:cubicBezTo>
                      <a:pt x="27302" y="0"/>
                      <a:pt x="28182" y="371"/>
                      <a:pt x="28926" y="1114"/>
                    </a:cubicBezTo>
                    <a:cubicBezTo>
                      <a:pt x="29669" y="1858"/>
                      <a:pt x="30040" y="2738"/>
                      <a:pt x="30040" y="3755"/>
                    </a:cubicBezTo>
                  </a:path>
                </a:pathLst>
              </a:custGeom>
              <a:solidFill>
                <a:srgbClr val="F5FDFF"/>
              </a:solidFill>
              <a:ln w="28105"/>
            </p:spPr>
          </p:sp>
        </p:grpSp>
      </p:grpSp>
      <p:grpSp>
        <p:nvGrpSpPr>
          <p:cNvPr name="Group 165" id="165"/>
          <p:cNvGrpSpPr/>
          <p:nvPr/>
        </p:nvGrpSpPr>
        <p:grpSpPr>
          <a:xfrm>
            <a:off x="3771900" y="2085975"/>
            <a:ext cx="2933675" cy="3571799"/>
            <a:chOff x="3771900" y="2085975"/>
            <a:chExt cx="2933675" cy="3571799"/>
          </a:xfrm>
        </p:grpSpPr>
        <p:sp>
          <p:nvSpPr>
            <p:cNvPr name="Text Box 166" id="166"/>
            <p:cNvSpPr txBox="1">
              <a:spLocks noChangeArrowheads="1"/>
            </p:cNvSpPr>
            <p:nvPr/>
          </p:nvSpPr>
          <p:spPr bwMode="auto">
            <a:xfrm rot="0">
              <a:off x="3771900" y="4707090"/>
              <a:ext cx="2939390" cy="920204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2400" kern="2"/>
                <a:t>Content based</a:t>
              </a:r>
              <a:endParaRPr lang="en-US" sz="2400" kern="2"/>
            </a:p>
          </p:txBody>
        </p:sp>
        <p:grpSp>
          <p:nvGrpSpPr>
            <p:cNvPr name="Group 167" id="167"/>
            <p:cNvGrpSpPr/>
            <p:nvPr/>
          </p:nvGrpSpPr>
          <p:grpSpPr>
            <a:xfrm>
              <a:off x="4229265" y="2085975"/>
              <a:ext cx="2018995" cy="2331390"/>
              <a:chOff x="4229265" y="2085975"/>
              <a:chExt cx="2018995" cy="2331390"/>
            </a:xfrm>
          </p:grpSpPr>
          <p:grpSp>
            <p:nvGrpSpPr>
              <p:cNvPr name="Group 168" id="168"/>
              <p:cNvGrpSpPr/>
              <p:nvPr/>
            </p:nvGrpSpPr>
            <p:grpSpPr>
              <a:xfrm>
                <a:off x="4229265" y="2085975"/>
                <a:ext cx="2018995" cy="2331390"/>
                <a:chOff x="4229265" y="2085975"/>
                <a:chExt cx="2018995" cy="2331390"/>
              </a:xfrm>
            </p:grpSpPr>
            <p:grpSp>
              <p:nvGrpSpPr>
                <p:cNvPr name="Group 169" id="169"/>
                <p:cNvGrpSpPr/>
                <p:nvPr/>
              </p:nvGrpSpPr>
              <p:grpSpPr>
                <a:xfrm>
                  <a:off x="4229265" y="2085975"/>
                  <a:ext cx="2018995" cy="2331390"/>
                  <a:chOff x="4229265" y="2085975"/>
                  <a:chExt cx="2018995" cy="2331390"/>
                </a:xfrm>
              </p:grpSpPr>
              <p:sp>
                <p:nvSpPr>
                  <p:cNvPr name="Freeform 170" id="170"/>
                  <p:cNvSpPr>
                    <a:spLocks noChangeArrowheads="1"/>
                  </p:cNvSpPr>
                  <p:nvPr/>
                </p:nvSpPr>
                <p:spPr bwMode="auto">
                  <a:xfrm>
                    <a:off x="4229265" y="2085975"/>
                    <a:ext cx="2018983" cy="2331390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58976" h="183574">
                        <a:moveTo>
                          <a:pt x="79489" y="0"/>
                        </a:moveTo>
                        <a:lnTo>
                          <a:pt x="158976" y="45893"/>
                        </a:lnTo>
                        <a:lnTo>
                          <a:pt x="158976" y="137680"/>
                        </a:lnTo>
                        <a:lnTo>
                          <a:pt x="79489" y="183574"/>
                        </a:lnTo>
                        <a:lnTo>
                          <a:pt x="0" y="137681"/>
                        </a:lnTo>
                        <a:lnTo>
                          <a:pt x="0" y="45895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4580"/>
                </p:spPr>
              </p:sp>
            </p:grpSp>
            <p:grpSp>
              <p:nvGrpSpPr>
                <p:cNvPr name="Group 171" id="171"/>
                <p:cNvGrpSpPr/>
                <p:nvPr/>
              </p:nvGrpSpPr>
              <p:grpSpPr>
                <a:xfrm>
                  <a:off x="4430662" y="2318537"/>
                  <a:ext cx="1616189" cy="1866278"/>
                  <a:chOff x="4430662" y="2318537"/>
                  <a:chExt cx="1616189" cy="1866278"/>
                </a:xfrm>
              </p:grpSpPr>
              <p:sp>
                <p:nvSpPr>
                  <p:cNvPr name="Freeform 172" id="172"/>
                  <p:cNvSpPr>
                    <a:spLocks noChangeArrowheads="1"/>
                  </p:cNvSpPr>
                  <p:nvPr/>
                </p:nvSpPr>
                <p:spPr bwMode="auto">
                  <a:xfrm>
                    <a:off x="4430662" y="2318525"/>
                    <a:ext cx="1616189" cy="1866278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27259" h="146951">
                        <a:moveTo>
                          <a:pt x="63631" y="0"/>
                        </a:moveTo>
                        <a:lnTo>
                          <a:pt x="127259" y="36738"/>
                        </a:lnTo>
                        <a:lnTo>
                          <a:pt x="127259" y="110212"/>
                        </a:lnTo>
                        <a:lnTo>
                          <a:pt x="63631" y="146951"/>
                        </a:lnTo>
                        <a:lnTo>
                          <a:pt x="0" y="110212"/>
                        </a:lnTo>
                        <a:lnTo>
                          <a:pt x="0" y="3673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 w="11671"/>
                </p:spPr>
              </p:sp>
            </p:grpSp>
          </p:grpSp>
          <p:sp>
            <p:nvSpPr>
              <p:cNvPr name="Freeform 173" id="173"/>
              <p:cNvSpPr>
                <a:spLocks noChangeArrowheads="1"/>
              </p:cNvSpPr>
              <p:nvPr/>
            </p:nvSpPr>
            <p:spPr bwMode="auto">
              <a:xfrm>
                <a:off x="4958613" y="2909976"/>
                <a:ext cx="560451" cy="684492"/>
              </a:xfrm>
              <a:custGeom>
                <a:avLst/>
                <a:gdLst/>
                <a:ahLst/>
                <a:cxnLst/>
                <a:rect l="0" t="0" r="r" b="b"/>
                <a:pathLst>
                  <a:path w="44130" h="53898">
                    <a:moveTo>
                      <a:pt x="39188" y="49071"/>
                    </a:moveTo>
                    <a:lnTo>
                      <a:pt x="39188" y="9768"/>
                    </a:lnTo>
                    <a:lnTo>
                      <a:pt x="34362" y="9768"/>
                    </a:lnTo>
                    <a:lnTo>
                      <a:pt x="34362" y="17123"/>
                    </a:lnTo>
                    <a:lnTo>
                      <a:pt x="9768" y="17123"/>
                    </a:lnTo>
                    <a:lnTo>
                      <a:pt x="9768" y="9768"/>
                    </a:lnTo>
                    <a:lnTo>
                      <a:pt x="4942" y="9768"/>
                    </a:lnTo>
                    <a:lnTo>
                      <a:pt x="4942" y="49071"/>
                    </a:lnTo>
                    <a:lnTo>
                      <a:pt x="39188" y="49071"/>
                    </a:lnTo>
                    <a:close/>
                    <a:moveTo>
                      <a:pt x="23789" y="5631"/>
                    </a:moveTo>
                    <a:cubicBezTo>
                      <a:pt x="23329" y="5171"/>
                      <a:pt x="22755" y="4941"/>
                      <a:pt x="22065" y="4941"/>
                    </a:cubicBezTo>
                    <a:cubicBezTo>
                      <a:pt x="21375" y="4941"/>
                      <a:pt x="20801" y="5171"/>
                      <a:pt x="20341" y="5631"/>
                    </a:cubicBezTo>
                    <a:cubicBezTo>
                      <a:pt x="19881" y="6090"/>
                      <a:pt x="19652" y="6665"/>
                      <a:pt x="19652" y="7355"/>
                    </a:cubicBezTo>
                    <a:cubicBezTo>
                      <a:pt x="19652" y="8044"/>
                      <a:pt x="19881" y="8619"/>
                      <a:pt x="20341" y="9078"/>
                    </a:cubicBezTo>
                    <a:cubicBezTo>
                      <a:pt x="20801" y="9538"/>
                      <a:pt x="21375" y="9768"/>
                      <a:pt x="22065" y="9768"/>
                    </a:cubicBezTo>
                    <a:cubicBezTo>
                      <a:pt x="22755" y="9768"/>
                      <a:pt x="23329" y="9538"/>
                      <a:pt x="23789" y="9078"/>
                    </a:cubicBezTo>
                    <a:cubicBezTo>
                      <a:pt x="24249" y="8619"/>
                      <a:pt x="24478" y="8044"/>
                      <a:pt x="24478" y="7355"/>
                    </a:cubicBezTo>
                    <a:cubicBezTo>
                      <a:pt x="24478" y="6665"/>
                      <a:pt x="24249" y="6090"/>
                      <a:pt x="23789" y="5631"/>
                    </a:cubicBezTo>
                    <a:moveTo>
                      <a:pt x="39188" y="4941"/>
                    </a:moveTo>
                    <a:cubicBezTo>
                      <a:pt x="40491" y="4941"/>
                      <a:pt x="41641" y="5420"/>
                      <a:pt x="42636" y="6378"/>
                    </a:cubicBezTo>
                    <a:cubicBezTo>
                      <a:pt x="43632" y="7336"/>
                      <a:pt x="44130" y="8465"/>
                      <a:pt x="44130" y="9768"/>
                    </a:cubicBezTo>
                    <a:lnTo>
                      <a:pt x="44130" y="49071"/>
                    </a:lnTo>
                    <a:cubicBezTo>
                      <a:pt x="44130" y="50374"/>
                      <a:pt x="43632" y="51503"/>
                      <a:pt x="42636" y="52461"/>
                    </a:cubicBezTo>
                    <a:cubicBezTo>
                      <a:pt x="41641" y="53419"/>
                      <a:pt x="40491" y="53898"/>
                      <a:pt x="39188" y="53898"/>
                    </a:cubicBezTo>
                    <a:lnTo>
                      <a:pt x="4942" y="53898"/>
                    </a:lnTo>
                    <a:cubicBezTo>
                      <a:pt x="3640" y="53898"/>
                      <a:pt x="2490" y="53419"/>
                      <a:pt x="1494" y="52461"/>
                    </a:cubicBezTo>
                    <a:cubicBezTo>
                      <a:pt x="498" y="51503"/>
                      <a:pt x="0" y="50374"/>
                      <a:pt x="0" y="49071"/>
                    </a:cubicBezTo>
                    <a:lnTo>
                      <a:pt x="0" y="9768"/>
                    </a:lnTo>
                    <a:cubicBezTo>
                      <a:pt x="0" y="8465"/>
                      <a:pt x="498" y="7336"/>
                      <a:pt x="1494" y="6378"/>
                    </a:cubicBezTo>
                    <a:cubicBezTo>
                      <a:pt x="2490" y="5420"/>
                      <a:pt x="3640" y="4941"/>
                      <a:pt x="4942" y="4941"/>
                    </a:cubicBezTo>
                    <a:lnTo>
                      <a:pt x="15170" y="4941"/>
                    </a:lnTo>
                    <a:cubicBezTo>
                      <a:pt x="15706" y="3486"/>
                      <a:pt x="16587" y="2298"/>
                      <a:pt x="17813" y="1378"/>
                    </a:cubicBezTo>
                    <a:cubicBezTo>
                      <a:pt x="19039" y="459"/>
                      <a:pt x="20456" y="0"/>
                      <a:pt x="22065" y="0"/>
                    </a:cubicBezTo>
                    <a:cubicBezTo>
                      <a:pt x="23674" y="0"/>
                      <a:pt x="25091" y="459"/>
                      <a:pt x="26317" y="1378"/>
                    </a:cubicBezTo>
                    <a:cubicBezTo>
                      <a:pt x="27543" y="2298"/>
                      <a:pt x="28425" y="3486"/>
                      <a:pt x="28961" y="4941"/>
                    </a:cubicBezTo>
                    <a:lnTo>
                      <a:pt x="39188" y="4941"/>
                    </a:lnTo>
                    <a:close/>
                  </a:path>
                </a:pathLst>
              </a:custGeom>
              <a:solidFill>
                <a:srgbClr val="151D1F"/>
              </a:solidFill>
              <a:ln w="23343"/>
            </p:spPr>
          </p:sp>
        </p:grpSp>
      </p:grpSp>
      <p:sp>
        <p:nvSpPr>
          <p:cNvPr name="Text Box 174" id="174"/>
          <p:cNvSpPr txBox="1">
            <a:spLocks noChangeArrowheads="1"/>
          </p:cNvSpPr>
          <p:nvPr/>
        </p:nvSpPr>
        <p:spPr bwMode="auto">
          <a:xfrm rot="0">
            <a:off x="1876628" y="1428737"/>
            <a:ext cx="6387262" cy="476326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13484"/>
              </a:lnSpc>
              <a:spcAft>
                <a:spcPts val="525"/>
              </a:spcAft>
            </a:pPr>
            <a:r>
              <a:rPr lang="en-US" sz="2600" b="1" kern="2">
                <a:latin typeface="Noto Sans"/>
              </a:rPr>
              <a:t>Basic types of recommender systems</a:t>
            </a:r>
            <a:endParaRPr lang="en-US" sz="2600" b="1" kern="2">
              <a:latin typeface="Noto Sans"/>
            </a:endParaRPr>
          </a:p>
        </p:txBody>
      </p:sp>
      <p:grpSp>
        <p:nvGrpSpPr>
          <p:cNvPr name="Group 175" id="175"/>
          <p:cNvGrpSpPr/>
          <p:nvPr/>
        </p:nvGrpSpPr>
        <p:grpSpPr>
          <a:xfrm>
            <a:off x="9906279" y="661060"/>
            <a:ext cx="90297" cy="137160"/>
            <a:chOff x="9906279" y="661060"/>
            <a:chExt cx="90297" cy="137160"/>
          </a:xfrm>
        </p:grpSpPr>
        <p:sp>
          <p:nvSpPr>
            <p:cNvPr name="Text Box 176" id="176"/>
            <p:cNvSpPr txBox="1">
              <a:spLocks noChangeArrowheads="1"/>
            </p:cNvSpPr>
            <p:nvPr/>
          </p:nvSpPr>
          <p:spPr bwMode="auto">
            <a:xfrm rot="0">
              <a:off x="9541497" y="590779"/>
              <a:ext cx="461924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5</a:t>
              </a:r>
              <a:endParaRPr lang="en-US" kern="2"/>
            </a:p>
          </p:txBody>
        </p:sp>
      </p:grpSp>
      <p:grpSp>
        <p:nvGrpSpPr>
          <p:cNvPr name="Group 177" id="177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8.png" id="17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179" id="179"/>
          <p:cNvGrpSpPr/>
          <p:nvPr/>
        </p:nvGrpSpPr>
        <p:grpSpPr>
          <a:xfrm>
            <a:off x="6701536" y="333654"/>
            <a:ext cx="1985404" cy="254102"/>
            <a:chOff x="6701536" y="333654"/>
            <a:chExt cx="1985404" cy="254102"/>
          </a:xfrm>
        </p:grpSpPr>
        <p:grpSp>
          <p:nvGrpSpPr>
            <p:cNvPr name="Group 180" id="180"/>
            <p:cNvGrpSpPr/>
            <p:nvPr/>
          </p:nvGrpSpPr>
          <p:grpSpPr>
            <a:xfrm>
              <a:off x="6441796" y="912838"/>
              <a:ext cx="314782" cy="209271"/>
              <a:chOff x="6441796" y="912838"/>
              <a:chExt cx="314782" cy="209271"/>
            </a:xfrm>
          </p:grpSpPr>
          <p:sp>
            <p:nvSpPr>
              <p:cNvPr name="Freeform 181" id="181"/>
              <p:cNvSpPr>
                <a:spLocks noChangeArrowheads="1"/>
              </p:cNvSpPr>
              <p:nvPr/>
            </p:nvSpPr>
            <p:spPr bwMode="auto">
              <a:xfrm>
                <a:off x="6441783" y="912825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182" id="182"/>
            <p:cNvGrpSpPr/>
            <p:nvPr/>
          </p:nvGrpSpPr>
          <p:grpSpPr>
            <a:xfrm>
              <a:off x="6442012" y="-7747"/>
              <a:ext cx="4035450" cy="928370"/>
              <a:chOff x="6442012" y="-7747"/>
              <a:chExt cx="4035450" cy="928370"/>
            </a:xfrm>
          </p:grpSpPr>
          <p:sp>
            <p:nvSpPr>
              <p:cNvPr name="Freeform 183" id="183"/>
              <p:cNvSpPr>
                <a:spLocks noChangeArrowheads="1"/>
              </p:cNvSpPr>
              <p:nvPr/>
            </p:nvSpPr>
            <p:spPr bwMode="auto">
              <a:xfrm>
                <a:off x="6441999" y="-7747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184" id="184"/>
              <p:cNvSpPr txBox="1">
                <a:spLocks noChangeArrowheads="1"/>
              </p:cNvSpPr>
              <p:nvPr/>
            </p:nvSpPr>
            <p:spPr bwMode="auto">
              <a:xfrm rot="0">
                <a:off x="6681381" y="231597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Collaborative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sp>
        <p:nvSpPr>
          <p:cNvPr name="Text Box 185" id="185"/>
          <p:cNvSpPr txBox="1">
            <a:spLocks noChangeArrowheads="1"/>
          </p:cNvSpPr>
          <p:nvPr/>
        </p:nvSpPr>
        <p:spPr bwMode="auto">
          <a:xfrm rot="0">
            <a:off x="5374221" y="1503032"/>
            <a:ext cx="4628096" cy="914298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Use the collaborative power of the ratings </a:t>
            </a:r>
            <a:r>
              <a:rPr lang="en-US" sz="1800" kern="2"/>
              <a:t xml:space="preserve">provided by multiple users to make </a:t>
            </a:r>
            <a:r>
              <a:rPr lang="en-US" sz="1800" kern="2"/>
              <a:t>recommendations.</a:t>
            </a:r>
            <a:endParaRPr lang="en-US" sz="1800" kern="2"/>
          </a:p>
        </p:txBody>
      </p:sp>
      <p:sp>
        <p:nvSpPr>
          <p:cNvPr name="Text Box 186" id="186"/>
          <p:cNvSpPr txBox="1">
            <a:spLocks noChangeArrowheads="1"/>
          </p:cNvSpPr>
          <p:nvPr/>
        </p:nvSpPr>
        <p:spPr bwMode="auto">
          <a:xfrm rot="0">
            <a:off x="6065444" y="2944660"/>
            <a:ext cx="1338453" cy="666750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  <a:spcAft>
                <a:spcPts val="0"/>
              </a:spcAft>
            </a:pPr>
            <a:r>
              <a:rPr lang="en-US" sz="1800" kern="2"/>
              <a:t>Sparse data</a:t>
            </a:r>
            <a:endParaRPr lang="en-US" sz="1800" kern="2"/>
          </a:p>
        </p:txBody>
      </p:sp>
      <p:grpSp>
        <p:nvGrpSpPr>
          <p:cNvPr name="Group 187" id="187"/>
          <p:cNvGrpSpPr/>
          <p:nvPr/>
        </p:nvGrpSpPr>
        <p:grpSpPr>
          <a:xfrm>
            <a:off x="5374196" y="3001670"/>
            <a:ext cx="570103" cy="570103"/>
            <a:chOff x="5374196" y="3001670"/>
            <a:chExt cx="570103" cy="570103"/>
          </a:xfrm>
        </p:grpSpPr>
        <p:grpSp>
          <p:nvGrpSpPr>
            <p:cNvPr name="Group 188" id="188"/>
            <p:cNvGrpSpPr/>
            <p:nvPr/>
          </p:nvGrpSpPr>
          <p:grpSpPr>
            <a:xfrm>
              <a:off x="5374196" y="3001670"/>
              <a:ext cx="570103" cy="570103"/>
              <a:chOff x="5374196" y="3001670"/>
              <a:chExt cx="570103" cy="570103"/>
            </a:xfrm>
          </p:grpSpPr>
          <p:sp>
            <p:nvSpPr>
              <p:cNvPr name="Freeform 189" id="189"/>
              <p:cNvSpPr>
                <a:spLocks noChangeArrowheads="1"/>
              </p:cNvSpPr>
              <p:nvPr/>
            </p:nvSpPr>
            <p:spPr bwMode="auto">
              <a:xfrm>
                <a:off x="5374196" y="3001670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CCCCCC"/>
              </a:solidFill>
              <a:ln w="1448"/>
            </p:spPr>
          </p:sp>
        </p:grpSp>
        <p:sp>
          <p:nvSpPr>
            <p:cNvPr name="Freeform 190" id="190"/>
            <p:cNvSpPr>
              <a:spLocks noChangeArrowheads="1"/>
            </p:cNvSpPr>
            <p:nvPr/>
          </p:nvSpPr>
          <p:spPr bwMode="auto">
            <a:xfrm>
              <a:off x="5535613" y="3187268"/>
              <a:ext cx="247040" cy="198349"/>
            </a:xfrm>
            <a:custGeom>
              <a:avLst/>
              <a:gdLst/>
              <a:ahLst/>
              <a:cxnLst/>
              <a:rect l="0" t="0" r="r" b="b"/>
              <a:pathLst>
                <a:path w="19453" h="15618">
                  <a:moveTo>
                    <a:pt x="1963" y="731"/>
                  </a:moveTo>
                  <a:cubicBezTo>
                    <a:pt x="4794" y="244"/>
                    <a:pt x="7382" y="0"/>
                    <a:pt x="9726" y="0"/>
                  </a:cubicBezTo>
                  <a:cubicBezTo>
                    <a:pt x="12070" y="0"/>
                    <a:pt x="14658" y="244"/>
                    <a:pt x="17489" y="731"/>
                  </a:cubicBezTo>
                  <a:lnTo>
                    <a:pt x="18357" y="868"/>
                  </a:lnTo>
                  <a:lnTo>
                    <a:pt x="18631" y="1736"/>
                  </a:lnTo>
                  <a:cubicBezTo>
                    <a:pt x="19179" y="3745"/>
                    <a:pt x="19453" y="5769"/>
                    <a:pt x="19453" y="7809"/>
                  </a:cubicBezTo>
                  <a:cubicBezTo>
                    <a:pt x="19453" y="9849"/>
                    <a:pt x="19179" y="11873"/>
                    <a:pt x="18631" y="13882"/>
                  </a:cubicBezTo>
                  <a:lnTo>
                    <a:pt x="18357" y="14750"/>
                  </a:lnTo>
                  <a:lnTo>
                    <a:pt x="17489" y="14887"/>
                  </a:lnTo>
                  <a:cubicBezTo>
                    <a:pt x="14658" y="15374"/>
                    <a:pt x="12070" y="15618"/>
                    <a:pt x="9726" y="15618"/>
                  </a:cubicBezTo>
                  <a:cubicBezTo>
                    <a:pt x="7382" y="15618"/>
                    <a:pt x="4794" y="15374"/>
                    <a:pt x="1963" y="14887"/>
                  </a:cubicBezTo>
                  <a:lnTo>
                    <a:pt x="1095" y="14750"/>
                  </a:lnTo>
                  <a:lnTo>
                    <a:pt x="821" y="13882"/>
                  </a:lnTo>
                  <a:cubicBezTo>
                    <a:pt x="273" y="11873"/>
                    <a:pt x="0" y="9849"/>
                    <a:pt x="0" y="7809"/>
                  </a:cubicBezTo>
                  <a:cubicBezTo>
                    <a:pt x="0" y="5769"/>
                    <a:pt x="273" y="3745"/>
                    <a:pt x="821" y="1736"/>
                  </a:cubicBezTo>
                  <a:lnTo>
                    <a:pt x="1095" y="868"/>
                  </a:lnTo>
                  <a:lnTo>
                    <a:pt x="1963" y="731"/>
                  </a:lnTo>
                  <a:close/>
                  <a:moveTo>
                    <a:pt x="16850" y="2603"/>
                  </a:moveTo>
                  <a:cubicBezTo>
                    <a:pt x="14232" y="2177"/>
                    <a:pt x="11857" y="1964"/>
                    <a:pt x="9726" y="1964"/>
                  </a:cubicBezTo>
                  <a:cubicBezTo>
                    <a:pt x="7595" y="1964"/>
                    <a:pt x="5221" y="2177"/>
                    <a:pt x="2602" y="2603"/>
                  </a:cubicBezTo>
                  <a:cubicBezTo>
                    <a:pt x="2146" y="4338"/>
                    <a:pt x="1917" y="6074"/>
                    <a:pt x="1917" y="7809"/>
                  </a:cubicBezTo>
                  <a:cubicBezTo>
                    <a:pt x="1917" y="9544"/>
                    <a:pt x="2146" y="11280"/>
                    <a:pt x="2602" y="13015"/>
                  </a:cubicBezTo>
                  <a:cubicBezTo>
                    <a:pt x="5221" y="13441"/>
                    <a:pt x="7595" y="13654"/>
                    <a:pt x="9726" y="13654"/>
                  </a:cubicBezTo>
                  <a:cubicBezTo>
                    <a:pt x="11857" y="13654"/>
                    <a:pt x="14232" y="13441"/>
                    <a:pt x="16850" y="13015"/>
                  </a:cubicBezTo>
                  <a:cubicBezTo>
                    <a:pt x="17306" y="11280"/>
                    <a:pt x="17535" y="9544"/>
                    <a:pt x="17535" y="7809"/>
                  </a:cubicBezTo>
                  <a:cubicBezTo>
                    <a:pt x="17535" y="6074"/>
                    <a:pt x="17306" y="4338"/>
                    <a:pt x="16850" y="2603"/>
                  </a:cubicBezTo>
                </a:path>
              </a:pathLst>
            </a:custGeom>
            <a:solidFill>
              <a:srgbClr val="151D1F"/>
            </a:solidFill>
            <a:ln w="7125"/>
          </p:spPr>
        </p:sp>
      </p:grpSp>
      <p:sp>
        <p:nvSpPr>
          <p:cNvPr name="Text Box 191" id="191"/>
          <p:cNvSpPr txBox="1">
            <a:spLocks noChangeArrowheads="1"/>
          </p:cNvSpPr>
          <p:nvPr/>
        </p:nvSpPr>
        <p:spPr bwMode="auto">
          <a:xfrm rot="0">
            <a:off x="6065444" y="3991102"/>
            <a:ext cx="1767065" cy="1562100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Ratings are </a:t>
            </a:r>
            <a:r>
              <a:rPr lang="en-US" sz="1800" kern="2"/>
              <a:t xml:space="preserve">highly </a:t>
            </a:r>
            <a:r>
              <a:rPr lang="en-US" sz="1800" kern="2"/>
              <a:t xml:space="preserve">correlated </a:t>
            </a:r>
            <a:r>
              <a:rPr lang="en-US" sz="1800" kern="2"/>
              <a:t xml:space="preserve">between users </a:t>
            </a:r>
            <a:r>
              <a:rPr lang="en-US" sz="1800" kern="2"/>
              <a:t>and items</a:t>
            </a:r>
            <a:endParaRPr lang="en-US" sz="1800" kern="2"/>
          </a:p>
        </p:txBody>
      </p:sp>
      <p:grpSp>
        <p:nvGrpSpPr>
          <p:cNvPr name="Group 192" id="192"/>
          <p:cNvGrpSpPr/>
          <p:nvPr/>
        </p:nvGrpSpPr>
        <p:grpSpPr>
          <a:xfrm>
            <a:off x="5374183" y="4048112"/>
            <a:ext cx="570103" cy="570103"/>
            <a:chOff x="5374183" y="4048112"/>
            <a:chExt cx="570103" cy="570103"/>
          </a:xfrm>
        </p:grpSpPr>
        <p:grpSp>
          <p:nvGrpSpPr>
            <p:cNvPr name="Group 193" id="193"/>
            <p:cNvGrpSpPr/>
            <p:nvPr/>
          </p:nvGrpSpPr>
          <p:grpSpPr>
            <a:xfrm>
              <a:off x="5374183" y="4048112"/>
              <a:ext cx="570103" cy="570103"/>
              <a:chOff x="5374183" y="4048112"/>
              <a:chExt cx="570103" cy="570103"/>
            </a:xfrm>
          </p:grpSpPr>
          <p:sp>
            <p:nvSpPr>
              <p:cNvPr name="Freeform 194" id="194"/>
              <p:cNvSpPr>
                <a:spLocks noChangeArrowheads="1"/>
              </p:cNvSpPr>
              <p:nvPr/>
            </p:nvSpPr>
            <p:spPr bwMode="auto">
              <a:xfrm>
                <a:off x="5374183" y="4048100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CCCCCC"/>
              </a:solidFill>
              <a:ln w="1448"/>
            </p:spPr>
          </p:sp>
        </p:grpSp>
        <p:sp>
          <p:nvSpPr>
            <p:cNvPr name="Freeform 195" id="195"/>
            <p:cNvSpPr>
              <a:spLocks noChangeArrowheads="1"/>
            </p:cNvSpPr>
            <p:nvPr/>
          </p:nvSpPr>
          <p:spPr bwMode="auto">
            <a:xfrm>
              <a:off x="5516690" y="4297705"/>
              <a:ext cx="285039" cy="70917"/>
            </a:xfrm>
            <a:custGeom>
              <a:avLst/>
              <a:gdLst/>
              <a:ahLst/>
              <a:cxnLst/>
              <a:rect l="0" t="0" r="r" b="b"/>
              <a:pathLst>
                <a:path w="22445" h="5584">
                  <a:moveTo>
                    <a:pt x="19652" y="0"/>
                  </a:moveTo>
                  <a:cubicBezTo>
                    <a:pt x="20425" y="0"/>
                    <a:pt x="21084" y="272"/>
                    <a:pt x="21628" y="816"/>
                  </a:cubicBezTo>
                  <a:cubicBezTo>
                    <a:pt x="22172" y="1360"/>
                    <a:pt x="22445" y="2019"/>
                    <a:pt x="22445" y="2792"/>
                  </a:cubicBezTo>
                  <a:cubicBezTo>
                    <a:pt x="22445" y="3565"/>
                    <a:pt x="22172" y="4223"/>
                    <a:pt x="21628" y="4768"/>
                  </a:cubicBezTo>
                  <a:cubicBezTo>
                    <a:pt x="21084" y="5312"/>
                    <a:pt x="20425" y="5584"/>
                    <a:pt x="19652" y="5584"/>
                  </a:cubicBezTo>
                  <a:cubicBezTo>
                    <a:pt x="18388" y="5584"/>
                    <a:pt x="17527" y="5022"/>
                    <a:pt x="17070" y="3898"/>
                  </a:cubicBezTo>
                  <a:lnTo>
                    <a:pt x="13804" y="3898"/>
                  </a:lnTo>
                  <a:cubicBezTo>
                    <a:pt x="13347" y="5022"/>
                    <a:pt x="12487" y="5584"/>
                    <a:pt x="11222" y="5584"/>
                  </a:cubicBezTo>
                  <a:cubicBezTo>
                    <a:pt x="9957" y="5584"/>
                    <a:pt x="9097" y="5022"/>
                    <a:pt x="8640" y="3898"/>
                  </a:cubicBezTo>
                  <a:lnTo>
                    <a:pt x="5374" y="3898"/>
                  </a:lnTo>
                  <a:cubicBezTo>
                    <a:pt x="4917" y="5022"/>
                    <a:pt x="4056" y="5584"/>
                    <a:pt x="2792" y="5584"/>
                  </a:cubicBezTo>
                  <a:cubicBezTo>
                    <a:pt x="2019" y="5584"/>
                    <a:pt x="1361" y="5312"/>
                    <a:pt x="816" y="4768"/>
                  </a:cubicBezTo>
                  <a:cubicBezTo>
                    <a:pt x="272" y="4223"/>
                    <a:pt x="0" y="3565"/>
                    <a:pt x="0" y="2792"/>
                  </a:cubicBezTo>
                  <a:cubicBezTo>
                    <a:pt x="0" y="2019"/>
                    <a:pt x="272" y="1360"/>
                    <a:pt x="816" y="816"/>
                  </a:cubicBezTo>
                  <a:cubicBezTo>
                    <a:pt x="1361" y="272"/>
                    <a:pt x="2019" y="0"/>
                    <a:pt x="2792" y="0"/>
                  </a:cubicBezTo>
                  <a:cubicBezTo>
                    <a:pt x="4056" y="0"/>
                    <a:pt x="4917" y="562"/>
                    <a:pt x="5374" y="1686"/>
                  </a:cubicBezTo>
                  <a:lnTo>
                    <a:pt x="8640" y="1686"/>
                  </a:lnTo>
                  <a:cubicBezTo>
                    <a:pt x="9097" y="562"/>
                    <a:pt x="9957" y="0"/>
                    <a:pt x="11222" y="0"/>
                  </a:cubicBezTo>
                  <a:cubicBezTo>
                    <a:pt x="12487" y="0"/>
                    <a:pt x="13347" y="562"/>
                    <a:pt x="13804" y="1686"/>
                  </a:cubicBezTo>
                  <a:lnTo>
                    <a:pt x="17070" y="1686"/>
                  </a:lnTo>
                  <a:cubicBezTo>
                    <a:pt x="17527" y="562"/>
                    <a:pt x="18388" y="0"/>
                    <a:pt x="19652" y="0"/>
                  </a:cubicBezTo>
                </a:path>
              </a:pathLst>
            </a:custGeom>
            <a:solidFill>
              <a:srgbClr val="151D1F"/>
            </a:solidFill>
            <a:ln w="7125"/>
          </p:spPr>
        </p:sp>
      </p:grpSp>
      <p:sp>
        <p:nvSpPr>
          <p:cNvPr name="Text Box 196" id="196"/>
          <p:cNvSpPr txBox="1">
            <a:spLocks noChangeArrowheads="1"/>
          </p:cNvSpPr>
          <p:nvPr/>
        </p:nvSpPr>
        <p:spPr bwMode="auto">
          <a:xfrm rot="0">
            <a:off x="8565782" y="3991102"/>
            <a:ext cx="1338415" cy="666750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Inter-user </a:t>
            </a:r>
            <a:r>
              <a:rPr lang="en-US" sz="1800" kern="2"/>
              <a:t>correlations</a:t>
            </a:r>
            <a:endParaRPr lang="en-US" sz="1800" kern="2"/>
          </a:p>
        </p:txBody>
      </p:sp>
      <p:grpSp>
        <p:nvGrpSpPr>
          <p:cNvPr name="Group 197" id="197"/>
          <p:cNvGrpSpPr/>
          <p:nvPr/>
        </p:nvGrpSpPr>
        <p:grpSpPr>
          <a:xfrm>
            <a:off x="7874508" y="4048112"/>
            <a:ext cx="570103" cy="570103"/>
            <a:chOff x="7874508" y="4048112"/>
            <a:chExt cx="570103" cy="570103"/>
          </a:xfrm>
        </p:grpSpPr>
        <p:grpSp>
          <p:nvGrpSpPr>
            <p:cNvPr name="Group 198" id="198"/>
            <p:cNvGrpSpPr/>
            <p:nvPr/>
          </p:nvGrpSpPr>
          <p:grpSpPr>
            <a:xfrm>
              <a:off x="7874508" y="4048112"/>
              <a:ext cx="570103" cy="570103"/>
              <a:chOff x="7874508" y="4048112"/>
              <a:chExt cx="570103" cy="570103"/>
            </a:xfrm>
          </p:grpSpPr>
          <p:sp>
            <p:nvSpPr>
              <p:cNvPr name="Freeform 199" id="199"/>
              <p:cNvSpPr>
                <a:spLocks noChangeArrowheads="1"/>
              </p:cNvSpPr>
              <p:nvPr/>
            </p:nvSpPr>
            <p:spPr bwMode="auto">
              <a:xfrm>
                <a:off x="7874495" y="4048100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4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4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4"/>
                    </a:cubicBezTo>
                  </a:path>
                </a:pathLst>
              </a:custGeom>
              <a:solidFill>
                <a:srgbClr val="272625"/>
              </a:solidFill>
              <a:ln w="1448"/>
            </p:spPr>
          </p:sp>
        </p:grpSp>
        <p:sp>
          <p:nvSpPr>
            <p:cNvPr name="Freeform 200" id="200"/>
            <p:cNvSpPr>
              <a:spLocks noChangeArrowheads="1"/>
            </p:cNvSpPr>
            <p:nvPr/>
          </p:nvSpPr>
          <p:spPr bwMode="auto">
            <a:xfrm>
              <a:off x="8026527" y="4248823"/>
              <a:ext cx="266040" cy="168669"/>
            </a:xfrm>
            <a:custGeom>
              <a:avLst/>
              <a:gdLst/>
              <a:ahLst/>
              <a:cxnLst/>
              <a:rect l="0" t="0" r="r" b="b"/>
              <a:pathLst>
                <a:path w="20949" h="13282">
                  <a:moveTo>
                    <a:pt x="14263" y="7577"/>
                  </a:moveTo>
                  <a:cubicBezTo>
                    <a:pt x="15095" y="7577"/>
                    <a:pt x="16001" y="7696"/>
                    <a:pt x="16981" y="7934"/>
                  </a:cubicBezTo>
                  <a:cubicBezTo>
                    <a:pt x="17962" y="8171"/>
                    <a:pt x="18868" y="8558"/>
                    <a:pt x="19700" y="9092"/>
                  </a:cubicBezTo>
                  <a:cubicBezTo>
                    <a:pt x="20532" y="9627"/>
                    <a:pt x="20949" y="10237"/>
                    <a:pt x="20949" y="10920"/>
                  </a:cubicBezTo>
                  <a:lnTo>
                    <a:pt x="20949" y="13282"/>
                  </a:lnTo>
                  <a:lnTo>
                    <a:pt x="15243" y="13282"/>
                  </a:lnTo>
                  <a:lnTo>
                    <a:pt x="15243" y="10920"/>
                  </a:lnTo>
                  <a:cubicBezTo>
                    <a:pt x="15243" y="9612"/>
                    <a:pt x="14619" y="8513"/>
                    <a:pt x="13371" y="7622"/>
                  </a:cubicBezTo>
                  <a:cubicBezTo>
                    <a:pt x="13579" y="7592"/>
                    <a:pt x="13876" y="7577"/>
                    <a:pt x="14263" y="7577"/>
                  </a:cubicBezTo>
                  <a:moveTo>
                    <a:pt x="3967" y="7934"/>
                  </a:moveTo>
                  <a:cubicBezTo>
                    <a:pt x="4947" y="7696"/>
                    <a:pt x="5853" y="7577"/>
                    <a:pt x="6685" y="7577"/>
                  </a:cubicBezTo>
                  <a:cubicBezTo>
                    <a:pt x="7517" y="7577"/>
                    <a:pt x="8424" y="7696"/>
                    <a:pt x="9404" y="7934"/>
                  </a:cubicBezTo>
                  <a:cubicBezTo>
                    <a:pt x="10385" y="8171"/>
                    <a:pt x="11284" y="8558"/>
                    <a:pt x="12101" y="9092"/>
                  </a:cubicBezTo>
                  <a:cubicBezTo>
                    <a:pt x="12918" y="9627"/>
                    <a:pt x="13327" y="10237"/>
                    <a:pt x="13327" y="10920"/>
                  </a:cubicBezTo>
                  <a:lnTo>
                    <a:pt x="13327" y="13282"/>
                  </a:lnTo>
                  <a:lnTo>
                    <a:pt x="0" y="13282"/>
                  </a:lnTo>
                  <a:lnTo>
                    <a:pt x="0" y="10920"/>
                  </a:lnTo>
                  <a:cubicBezTo>
                    <a:pt x="0" y="10237"/>
                    <a:pt x="416" y="9627"/>
                    <a:pt x="1248" y="9092"/>
                  </a:cubicBezTo>
                  <a:cubicBezTo>
                    <a:pt x="2080" y="8558"/>
                    <a:pt x="2986" y="8171"/>
                    <a:pt x="3967" y="7934"/>
                  </a:cubicBezTo>
                  <a:moveTo>
                    <a:pt x="8669" y="4858"/>
                  </a:moveTo>
                  <a:cubicBezTo>
                    <a:pt x="8119" y="5423"/>
                    <a:pt x="7458" y="5705"/>
                    <a:pt x="6685" y="5705"/>
                  </a:cubicBezTo>
                  <a:cubicBezTo>
                    <a:pt x="5913" y="5705"/>
                    <a:pt x="5244" y="5423"/>
                    <a:pt x="4680" y="4858"/>
                  </a:cubicBezTo>
                  <a:cubicBezTo>
                    <a:pt x="4115" y="4294"/>
                    <a:pt x="3833" y="3625"/>
                    <a:pt x="3833" y="2852"/>
                  </a:cubicBezTo>
                  <a:cubicBezTo>
                    <a:pt x="3833" y="2080"/>
                    <a:pt x="4115" y="1411"/>
                    <a:pt x="4680" y="847"/>
                  </a:cubicBezTo>
                  <a:cubicBezTo>
                    <a:pt x="5244" y="282"/>
                    <a:pt x="5913" y="0"/>
                    <a:pt x="6685" y="0"/>
                  </a:cubicBezTo>
                  <a:cubicBezTo>
                    <a:pt x="7458" y="0"/>
                    <a:pt x="8119" y="282"/>
                    <a:pt x="8669" y="847"/>
                  </a:cubicBezTo>
                  <a:cubicBezTo>
                    <a:pt x="9219" y="1411"/>
                    <a:pt x="9494" y="2080"/>
                    <a:pt x="9493" y="2852"/>
                  </a:cubicBezTo>
                  <a:cubicBezTo>
                    <a:pt x="9494" y="3625"/>
                    <a:pt x="9219" y="4294"/>
                    <a:pt x="8669" y="4858"/>
                  </a:cubicBezTo>
                  <a:moveTo>
                    <a:pt x="16268" y="4858"/>
                  </a:moveTo>
                  <a:cubicBezTo>
                    <a:pt x="15704" y="5423"/>
                    <a:pt x="15035" y="5705"/>
                    <a:pt x="14263" y="5705"/>
                  </a:cubicBezTo>
                  <a:cubicBezTo>
                    <a:pt x="13490" y="5705"/>
                    <a:pt x="12821" y="5423"/>
                    <a:pt x="12257" y="4858"/>
                  </a:cubicBezTo>
                  <a:cubicBezTo>
                    <a:pt x="11692" y="4294"/>
                    <a:pt x="11410" y="3625"/>
                    <a:pt x="11410" y="2852"/>
                  </a:cubicBezTo>
                  <a:cubicBezTo>
                    <a:pt x="11410" y="2080"/>
                    <a:pt x="11692" y="1411"/>
                    <a:pt x="12257" y="847"/>
                  </a:cubicBezTo>
                  <a:cubicBezTo>
                    <a:pt x="12821" y="282"/>
                    <a:pt x="13490" y="0"/>
                    <a:pt x="14263" y="0"/>
                  </a:cubicBezTo>
                  <a:cubicBezTo>
                    <a:pt x="15035" y="0"/>
                    <a:pt x="15704" y="282"/>
                    <a:pt x="16268" y="847"/>
                  </a:cubicBezTo>
                  <a:cubicBezTo>
                    <a:pt x="16833" y="1411"/>
                    <a:pt x="17115" y="2080"/>
                    <a:pt x="17115" y="2852"/>
                  </a:cubicBezTo>
                  <a:cubicBezTo>
                    <a:pt x="17115" y="3625"/>
                    <a:pt x="16833" y="4294"/>
                    <a:pt x="16268" y="4858"/>
                  </a:cubicBezTo>
                </a:path>
              </a:pathLst>
            </a:custGeom>
            <a:solidFill>
              <a:srgbClr val="F5FDFF"/>
            </a:solidFill>
            <a:ln w="7125"/>
          </p:spPr>
        </p:sp>
      </p:grpSp>
      <p:sp>
        <p:nvSpPr>
          <p:cNvPr name="Text Box 201" id="201"/>
          <p:cNvSpPr txBox="1">
            <a:spLocks noChangeArrowheads="1"/>
          </p:cNvSpPr>
          <p:nvPr/>
        </p:nvSpPr>
        <p:spPr bwMode="auto">
          <a:xfrm rot="0">
            <a:off x="8565769" y="2944660"/>
            <a:ext cx="1338415" cy="666750"/>
          </a:xfrm>
          <a:prstGeom prst="rect">
            <a:avLst/>
          </a:prstGeom>
        </p:spPr>
        <p:txBody>
          <a:bodyPr rtlCol="0" wrap="square" anchor="ctr" lIns="0" tIns="0" rIns="0" bIns="0">
            <a:spAutoFit/>
          </a:bodyPr>
          <a:lstStyle/>
          <a:p>
            <a:pPr algn="l">
              <a:lnSpc>
                <a:spcPct val="107601"/>
              </a:lnSpc>
            </a:pPr>
            <a:r>
              <a:rPr lang="en-US" sz="1800" kern="2"/>
              <a:t xml:space="preserve">Inter-item </a:t>
            </a:r>
            <a:r>
              <a:rPr lang="en-US" sz="1800" kern="2"/>
              <a:t>correlations</a:t>
            </a:r>
            <a:endParaRPr lang="en-US" sz="1800" kern="2"/>
          </a:p>
        </p:txBody>
      </p:sp>
      <p:grpSp>
        <p:nvGrpSpPr>
          <p:cNvPr name="Group 202" id="202"/>
          <p:cNvGrpSpPr/>
          <p:nvPr/>
        </p:nvGrpSpPr>
        <p:grpSpPr>
          <a:xfrm>
            <a:off x="7874508" y="3001670"/>
            <a:ext cx="570103" cy="570103"/>
            <a:chOff x="7874508" y="3001670"/>
            <a:chExt cx="570103" cy="570103"/>
          </a:xfrm>
        </p:grpSpPr>
        <p:grpSp>
          <p:nvGrpSpPr>
            <p:cNvPr name="Group 203" id="203"/>
            <p:cNvGrpSpPr/>
            <p:nvPr/>
          </p:nvGrpSpPr>
          <p:grpSpPr>
            <a:xfrm>
              <a:off x="7874508" y="3001670"/>
              <a:ext cx="570103" cy="570103"/>
              <a:chOff x="7874508" y="3001670"/>
              <a:chExt cx="570103" cy="570103"/>
            </a:xfrm>
          </p:grpSpPr>
          <p:sp>
            <p:nvSpPr>
              <p:cNvPr name="Freeform 204" id="204"/>
              <p:cNvSpPr>
                <a:spLocks noChangeArrowheads="1"/>
              </p:cNvSpPr>
              <p:nvPr/>
            </p:nvSpPr>
            <p:spPr bwMode="auto">
              <a:xfrm>
                <a:off x="7874495" y="3001670"/>
                <a:ext cx="570090" cy="570090"/>
              </a:xfrm>
              <a:custGeom>
                <a:avLst/>
                <a:gdLst/>
                <a:ahLst/>
                <a:cxnLst/>
                <a:rect l="0" t="0" r="r" b="b"/>
                <a:pathLst>
                  <a:path w="44890" h="44890">
                    <a:moveTo>
                      <a:pt x="44890" y="22445"/>
                    </a:moveTo>
                    <a:cubicBezTo>
                      <a:pt x="44890" y="10056"/>
                      <a:pt x="34834" y="0"/>
                      <a:pt x="22445" y="0"/>
                    </a:cubicBezTo>
                    <a:cubicBezTo>
                      <a:pt x="10056" y="0"/>
                      <a:pt x="0" y="10056"/>
                      <a:pt x="0" y="22445"/>
                    </a:cubicBezTo>
                    <a:cubicBezTo>
                      <a:pt x="0" y="34834"/>
                      <a:pt x="10056" y="44890"/>
                      <a:pt x="22445" y="44890"/>
                    </a:cubicBezTo>
                    <a:cubicBezTo>
                      <a:pt x="34834" y="44890"/>
                      <a:pt x="44890" y="34834"/>
                      <a:pt x="44890" y="22445"/>
                    </a:cubicBezTo>
                  </a:path>
                </a:pathLst>
              </a:custGeom>
              <a:solidFill>
                <a:srgbClr val="272625"/>
              </a:solidFill>
              <a:ln w="1448"/>
            </p:spPr>
          </p:sp>
        </p:grpSp>
        <p:sp>
          <p:nvSpPr>
            <p:cNvPr name="Freeform 205" id="205"/>
            <p:cNvSpPr>
              <a:spLocks noChangeArrowheads="1"/>
            </p:cNvSpPr>
            <p:nvPr/>
          </p:nvSpPr>
          <p:spPr bwMode="auto">
            <a:xfrm>
              <a:off x="8045514" y="3181464"/>
              <a:ext cx="228029" cy="210477"/>
            </a:xfrm>
            <a:custGeom>
              <a:avLst/>
              <a:gdLst/>
              <a:ahLst/>
              <a:cxnLst/>
              <a:rect l="0" t="0" r="r" b="b"/>
              <a:pathLst>
                <a:path w="17956" h="16574">
                  <a:moveTo>
                    <a:pt x="10845" y="8082"/>
                  </a:moveTo>
                  <a:cubicBezTo>
                    <a:pt x="10982" y="7945"/>
                    <a:pt x="11050" y="7783"/>
                    <a:pt x="11050" y="7596"/>
                  </a:cubicBezTo>
                  <a:cubicBezTo>
                    <a:pt x="11050" y="7409"/>
                    <a:pt x="10982" y="7247"/>
                    <a:pt x="10845" y="7111"/>
                  </a:cubicBezTo>
                  <a:cubicBezTo>
                    <a:pt x="10708" y="6974"/>
                    <a:pt x="10546" y="6906"/>
                    <a:pt x="10359" y="6906"/>
                  </a:cubicBezTo>
                  <a:lnTo>
                    <a:pt x="7597" y="6906"/>
                  </a:lnTo>
                  <a:cubicBezTo>
                    <a:pt x="7410" y="6906"/>
                    <a:pt x="7248" y="6974"/>
                    <a:pt x="7111" y="7111"/>
                  </a:cubicBezTo>
                  <a:cubicBezTo>
                    <a:pt x="6974" y="7247"/>
                    <a:pt x="6906" y="7409"/>
                    <a:pt x="6906" y="7596"/>
                  </a:cubicBezTo>
                  <a:cubicBezTo>
                    <a:pt x="6906" y="7783"/>
                    <a:pt x="6974" y="7945"/>
                    <a:pt x="7111" y="8082"/>
                  </a:cubicBezTo>
                  <a:cubicBezTo>
                    <a:pt x="7248" y="8219"/>
                    <a:pt x="7410" y="8287"/>
                    <a:pt x="7597" y="8287"/>
                  </a:cubicBezTo>
                  <a:lnTo>
                    <a:pt x="10359" y="8287"/>
                  </a:lnTo>
                  <a:cubicBezTo>
                    <a:pt x="10546" y="8287"/>
                    <a:pt x="10708" y="8219"/>
                    <a:pt x="10845" y="8082"/>
                  </a:cubicBezTo>
                  <a:moveTo>
                    <a:pt x="17265" y="5524"/>
                  </a:moveTo>
                  <a:lnTo>
                    <a:pt x="17265" y="15883"/>
                  </a:lnTo>
                  <a:cubicBezTo>
                    <a:pt x="17265" y="16071"/>
                    <a:pt x="17197" y="16233"/>
                    <a:pt x="17060" y="16369"/>
                  </a:cubicBezTo>
                  <a:cubicBezTo>
                    <a:pt x="16924" y="16506"/>
                    <a:pt x="16762" y="16574"/>
                    <a:pt x="16575" y="16574"/>
                  </a:cubicBezTo>
                  <a:lnTo>
                    <a:pt x="1381" y="16574"/>
                  </a:lnTo>
                  <a:cubicBezTo>
                    <a:pt x="1194" y="16574"/>
                    <a:pt x="1032" y="16506"/>
                    <a:pt x="896" y="16369"/>
                  </a:cubicBezTo>
                  <a:cubicBezTo>
                    <a:pt x="759" y="16233"/>
                    <a:pt x="691" y="16071"/>
                    <a:pt x="691" y="15883"/>
                  </a:cubicBezTo>
                  <a:lnTo>
                    <a:pt x="691" y="5524"/>
                  </a:lnTo>
                  <a:cubicBezTo>
                    <a:pt x="691" y="5338"/>
                    <a:pt x="759" y="5176"/>
                    <a:pt x="896" y="5039"/>
                  </a:cubicBezTo>
                  <a:cubicBezTo>
                    <a:pt x="1032" y="4902"/>
                    <a:pt x="1194" y="4834"/>
                    <a:pt x="1381" y="4834"/>
                  </a:cubicBezTo>
                  <a:lnTo>
                    <a:pt x="16575" y="4834"/>
                  </a:lnTo>
                  <a:cubicBezTo>
                    <a:pt x="16762" y="4834"/>
                    <a:pt x="16924" y="4902"/>
                    <a:pt x="17060" y="5039"/>
                  </a:cubicBezTo>
                  <a:cubicBezTo>
                    <a:pt x="17197" y="5176"/>
                    <a:pt x="17265" y="5338"/>
                    <a:pt x="17265" y="5524"/>
                  </a:cubicBezTo>
                  <a:moveTo>
                    <a:pt x="17956" y="690"/>
                  </a:moveTo>
                  <a:lnTo>
                    <a:pt x="17956" y="3453"/>
                  </a:lnTo>
                  <a:cubicBezTo>
                    <a:pt x="17956" y="3640"/>
                    <a:pt x="17888" y="3802"/>
                    <a:pt x="17751" y="3938"/>
                  </a:cubicBezTo>
                  <a:cubicBezTo>
                    <a:pt x="17614" y="4075"/>
                    <a:pt x="17452" y="4143"/>
                    <a:pt x="17265" y="4143"/>
                  </a:cubicBezTo>
                  <a:lnTo>
                    <a:pt x="691" y="4143"/>
                  </a:lnTo>
                  <a:cubicBezTo>
                    <a:pt x="504" y="4143"/>
                    <a:pt x="342" y="4075"/>
                    <a:pt x="205" y="3938"/>
                  </a:cubicBezTo>
                  <a:cubicBezTo>
                    <a:pt x="68" y="3802"/>
                    <a:pt x="0" y="3640"/>
                    <a:pt x="0" y="3453"/>
                  </a:cubicBezTo>
                  <a:lnTo>
                    <a:pt x="0" y="690"/>
                  </a:lnTo>
                  <a:cubicBezTo>
                    <a:pt x="0" y="503"/>
                    <a:pt x="68" y="341"/>
                    <a:pt x="205" y="205"/>
                  </a:cubicBezTo>
                  <a:cubicBezTo>
                    <a:pt x="342" y="68"/>
                    <a:pt x="504" y="0"/>
                    <a:pt x="691" y="0"/>
                  </a:cubicBezTo>
                  <a:lnTo>
                    <a:pt x="17265" y="0"/>
                  </a:lnTo>
                  <a:cubicBezTo>
                    <a:pt x="17452" y="0"/>
                    <a:pt x="17614" y="68"/>
                    <a:pt x="17751" y="205"/>
                  </a:cubicBezTo>
                  <a:cubicBezTo>
                    <a:pt x="17888" y="341"/>
                    <a:pt x="17956" y="503"/>
                    <a:pt x="17956" y="690"/>
                  </a:cubicBezTo>
                </a:path>
              </a:pathLst>
            </a:custGeom>
            <a:solidFill>
              <a:srgbClr val="F5FDFF"/>
            </a:solidFill>
            <a:ln w="7125"/>
          </p:spPr>
        </p:sp>
      </p:grpSp>
      <p:grpSp>
        <p:nvGrpSpPr>
          <p:cNvPr name="Group 206" id="206"/>
          <p:cNvGrpSpPr/>
          <p:nvPr/>
        </p:nvGrpSpPr>
        <p:grpSpPr>
          <a:xfrm>
            <a:off x="9898456" y="633628"/>
            <a:ext cx="96584" cy="138113"/>
            <a:chOff x="9898456" y="633628"/>
            <a:chExt cx="96584" cy="138113"/>
          </a:xfrm>
        </p:grpSpPr>
        <p:sp>
          <p:nvSpPr>
            <p:cNvPr name="Text Box 207" id="207"/>
            <p:cNvSpPr txBox="1">
              <a:spLocks noChangeArrowheads="1"/>
            </p:cNvSpPr>
            <p:nvPr/>
          </p:nvSpPr>
          <p:spPr bwMode="auto">
            <a:xfrm rot="0">
              <a:off x="9530436" y="590779"/>
              <a:ext cx="472986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6</a:t>
              </a:r>
              <a:endParaRPr lang="en-US" kern="2"/>
            </a:p>
          </p:txBody>
        </p:sp>
      </p:grpSp>
      <p:grpSp>
        <p:nvGrpSpPr>
          <p:cNvPr name="Group 208" id="208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9.png" id="20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  <p:grpSp>
        <p:nvGrpSpPr>
          <p:cNvPr name="Group 210" id="210"/>
          <p:cNvGrpSpPr/>
          <p:nvPr/>
        </p:nvGrpSpPr>
        <p:grpSpPr>
          <a:xfrm>
            <a:off x="1009764" y="1525892"/>
            <a:ext cx="3007944" cy="3473323"/>
            <a:chOff x="1009764" y="1525892"/>
            <a:chExt cx="3007944" cy="3473323"/>
          </a:xfrm>
        </p:grpSpPr>
        <p:grpSp>
          <p:nvGrpSpPr>
            <p:cNvPr name="Group 211" id="211"/>
            <p:cNvGrpSpPr/>
            <p:nvPr/>
          </p:nvGrpSpPr>
          <p:grpSpPr>
            <a:xfrm>
              <a:off x="1009764" y="1525892"/>
              <a:ext cx="3007944" cy="3473323"/>
              <a:chOff x="1009764" y="1525892"/>
              <a:chExt cx="3007944" cy="3473323"/>
            </a:xfrm>
          </p:grpSpPr>
          <p:grpSp>
            <p:nvGrpSpPr>
              <p:cNvPr name="Group 212" id="212"/>
              <p:cNvGrpSpPr/>
              <p:nvPr/>
            </p:nvGrpSpPr>
            <p:grpSpPr>
              <a:xfrm>
                <a:off x="1009764" y="1525892"/>
                <a:ext cx="3007944" cy="3473323"/>
                <a:chOff x="1009764" y="1525892"/>
                <a:chExt cx="3007944" cy="3473323"/>
              </a:xfrm>
            </p:grpSpPr>
            <p:sp>
              <p:nvSpPr>
                <p:cNvPr name="Freeform 213" id="213"/>
                <p:cNvSpPr>
                  <a:spLocks noChangeArrowheads="1"/>
                </p:cNvSpPr>
                <p:nvPr/>
              </p:nvSpPr>
              <p:spPr bwMode="auto">
                <a:xfrm>
                  <a:off x="1009764" y="1525892"/>
                  <a:ext cx="3007932" cy="347331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36846" h="273490">
                      <a:moveTo>
                        <a:pt x="118425" y="0"/>
                      </a:moveTo>
                      <a:lnTo>
                        <a:pt x="236846" y="68372"/>
                      </a:lnTo>
                      <a:lnTo>
                        <a:pt x="236846" y="205117"/>
                      </a:lnTo>
                      <a:lnTo>
                        <a:pt x="118425" y="273490"/>
                      </a:lnTo>
                      <a:lnTo>
                        <a:pt x="0" y="205117"/>
                      </a:lnTo>
                      <a:lnTo>
                        <a:pt x="0" y="68375"/>
                      </a:lnTo>
                      <a:close/>
                    </a:path>
                  </a:pathLst>
                </a:custGeom>
                <a:solidFill>
                  <a:srgbClr val="C0E5ED"/>
                </a:solidFill>
                <a:ln w="21717"/>
              </p:spPr>
            </p:sp>
          </p:grpSp>
          <p:grpSp>
            <p:nvGrpSpPr>
              <p:cNvPr name="Group 214" id="214"/>
              <p:cNvGrpSpPr/>
              <p:nvPr/>
            </p:nvGrpSpPr>
            <p:grpSpPr>
              <a:xfrm>
                <a:off x="1309827" y="1872348"/>
                <a:ext cx="2407793" cy="2780411"/>
                <a:chOff x="1309827" y="1872348"/>
                <a:chExt cx="2407793" cy="2780411"/>
              </a:xfrm>
            </p:grpSpPr>
            <p:sp>
              <p:nvSpPr>
                <p:cNvPr name="Freeform 215" id="215"/>
                <p:cNvSpPr>
                  <a:spLocks noChangeArrowheads="1"/>
                </p:cNvSpPr>
                <p:nvPr/>
              </p:nvSpPr>
              <p:spPr bwMode="auto">
                <a:xfrm>
                  <a:off x="1309827" y="1872348"/>
                  <a:ext cx="2407780" cy="278039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89590" h="218930">
                      <a:moveTo>
                        <a:pt x="94798" y="0"/>
                      </a:moveTo>
                      <a:lnTo>
                        <a:pt x="189590" y="54734"/>
                      </a:lnTo>
                      <a:lnTo>
                        <a:pt x="189590" y="164196"/>
                      </a:lnTo>
                      <a:lnTo>
                        <a:pt x="94798" y="218930"/>
                      </a:lnTo>
                      <a:lnTo>
                        <a:pt x="0" y="164196"/>
                      </a:lnTo>
                      <a:lnTo>
                        <a:pt x="0" y="54737"/>
                      </a:lnTo>
                      <a:close/>
                    </a:path>
                  </a:pathLst>
                </a:custGeom>
                <a:solidFill>
                  <a:srgbClr val="A3D8E4"/>
                </a:solidFill>
                <a:ln w="17386"/>
              </p:spPr>
            </p:sp>
          </p:grpSp>
        </p:grpSp>
        <p:sp>
          <p:nvSpPr>
            <p:cNvPr name="Freeform 216" id="216"/>
            <p:cNvSpPr>
              <a:spLocks noChangeArrowheads="1"/>
            </p:cNvSpPr>
            <p:nvPr/>
          </p:nvSpPr>
          <p:spPr bwMode="auto">
            <a:xfrm>
              <a:off x="1967141" y="2753170"/>
              <a:ext cx="1092683" cy="1019835"/>
            </a:xfrm>
            <a:custGeom>
              <a:avLst/>
              <a:gdLst/>
              <a:ahLst/>
              <a:cxnLst/>
              <a:rect l="0" t="0" r="r" b="b"/>
              <a:pathLst>
                <a:path w="86038" h="80302">
                  <a:moveTo>
                    <a:pt x="26574" y="40150"/>
                  </a:moveTo>
                  <a:cubicBezTo>
                    <a:pt x="21732" y="40302"/>
                    <a:pt x="17774" y="42212"/>
                    <a:pt x="14697" y="45887"/>
                  </a:cubicBezTo>
                  <a:lnTo>
                    <a:pt x="8692" y="45887"/>
                  </a:lnTo>
                  <a:cubicBezTo>
                    <a:pt x="6243" y="45887"/>
                    <a:pt x="4181" y="45281"/>
                    <a:pt x="2508" y="44071"/>
                  </a:cubicBezTo>
                  <a:cubicBezTo>
                    <a:pt x="838" y="42861"/>
                    <a:pt x="0" y="41090"/>
                    <a:pt x="0" y="38761"/>
                  </a:cubicBezTo>
                  <a:cubicBezTo>
                    <a:pt x="0" y="28214"/>
                    <a:pt x="1854" y="22943"/>
                    <a:pt x="5554" y="22943"/>
                  </a:cubicBezTo>
                  <a:cubicBezTo>
                    <a:pt x="5736" y="22943"/>
                    <a:pt x="6384" y="23257"/>
                    <a:pt x="7505" y="23884"/>
                  </a:cubicBezTo>
                  <a:cubicBezTo>
                    <a:pt x="8626" y="24511"/>
                    <a:pt x="10082" y="25146"/>
                    <a:pt x="11873" y="25788"/>
                  </a:cubicBezTo>
                  <a:cubicBezTo>
                    <a:pt x="13665" y="26430"/>
                    <a:pt x="15444" y="26752"/>
                    <a:pt x="17208" y="26752"/>
                  </a:cubicBezTo>
                  <a:cubicBezTo>
                    <a:pt x="19210" y="26752"/>
                    <a:pt x="21196" y="26408"/>
                    <a:pt x="23167" y="25723"/>
                  </a:cubicBezTo>
                  <a:cubicBezTo>
                    <a:pt x="23018" y="26824"/>
                    <a:pt x="22942" y="27813"/>
                    <a:pt x="22942" y="28678"/>
                  </a:cubicBezTo>
                  <a:cubicBezTo>
                    <a:pt x="22942" y="32832"/>
                    <a:pt x="24153" y="36655"/>
                    <a:pt x="26574" y="40150"/>
                  </a:cubicBezTo>
                  <a:moveTo>
                    <a:pt x="74565" y="68693"/>
                  </a:moveTo>
                  <a:cubicBezTo>
                    <a:pt x="74565" y="72281"/>
                    <a:pt x="73473" y="75111"/>
                    <a:pt x="71294" y="77188"/>
                  </a:cubicBezTo>
                  <a:cubicBezTo>
                    <a:pt x="69113" y="79263"/>
                    <a:pt x="66216" y="80302"/>
                    <a:pt x="62602" y="80302"/>
                  </a:cubicBezTo>
                  <a:lnTo>
                    <a:pt x="23438" y="80302"/>
                  </a:lnTo>
                  <a:cubicBezTo>
                    <a:pt x="19821" y="80302"/>
                    <a:pt x="16923" y="79263"/>
                    <a:pt x="14744" y="77188"/>
                  </a:cubicBezTo>
                  <a:cubicBezTo>
                    <a:pt x="12561" y="75111"/>
                    <a:pt x="11470" y="72281"/>
                    <a:pt x="11470" y="68693"/>
                  </a:cubicBezTo>
                  <a:cubicBezTo>
                    <a:pt x="11470" y="67111"/>
                    <a:pt x="11523" y="65566"/>
                    <a:pt x="11630" y="64058"/>
                  </a:cubicBezTo>
                  <a:cubicBezTo>
                    <a:pt x="11733" y="62548"/>
                    <a:pt x="11940" y="60919"/>
                    <a:pt x="12254" y="59175"/>
                  </a:cubicBezTo>
                  <a:cubicBezTo>
                    <a:pt x="12570" y="57426"/>
                    <a:pt x="12966" y="55806"/>
                    <a:pt x="13446" y="54309"/>
                  </a:cubicBezTo>
                  <a:cubicBezTo>
                    <a:pt x="13920" y="52818"/>
                    <a:pt x="14562" y="51361"/>
                    <a:pt x="15369" y="49942"/>
                  </a:cubicBezTo>
                  <a:cubicBezTo>
                    <a:pt x="16177" y="48521"/>
                    <a:pt x="17103" y="47311"/>
                    <a:pt x="18148" y="46310"/>
                  </a:cubicBezTo>
                  <a:cubicBezTo>
                    <a:pt x="19194" y="45312"/>
                    <a:pt x="20470" y="44512"/>
                    <a:pt x="21981" y="43916"/>
                  </a:cubicBezTo>
                  <a:cubicBezTo>
                    <a:pt x="23489" y="43316"/>
                    <a:pt x="25153" y="43018"/>
                    <a:pt x="26975" y="43018"/>
                  </a:cubicBezTo>
                  <a:cubicBezTo>
                    <a:pt x="27276" y="43018"/>
                    <a:pt x="27916" y="43340"/>
                    <a:pt x="28901" y="43982"/>
                  </a:cubicBezTo>
                  <a:cubicBezTo>
                    <a:pt x="29890" y="44625"/>
                    <a:pt x="30979" y="45340"/>
                    <a:pt x="32176" y="46133"/>
                  </a:cubicBezTo>
                  <a:cubicBezTo>
                    <a:pt x="33369" y="46924"/>
                    <a:pt x="34968" y="47641"/>
                    <a:pt x="36967" y="48284"/>
                  </a:cubicBezTo>
                  <a:cubicBezTo>
                    <a:pt x="38968" y="48928"/>
                    <a:pt x="40988" y="49248"/>
                    <a:pt x="43020" y="49248"/>
                  </a:cubicBezTo>
                  <a:cubicBezTo>
                    <a:pt x="45048" y="49248"/>
                    <a:pt x="47065" y="48928"/>
                    <a:pt x="49066" y="48284"/>
                  </a:cubicBezTo>
                  <a:cubicBezTo>
                    <a:pt x="51068" y="47641"/>
                    <a:pt x="52667" y="46924"/>
                    <a:pt x="53863" y="46133"/>
                  </a:cubicBezTo>
                  <a:cubicBezTo>
                    <a:pt x="55058" y="45340"/>
                    <a:pt x="56148" y="44625"/>
                    <a:pt x="57136" y="43982"/>
                  </a:cubicBezTo>
                  <a:cubicBezTo>
                    <a:pt x="58121" y="43340"/>
                    <a:pt x="58764" y="43018"/>
                    <a:pt x="59058" y="43018"/>
                  </a:cubicBezTo>
                  <a:cubicBezTo>
                    <a:pt x="60883" y="43018"/>
                    <a:pt x="62550" y="43316"/>
                    <a:pt x="64056" y="43916"/>
                  </a:cubicBezTo>
                  <a:cubicBezTo>
                    <a:pt x="65564" y="44512"/>
                    <a:pt x="66842" y="45312"/>
                    <a:pt x="67890" y="46310"/>
                  </a:cubicBezTo>
                  <a:cubicBezTo>
                    <a:pt x="68932" y="47311"/>
                    <a:pt x="69859" y="48521"/>
                    <a:pt x="70668" y="49942"/>
                  </a:cubicBezTo>
                  <a:cubicBezTo>
                    <a:pt x="71474" y="51361"/>
                    <a:pt x="72113" y="52818"/>
                    <a:pt x="72593" y="54309"/>
                  </a:cubicBezTo>
                  <a:cubicBezTo>
                    <a:pt x="73071" y="55806"/>
                    <a:pt x="73467" y="57426"/>
                    <a:pt x="73780" y="59175"/>
                  </a:cubicBezTo>
                  <a:cubicBezTo>
                    <a:pt x="74096" y="60919"/>
                    <a:pt x="74303" y="62548"/>
                    <a:pt x="74409" y="64058"/>
                  </a:cubicBezTo>
                  <a:cubicBezTo>
                    <a:pt x="74512" y="65566"/>
                    <a:pt x="74565" y="67111"/>
                    <a:pt x="74565" y="68693"/>
                  </a:cubicBezTo>
                  <a:moveTo>
                    <a:pt x="25318" y="3361"/>
                  </a:moveTo>
                  <a:cubicBezTo>
                    <a:pt x="27557" y="5601"/>
                    <a:pt x="28678" y="8305"/>
                    <a:pt x="28678" y="11471"/>
                  </a:cubicBezTo>
                  <a:cubicBezTo>
                    <a:pt x="28678" y="14638"/>
                    <a:pt x="27557" y="17342"/>
                    <a:pt x="25318" y="19582"/>
                  </a:cubicBezTo>
                  <a:cubicBezTo>
                    <a:pt x="23081" y="21821"/>
                    <a:pt x="20374" y="22943"/>
                    <a:pt x="17208" y="22943"/>
                  </a:cubicBezTo>
                  <a:cubicBezTo>
                    <a:pt x="14040" y="22943"/>
                    <a:pt x="11335" y="21821"/>
                    <a:pt x="9096" y="19582"/>
                  </a:cubicBezTo>
                  <a:cubicBezTo>
                    <a:pt x="6856" y="17342"/>
                    <a:pt x="5736" y="14638"/>
                    <a:pt x="5736" y="11471"/>
                  </a:cubicBezTo>
                  <a:cubicBezTo>
                    <a:pt x="5736" y="8305"/>
                    <a:pt x="6856" y="5601"/>
                    <a:pt x="9096" y="3361"/>
                  </a:cubicBezTo>
                  <a:cubicBezTo>
                    <a:pt x="11335" y="1121"/>
                    <a:pt x="14040" y="0"/>
                    <a:pt x="17208" y="0"/>
                  </a:cubicBezTo>
                  <a:cubicBezTo>
                    <a:pt x="20374" y="0"/>
                    <a:pt x="23081" y="1121"/>
                    <a:pt x="25318" y="3361"/>
                  </a:cubicBezTo>
                  <a:moveTo>
                    <a:pt x="55184" y="16514"/>
                  </a:moveTo>
                  <a:cubicBezTo>
                    <a:pt x="58545" y="19874"/>
                    <a:pt x="60226" y="23930"/>
                    <a:pt x="60226" y="28678"/>
                  </a:cubicBezTo>
                  <a:cubicBezTo>
                    <a:pt x="60226" y="33428"/>
                    <a:pt x="58545" y="37482"/>
                    <a:pt x="55184" y="40844"/>
                  </a:cubicBezTo>
                  <a:cubicBezTo>
                    <a:pt x="51822" y="44205"/>
                    <a:pt x="47768" y="45887"/>
                    <a:pt x="43020" y="45887"/>
                  </a:cubicBezTo>
                  <a:cubicBezTo>
                    <a:pt x="38266" y="45887"/>
                    <a:pt x="34211" y="44205"/>
                    <a:pt x="30854" y="40844"/>
                  </a:cubicBezTo>
                  <a:cubicBezTo>
                    <a:pt x="27492" y="37482"/>
                    <a:pt x="25810" y="33428"/>
                    <a:pt x="25810" y="28678"/>
                  </a:cubicBezTo>
                  <a:cubicBezTo>
                    <a:pt x="25810" y="23930"/>
                    <a:pt x="27492" y="19874"/>
                    <a:pt x="30854" y="16514"/>
                  </a:cubicBezTo>
                  <a:cubicBezTo>
                    <a:pt x="34211" y="13152"/>
                    <a:pt x="38266" y="11471"/>
                    <a:pt x="43020" y="11471"/>
                  </a:cubicBezTo>
                  <a:cubicBezTo>
                    <a:pt x="47768" y="11471"/>
                    <a:pt x="51822" y="13152"/>
                    <a:pt x="55184" y="16514"/>
                  </a:cubicBezTo>
                  <a:moveTo>
                    <a:pt x="86038" y="38761"/>
                  </a:moveTo>
                  <a:cubicBezTo>
                    <a:pt x="86038" y="41090"/>
                    <a:pt x="85198" y="42861"/>
                    <a:pt x="83528" y="44071"/>
                  </a:cubicBezTo>
                  <a:cubicBezTo>
                    <a:pt x="81854" y="45281"/>
                    <a:pt x="79795" y="45887"/>
                    <a:pt x="77342" y="45887"/>
                  </a:cubicBezTo>
                  <a:lnTo>
                    <a:pt x="71340" y="45887"/>
                  </a:lnTo>
                  <a:cubicBezTo>
                    <a:pt x="68260" y="42212"/>
                    <a:pt x="64302" y="40302"/>
                    <a:pt x="59462" y="40150"/>
                  </a:cubicBezTo>
                  <a:cubicBezTo>
                    <a:pt x="61884" y="36655"/>
                    <a:pt x="63094" y="32832"/>
                    <a:pt x="63094" y="28678"/>
                  </a:cubicBezTo>
                  <a:cubicBezTo>
                    <a:pt x="63094" y="27813"/>
                    <a:pt x="63021" y="26824"/>
                    <a:pt x="62870" y="25723"/>
                  </a:cubicBezTo>
                  <a:cubicBezTo>
                    <a:pt x="64841" y="26408"/>
                    <a:pt x="66826" y="26752"/>
                    <a:pt x="68830" y="26752"/>
                  </a:cubicBezTo>
                  <a:cubicBezTo>
                    <a:pt x="70591" y="26752"/>
                    <a:pt x="72368" y="26430"/>
                    <a:pt x="74162" y="25788"/>
                  </a:cubicBezTo>
                  <a:cubicBezTo>
                    <a:pt x="75954" y="25146"/>
                    <a:pt x="77412" y="24511"/>
                    <a:pt x="78531" y="23884"/>
                  </a:cubicBezTo>
                  <a:cubicBezTo>
                    <a:pt x="79649" y="23257"/>
                    <a:pt x="80303" y="22943"/>
                    <a:pt x="80478" y="22943"/>
                  </a:cubicBezTo>
                  <a:cubicBezTo>
                    <a:pt x="84182" y="22943"/>
                    <a:pt x="86038" y="28214"/>
                    <a:pt x="86038" y="38761"/>
                  </a:cubicBezTo>
                  <a:moveTo>
                    <a:pt x="76940" y="3361"/>
                  </a:moveTo>
                  <a:cubicBezTo>
                    <a:pt x="79179" y="5601"/>
                    <a:pt x="80303" y="8305"/>
                    <a:pt x="80303" y="11471"/>
                  </a:cubicBezTo>
                  <a:cubicBezTo>
                    <a:pt x="80303" y="14638"/>
                    <a:pt x="79179" y="17342"/>
                    <a:pt x="76940" y="19582"/>
                  </a:cubicBezTo>
                  <a:cubicBezTo>
                    <a:pt x="74701" y="21821"/>
                    <a:pt x="71998" y="22943"/>
                    <a:pt x="68830" y="22943"/>
                  </a:cubicBezTo>
                  <a:cubicBezTo>
                    <a:pt x="65664" y="22943"/>
                    <a:pt x="62960" y="21821"/>
                    <a:pt x="60721" y="19582"/>
                  </a:cubicBezTo>
                  <a:cubicBezTo>
                    <a:pt x="58475" y="17342"/>
                    <a:pt x="57358" y="14638"/>
                    <a:pt x="57358" y="11471"/>
                  </a:cubicBezTo>
                  <a:cubicBezTo>
                    <a:pt x="57358" y="8305"/>
                    <a:pt x="58475" y="5601"/>
                    <a:pt x="60721" y="3361"/>
                  </a:cubicBezTo>
                  <a:cubicBezTo>
                    <a:pt x="62960" y="1121"/>
                    <a:pt x="65664" y="0"/>
                    <a:pt x="68830" y="0"/>
                  </a:cubicBezTo>
                  <a:cubicBezTo>
                    <a:pt x="71998" y="0"/>
                    <a:pt x="74698" y="1121"/>
                    <a:pt x="76940" y="3361"/>
                  </a:cubicBezTo>
                </a:path>
              </a:pathLst>
            </a:custGeom>
            <a:solidFill>
              <a:srgbClr val="F5FDFF"/>
            </a:solidFill>
            <a:ln w="27318"/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17" id="217"/>
          <p:cNvGrpSpPr/>
          <p:nvPr/>
        </p:nvGrpSpPr>
        <p:grpSpPr>
          <a:xfrm>
            <a:off x="6713830" y="341401"/>
            <a:ext cx="2823642" cy="254102"/>
            <a:chOff x="6713830" y="341401"/>
            <a:chExt cx="2823642" cy="254102"/>
          </a:xfrm>
        </p:grpSpPr>
        <p:grpSp>
          <p:nvGrpSpPr>
            <p:cNvPr name="Group 218" id="218"/>
            <p:cNvGrpSpPr/>
            <p:nvPr/>
          </p:nvGrpSpPr>
          <p:grpSpPr>
            <a:xfrm>
              <a:off x="6441834" y="920585"/>
              <a:ext cx="314782" cy="209271"/>
              <a:chOff x="6441834" y="920585"/>
              <a:chExt cx="314782" cy="209271"/>
            </a:xfrm>
          </p:grpSpPr>
          <p:sp>
            <p:nvSpPr>
              <p:cNvPr name="Freeform 219" id="219"/>
              <p:cNvSpPr>
                <a:spLocks noChangeArrowheads="1"/>
              </p:cNvSpPr>
              <p:nvPr/>
            </p:nvSpPr>
            <p:spPr bwMode="auto">
              <a:xfrm>
                <a:off x="6441821" y="920572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220" id="220"/>
            <p:cNvGrpSpPr/>
            <p:nvPr/>
          </p:nvGrpSpPr>
          <p:grpSpPr>
            <a:xfrm>
              <a:off x="6442050" y="0"/>
              <a:ext cx="4035450" cy="928370"/>
              <a:chOff x="6442050" y="0"/>
              <a:chExt cx="4035450" cy="928370"/>
            </a:xfrm>
          </p:grpSpPr>
          <p:sp>
            <p:nvSpPr>
              <p:cNvPr name="Freeform 221" id="221"/>
              <p:cNvSpPr>
                <a:spLocks noChangeArrowheads="1"/>
              </p:cNvSpPr>
              <p:nvPr/>
            </p:nvSpPr>
            <p:spPr bwMode="auto">
              <a:xfrm>
                <a:off x="6442037" y="0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222" id="222"/>
              <p:cNvSpPr txBox="1">
                <a:spLocks noChangeArrowheads="1"/>
              </p:cNvSpPr>
              <p:nvPr/>
            </p:nvSpPr>
            <p:spPr bwMode="auto">
              <a:xfrm rot="0">
                <a:off x="6681419" y="239344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Feedback matrices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grpSp>
        <p:nvGrpSpPr>
          <p:cNvPr name="Group 223" id="223"/>
          <p:cNvGrpSpPr/>
          <p:nvPr/>
        </p:nvGrpSpPr>
        <p:grpSpPr>
          <a:xfrm>
            <a:off x="9907956" y="658774"/>
            <a:ext cx="93536" cy="135255"/>
            <a:chOff x="9907956" y="658774"/>
            <a:chExt cx="93536" cy="135255"/>
          </a:xfrm>
        </p:grpSpPr>
        <p:sp>
          <p:nvSpPr>
            <p:cNvPr name="Text Box 224" id="224"/>
            <p:cNvSpPr txBox="1">
              <a:spLocks noChangeArrowheads="1"/>
            </p:cNvSpPr>
            <p:nvPr/>
          </p:nvSpPr>
          <p:spPr bwMode="auto">
            <a:xfrm rot="0">
              <a:off x="9543364" y="590779"/>
              <a:ext cx="460058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7</a:t>
              </a:r>
              <a:endParaRPr lang="en-US" kern="2"/>
            </a:p>
          </p:txBody>
        </p:sp>
      </p:grpSp>
      <p:grpSp>
        <p:nvGrpSpPr>
          <p:cNvPr name="Group 225" id="225"/>
          <p:cNvGrpSpPr/>
          <p:nvPr/>
        </p:nvGrpSpPr>
        <p:grpSpPr>
          <a:xfrm>
            <a:off x="-13" y="13"/>
            <a:ext cx="2718410" cy="1228725"/>
            <a:chOff x="-13" y="13"/>
            <a:chExt cx="2718410" cy="1228725"/>
          </a:xfrm>
        </p:grpSpPr>
        <p:pic>
          <p:nvPicPr>
            <p:cNvPr name="image10.png" id="2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" y="13"/>
              <a:ext cx="2718410" cy="1228725"/>
            </a:xfrm>
            <a:prstGeom prst="rect">
              <a:avLst/>
            </a:prstGeom>
          </p:spPr>
        </p:pic>
      </p:grpSp>
      <p:pic>
        <p:nvPicPr>
          <p:cNvPr name="image11.png" id="2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" y="1576324"/>
            <a:ext cx="3853104" cy="3514725"/>
          </a:xfrm>
          <a:prstGeom prst="rect">
            <a:avLst/>
          </a:prstGeom>
        </p:spPr>
      </p:pic>
      <p:sp>
        <p:nvSpPr>
          <p:cNvPr name="Text Box 228" id="228"/>
          <p:cNvSpPr txBox="1">
            <a:spLocks noChangeArrowheads="1"/>
          </p:cNvSpPr>
          <p:nvPr/>
        </p:nvSpPr>
        <p:spPr bwMode="auto">
          <a:xfrm rot="0">
            <a:off x="5705462" y="1623517"/>
            <a:ext cx="3768115" cy="2066912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l" indent="-148819" marL="2837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283794"/>
              </a:tabLst>
            </a:pPr>
            <a:r>
              <a:rPr lang="en-US" sz="1800" kern="2"/>
              <a:t xml:space="preserve">Data is organized in 2d feedback </a:t>
            </a:r>
            <a:r>
              <a:rPr lang="en-US" sz="1800" kern="2"/>
              <a:t>matrices</a:t>
            </a:r>
            <a:endParaRPr lang="en-US" sz="1800" kern="2"/>
          </a:p>
          <a:p>
            <a:pPr algn="l" indent="-148819" marL="2837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283794"/>
              </a:tabLst>
            </a:pPr>
            <a:r>
              <a:rPr lang="en-US" sz="1800" kern="2"/>
              <a:t>Each row represents a user</a:t>
            </a:r>
            <a:endParaRPr lang="en-US" sz="1800" kern="2"/>
          </a:p>
          <a:p>
            <a:pPr algn="l" indent="-148819" marL="2837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283794"/>
              </a:tabLst>
            </a:pPr>
            <a:r>
              <a:rPr lang="en-US" sz="1800" kern="2"/>
              <a:t>Each column represents an item</a:t>
            </a:r>
            <a:endParaRPr lang="en-US" sz="1800" kern="2"/>
          </a:p>
          <a:p>
            <a:pPr algn="l" indent="-148819" marL="283794">
              <a:lnSpc>
                <a:spcPct val="110000"/>
              </a:lnSpc>
              <a:buClr>
                <a:srgbClr val="151D1F"/>
              </a:buClr>
              <a:buSzPct val="100000"/>
              <a:buFont typeface="Verdana"/>
              <a:buChar char="•"/>
              <a:tabLst>
                <a:tab algn="l" pos="283794"/>
              </a:tabLst>
            </a:pPr>
            <a:r>
              <a:rPr lang="en-US" sz="1800" kern="2"/>
              <a:t xml:space="preserve">Each value represents the </a:t>
            </a:r>
            <a:r>
              <a:rPr lang="en-US" sz="1800" kern="2"/>
              <a:t xml:space="preserve">relation (visit, rating, buy) </a:t>
            </a:r>
            <a:r>
              <a:rPr lang="en-US" sz="1800" kern="2"/>
              <a:t>between user and item</a:t>
            </a:r>
            <a:endParaRPr lang="en-US" kern="2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29" id="229"/>
          <p:cNvGrpSpPr/>
          <p:nvPr/>
        </p:nvGrpSpPr>
        <p:grpSpPr>
          <a:xfrm>
            <a:off x="6713830" y="341401"/>
            <a:ext cx="2823642" cy="254102"/>
            <a:chOff x="6713830" y="341401"/>
            <a:chExt cx="2823642" cy="254102"/>
          </a:xfrm>
        </p:grpSpPr>
        <p:grpSp>
          <p:nvGrpSpPr>
            <p:cNvPr name="Group 230" id="230"/>
            <p:cNvGrpSpPr/>
            <p:nvPr/>
          </p:nvGrpSpPr>
          <p:grpSpPr>
            <a:xfrm>
              <a:off x="6441834" y="920585"/>
              <a:ext cx="314782" cy="209271"/>
              <a:chOff x="6441834" y="920585"/>
              <a:chExt cx="314782" cy="209271"/>
            </a:xfrm>
          </p:grpSpPr>
          <p:sp>
            <p:nvSpPr>
              <p:cNvPr name="Freeform 231" id="231"/>
              <p:cNvSpPr>
                <a:spLocks noChangeArrowheads="1"/>
              </p:cNvSpPr>
              <p:nvPr/>
            </p:nvSpPr>
            <p:spPr bwMode="auto">
              <a:xfrm>
                <a:off x="6441821" y="920572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232" id="232"/>
            <p:cNvGrpSpPr/>
            <p:nvPr/>
          </p:nvGrpSpPr>
          <p:grpSpPr>
            <a:xfrm>
              <a:off x="6442050" y="0"/>
              <a:ext cx="4035450" cy="928370"/>
              <a:chOff x="6442050" y="0"/>
              <a:chExt cx="4035450" cy="928370"/>
            </a:xfrm>
          </p:grpSpPr>
          <p:sp>
            <p:nvSpPr>
              <p:cNvPr name="Freeform 233" id="233"/>
              <p:cNvSpPr>
                <a:spLocks noChangeArrowheads="1"/>
              </p:cNvSpPr>
              <p:nvPr/>
            </p:nvSpPr>
            <p:spPr bwMode="auto">
              <a:xfrm>
                <a:off x="6442037" y="0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234" id="234"/>
              <p:cNvSpPr txBox="1">
                <a:spLocks noChangeArrowheads="1"/>
              </p:cNvSpPr>
              <p:nvPr/>
            </p:nvSpPr>
            <p:spPr bwMode="auto">
              <a:xfrm rot="0">
                <a:off x="6681419" y="239344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Feedback matrices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grpSp>
        <p:nvGrpSpPr>
          <p:cNvPr name="Group 235" id="235"/>
          <p:cNvGrpSpPr/>
          <p:nvPr/>
        </p:nvGrpSpPr>
        <p:grpSpPr>
          <a:xfrm>
            <a:off x="9900018" y="634581"/>
            <a:ext cx="93917" cy="136779"/>
            <a:chOff x="9900018" y="634581"/>
            <a:chExt cx="93917" cy="136779"/>
          </a:xfrm>
        </p:grpSpPr>
        <p:sp>
          <p:nvSpPr>
            <p:cNvPr name="Text Box 236" id="236"/>
            <p:cNvSpPr txBox="1">
              <a:spLocks noChangeArrowheads="1"/>
            </p:cNvSpPr>
            <p:nvPr/>
          </p:nvSpPr>
          <p:spPr bwMode="auto">
            <a:xfrm rot="0">
              <a:off x="9532379" y="590779"/>
              <a:ext cx="471043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8</a:t>
              </a:r>
              <a:endParaRPr lang="en-US" kern="2"/>
            </a:p>
          </p:txBody>
        </p:sp>
      </p:grpSp>
      <p:grpSp>
        <p:nvGrpSpPr>
          <p:cNvPr name="Group 237" id="237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12.png" id="23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  <p:grpSp>
        <p:nvGrpSpPr>
          <p:cNvPr name="Group 239" id="239"/>
          <p:cNvGrpSpPr/>
          <p:nvPr/>
        </p:nvGrpSpPr>
        <p:grpSpPr>
          <a:xfrm>
            <a:off x="1341501" y="1887728"/>
            <a:ext cx="3847960" cy="3333788"/>
            <a:chOff x="1341501" y="1887728"/>
            <a:chExt cx="3847960" cy="3333788"/>
          </a:xfrm>
        </p:grpSpPr>
        <p:sp>
          <p:nvSpPr>
            <p:cNvPr name="Freeform 240" id="240"/>
            <p:cNvSpPr>
              <a:spLocks noChangeArrowheads="1"/>
            </p:cNvSpPr>
            <p:nvPr/>
          </p:nvSpPr>
          <p:spPr bwMode="auto">
            <a:xfrm>
              <a:off x="1341488" y="1887715"/>
              <a:ext cx="3847960" cy="3333775"/>
            </a:xfrm>
            <a:custGeom>
              <a:avLst/>
              <a:gdLst/>
              <a:ahLst/>
              <a:cxnLst/>
              <a:rect l="0" t="0" r="r" b="b"/>
              <a:pathLst>
                <a:path w="302989" h="262503">
                  <a:moveTo>
                    <a:pt x="0" y="262503"/>
                  </a:moveTo>
                  <a:lnTo>
                    <a:pt x="302989" y="262503"/>
                  </a:lnTo>
                  <a:lnTo>
                    <a:pt x="3029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C72"/>
            </a:solidFill>
            <a:ln w="368986"/>
          </p:spPr>
        </p:sp>
        <p:sp>
          <p:nvSpPr>
            <p:cNvPr name="Text Box 241" id="241"/>
            <p:cNvSpPr txBox="1">
              <a:spLocks noChangeArrowheads="1"/>
            </p:cNvSpPr>
            <p:nvPr/>
          </p:nvSpPr>
          <p:spPr bwMode="auto">
            <a:xfrm rot="0">
              <a:off x="1706982" y="2826817"/>
              <a:ext cx="3122727" cy="1461910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l" indent="-225006" marL="359994">
                <a:lnSpc>
                  <a:spcPct val="110000"/>
                </a:lnSpc>
                <a:buClr>
                  <a:srgbClr val="F5FDFF"/>
                </a:buClr>
                <a:buSzPct val="100000"/>
                <a:buFont typeface="Verdana"/>
                <a:buChar char="•"/>
                <a:tabLst>
                  <a:tab algn="l" pos="359994"/>
                </a:tabLst>
              </a:pPr>
              <a:r>
                <a:rPr lang="en-US" sz="1463" kern="2">
                  <a:solidFill>
                    <a:srgbClr val="F5FDFF">
                      <a:alpha val="100000"/>
                    </a:srgbClr>
                  </a:solidFill>
                </a:rPr>
                <a:t>Most used</a:t>
              </a:r>
              <a:endParaRPr lang="en-US" sz="1463" kern="2">
                <a:solidFill>
                  <a:srgbClr val="F5FDFF">
                    <a:alpha val="100000"/>
                  </a:srgbClr>
                </a:solidFill>
              </a:endParaRPr>
            </a:p>
            <a:p>
              <a:pPr algn="l" indent="-225006" marL="359994">
                <a:lnSpc>
                  <a:spcPct val="110000"/>
                </a:lnSpc>
                <a:buClr>
                  <a:srgbClr val="F5FDFF"/>
                </a:buClr>
                <a:buSzPct val="100000"/>
                <a:buFont typeface="Verdana"/>
                <a:buChar char="•"/>
                <a:tabLst>
                  <a:tab algn="l" pos="359994"/>
                </a:tabLst>
              </a:pPr>
              <a:r>
                <a:rPr lang="en-US" sz="1463" kern="2">
                  <a:solidFill>
                    <a:srgbClr val="F5FDFF">
                      <a:alpha val="100000"/>
                    </a:srgbClr>
                  </a:solidFill>
                </a:rPr>
                <a:t xml:space="preserve">Refers to ratings of user to </a:t>
              </a:r>
              <a:r>
                <a:rPr lang="en-US" sz="1463" kern="2">
                  <a:solidFill>
                    <a:srgbClr val="F5FDFF">
                      <a:alpha val="100000"/>
                    </a:srgbClr>
                  </a:solidFill>
                </a:rPr>
                <a:t>items that are already known</a:t>
              </a:r>
              <a:endParaRPr lang="en-US" sz="1463" kern="2">
                <a:solidFill>
                  <a:srgbClr val="F5FDFF">
                    <a:alpha val="100000"/>
                  </a:srgbClr>
                </a:solidFill>
              </a:endParaRPr>
            </a:p>
            <a:p>
              <a:pPr algn="l" indent="-225006" marL="359994">
                <a:lnSpc>
                  <a:spcPct val="110000"/>
                </a:lnSpc>
                <a:buClr>
                  <a:srgbClr val="F5FDFF"/>
                </a:buClr>
                <a:buSzPct val="100000"/>
                <a:buFont typeface="Verdana"/>
                <a:buChar char="•"/>
                <a:tabLst>
                  <a:tab algn="l" pos="359994"/>
                </a:tabLst>
              </a:pPr>
              <a:r>
                <a:rPr lang="en-US" sz="1463" kern="2">
                  <a:solidFill>
                    <a:srgbClr val="F5FDFF">
                      <a:alpha val="100000"/>
                    </a:srgbClr>
                  </a:solidFill>
                </a:rPr>
                <a:t>Evaluated by:</a:t>
              </a:r>
              <a:endParaRPr lang="en-US" sz="1463" kern="2">
                <a:solidFill>
                  <a:srgbClr val="F5FDFF">
                    <a:alpha val="100000"/>
                  </a:srgbClr>
                </a:solidFill>
              </a:endParaRPr>
            </a:p>
            <a:p>
              <a:pPr algn="l" indent="-225006" marL="720001" lvl="1">
                <a:lnSpc>
                  <a:spcPct val="110000"/>
                </a:lnSpc>
                <a:buClr>
                  <a:srgbClr val="F5FDFF"/>
                </a:buClr>
                <a:buSzPct val="100000"/>
                <a:buFont typeface="Courier New"/>
                <a:buChar char="o"/>
                <a:tabLst>
                  <a:tab algn="l" pos="720001"/>
                </a:tabLst>
              </a:pPr>
              <a:r>
                <a:rPr lang="en-US" sz="1463" kern="2">
                  <a:solidFill>
                    <a:srgbClr val="F5FDFF">
                      <a:alpha val="100000"/>
                    </a:srgbClr>
                  </a:solidFill>
                </a:rPr>
                <a:t>5 point Likert scale</a:t>
              </a:r>
              <a:endParaRPr lang="en-US" sz="1463" kern="2">
                <a:solidFill>
                  <a:srgbClr val="F5FDFF">
                    <a:alpha val="100000"/>
                  </a:srgbClr>
                </a:solidFill>
              </a:endParaRPr>
            </a:p>
            <a:p>
              <a:pPr algn="l" indent="-225006" marL="720001" lvl="1">
                <a:lnSpc>
                  <a:spcPct val="110000"/>
                </a:lnSpc>
                <a:spcAft>
                  <a:spcPts val="0"/>
                </a:spcAft>
                <a:buClr>
                  <a:srgbClr val="F5FDFF"/>
                </a:buClr>
                <a:buSzPct val="100000"/>
                <a:buFont typeface="Courier New"/>
                <a:buChar char="o"/>
                <a:tabLst>
                  <a:tab algn="l" pos="720001"/>
                </a:tabLst>
              </a:pPr>
              <a:r>
                <a:rPr lang="en-US" sz="1463" kern="2">
                  <a:solidFill>
                    <a:srgbClr val="F5FDFF">
                      <a:alpha val="100000"/>
                    </a:srgbClr>
                  </a:solidFill>
                </a:rPr>
                <a:t>Binary ratings (like/dislike)</a:t>
              </a:r>
              <a:endParaRPr lang="en-US" sz="1463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242" id="242"/>
          <p:cNvGrpSpPr/>
          <p:nvPr/>
        </p:nvGrpSpPr>
        <p:grpSpPr>
          <a:xfrm>
            <a:off x="671182" y="1886242"/>
            <a:ext cx="1000506" cy="3336773"/>
            <a:chOff x="671182" y="1886242"/>
            <a:chExt cx="1000506" cy="3336773"/>
          </a:xfrm>
        </p:grpSpPr>
        <p:sp>
          <p:nvSpPr>
            <p:cNvPr name="Freeform 243" id="243"/>
            <p:cNvSpPr>
              <a:spLocks noChangeArrowheads="1"/>
            </p:cNvSpPr>
            <p:nvPr/>
          </p:nvSpPr>
          <p:spPr bwMode="auto">
            <a:xfrm>
              <a:off x="671170" y="1886229"/>
              <a:ext cx="1000493" cy="3336773"/>
            </a:xfrm>
            <a:custGeom>
              <a:avLst/>
              <a:gdLst/>
              <a:ahLst/>
              <a:cxnLst/>
              <a:rect l="0" t="0" r="r" b="b"/>
              <a:pathLst>
                <a:path w="78780" h="262738">
                  <a:moveTo>
                    <a:pt x="78780" y="131369"/>
                  </a:moveTo>
                  <a:lnTo>
                    <a:pt x="62517" y="139480"/>
                  </a:lnTo>
                  <a:lnTo>
                    <a:pt x="62517" y="262738"/>
                  </a:lnTo>
                  <a:lnTo>
                    <a:pt x="0" y="262738"/>
                  </a:lnTo>
                  <a:lnTo>
                    <a:pt x="0" y="0"/>
                  </a:lnTo>
                  <a:lnTo>
                    <a:pt x="62517" y="0"/>
                  </a:lnTo>
                  <a:lnTo>
                    <a:pt x="62517" y="123258"/>
                  </a:lnTo>
                  <a:lnTo>
                    <a:pt x="78780" y="131369"/>
                  </a:lnTo>
                  <a:close/>
                </a:path>
              </a:pathLst>
            </a:custGeom>
            <a:solidFill>
              <a:srgbClr val="C0E5ED"/>
            </a:solidFill>
            <a:ln w="0"/>
          </p:spPr>
        </p:sp>
        <p:sp>
          <p:nvSpPr>
            <p:cNvPr name="Text Box 244" id="244"/>
            <p:cNvSpPr txBox="1">
              <a:spLocks noChangeArrowheads="1"/>
            </p:cNvSpPr>
            <p:nvPr/>
          </p:nvSpPr>
          <p:spPr bwMode="auto">
            <a:xfrm rot="-5400015">
              <a:off x="-422034" y="3335846"/>
              <a:ext cx="2980398" cy="43187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13484"/>
                </a:lnSpc>
                <a:spcAft>
                  <a:spcPts val="525"/>
                </a:spcAft>
              </a:pPr>
              <a:r>
                <a:rPr lang="en-US" sz="2497" b="1" kern="2">
                  <a:solidFill>
                    <a:srgbClr val="F5FDFF">
                      <a:alpha val="100000"/>
                    </a:srgbClr>
                  </a:solidFill>
                  <a:latin typeface="Noto Sans"/>
                </a:rPr>
                <a:t>Explicit Feedback</a:t>
              </a:r>
              <a:endParaRPr lang="en-US" sz="2497" b="1" kern="2">
                <a:solidFill>
                  <a:srgbClr val="F5FDFF">
                    <a:alpha val="100000"/>
                  </a:srgbClr>
                </a:solidFill>
                <a:latin typeface="Noto Sans"/>
              </a:endParaRPr>
            </a:p>
          </p:txBody>
        </p:sp>
      </p:grpSp>
      <p:grpSp>
        <p:nvGrpSpPr>
          <p:cNvPr name="Group 245" id="245"/>
          <p:cNvGrpSpPr/>
          <p:nvPr/>
        </p:nvGrpSpPr>
        <p:grpSpPr>
          <a:xfrm>
            <a:off x="6342291" y="1887741"/>
            <a:ext cx="3847757" cy="3333775"/>
            <a:chOff x="6342291" y="1887741"/>
            <a:chExt cx="3847757" cy="3333775"/>
          </a:xfrm>
        </p:grpSpPr>
        <p:sp>
          <p:nvSpPr>
            <p:cNvPr name="Freeform 246" id="246"/>
            <p:cNvSpPr>
              <a:spLocks noChangeArrowheads="1"/>
            </p:cNvSpPr>
            <p:nvPr/>
          </p:nvSpPr>
          <p:spPr bwMode="auto">
            <a:xfrm>
              <a:off x="6342291" y="1887741"/>
              <a:ext cx="3847744" cy="3333775"/>
            </a:xfrm>
            <a:custGeom>
              <a:avLst/>
              <a:gdLst/>
              <a:ahLst/>
              <a:cxnLst/>
              <a:rect l="0" t="0" r="r" b="b"/>
              <a:pathLst>
                <a:path w="302973" h="262502">
                  <a:moveTo>
                    <a:pt x="0" y="262502"/>
                  </a:moveTo>
                  <a:lnTo>
                    <a:pt x="302973" y="262502"/>
                  </a:lnTo>
                  <a:lnTo>
                    <a:pt x="3029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C72"/>
            </a:solidFill>
            <a:ln w="368986"/>
          </p:spPr>
        </p:sp>
        <p:sp>
          <p:nvSpPr>
            <p:cNvPr name="Text Box 247" id="247"/>
            <p:cNvSpPr txBox="1">
              <a:spLocks noChangeArrowheads="1"/>
            </p:cNvSpPr>
            <p:nvPr/>
          </p:nvSpPr>
          <p:spPr bwMode="auto">
            <a:xfrm rot="0">
              <a:off x="6707416" y="3064193"/>
              <a:ext cx="3123235" cy="9871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l" indent="-225006" marL="359994">
                <a:lnSpc>
                  <a:spcPct val="110000"/>
                </a:lnSpc>
                <a:buClr>
                  <a:srgbClr val="F5FDFF"/>
                </a:buClr>
                <a:buSzPct val="100000"/>
                <a:buFont typeface="Verdana"/>
                <a:buChar char="•"/>
                <a:tabLst>
                  <a:tab algn="l" pos="359994"/>
                </a:tabLst>
              </a:pPr>
              <a:r>
                <a:rPr lang="en-US" sz="1463" kern="2">
                  <a:solidFill>
                    <a:srgbClr val="F5FDFF">
                      <a:alpha val="100000"/>
                    </a:srgbClr>
                  </a:solidFill>
                </a:rPr>
                <a:t>Evaluates user behavior</a:t>
              </a:r>
              <a:endParaRPr lang="en-US" sz="1463" kern="2">
                <a:solidFill>
                  <a:srgbClr val="F5FDFF">
                    <a:alpha val="100000"/>
                  </a:srgbClr>
                </a:solidFill>
              </a:endParaRPr>
            </a:p>
            <a:p>
              <a:pPr algn="l" indent="-225006" marL="359994">
                <a:lnSpc>
                  <a:spcPct val="110000"/>
                </a:lnSpc>
                <a:buClr>
                  <a:srgbClr val="F5FDFF"/>
                </a:buClr>
                <a:buSzPct val="100000"/>
                <a:buFont typeface="Verdana"/>
                <a:buChar char="•"/>
                <a:tabLst>
                  <a:tab algn="l" pos="359994"/>
                </a:tabLst>
              </a:pPr>
              <a:r>
                <a:rPr lang="en-US" sz="1463" kern="2">
                  <a:solidFill>
                    <a:srgbClr val="F5FDFF">
                      <a:alpha val="100000"/>
                    </a:srgbClr>
                  </a:solidFill>
                </a:rPr>
                <a:t xml:space="preserve">Extracts conclusions about </a:t>
              </a:r>
              <a:r>
                <a:rPr lang="en-US" sz="1463" kern="2">
                  <a:solidFill>
                    <a:srgbClr val="F5FDFF">
                      <a:alpha val="100000"/>
                    </a:srgbClr>
                  </a:solidFill>
                </a:rPr>
                <a:t>user-item relationship</a:t>
              </a:r>
              <a:endParaRPr lang="en-US" sz="1463" kern="2">
                <a:solidFill>
                  <a:srgbClr val="F5FDFF">
                    <a:alpha val="100000"/>
                  </a:srgbClr>
                </a:solidFill>
              </a:endParaRPr>
            </a:p>
            <a:p>
              <a:pPr algn="l">
                <a:lnSpc>
                  <a:spcPct val="107601"/>
                </a:lnSpc>
                <a:spcAft>
                  <a:spcPts val="0"/>
                </a:spcAft>
              </a:pPr>
              <a:endParaRPr kern="2"/>
            </a:p>
          </p:txBody>
        </p:sp>
      </p:grpSp>
      <p:grpSp>
        <p:nvGrpSpPr>
          <p:cNvPr name="Group 248" id="248"/>
          <p:cNvGrpSpPr/>
          <p:nvPr/>
        </p:nvGrpSpPr>
        <p:grpSpPr>
          <a:xfrm>
            <a:off x="5671718" y="1886242"/>
            <a:ext cx="1000519" cy="3336773"/>
            <a:chOff x="5671718" y="1886242"/>
            <a:chExt cx="1000519" cy="3336773"/>
          </a:xfrm>
        </p:grpSpPr>
        <p:sp>
          <p:nvSpPr>
            <p:cNvPr name="Freeform 249" id="249"/>
            <p:cNvSpPr>
              <a:spLocks noChangeArrowheads="1"/>
            </p:cNvSpPr>
            <p:nvPr/>
          </p:nvSpPr>
          <p:spPr bwMode="auto">
            <a:xfrm>
              <a:off x="5671718" y="1886229"/>
              <a:ext cx="1000506" cy="3336773"/>
            </a:xfrm>
            <a:custGeom>
              <a:avLst/>
              <a:gdLst/>
              <a:ahLst/>
              <a:cxnLst/>
              <a:rect l="0" t="0" r="r" b="b"/>
              <a:pathLst>
                <a:path w="78781" h="262738">
                  <a:moveTo>
                    <a:pt x="78781" y="131369"/>
                  </a:moveTo>
                  <a:lnTo>
                    <a:pt x="62518" y="139480"/>
                  </a:lnTo>
                  <a:lnTo>
                    <a:pt x="62518" y="262738"/>
                  </a:lnTo>
                  <a:lnTo>
                    <a:pt x="0" y="262738"/>
                  </a:lnTo>
                  <a:lnTo>
                    <a:pt x="0" y="0"/>
                  </a:lnTo>
                  <a:lnTo>
                    <a:pt x="62518" y="0"/>
                  </a:lnTo>
                  <a:lnTo>
                    <a:pt x="62518" y="123258"/>
                  </a:lnTo>
                  <a:lnTo>
                    <a:pt x="78781" y="131369"/>
                  </a:lnTo>
                  <a:close/>
                </a:path>
              </a:pathLst>
            </a:custGeom>
            <a:solidFill>
              <a:srgbClr val="343332"/>
            </a:solidFill>
            <a:ln w="0"/>
          </p:spPr>
        </p:sp>
        <p:sp>
          <p:nvSpPr>
            <p:cNvPr name="Text Box 250" id="250"/>
            <p:cNvSpPr txBox="1">
              <a:spLocks noChangeArrowheads="1"/>
            </p:cNvSpPr>
            <p:nvPr/>
          </p:nvSpPr>
          <p:spPr bwMode="auto">
            <a:xfrm rot="-5400015">
              <a:off x="4578515" y="3335833"/>
              <a:ext cx="2980385" cy="43187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13484"/>
                </a:lnSpc>
                <a:spcAft>
                  <a:spcPts val="525"/>
                </a:spcAft>
              </a:pPr>
              <a:r>
                <a:rPr lang="en-US" sz="2497" b="1" kern="2">
                  <a:solidFill>
                    <a:srgbClr val="F5FDFF">
                      <a:alpha val="100000"/>
                    </a:srgbClr>
                  </a:solidFill>
                  <a:latin typeface="Noto Sans"/>
                </a:rPr>
                <a:t>Implicit Feedback</a:t>
              </a:r>
              <a:endParaRPr lang="en-US" sz="2497" b="1" kern="2">
                <a:solidFill>
                  <a:srgbClr val="F5FDFF">
                    <a:alpha val="100000"/>
                  </a:srgbClr>
                </a:solidFill>
                <a:latin typeface="Noto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51" id="251"/>
          <p:cNvGrpSpPr/>
          <p:nvPr/>
        </p:nvGrpSpPr>
        <p:grpSpPr>
          <a:xfrm>
            <a:off x="6701574" y="341401"/>
            <a:ext cx="1985404" cy="254102"/>
            <a:chOff x="6701574" y="341401"/>
            <a:chExt cx="1985404" cy="254102"/>
          </a:xfrm>
        </p:grpSpPr>
        <p:grpSp>
          <p:nvGrpSpPr>
            <p:cNvPr name="Group 252" id="252"/>
            <p:cNvGrpSpPr/>
            <p:nvPr/>
          </p:nvGrpSpPr>
          <p:grpSpPr>
            <a:xfrm>
              <a:off x="6441834" y="920585"/>
              <a:ext cx="314782" cy="209271"/>
              <a:chOff x="6441834" y="920585"/>
              <a:chExt cx="314782" cy="209271"/>
            </a:xfrm>
          </p:grpSpPr>
          <p:sp>
            <p:nvSpPr>
              <p:cNvPr name="Freeform 253" id="253"/>
              <p:cNvSpPr>
                <a:spLocks noChangeArrowheads="1"/>
              </p:cNvSpPr>
              <p:nvPr/>
            </p:nvSpPr>
            <p:spPr bwMode="auto">
              <a:xfrm>
                <a:off x="6441821" y="920572"/>
                <a:ext cx="314770" cy="209271"/>
              </a:xfrm>
              <a:custGeom>
                <a:avLst/>
                <a:gdLst/>
                <a:ahLst/>
                <a:cxnLst/>
                <a:rect l="0" t="0" r="r" b="b"/>
                <a:pathLst>
                  <a:path w="24786" h="16478">
                    <a:moveTo>
                      <a:pt x="24786" y="0"/>
                    </a:moveTo>
                    <a:lnTo>
                      <a:pt x="0" y="0"/>
                    </a:lnTo>
                    <a:lnTo>
                      <a:pt x="24786" y="16478"/>
                    </a:lnTo>
                    <a:close/>
                  </a:path>
                </a:pathLst>
              </a:custGeom>
              <a:solidFill>
                <a:srgbClr val="516C72"/>
              </a:solidFill>
              <a:ln w="1130"/>
            </p:spPr>
          </p:sp>
        </p:grpSp>
        <p:grpSp>
          <p:nvGrpSpPr>
            <p:cNvPr name="Group 254" id="254"/>
            <p:cNvGrpSpPr/>
            <p:nvPr/>
          </p:nvGrpSpPr>
          <p:grpSpPr>
            <a:xfrm>
              <a:off x="6442050" y="0"/>
              <a:ext cx="4035450" cy="928370"/>
              <a:chOff x="6442050" y="0"/>
              <a:chExt cx="4035450" cy="928370"/>
            </a:xfrm>
          </p:grpSpPr>
          <p:sp>
            <p:nvSpPr>
              <p:cNvPr name="Freeform 255" id="255"/>
              <p:cNvSpPr>
                <a:spLocks noChangeArrowheads="1"/>
              </p:cNvSpPr>
              <p:nvPr/>
            </p:nvSpPr>
            <p:spPr bwMode="auto">
              <a:xfrm>
                <a:off x="6442037" y="0"/>
                <a:ext cx="4035450" cy="928357"/>
              </a:xfrm>
              <a:custGeom>
                <a:avLst/>
                <a:gdLst/>
                <a:ahLst/>
                <a:cxnLst/>
                <a:rect l="0" t="0" r="r" b="b"/>
                <a:pathLst>
                  <a:path w="317752" h="73100">
                    <a:moveTo>
                      <a:pt x="0" y="73100"/>
                    </a:moveTo>
                    <a:lnTo>
                      <a:pt x="317752" y="73100"/>
                    </a:lnTo>
                    <a:lnTo>
                      <a:pt x="3177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D8E4"/>
              </a:solidFill>
              <a:ln w="0"/>
            </p:spPr>
          </p:sp>
          <p:sp>
            <p:nvSpPr>
              <p:cNvPr name="Text Box 256" id="256"/>
              <p:cNvSpPr txBox="1">
                <a:spLocks noChangeArrowheads="1"/>
              </p:cNvSpPr>
              <p:nvPr/>
            </p:nvSpPr>
            <p:spPr bwMode="auto">
              <a:xfrm rot="0">
                <a:off x="6681419" y="239344"/>
                <a:ext cx="3562363" cy="449656"/>
              </a:xfrm>
              <a:prstGeom prst="rect">
                <a:avLst/>
              </a:prstGeom>
            </p:spPr>
            <p:txBody>
              <a:bodyPr rtlCol="0" wrap="square" lIns="0" tIns="0" rIns="0" bIns="0">
                <a:spAutoFit/>
              </a:bodyPr>
              <a:lstStyle/>
              <a:p>
                <a:pPr algn="l">
                  <a:lnSpc>
                    <a:spcPct val="113484"/>
                  </a:lnSpc>
                  <a:spcAft>
                    <a:spcPts val="525"/>
                  </a:spcAft>
                </a:pPr>
                <a:r>
                  <a:rPr lang="en-US" sz="2600" kern="2">
                    <a:solidFill>
                      <a:srgbClr val="FFFFFF">
                        <a:alpha val="100000"/>
                      </a:srgbClr>
                    </a:solidFill>
                    <a:latin typeface="Open Sans"/>
                  </a:rPr>
                  <a:t>Collaborative</a:t>
                </a:r>
                <a:endParaRPr lang="en-US" sz="2600" kern="2">
                  <a:solidFill>
                    <a:srgbClr val="FFFFFF">
                      <a:alpha val="100000"/>
                    </a:srgbClr>
                  </a:solidFill>
                  <a:latin typeface="Open Sans"/>
                </a:endParaRPr>
              </a:p>
            </p:txBody>
          </p:sp>
        </p:grpSp>
      </p:grpSp>
      <p:sp>
        <p:nvSpPr>
          <p:cNvPr name="Text Box 257" id="257"/>
          <p:cNvSpPr txBox="1">
            <a:spLocks noChangeArrowheads="1"/>
          </p:cNvSpPr>
          <p:nvPr/>
        </p:nvSpPr>
        <p:spPr bwMode="auto">
          <a:xfrm rot="0">
            <a:off x="2771877" y="1234631"/>
            <a:ext cx="5491912" cy="476225"/>
          </a:xfrm>
          <a:prstGeom prst="rect">
            <a:avLst/>
          </a:prstGeom>
        </p:spPr>
        <p:txBody>
          <a:bodyPr rtlCol="0" wrap="square" lIns="0" tIns="0" rIns="0" bIns="0">
            <a:spAutoFit/>
          </a:bodyPr>
          <a:lstStyle/>
          <a:p>
            <a:pPr algn="ctr" indent="0">
              <a:lnSpc>
                <a:spcPct val="113484"/>
              </a:lnSpc>
              <a:spcAft>
                <a:spcPts val="525"/>
              </a:spcAft>
            </a:pPr>
            <a:r>
              <a:rPr lang="en-US" sz="2497" b="1" kern="2">
                <a:latin typeface="Noto Sans"/>
              </a:rPr>
              <a:t>Methods of collaborative filtering</a:t>
            </a:r>
            <a:endParaRPr lang="en-US" sz="2497" b="1" kern="2">
              <a:latin typeface="Noto Sans"/>
            </a:endParaRPr>
          </a:p>
        </p:txBody>
      </p:sp>
      <p:grpSp>
        <p:nvGrpSpPr>
          <p:cNvPr name="Group 258" id="258"/>
          <p:cNvGrpSpPr/>
          <p:nvPr/>
        </p:nvGrpSpPr>
        <p:grpSpPr>
          <a:xfrm>
            <a:off x="277216" y="1809737"/>
            <a:ext cx="5371109" cy="1142975"/>
            <a:chOff x="277216" y="1809737"/>
            <a:chExt cx="5371109" cy="1142975"/>
          </a:xfrm>
        </p:grpSpPr>
        <p:sp>
          <p:nvSpPr>
            <p:cNvPr name="Freeform 259" id="259"/>
            <p:cNvSpPr>
              <a:spLocks noChangeArrowheads="1"/>
            </p:cNvSpPr>
            <p:nvPr/>
          </p:nvSpPr>
          <p:spPr bwMode="auto">
            <a:xfrm>
              <a:off x="277203" y="1809725"/>
              <a:ext cx="5371097" cy="1142975"/>
            </a:xfrm>
            <a:custGeom>
              <a:avLst/>
              <a:gdLst/>
              <a:ahLst/>
              <a:cxnLst/>
              <a:rect l="0" t="0" r="r" b="b"/>
              <a:pathLst>
                <a:path w="422922" h="89998">
                  <a:moveTo>
                    <a:pt x="0" y="89998"/>
                  </a:moveTo>
                  <a:lnTo>
                    <a:pt x="422922" y="89998"/>
                  </a:lnTo>
                  <a:lnTo>
                    <a:pt x="422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D8E4"/>
            </a:solidFill>
            <a:ln w="0"/>
          </p:spPr>
        </p:sp>
        <p:sp>
          <p:nvSpPr>
            <p:cNvPr name="Text Box 260" id="260"/>
            <p:cNvSpPr txBox="1">
              <a:spLocks noChangeArrowheads="1"/>
            </p:cNvSpPr>
            <p:nvPr/>
          </p:nvSpPr>
          <p:spPr bwMode="auto">
            <a:xfrm rot="0">
              <a:off x="493928" y="2224202"/>
              <a:ext cx="4943399" cy="26832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Memory based 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261" id="261"/>
          <p:cNvGrpSpPr/>
          <p:nvPr/>
        </p:nvGrpSpPr>
        <p:grpSpPr>
          <a:xfrm>
            <a:off x="5648312" y="1809737"/>
            <a:ext cx="4352874" cy="1142975"/>
            <a:chOff x="5648312" y="1809737"/>
            <a:chExt cx="4352874" cy="1142975"/>
          </a:xfrm>
        </p:grpSpPr>
        <p:sp>
          <p:nvSpPr>
            <p:cNvPr name="Freeform 262" id="262"/>
            <p:cNvSpPr>
              <a:spLocks noChangeArrowheads="1"/>
            </p:cNvSpPr>
            <p:nvPr/>
          </p:nvSpPr>
          <p:spPr bwMode="auto">
            <a:xfrm>
              <a:off x="5648300" y="1809725"/>
              <a:ext cx="4352874" cy="1142975"/>
            </a:xfrm>
            <a:custGeom>
              <a:avLst/>
              <a:gdLst/>
              <a:ahLst/>
              <a:cxnLst/>
              <a:rect l="0" t="0" r="r" b="b"/>
              <a:pathLst>
                <a:path w="342746" h="89998">
                  <a:moveTo>
                    <a:pt x="0" y="89998"/>
                  </a:moveTo>
                  <a:lnTo>
                    <a:pt x="342746" y="89998"/>
                  </a:lnTo>
                  <a:lnTo>
                    <a:pt x="3427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332"/>
            </a:solidFill>
            <a:ln w="0"/>
          </p:spPr>
        </p:sp>
        <p:sp>
          <p:nvSpPr>
            <p:cNvPr name="Text Box 263" id="263"/>
            <p:cNvSpPr txBox="1">
              <a:spLocks noChangeArrowheads="1"/>
            </p:cNvSpPr>
            <p:nvPr/>
          </p:nvSpPr>
          <p:spPr bwMode="auto">
            <a:xfrm rot="0">
              <a:off x="5865025" y="2224202"/>
              <a:ext cx="3925164" cy="26832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ctr" indent="0">
                <a:lnSpc>
                  <a:spcPct val="107601"/>
                </a:lnSpc>
                <a:spcAft>
                  <a:spcPts val="0"/>
                </a:spcAft>
              </a:pPr>
              <a:r>
                <a:rPr lang="en-US" sz="1800" b="1" kern="2">
                  <a:solidFill>
                    <a:srgbClr val="F5FDFF">
                      <a:alpha val="100000"/>
                    </a:srgbClr>
                  </a:solidFill>
                </a:rPr>
                <a:t xml:space="preserve">Model based </a:t>
              </a:r>
              <a:endParaRPr lang="en-US" sz="1800" b="1" kern="2">
                <a:solidFill>
                  <a:srgbClr val="F5FDFF">
                    <a:alpha val="100000"/>
                  </a:srgbClr>
                </a:solidFill>
              </a:endParaRPr>
            </a:p>
          </p:txBody>
        </p:sp>
      </p:grpSp>
      <p:grpSp>
        <p:nvGrpSpPr>
          <p:cNvPr name="Group 264" id="264"/>
          <p:cNvGrpSpPr/>
          <p:nvPr/>
        </p:nvGrpSpPr>
        <p:grpSpPr>
          <a:xfrm>
            <a:off x="9898659" y="661060"/>
            <a:ext cx="96584" cy="138113"/>
            <a:chOff x="9898659" y="661060"/>
            <a:chExt cx="96584" cy="138113"/>
          </a:xfrm>
        </p:grpSpPr>
        <p:sp>
          <p:nvSpPr>
            <p:cNvPr name="Text Box 265" id="265"/>
            <p:cNvSpPr txBox="1">
              <a:spLocks noChangeArrowheads="1"/>
            </p:cNvSpPr>
            <p:nvPr/>
          </p:nvSpPr>
          <p:spPr bwMode="auto">
            <a:xfrm rot="0">
              <a:off x="9533687" y="590779"/>
              <a:ext cx="469735" cy="223596"/>
            </a:xfrm>
            <a:prstGeom prst="rect">
              <a:avLst/>
            </a:prstGeom>
          </p:spPr>
          <p:txBody>
            <a:bodyPr rtlCol="0" wrap="square" lIns="0" tIns="0" rIns="0" bIns="0">
              <a:spAutoFit/>
            </a:bodyPr>
            <a:lstStyle/>
            <a:p>
              <a:pPr algn="r">
                <a:lnSpc>
                  <a:spcPct val="97819"/>
                </a:lnSpc>
                <a:spcAft>
                  <a:spcPts val="0"/>
                </a:spcAft>
              </a:pPr>
              <a:r>
                <a:rPr lang="en-US" kern="2"/>
                <a:t>9</a:t>
              </a:r>
              <a:endParaRPr lang="en-US" kern="2"/>
            </a:p>
          </p:txBody>
        </p:sp>
      </p:grpSp>
      <p:grpSp>
        <p:nvGrpSpPr>
          <p:cNvPr name="Group 266" id="266"/>
          <p:cNvGrpSpPr/>
          <p:nvPr/>
        </p:nvGrpSpPr>
        <p:grpSpPr>
          <a:xfrm>
            <a:off x="0" y="0"/>
            <a:ext cx="2575001" cy="1163904"/>
            <a:chOff x="0" y="0"/>
            <a:chExt cx="2575001" cy="1163904"/>
          </a:xfrm>
        </p:grpSpPr>
        <p:pic>
          <p:nvPicPr>
            <p:cNvPr name="image13.png" id="26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4989" cy="116390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14:prism isContent="1"/>
      </p:transition>
    </mc:Choice>
    <mc:Fallback>
      <p:transition spd="med">
        <p:fade/>
      </p:transition>
    </mc:Fallback>
  </mc:AlternateContent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51D1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Xara Designer Pro X</dc:creator>
  <cp:revision>1</cp:revision>
  <dcterms:created xsi:type="dcterms:W3CDTF">2018-03-13T19:17:33Z</dcterms:created>
  <dcterms:modified xsi:type="dcterms:W3CDTF">2018-03-13T19:18:42Z</dcterms:modified>
</cp:coreProperties>
</file>