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61" r:id="rId5"/>
    <p:sldId id="260" r:id="rId6"/>
    <p:sldId id="259" r:id="rId7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bg1"/>
        </a:solidFill>
        <a:latin typeface="Futura LT Book" pitchFamily="2" charset="0"/>
        <a:ea typeface="굴림" panose="020B0503020000020004" pitchFamily="34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bg1"/>
        </a:solidFill>
        <a:latin typeface="Futura LT Book" pitchFamily="2" charset="0"/>
        <a:ea typeface="굴림" panose="020B0503020000020004" pitchFamily="34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bg1"/>
        </a:solidFill>
        <a:latin typeface="Futura LT Book" pitchFamily="2" charset="0"/>
        <a:ea typeface="굴림" panose="020B0503020000020004" pitchFamily="34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bg1"/>
        </a:solidFill>
        <a:latin typeface="Futura LT Book" pitchFamily="2" charset="0"/>
        <a:ea typeface="굴림" panose="020B0503020000020004" pitchFamily="34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bg1"/>
        </a:solidFill>
        <a:latin typeface="Futura LT Book" pitchFamily="2" charset="0"/>
        <a:ea typeface="굴림" panose="020B0503020000020004" pitchFamily="34" charset="-127"/>
        <a:cs typeface="+mn-cs"/>
      </a:defRPr>
    </a:lvl5pPr>
    <a:lvl6pPr marL="2286000" algn="l" defTabSz="914400" rtl="0" eaLnBrk="1" latinLnBrk="0" hangingPunct="1">
      <a:defRPr sz="3600" kern="1200">
        <a:solidFill>
          <a:schemeClr val="bg1"/>
        </a:solidFill>
        <a:latin typeface="Futura LT Book" pitchFamily="2" charset="0"/>
        <a:ea typeface="굴림" panose="020B0503020000020004" pitchFamily="34" charset="-127"/>
        <a:cs typeface="+mn-cs"/>
      </a:defRPr>
    </a:lvl6pPr>
    <a:lvl7pPr marL="2743200" algn="l" defTabSz="914400" rtl="0" eaLnBrk="1" latinLnBrk="0" hangingPunct="1">
      <a:defRPr sz="3600" kern="1200">
        <a:solidFill>
          <a:schemeClr val="bg1"/>
        </a:solidFill>
        <a:latin typeface="Futura LT Book" pitchFamily="2" charset="0"/>
        <a:ea typeface="굴림" panose="020B0503020000020004" pitchFamily="34" charset="-127"/>
        <a:cs typeface="+mn-cs"/>
      </a:defRPr>
    </a:lvl7pPr>
    <a:lvl8pPr marL="3200400" algn="l" defTabSz="914400" rtl="0" eaLnBrk="1" latinLnBrk="0" hangingPunct="1">
      <a:defRPr sz="3600" kern="1200">
        <a:solidFill>
          <a:schemeClr val="bg1"/>
        </a:solidFill>
        <a:latin typeface="Futura LT Book" pitchFamily="2" charset="0"/>
        <a:ea typeface="굴림" panose="020B0503020000020004" pitchFamily="34" charset="-127"/>
        <a:cs typeface="+mn-cs"/>
      </a:defRPr>
    </a:lvl8pPr>
    <a:lvl9pPr marL="3657600" algn="l" defTabSz="914400" rtl="0" eaLnBrk="1" latinLnBrk="0" hangingPunct="1">
      <a:defRPr sz="3600" kern="1200">
        <a:solidFill>
          <a:schemeClr val="bg1"/>
        </a:solidFill>
        <a:latin typeface="Futura LT Book" pitchFamily="2" charset="0"/>
        <a:ea typeface="굴림" panose="020B0503020000020004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482B"/>
    <a:srgbClr val="C75806"/>
    <a:srgbClr val="000000"/>
    <a:srgbClr val="00499F"/>
    <a:srgbClr val="0CC1E0"/>
    <a:srgbClr val="1B00FE"/>
    <a:srgbClr val="5A5A5A"/>
    <a:srgbClr val="2A9D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5" autoAdjust="0"/>
    <p:restoredTop sz="94648" autoAdjust="0"/>
  </p:normalViewPr>
  <p:slideViewPr>
    <p:cSldViewPr>
      <p:cViewPr varScale="1">
        <p:scale>
          <a:sx n="100" d="100"/>
          <a:sy n="100" d="100"/>
        </p:scale>
        <p:origin x="48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D5D567C0-3B42-CEC6-FC4D-BAA0E06D9E0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ru-RU" altLang="pt-BR"/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BD86C9B1-AB09-675C-93F9-C9A5F1CF2EC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ru-RU" altLang="pt-BR"/>
          </a:p>
        </p:txBody>
      </p:sp>
      <p:sp>
        <p:nvSpPr>
          <p:cNvPr id="69636" name="Rectangle 4">
            <a:extLst>
              <a:ext uri="{FF2B5EF4-FFF2-40B4-BE49-F238E27FC236}">
                <a16:creationId xmlns:a16="http://schemas.microsoft.com/office/drawing/2014/main" id="{52707EA3-83C5-8B2E-4A6F-F42B438C50A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>
            <a:extLst>
              <a:ext uri="{FF2B5EF4-FFF2-40B4-BE49-F238E27FC236}">
                <a16:creationId xmlns:a16="http://schemas.microsoft.com/office/drawing/2014/main" id="{CC9331C6-249D-D022-26C7-138E2AD9087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pt-BR"/>
              <a:t>Click to edit Master text styles</a:t>
            </a:r>
          </a:p>
          <a:p>
            <a:pPr lvl="1"/>
            <a:r>
              <a:rPr lang="ru-RU" altLang="pt-BR"/>
              <a:t>Second level</a:t>
            </a:r>
          </a:p>
          <a:p>
            <a:pPr lvl="2"/>
            <a:r>
              <a:rPr lang="ru-RU" altLang="pt-BR"/>
              <a:t>Third level</a:t>
            </a:r>
          </a:p>
          <a:p>
            <a:pPr lvl="3"/>
            <a:r>
              <a:rPr lang="ru-RU" altLang="pt-BR"/>
              <a:t>Fourth level</a:t>
            </a:r>
          </a:p>
          <a:p>
            <a:pPr lvl="4"/>
            <a:r>
              <a:rPr lang="ru-RU" altLang="pt-BR"/>
              <a:t>Fifth level</a:t>
            </a:r>
          </a:p>
        </p:txBody>
      </p:sp>
      <p:sp>
        <p:nvSpPr>
          <p:cNvPr id="69638" name="Rectangle 6">
            <a:extLst>
              <a:ext uri="{FF2B5EF4-FFF2-40B4-BE49-F238E27FC236}">
                <a16:creationId xmlns:a16="http://schemas.microsoft.com/office/drawing/2014/main" id="{E57EB245-B09C-8F5D-6B9E-6A4A479C128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ru-RU" altLang="pt-BR"/>
          </a:p>
        </p:txBody>
      </p:sp>
      <p:sp>
        <p:nvSpPr>
          <p:cNvPr id="69639" name="Rectangle 7">
            <a:extLst>
              <a:ext uri="{FF2B5EF4-FFF2-40B4-BE49-F238E27FC236}">
                <a16:creationId xmlns:a16="http://schemas.microsoft.com/office/drawing/2014/main" id="{26C74119-9EFE-DCD2-2A35-081AF08DD4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38007F29-8209-4BEF-AB7A-9DAA56D6C366}" type="slidenum">
              <a:rPr lang="ru-RU" altLang="pt-BR"/>
              <a:pPr/>
              <a:t>‹nº›</a:t>
            </a:fld>
            <a:endParaRPr lang="ru-RU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27A2972-C5F9-B164-78FA-CB424B0C4FB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31913" y="4149725"/>
            <a:ext cx="6480175" cy="1152525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pt-BR" altLang="pt-BR" noProof="0"/>
              <a:t>Clique para editar o título Mestre</a:t>
            </a:r>
            <a:endParaRPr lang="ru-RU" altLang="pt-BR" noProof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ACB6633-E7AA-1780-98D8-FAD2278CCE7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31913" y="1412875"/>
            <a:ext cx="6480175" cy="57626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  <a:latin typeface="Futura LT Book" pitchFamily="2" charset="0"/>
                <a:ea typeface="굴림" panose="020B0503020000020004" pitchFamily="34" charset="-127"/>
              </a:defRPr>
            </a:lvl1pPr>
          </a:lstStyle>
          <a:p>
            <a:pPr lvl="0"/>
            <a:r>
              <a:rPr lang="pt-BR" altLang="pt-BR" noProof="0"/>
              <a:t>Clique para editar o estilo do subtítulo Mestre</a:t>
            </a:r>
            <a:endParaRPr lang="uk-UA" altLang="pt-B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BEC86E-F5A7-B6B2-9F10-193DD2AA9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F524062-DE2C-CB70-8EE9-F8442EC1D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169565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A4B7F1B-64FF-60AB-545C-45F1DA9701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6688" y="260350"/>
            <a:ext cx="1943100" cy="61214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11766E9-818F-4567-86DC-0BFA3F2E9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4213" y="260350"/>
            <a:ext cx="5680075" cy="61214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066992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83E3E3-17FF-E812-5ADA-DAE0D7E4A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12629F-68EC-1050-7F0E-A76FCF9EC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7A2EC6-AE14-FF8B-B606-B7768964E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1291DD-8582-D597-0A1C-DACE52801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E43552-FDCF-635E-C7FC-DAE3E845B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9D32A8-B786-4BE2-97D4-758BF2A4671A}" type="slidenum">
              <a:rPr lang="ru-RU" altLang="pt-BR"/>
              <a:pPr/>
              <a:t>‹nº›</a:t>
            </a:fld>
            <a:endParaRPr lang="ru-RU" altLang="pt-BR"/>
          </a:p>
        </p:txBody>
      </p:sp>
    </p:spTree>
    <p:extLst>
      <p:ext uri="{BB962C8B-B14F-4D97-AF65-F5344CB8AC3E}">
        <p14:creationId xmlns:p14="http://schemas.microsoft.com/office/powerpoint/2010/main" val="183892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61D387-D3BD-F548-7322-BC76EBFD5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85F0EB-F846-5BD8-2D37-31C5D34EC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0257E6-986B-BFC6-CEE4-3F93A22BE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A1BC53-13A9-602F-C0BA-1EC70B4D1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7EBAC4-84A6-50C7-2541-BEC19A605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8D715-AA8C-414D-8758-DB4298C3249A}" type="slidenum">
              <a:rPr lang="ru-RU" altLang="pt-BR"/>
              <a:pPr/>
              <a:t>‹nº›</a:t>
            </a:fld>
            <a:endParaRPr lang="ru-RU" altLang="pt-BR"/>
          </a:p>
        </p:txBody>
      </p:sp>
    </p:spTree>
    <p:extLst>
      <p:ext uri="{BB962C8B-B14F-4D97-AF65-F5344CB8AC3E}">
        <p14:creationId xmlns:p14="http://schemas.microsoft.com/office/powerpoint/2010/main" val="3177921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AA9FFF-1295-16BD-7041-E843E85E1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9A77322-D3F2-9E7B-DECC-C32ADBFF1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29DDB5-CA71-9082-46D1-224A67BCC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A7DD20-1B20-454C-E738-B068688B9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9CC514-F527-FF81-B1A4-C403A65EE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40F0E9-9263-4A92-9EBC-4886A783CAEF}" type="slidenum">
              <a:rPr lang="ru-RU" altLang="pt-BR"/>
              <a:pPr/>
              <a:t>‹nº›</a:t>
            </a:fld>
            <a:endParaRPr lang="ru-RU" altLang="pt-BR"/>
          </a:p>
        </p:txBody>
      </p:sp>
    </p:spTree>
    <p:extLst>
      <p:ext uri="{BB962C8B-B14F-4D97-AF65-F5344CB8AC3E}">
        <p14:creationId xmlns:p14="http://schemas.microsoft.com/office/powerpoint/2010/main" val="2173844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CDE384-D5CD-9DB1-88BA-9E1B784A0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EAEFF3-165B-E5D8-7A0E-4FAC86E7D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6D5B428-E7A8-6421-3B99-5B3FBBE6D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A69941-CBDD-4C80-4138-705B05A93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939FDB-B0E8-456A-BD8E-B7A64D93D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F74365A-6417-9573-5F31-12ADD859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D79654-C460-471D-96F5-18C8B2B4E71C}" type="slidenum">
              <a:rPr lang="ru-RU" altLang="pt-BR"/>
              <a:pPr/>
              <a:t>‹nº›</a:t>
            </a:fld>
            <a:endParaRPr lang="ru-RU" altLang="pt-BR"/>
          </a:p>
        </p:txBody>
      </p:sp>
    </p:spTree>
    <p:extLst>
      <p:ext uri="{BB962C8B-B14F-4D97-AF65-F5344CB8AC3E}">
        <p14:creationId xmlns:p14="http://schemas.microsoft.com/office/powerpoint/2010/main" val="3085611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83411D-35D0-7F17-F333-D19280C69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7C74FC-4D09-D4AC-F3CC-9C5B3B40D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819250B-D9C6-19BE-A49B-5D991CB7F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C5CB792-7885-1F1A-BBD3-6AE8315931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E9470C-FAF6-8EE3-C377-B26675B32E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10C81D9-C482-F178-AF13-044810D78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DAAED4E-84BA-6AC8-5B71-E58DF76F8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EB06A2E-FC5A-F03A-0030-EA736D4D9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093055-CE3E-4AB8-B237-8EF8DB34713C}" type="slidenum">
              <a:rPr lang="ru-RU" altLang="pt-BR"/>
              <a:pPr/>
              <a:t>‹nº›</a:t>
            </a:fld>
            <a:endParaRPr lang="ru-RU" altLang="pt-BR"/>
          </a:p>
        </p:txBody>
      </p:sp>
    </p:spTree>
    <p:extLst>
      <p:ext uri="{BB962C8B-B14F-4D97-AF65-F5344CB8AC3E}">
        <p14:creationId xmlns:p14="http://schemas.microsoft.com/office/powerpoint/2010/main" val="2002556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DB3F03-A258-144A-B722-59883FC85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7C0E2D0-651E-BF9F-8E60-DD5563752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70E6AFD-6D30-4ACD-634B-99D48B8B3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FBDCE75-51CE-810F-126B-064DF4EE5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5471F3-7EA3-4797-9C6C-D4F894D36F8B}" type="slidenum">
              <a:rPr lang="ru-RU" altLang="pt-BR"/>
              <a:pPr/>
              <a:t>‹nº›</a:t>
            </a:fld>
            <a:endParaRPr lang="ru-RU" altLang="pt-BR"/>
          </a:p>
        </p:txBody>
      </p:sp>
    </p:spTree>
    <p:extLst>
      <p:ext uri="{BB962C8B-B14F-4D97-AF65-F5344CB8AC3E}">
        <p14:creationId xmlns:p14="http://schemas.microsoft.com/office/powerpoint/2010/main" val="23839911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2A7BF11-BA06-3962-C288-A4B61D745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0D3EC1A-F8F7-82BC-6B5C-8468B8C68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9BA3E4-2CBF-3393-F109-525B90E12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B4B58-6F5A-4839-AAFC-E75D518B8136}" type="slidenum">
              <a:rPr lang="ru-RU" altLang="pt-BR"/>
              <a:pPr/>
              <a:t>‹nº›</a:t>
            </a:fld>
            <a:endParaRPr lang="ru-RU" altLang="pt-BR"/>
          </a:p>
        </p:txBody>
      </p:sp>
    </p:spTree>
    <p:extLst>
      <p:ext uri="{BB962C8B-B14F-4D97-AF65-F5344CB8AC3E}">
        <p14:creationId xmlns:p14="http://schemas.microsoft.com/office/powerpoint/2010/main" val="5367985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9D42A-3F40-87FA-CB35-B832FCCF7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D0EE7C-CD5A-5583-C307-ABB12E0DD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37D88DB-D495-1FF8-ED7A-57D8507D2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AE5209-930C-0901-6C13-845602726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E933AC2-6787-DF0C-431B-5AACA5A63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F4E150C-EC0B-EFE8-F8A0-79FEE64B5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9AD8A-F424-4071-8896-AEEE893F9B7E}" type="slidenum">
              <a:rPr lang="ru-RU" altLang="pt-BR"/>
              <a:pPr/>
              <a:t>‹nº›</a:t>
            </a:fld>
            <a:endParaRPr lang="ru-RU" altLang="pt-BR"/>
          </a:p>
        </p:txBody>
      </p:sp>
    </p:spTree>
    <p:extLst>
      <p:ext uri="{BB962C8B-B14F-4D97-AF65-F5344CB8AC3E}">
        <p14:creationId xmlns:p14="http://schemas.microsoft.com/office/powerpoint/2010/main" val="791241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33F859-9653-3837-2220-97F6A24CF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36F6CC-28C1-904E-F742-CF8746FEF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2718524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9B8885-7FCD-EEC4-7B54-A4CA206D4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1D880BB-1083-E2DA-EFFB-BE694BB4F1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036D692-AD7F-6959-8CBE-050B9B094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E82758-A3D8-44AF-7FE6-A864F909E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34579A5-2FE6-4708-24ED-29C3BC83A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2EDA5C-9F42-EB14-84B7-E3C72241E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1D0366-FB91-4451-8297-1DC3ADBAAEF6}" type="slidenum">
              <a:rPr lang="ru-RU" altLang="pt-BR"/>
              <a:pPr/>
              <a:t>‹nº›</a:t>
            </a:fld>
            <a:endParaRPr lang="ru-RU" altLang="pt-BR"/>
          </a:p>
        </p:txBody>
      </p:sp>
    </p:spTree>
    <p:extLst>
      <p:ext uri="{BB962C8B-B14F-4D97-AF65-F5344CB8AC3E}">
        <p14:creationId xmlns:p14="http://schemas.microsoft.com/office/powerpoint/2010/main" val="13336758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071AC2-DD6F-CCF4-88A2-2BB2502E7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EA4165C-D74E-C383-6FA3-63C59973A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2F7E60-45B6-9D5D-D609-A09384B8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BB4F73-D465-80BC-8992-99F49F620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9A5B44-A94F-6E94-AC54-98B7E5055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DF1302-5039-409E-838C-937301797054}" type="slidenum">
              <a:rPr lang="ru-RU" altLang="pt-BR"/>
              <a:pPr/>
              <a:t>‹nº›</a:t>
            </a:fld>
            <a:endParaRPr lang="ru-RU" altLang="pt-BR"/>
          </a:p>
        </p:txBody>
      </p:sp>
    </p:spTree>
    <p:extLst>
      <p:ext uri="{BB962C8B-B14F-4D97-AF65-F5344CB8AC3E}">
        <p14:creationId xmlns:p14="http://schemas.microsoft.com/office/powerpoint/2010/main" val="13265867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454673B-614E-2DD8-BB18-A314997285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992938" y="274638"/>
            <a:ext cx="1693862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96D605F-2186-44FD-BE99-81EEF1D43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08175" y="274638"/>
            <a:ext cx="4932363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BFE5AB-FBBE-C3D7-410A-81D836F88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ED6776-451E-4956-6FE7-013D2B8F0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3480B7-A143-9E7E-0924-706CFE590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DB4E6D-11D6-49EB-9DF4-6C10641F786B}" type="slidenum">
              <a:rPr lang="ru-RU" altLang="pt-BR"/>
              <a:pPr/>
              <a:t>‹nº›</a:t>
            </a:fld>
            <a:endParaRPr lang="ru-RU" altLang="pt-BR"/>
          </a:p>
        </p:txBody>
      </p:sp>
    </p:spTree>
    <p:extLst>
      <p:ext uri="{BB962C8B-B14F-4D97-AF65-F5344CB8AC3E}">
        <p14:creationId xmlns:p14="http://schemas.microsoft.com/office/powerpoint/2010/main" val="330028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379475-993C-CDF9-1B10-6DFE6F050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C12DBE-140F-957D-E1AC-8396A97AE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56273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5A584B-96F0-DAC0-CCBA-025B0DAC1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931201-62A9-EBC0-42D7-4DE34752E8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4213" y="1917700"/>
            <a:ext cx="3811587" cy="44640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8198AE9-6BD2-B38C-D2F6-A7147D8C8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17700"/>
            <a:ext cx="3811588" cy="44640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86818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B8EFCF-523B-069E-BE17-157DD0743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02B238-0832-E298-60F9-7E0DC1B26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2496947-2C09-C25C-249F-564F2FCB6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B3FAD78-5657-60B3-5AFD-20CF18AA78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184B874-85AD-BF1D-2714-034B3824E2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136057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B0F624-FCD5-9F7E-D451-BBA534007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49945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021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30CD23-0ED9-24D8-8830-5644B30F6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3A6F4D-AFA2-625A-AB0A-6DD2D829E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92B9D86-64D4-4B78-5D40-6471D5F76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563706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84165E-3CB8-567F-EFAA-8C4CEFA8A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019BED8-9979-E989-FA1B-A057F7CB71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51887F6-A877-BB33-C1C8-F4327FA7D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892946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9C0337A-974C-D8D4-0CB9-9C89D70A15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7388" y="260350"/>
            <a:ext cx="7772400" cy="93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título Mestre</a:t>
            </a:r>
            <a:endParaRPr lang="ru-RU" altLang="pt-BR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18A7608-C5BF-D667-67A1-D378DB5698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917700"/>
            <a:ext cx="7775575" cy="446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de texto Mestres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  <a:endParaRPr lang="ru-RU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panose="020B0503020000020004" pitchFamily="34" charset="-127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panose="020B0503020000020004" pitchFamily="34" charset="-127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panose="020B0503020000020004" pitchFamily="34" charset="-127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panose="020B0503020000020004" pitchFamily="34" charset="-127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panose="020B0503020000020004" pitchFamily="34" charset="-127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panose="020B0503020000020004" pitchFamily="34" charset="-127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panose="020B0503020000020004" pitchFamily="34" charset="-127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panose="020B0503020000020004" pitchFamily="34" charset="-127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B8D150CB-822C-7C20-7FD1-37C74FB1E1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675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pt-BR"/>
              <a:t>Click to edit Master title style</a:t>
            </a:r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085A121B-5B4A-4E3A-3194-CF0197D684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pt-BR"/>
              <a:t>Click to edit Master text styles</a:t>
            </a:r>
          </a:p>
          <a:p>
            <a:pPr lvl="1"/>
            <a:r>
              <a:rPr lang="ru-RU" altLang="pt-BR"/>
              <a:t>Second level</a:t>
            </a:r>
          </a:p>
          <a:p>
            <a:pPr lvl="2"/>
            <a:r>
              <a:rPr lang="ru-RU" altLang="pt-BR"/>
              <a:t>Third level</a:t>
            </a:r>
          </a:p>
          <a:p>
            <a:pPr lvl="3"/>
            <a:r>
              <a:rPr lang="ru-RU" altLang="pt-BR"/>
              <a:t>Fourth level</a:t>
            </a:r>
          </a:p>
          <a:p>
            <a:pPr lvl="4"/>
            <a:r>
              <a:rPr lang="ru-RU" altLang="pt-BR"/>
              <a:t>Fifth level</a:t>
            </a:r>
          </a:p>
        </p:txBody>
      </p:sp>
      <p:sp>
        <p:nvSpPr>
          <p:cNvPr id="190468" name="Rectangle 4">
            <a:extLst>
              <a:ext uri="{FF2B5EF4-FFF2-40B4-BE49-F238E27FC236}">
                <a16:creationId xmlns:a16="http://schemas.microsoft.com/office/drawing/2014/main" id="{C2C9885F-F351-20C5-70CE-DBC7D003869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altLang="pt-BR"/>
          </a:p>
        </p:txBody>
      </p:sp>
      <p:sp>
        <p:nvSpPr>
          <p:cNvPr id="190469" name="Rectangle 5">
            <a:extLst>
              <a:ext uri="{FF2B5EF4-FFF2-40B4-BE49-F238E27FC236}">
                <a16:creationId xmlns:a16="http://schemas.microsoft.com/office/drawing/2014/main" id="{91A139A9-57F0-59D1-CDFB-892671113F0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altLang="pt-BR"/>
          </a:p>
        </p:txBody>
      </p:sp>
      <p:sp>
        <p:nvSpPr>
          <p:cNvPr id="190470" name="Rectangle 6">
            <a:extLst>
              <a:ext uri="{FF2B5EF4-FFF2-40B4-BE49-F238E27FC236}">
                <a16:creationId xmlns:a16="http://schemas.microsoft.com/office/drawing/2014/main" id="{C3D99939-1673-0189-3970-905EFA8BE93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fld id="{A1180644-D107-42D7-B425-500FB31DA3F6}" type="slidenum">
              <a:rPr lang="ru-RU" altLang="pt-BR"/>
              <a:pPr/>
              <a:t>‹nº›</a:t>
            </a:fld>
            <a:endParaRPr lang="ru-RU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rgbClr val="5A5A5A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5A5A5A"/>
          </a:solidFill>
          <a:latin typeface="Futura LT Book" pitchFamily="2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5A5A5A"/>
          </a:solidFill>
          <a:latin typeface="Futura LT Book" pitchFamily="2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5A5A5A"/>
          </a:solidFill>
          <a:latin typeface="Futura LT Book" pitchFamily="2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5A5A5A"/>
          </a:solidFill>
          <a:latin typeface="Futura LT Book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5A5A5A"/>
          </a:solidFill>
          <a:latin typeface="Futura LT Book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5A5A5A"/>
          </a:solidFill>
          <a:latin typeface="Futura LT Book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5A5A5A"/>
          </a:solidFill>
          <a:latin typeface="Futura LT Book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5A5A5A"/>
          </a:solidFill>
          <a:latin typeface="Futura LT Book" pitchFamily="2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rgbClr val="5A5A5A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rgbClr val="5A5A5A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rgbClr val="5A5A5A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rgbClr val="5A5A5A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rgbClr val="5A5A5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PierreRodrigue2/ipiranga-projeto-1#formulario.lua" TargetMode="External"/><Relationship Id="rId2" Type="http://schemas.openxmlformats.org/officeDocument/2006/relationships/hyperlink" Target="https://trello.com/invite/b/vMkb0FKF/ATTId8ee1bab311f380f35f61e132dea25bfB485CE6B/kanban-projeto-ipirang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1drv.ms/x/s!Agk4hHjyrvr65kpaghmwlHHVzK4D?e=Ftsae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>
            <a:extLst>
              <a:ext uri="{FF2B5EF4-FFF2-40B4-BE49-F238E27FC236}">
                <a16:creationId xmlns:a16="http://schemas.microsoft.com/office/drawing/2014/main" id="{18A12205-9834-BEEC-F8F1-FB857355B5F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87450" y="3932238"/>
            <a:ext cx="6769100" cy="1296987"/>
          </a:xfrm>
        </p:spPr>
        <p:txBody>
          <a:bodyPr/>
          <a:lstStyle/>
          <a:p>
            <a:r>
              <a:rPr lang="pt-BR" sz="2400" dirty="0"/>
              <a:t>Pierre da Silva Rodrigues</a:t>
            </a:r>
            <a:br>
              <a:rPr lang="pt-BR" sz="2400" dirty="0"/>
            </a:br>
            <a:r>
              <a:rPr lang="pt-BR" sz="2400" dirty="0"/>
              <a:t>Théo </a:t>
            </a:r>
            <a:r>
              <a:rPr lang="pt-BR" sz="2400" dirty="0" err="1"/>
              <a:t>Loneu</a:t>
            </a:r>
            <a:r>
              <a:rPr lang="pt-BR" sz="2400" dirty="0"/>
              <a:t> Braga</a:t>
            </a:r>
            <a:br>
              <a:rPr lang="pt-BR" sz="2400" dirty="0"/>
            </a:br>
            <a:r>
              <a:rPr lang="pt-BR" sz="2400" dirty="0"/>
              <a:t>João Carlos Rebouças</a:t>
            </a:r>
          </a:p>
        </p:txBody>
      </p:sp>
      <p:sp>
        <p:nvSpPr>
          <p:cNvPr id="34831" name="Rectangle 15">
            <a:extLst>
              <a:ext uri="{FF2B5EF4-FFF2-40B4-BE49-F238E27FC236}">
                <a16:creationId xmlns:a16="http://schemas.microsoft.com/office/drawing/2014/main" id="{03392726-FD24-83C3-AAC9-7E127AD61A7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87450" y="1196975"/>
            <a:ext cx="6769100" cy="647700"/>
          </a:xfrm>
          <a:noFill/>
          <a:ln/>
        </p:spPr>
        <p:txBody>
          <a:bodyPr/>
          <a:lstStyle/>
          <a:p>
            <a:r>
              <a:rPr lang="pt-BR" sz="2800" dirty="0"/>
              <a:t>Projeto Ipiranga / Gama Academy</a:t>
            </a:r>
            <a:endParaRPr lang="uk-UA" altLang="pt-BR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8EDADC57-1DFB-86F8-60A8-BAFEA71C20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2625" y="115888"/>
            <a:ext cx="7753350" cy="1368425"/>
          </a:xfrm>
        </p:spPr>
        <p:txBody>
          <a:bodyPr/>
          <a:lstStyle/>
          <a:p>
            <a:r>
              <a:rPr lang="pt-BR" dirty="0"/>
              <a:t>Case</a:t>
            </a:r>
            <a:endParaRPr lang="uk-UA" altLang="pt-BR" dirty="0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06A61A46-295D-2731-2D98-CD85C71F71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982788"/>
            <a:ext cx="7775575" cy="4397375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</a:rPr>
              <a:t>Recebemos como proposta analisar o cenário do</a:t>
            </a:r>
            <a:r>
              <a:rPr lang="pt-BR" b="0" i="0" u="none" strike="noStrike" baseline="0" dirty="0">
                <a:solidFill>
                  <a:schemeClr val="tx1"/>
                </a:solidFill>
              </a:rPr>
              <a:t>s últimos anos, verificando o crescimento da frota de forma exponencial, observando não somente os usuários trabalhadores comuns como </a:t>
            </a:r>
            <a:r>
              <a:rPr lang="pt-BR" b="0" i="0" u="none" strike="noStrike" baseline="0">
                <a:solidFill>
                  <a:schemeClr val="tx1"/>
                </a:solidFill>
              </a:rPr>
              <a:t>a frota de </a:t>
            </a:r>
            <a:r>
              <a:rPr lang="pt-BR" b="0" i="0" u="none" strike="noStrike" baseline="0" dirty="0">
                <a:solidFill>
                  <a:schemeClr val="tx1"/>
                </a:solidFill>
              </a:rPr>
              <a:t>carros por aplicativos. Sabendo que a maioria dos postos de gasolina, tem vinculado a sua rede um APP, um aplicativo para gerar descontos e vantagens.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</a:rPr>
              <a:t>Munido com </a:t>
            </a:r>
            <a:r>
              <a:rPr lang="pt-BR" b="0" i="0" u="none" strike="noStrike" baseline="0" dirty="0">
                <a:solidFill>
                  <a:schemeClr val="tx1"/>
                </a:solidFill>
              </a:rPr>
              <a:t>esta informação, criamos uma pesquisa com questões quantitativas e qualitativas para conhecer um pouco mais nossos clientes.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8EDADC57-1DFB-86F8-60A8-BAFEA71C20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2625" y="115888"/>
            <a:ext cx="7753350" cy="1368425"/>
          </a:xfrm>
        </p:spPr>
        <p:txBody>
          <a:bodyPr/>
          <a:lstStyle/>
          <a:p>
            <a:r>
              <a:rPr lang="pt-BR" altLang="pt-BR" dirty="0"/>
              <a:t>Nossa Solução</a:t>
            </a:r>
            <a:endParaRPr lang="uk-UA" altLang="pt-BR" dirty="0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06A61A46-295D-2731-2D98-CD85C71F71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982788"/>
            <a:ext cx="7775575" cy="4397375"/>
          </a:xfrm>
        </p:spPr>
        <p:txBody>
          <a:bodyPr/>
          <a:lstStyle/>
          <a:p>
            <a:r>
              <a:rPr lang="pt-BR" sz="1400" dirty="0"/>
              <a:t>Nosso trabalho teve como base uma analise de dados de pessoas que abastecem ou não nos postos Ipiranga, bem como se fazem uso do App. </a:t>
            </a:r>
          </a:p>
          <a:p>
            <a:r>
              <a:rPr lang="pt-BR" sz="1400" dirty="0"/>
              <a:t>Usamos o Trello como nosso organizador de tarefas e demandas, nele inserimos muitos cards e informações pertinentes para o resultado do projeto de pesquisa.</a:t>
            </a:r>
            <a:br>
              <a:rPr lang="pt-BR" sz="1400" dirty="0"/>
            </a:br>
            <a:r>
              <a:rPr lang="pt-BR" sz="1400" dirty="0"/>
              <a:t>Pode ser acessado </a:t>
            </a:r>
            <a:r>
              <a:rPr lang="pt-BR" sz="1400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nesse link aqui</a:t>
            </a:r>
            <a:r>
              <a:rPr lang="pt-BR" sz="1400" dirty="0"/>
              <a:t>. </a:t>
            </a:r>
            <a:br>
              <a:rPr lang="pt-BR" sz="1400" dirty="0"/>
            </a:br>
            <a:r>
              <a:rPr lang="pt-BR" sz="1400" dirty="0"/>
              <a:t>Também encontrará no repositório público do </a:t>
            </a:r>
            <a:r>
              <a:rPr lang="pt-BR" sz="1400" dirty="0" err="1"/>
              <a:t>Github</a:t>
            </a:r>
            <a:r>
              <a:rPr lang="pt-BR" sz="1400" dirty="0"/>
              <a:t> nosso trabalho e no Repli.</a:t>
            </a:r>
            <a:br>
              <a:rPr lang="pt-BR" sz="1400" dirty="0"/>
            </a:br>
            <a:r>
              <a:rPr lang="pt-BR" sz="1400" dirty="0" err="1"/>
              <a:t>Github</a:t>
            </a:r>
            <a:r>
              <a:rPr lang="pt-BR" sz="1400" dirty="0"/>
              <a:t>: </a:t>
            </a:r>
            <a:r>
              <a:rPr lang="pt-BR" sz="1400" dirty="0">
                <a:solidFill>
                  <a:srgbClr val="FF0000"/>
                </a:solidFill>
              </a:rPr>
              <a:t>https://github.com/TheoLomeuBraga/ipiranga-projeto-1</a:t>
            </a:r>
            <a:br>
              <a:rPr lang="pt-BR" sz="1400" dirty="0"/>
            </a:br>
            <a:r>
              <a:rPr lang="pt-BR" sz="1400" dirty="0"/>
              <a:t>Repli: </a:t>
            </a:r>
            <a:r>
              <a:rPr lang="pt-BR" sz="1400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https://replit.com/@PierreRodrigue2/ipiranga-projeto-1#formulario.lua</a:t>
            </a:r>
            <a:endParaRPr lang="pt-BR" sz="1400" dirty="0">
              <a:solidFill>
                <a:srgbClr val="FF0000"/>
              </a:solidFill>
            </a:endParaRPr>
          </a:p>
          <a:p>
            <a:r>
              <a:rPr lang="pt-BR" sz="1400" dirty="0"/>
              <a:t>Todo trabalho teve como metodologia Scrum, fizemos testes, encontros para alinhamento, verificamos pendências e as corrigimos, bem como, demonstramos as tarefas efetuadas e pendentes. </a:t>
            </a:r>
          </a:p>
          <a:p>
            <a:r>
              <a:rPr lang="pt-BR" sz="1400" dirty="0"/>
              <a:t>Utilizamos um forms para colher as informações da nossa base de pesquisa, e após preenchimento do forms, foram extraídos os dados para fazer os gráficos e analise do mesmo. Gráficos foram feitos no Excel, conforme será apresentado a seguir. Mas temos um link do One drive para melhor compreensão do trabalho. </a:t>
            </a:r>
            <a:br>
              <a:rPr lang="pt-BR" sz="1400" dirty="0"/>
            </a:br>
            <a:r>
              <a:rPr lang="pt-BR" sz="1400" dirty="0"/>
              <a:t>Link: </a:t>
            </a:r>
            <a:r>
              <a:rPr lang="pt-BR" sz="1400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Projeto Ipiranga.xlsx</a:t>
            </a:r>
            <a:endParaRPr lang="pt-BR" sz="1400" dirty="0">
              <a:solidFill>
                <a:srgbClr val="FF0000"/>
              </a:solidFill>
            </a:endParaRPr>
          </a:p>
          <a:p>
            <a:r>
              <a:rPr lang="pt-BR" sz="1400" dirty="0"/>
              <a:t>Fizemos também uma analise em linguagem lua, que será mostrado pelo.</a:t>
            </a:r>
          </a:p>
        </p:txBody>
      </p:sp>
    </p:spTree>
    <p:extLst>
      <p:ext uri="{BB962C8B-B14F-4D97-AF65-F5344CB8AC3E}">
        <p14:creationId xmlns:p14="http://schemas.microsoft.com/office/powerpoint/2010/main" val="2926719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>
            <a:extLst>
              <a:ext uri="{FF2B5EF4-FFF2-40B4-BE49-F238E27FC236}">
                <a16:creationId xmlns:a16="http://schemas.microsoft.com/office/drawing/2014/main" id="{72A29B40-5E34-456F-0496-B32DE18163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8175" y="404813"/>
            <a:ext cx="6767513" cy="850900"/>
          </a:xfrm>
        </p:spPr>
        <p:txBody>
          <a:bodyPr/>
          <a:lstStyle/>
          <a:p>
            <a:pPr algn="ctr"/>
            <a:r>
              <a:rPr lang="pt-BR" sz="3200" dirty="0"/>
              <a:t>Código de analise em Lua</a:t>
            </a:r>
            <a:endParaRPr lang="en-US" altLang="pt-BR" sz="32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281CDA-665F-83AC-7456-E8A509622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255713"/>
            <a:ext cx="6407944" cy="558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889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>
            <a:extLst>
              <a:ext uri="{FF2B5EF4-FFF2-40B4-BE49-F238E27FC236}">
                <a16:creationId xmlns:a16="http://schemas.microsoft.com/office/drawing/2014/main" id="{72A29B40-5E34-456F-0496-B32DE18163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8175" y="404813"/>
            <a:ext cx="6767513" cy="850900"/>
          </a:xfrm>
        </p:spPr>
        <p:txBody>
          <a:bodyPr/>
          <a:lstStyle/>
          <a:p>
            <a:r>
              <a:rPr lang="pt-BR" sz="3200" dirty="0"/>
              <a:t>Perguntas para tomada de Decisão</a:t>
            </a:r>
            <a:endParaRPr lang="en-US" altLang="pt-BR" sz="3200" dirty="0"/>
          </a:p>
        </p:txBody>
      </p:sp>
      <p:sp>
        <p:nvSpPr>
          <p:cNvPr id="195587" name="Rectangle 3">
            <a:extLst>
              <a:ext uri="{FF2B5EF4-FFF2-40B4-BE49-F238E27FC236}">
                <a16:creationId xmlns:a16="http://schemas.microsoft.com/office/drawing/2014/main" id="{B1201905-B8EB-0FCE-A359-B9C29E263C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8175" y="1557338"/>
            <a:ext cx="6778625" cy="4967287"/>
          </a:xfrm>
        </p:spPr>
        <p:txBody>
          <a:bodyPr/>
          <a:lstStyle/>
          <a:p>
            <a:r>
              <a:rPr lang="pt-BR" sz="1800" dirty="0"/>
              <a:t>Quantos usuários cadastrados temos no clube de vantagens?</a:t>
            </a:r>
          </a:p>
          <a:p>
            <a:r>
              <a:rPr lang="pt-BR" sz="1800" dirty="0"/>
              <a:t>Quais são os benefícios mais populares entre os usuários?</a:t>
            </a:r>
          </a:p>
          <a:p>
            <a:r>
              <a:rPr lang="pt-BR" sz="1800" dirty="0"/>
              <a:t>Qual é o número de resgates em um determinado período de tempo?</a:t>
            </a:r>
          </a:p>
          <a:p>
            <a:r>
              <a:rPr lang="pt-BR" sz="1800" dirty="0"/>
              <a:t>Qual é o engajamento dos usuários com o clube de vantagens?</a:t>
            </a:r>
          </a:p>
          <a:p>
            <a:r>
              <a:rPr lang="pt-BR" sz="1800" dirty="0"/>
              <a:t>Qual é a taxa de conversão de novos usuários em usuários ativos do clube de vantagens?</a:t>
            </a:r>
          </a:p>
          <a:p>
            <a:r>
              <a:rPr lang="pt-BR" sz="1800" dirty="0"/>
              <a:t>Qual é a taxa de retenção de usuários do clube de vantagens?</a:t>
            </a:r>
          </a:p>
          <a:p>
            <a:r>
              <a:rPr lang="pt-BR" sz="1800" dirty="0"/>
              <a:t>Qual é o ROI (retorno sobre o investimento) do clube de vantagens?</a:t>
            </a:r>
          </a:p>
          <a:p>
            <a:pPr>
              <a:lnSpc>
                <a:spcPct val="80000"/>
              </a:lnSpc>
            </a:pPr>
            <a:endParaRPr lang="en-US" altLang="pt-BR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Futura LT Book"/>
        <a:ea typeface="굴림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pt-BR" sz="3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panose="020B0503020000020004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pt-BR" sz="3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panose="020B0503020000020004" pitchFamily="34" charset="-127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utura LT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pt-BR" sz="3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panose="020B0503020000020004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pt-BR" sz="3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panose="020B0503020000020004" pitchFamily="34" charset="-127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211</TotalTime>
  <Words>409</Words>
  <Application>Microsoft Office PowerPoint</Application>
  <PresentationFormat>Apresentação na tela (4:3)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Futura LT Book</vt:lpstr>
      <vt:lpstr>Georgia</vt:lpstr>
      <vt:lpstr>template</vt:lpstr>
      <vt:lpstr>Custom Design</vt:lpstr>
      <vt:lpstr>Pierre da Silva Rodrigues Théo Loneu Braga João Carlos Rebouças</vt:lpstr>
      <vt:lpstr>Case</vt:lpstr>
      <vt:lpstr>Nossa Solução</vt:lpstr>
      <vt:lpstr>Código de analise em Lua</vt:lpstr>
      <vt:lpstr>Perguntas para tomada de Decisão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Pierre da Silva Rodrigues Théo Loneu Braga João Carlos Rebouças</dc:title>
  <dc:creator>Pierre Rodrigues</dc:creator>
  <cp:lastModifiedBy>Pierre Rodrigues</cp:lastModifiedBy>
  <cp:revision>4</cp:revision>
  <dcterms:created xsi:type="dcterms:W3CDTF">2023-05-22T22:29:20Z</dcterms:created>
  <dcterms:modified xsi:type="dcterms:W3CDTF">2023-05-25T00:18:32Z</dcterms:modified>
</cp:coreProperties>
</file>