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3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5.jpeg" ContentType="image/jpe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11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3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EE02EA4-98C2-4D34-85AC-5BDFAB03328D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ED74D5A-4F07-4DA6-82F5-33F26FFFE6F0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1807F75-EEC7-45C0-AD63-6C725C1A41C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En effet, ces équipes sont localisées à proximité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des sites hébergeant les datacenters de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l’entreprise (Saran et Lille) ou bien du siège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administratif (Malakoff).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L’objectif principal est d’assurer l’accès de bout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en bout entre toutes les applications/ services et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les terminaux des utilisateurs grâce à une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infrastructure de robuste et sécurisée. Afin de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garantir la pérennité et l’intégrité des services,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les compétences au sein de l’équipe sont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Multiples (réseaux filaires et sans-fil, pare-feu,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etc.) et comportent toutes, au minimum, un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référent et un backup.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25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4CAEADB-D808-4B10-813B-5F40D1C9075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En effet, selon les secteurs d’activité divers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(prévoyance, retraite, etc.) et surtout la taille des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sites, certaines entités sont interconnectées sur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Des liaisons du réseau ORANGE BUSINESS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SERVICE (appelé « MAN ») et d’autres passent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par les infrastructures de l’opérateur SFR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(appelé « WAN»).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B0B6EE7-F166-4CC9-B8FA-A550F5BFE89A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33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44EF99D-87F2-4F7B-87E4-E7089BEF00B4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36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7D0ECE2-9603-42F8-8CAD-48A4DF24912A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Visio permet d’obtenir rapidement un aperçu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de la structure du LAN des sites  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269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Le Cisco Discovery Protocol (CDP) est un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protocole de découverte de réseau de niveau 2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permet, avec SNMP, de trouver d'autres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périphériques voisins directement connectés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(routeur, switch, pont, etc.)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--------------------------------------------------------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SNMP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permet aux administrateurs réseau de gérer les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équipements du réseau, de superviser et de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diagnostiquer des problèmes réseaux et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matériels à distance.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remercier mon tuteur en entreprise, Hervé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SERRRADJ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les membres du service Réseau &amp;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Télécom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mes professeurs du lycée Touchard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01" name="CustomShape 3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38E17E7-5FAE-4882-B6B3-28FFBA5ACF95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43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E22D42A-70A6-4FD0-A57C-63E4DBD00C6A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Pour mémoire, un incident est un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dysfonctionnement rencontré lors de l’utilisation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des outils mis à la disposition des utilisateurs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par la DSI.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Chaque ticket est catégorisé en fonction de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l’impact de l’incident sur la production ou le bon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fonctionnement de l’entreprise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un délai maximal de rétablissement est attribué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afin de garantir le traitement rapide des 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incidents critiques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48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64E7F5-6BC7-4F59-9F63-E91D205F838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51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E6F2503-FBDD-414A-A549-862AD2A59E51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CA4AF8-C2F5-41DA-BE7C-226CF65BA20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04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430A8BF-5EBB-4B65-ACAC-685C01679BD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Parler du dernier changement 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→</a:t>
            </a:r>
            <a:r>
              <a:rPr b="0" lang="fr-FR" sz="2000" spc="-1" strike="noStrike">
                <a:latin typeface="Arial"/>
              </a:rPr>
              <a:t>Malakof Médéric HUMANIS 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Parler du dernier changement 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→</a:t>
            </a:r>
            <a:r>
              <a:rPr b="0" lang="fr-FR" sz="2000" spc="-1" strike="noStrike">
                <a:latin typeface="Arial"/>
              </a:rPr>
              <a:t>Malakof Médéric HUMANIS 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Parler du dernier changement 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→</a:t>
            </a:r>
            <a:r>
              <a:rPr b="0" lang="fr-FR" sz="2000" spc="-1" strike="noStrike">
                <a:latin typeface="Arial"/>
              </a:rPr>
              <a:t>Malakof Médéric HUMANIS 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© Copyright Showeet.com – Creative &amp; Free PowerPoint Templates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13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CBA062-FF18-4CAF-AC6F-BA0CDEDF081F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Pour pouvoir répondre à toutes ces missions, la DSI s’organise autour de 5 pôles agissant en réponse aux problématiques énoncées précédemment :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11424600" y="5802480"/>
            <a:ext cx="2203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3211560" y="564120"/>
            <a:ext cx="1999440" cy="2167200"/>
            <a:chOff x="3211560" y="564120"/>
            <a:chExt cx="1999440" cy="2167200"/>
          </a:xfrm>
        </p:grpSpPr>
        <p:sp>
          <p:nvSpPr>
            <p:cNvPr id="2" name="CustomShape 3"/>
            <p:cNvSpPr/>
            <p:nvPr/>
          </p:nvSpPr>
          <p:spPr>
            <a:xfrm flipH="1">
              <a:off x="3211200" y="564120"/>
              <a:ext cx="1896120" cy="216720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rgbClr val="08cf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>
              <a:off x="4460760" y="2004840"/>
              <a:ext cx="750240" cy="71496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69b7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5"/>
          <p:cNvSpPr/>
          <p:nvPr/>
        </p:nvSpPr>
        <p:spPr>
          <a:xfrm>
            <a:off x="4038480" y="1709640"/>
            <a:ext cx="4111200" cy="46008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dir="2700000" dist="177681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 rot="5400000">
            <a:off x="11424600" y="5802480"/>
            <a:ext cx="2203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0" y="5029200"/>
            <a:ext cx="12188520" cy="1825200"/>
          </a:xfrm>
          <a:custGeom>
            <a:avLst/>
            <a:gdLst/>
            <a:ahLst/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rgbClr val="40415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rot="5400000">
            <a:off x="11424600" y="5802480"/>
            <a:ext cx="2203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84" name="Group 2"/>
          <p:cNvGrpSpPr/>
          <p:nvPr/>
        </p:nvGrpSpPr>
        <p:grpSpPr>
          <a:xfrm>
            <a:off x="5091840" y="307800"/>
            <a:ext cx="1998360" cy="2167560"/>
            <a:chOff x="5091840" y="307800"/>
            <a:chExt cx="1998360" cy="2167560"/>
          </a:xfrm>
        </p:grpSpPr>
        <p:sp>
          <p:nvSpPr>
            <p:cNvPr id="85" name="CustomShape 3"/>
            <p:cNvSpPr/>
            <p:nvPr/>
          </p:nvSpPr>
          <p:spPr>
            <a:xfrm flipH="1">
              <a:off x="5091840" y="307800"/>
              <a:ext cx="1896480" cy="216756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rgbClr val="08cf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4"/>
            <p:cNvSpPr/>
            <p:nvPr/>
          </p:nvSpPr>
          <p:spPr>
            <a:xfrm flipH="1">
              <a:off x="6339240" y="1748520"/>
              <a:ext cx="750600" cy="71532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69b7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CustomShape 5"/>
          <p:cNvSpPr/>
          <p:nvPr/>
        </p:nvSpPr>
        <p:spPr>
          <a:xfrm>
            <a:off x="4038480" y="1709640"/>
            <a:ext cx="4111560" cy="460116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0">
                <a:srgbClr val="404152"/>
              </a:gs>
              <a:gs pos="100000">
                <a:srgbClr val="202029"/>
              </a:gs>
            </a:gsLst>
            <a:lin ang="2700000"/>
          </a:gradFill>
          <a:ln>
            <a:noFill/>
          </a:ln>
          <a:effectLst>
            <a:outerShdw dir="2700000" dist="177681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 rot="5400000">
            <a:off x="11424600" y="5802480"/>
            <a:ext cx="2203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0" y="5029200"/>
            <a:ext cx="12188520" cy="1825200"/>
          </a:xfrm>
          <a:custGeom>
            <a:avLst/>
            <a:gdLst/>
            <a:ahLst/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rgbClr val="40415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 rot="5400000">
            <a:off x="11424600" y="5802480"/>
            <a:ext cx="2203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5029200"/>
            <a:ext cx="12188520" cy="1825200"/>
          </a:xfrm>
          <a:custGeom>
            <a:avLst/>
            <a:gdLst/>
            <a:ahLst/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rgbClr val="40415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 rot="5400000">
            <a:off x="11424600" y="5802480"/>
            <a:ext cx="2203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207" name="Group 2"/>
          <p:cNvGrpSpPr/>
          <p:nvPr/>
        </p:nvGrpSpPr>
        <p:grpSpPr>
          <a:xfrm>
            <a:off x="10844640" y="5556240"/>
            <a:ext cx="1142280" cy="1238400"/>
            <a:chOff x="10844640" y="5556240"/>
            <a:chExt cx="1142280" cy="1238400"/>
          </a:xfrm>
        </p:grpSpPr>
        <p:sp>
          <p:nvSpPr>
            <p:cNvPr id="208" name="CustomShape 3"/>
            <p:cNvSpPr/>
            <p:nvPr/>
          </p:nvSpPr>
          <p:spPr>
            <a:xfrm flipH="1">
              <a:off x="10844280" y="5556240"/>
              <a:ext cx="1083240" cy="123840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rgbClr val="08cf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4"/>
            <p:cNvSpPr/>
            <p:nvPr/>
          </p:nvSpPr>
          <p:spPr>
            <a:xfrm flipH="1">
              <a:off x="11558520" y="6380280"/>
              <a:ext cx="428040" cy="40752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69b7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0" name="PlaceHolder 5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 rot="5400000">
            <a:off x="11424600" y="5802480"/>
            <a:ext cx="2203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249" name="Group 2"/>
          <p:cNvGrpSpPr/>
          <p:nvPr/>
        </p:nvGrpSpPr>
        <p:grpSpPr>
          <a:xfrm>
            <a:off x="5091840" y="307800"/>
            <a:ext cx="1998360" cy="2167560"/>
            <a:chOff x="5091840" y="307800"/>
            <a:chExt cx="1998360" cy="2167560"/>
          </a:xfrm>
        </p:grpSpPr>
        <p:sp>
          <p:nvSpPr>
            <p:cNvPr id="250" name="CustomShape 3"/>
            <p:cNvSpPr/>
            <p:nvPr/>
          </p:nvSpPr>
          <p:spPr>
            <a:xfrm flipH="1">
              <a:off x="5091840" y="307800"/>
              <a:ext cx="1896480" cy="216756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rgbClr val="08cf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4"/>
            <p:cNvSpPr/>
            <p:nvPr/>
          </p:nvSpPr>
          <p:spPr>
            <a:xfrm flipH="1">
              <a:off x="6339240" y="1748520"/>
              <a:ext cx="750600" cy="71532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69b7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CustomShape 5"/>
          <p:cNvSpPr/>
          <p:nvPr/>
        </p:nvSpPr>
        <p:spPr>
          <a:xfrm>
            <a:off x="4038480" y="1709640"/>
            <a:ext cx="4111560" cy="460116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0">
                <a:srgbClr val="404152"/>
              </a:gs>
              <a:gs pos="100000">
                <a:srgbClr val="202029"/>
              </a:gs>
            </a:gsLst>
            <a:lin ang="2700000"/>
          </a:gradFill>
          <a:ln>
            <a:noFill/>
          </a:ln>
          <a:effectLst>
            <a:outerShdw dir="2700000" dist="177681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25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 rot="5400000">
            <a:off x="11424600" y="5802480"/>
            <a:ext cx="2203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292" name="Group 2"/>
          <p:cNvGrpSpPr/>
          <p:nvPr/>
        </p:nvGrpSpPr>
        <p:grpSpPr>
          <a:xfrm>
            <a:off x="1890360" y="307800"/>
            <a:ext cx="1999440" cy="2167200"/>
            <a:chOff x="1890360" y="307800"/>
            <a:chExt cx="1999440" cy="2167200"/>
          </a:xfrm>
        </p:grpSpPr>
        <p:sp>
          <p:nvSpPr>
            <p:cNvPr id="293" name="CustomShape 3"/>
            <p:cNvSpPr/>
            <p:nvPr/>
          </p:nvSpPr>
          <p:spPr>
            <a:xfrm flipH="1">
              <a:off x="1890000" y="307800"/>
              <a:ext cx="1896120" cy="2167200"/>
            </a:xfrm>
            <a:custGeom>
              <a:avLst/>
              <a:gdLst/>
              <a:ahLst/>
              <a:rect l="l" t="t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rgbClr val="08cf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4"/>
            <p:cNvSpPr/>
            <p:nvPr/>
          </p:nvSpPr>
          <p:spPr>
            <a:xfrm flipH="1">
              <a:off x="3139560" y="1748520"/>
              <a:ext cx="750240" cy="714960"/>
            </a:xfrm>
            <a:custGeom>
              <a:avLst/>
              <a:gdLst/>
              <a:ahLst/>
              <a:rect l="l" t="t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69b7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5" name="CustomShape 5"/>
          <p:cNvSpPr/>
          <p:nvPr/>
        </p:nvSpPr>
        <p:spPr>
          <a:xfrm>
            <a:off x="838080" y="1709640"/>
            <a:ext cx="4111200" cy="4600800"/>
          </a:xfrm>
          <a:custGeom>
            <a:avLst/>
            <a:gdLst/>
            <a:ahLst/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ad9d9"/>
              </a:gs>
            </a:gsLst>
            <a:lin ang="2700000"/>
          </a:gradFill>
          <a:ln>
            <a:noFill/>
          </a:ln>
          <a:effectLst>
            <a:outerShdw dir="2700000" dist="177681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65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"/>
          <p:cNvSpPr/>
          <p:nvPr/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038480" y="3012840"/>
            <a:ext cx="4111200" cy="23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 algn="ctr">
              <a:lnSpc>
                <a:spcPct val="90000"/>
              </a:lnSpc>
            </a:pPr>
            <a:r>
              <a:rPr b="1" lang="fr-FR" sz="4400" spc="-1" strike="noStrike">
                <a:solidFill>
                  <a:srgbClr val="25252b"/>
                </a:solidFill>
                <a:latin typeface="Calibri"/>
                <a:ea typeface="DejaVu Sans"/>
              </a:rPr>
              <a:t>Présentation Stage HUMANIS 2018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3633120" y="7101360"/>
            <a:ext cx="4922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23760" y="0"/>
            <a:ext cx="3141720" cy="1148760"/>
          </a:xfrm>
          <a:prstGeom prst="rect">
            <a:avLst/>
          </a:prstGeom>
          <a:ln>
            <a:noFill/>
          </a:ln>
        </p:spPr>
      </p:pic>
      <p:sp>
        <p:nvSpPr>
          <p:cNvPr id="345" name="CustomShape 5"/>
          <p:cNvSpPr/>
          <p:nvPr/>
        </p:nvSpPr>
        <p:spPr>
          <a:xfrm>
            <a:off x="10152000" y="6404040"/>
            <a:ext cx="1997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575765"/>
                </a:solidFill>
                <a:latin typeface="Calibri"/>
                <a:ea typeface="DejaVu Sans"/>
              </a:rPr>
              <a:t>SNIR 2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038480" y="1468080"/>
            <a:ext cx="4111560" cy="28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La structured’accueil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4038480" y="4188600"/>
            <a:ext cx="41115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bfbfbf"/>
                </a:solidFill>
                <a:latin typeface="Calibri"/>
                <a:ea typeface="DejaVu Sans"/>
              </a:rPr>
              <a:t>Service Réseau&amp;Télécom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5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94" name="CustomShape 6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95" name="CustomShape 7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3C0C84-AB0E-47B4-BA26-8B31F0DF9B79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475F5CFB-50D7-49AC-B3E9-ABA4CE446C57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3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Service Réseau&amp;Télécom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288000" y="1267560"/>
            <a:ext cx="11517120" cy="2309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Il fait partie du département Système et Réseaux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Composé d’une vingtaine de personnes en charge de l’infrastructure réseau et téléphonie.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Répartis sur plusieurs sites stratégiques.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3A36D8-12B0-49DA-95E8-78439E0DE7C6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24D7B1FB-8C8F-4082-9B8F-734F6F347457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909360" y="-14040"/>
            <a:ext cx="10435320" cy="6855480"/>
          </a:xfrm>
          <a:prstGeom prst="rect">
            <a:avLst/>
          </a:prstGeom>
          <a:ln>
            <a:noFill/>
          </a:ln>
        </p:spPr>
      </p:pic>
      <p:sp>
        <p:nvSpPr>
          <p:cNvPr id="404" name="CustomShape 2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44A463D-16E1-4813-AB15-509E5149EAF3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3764FF7D-DAD7-4606-87C0-FC090121185C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038480" y="1440000"/>
            <a:ext cx="4111560" cy="28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La structured’accueil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4038480" y="4332600"/>
            <a:ext cx="41115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4000" spc="-1" strike="noStrike">
                <a:solidFill>
                  <a:srgbClr val="bfbfbf"/>
                </a:solidFill>
                <a:latin typeface="Calibri"/>
                <a:ea typeface="DejaVu Sans"/>
              </a:rPr>
              <a:t>Architecture des Réseaux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5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10" name="CustomShape 6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11" name="CustomShape 7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495E7C-D6B0-4DA3-A41E-DB52CB9CE1CD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B82AC87E-BF07-462F-B3BE-ECD1B6567F80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 des Réseaux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288000" y="1267560"/>
            <a:ext cx="11517120" cy="3951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 groupe HUMANIS dispose d’importants réseaux d’interconnexion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 multiples liaisons permettent aux utilisateurs de consulter les données stockées au sein des datacenters, mais également d’utiliser les applications qu’ils hébergent.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HUMANIS dispose de deux structures d’interconnexion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(Orange Business ou SFR)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16" name="CustomShape 5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355D60-C35A-4F41-850E-FCD108EE6CA5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055C6F1A-3E55-4C78-B966-597A997CBBF4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038480" y="1709640"/>
            <a:ext cx="4111560" cy="28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Mes Missions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4038480" y="4896000"/>
            <a:ext cx="41115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"/>
          <p:cNvSpPr/>
          <p:nvPr/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4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5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23" name="CustomShape 6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24" name="CustomShape 7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0DE873A-BF62-40DE-AAE6-AC5E540B1D30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B6695E19-1860-4D1E-A038-85B8ECD97AD8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Une journée chez HUMANIS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3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Your Footer Here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28" name="CustomShape 4"/>
          <p:cNvSpPr/>
          <p:nvPr/>
        </p:nvSpPr>
        <p:spPr>
          <a:xfrm>
            <a:off x="551160" y="5445360"/>
            <a:ext cx="2117160" cy="669240"/>
          </a:xfrm>
          <a:custGeom>
            <a:avLst/>
            <a:gdLst/>
            <a:ahLst/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rgbClr val="08cf9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29" name="CustomShape 5"/>
          <p:cNvSpPr/>
          <p:nvPr/>
        </p:nvSpPr>
        <p:spPr>
          <a:xfrm>
            <a:off x="7278120" y="5445360"/>
            <a:ext cx="2117160" cy="669240"/>
          </a:xfrm>
          <a:custGeom>
            <a:avLst/>
            <a:gdLst/>
            <a:ahLst/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rgbClr val="fdef5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404152"/>
                </a:solidFill>
                <a:latin typeface="Calibri"/>
                <a:ea typeface="DejaVu Sans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0" name="CustomShape 6"/>
          <p:cNvSpPr/>
          <p:nvPr/>
        </p:nvSpPr>
        <p:spPr>
          <a:xfrm>
            <a:off x="2793600" y="5445360"/>
            <a:ext cx="2117160" cy="669240"/>
          </a:xfrm>
          <a:custGeom>
            <a:avLst/>
            <a:gdLst/>
            <a:ahLst/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rgbClr val="fdef5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404152"/>
                </a:solidFill>
                <a:latin typeface="Calibri"/>
                <a:ea typeface="DejaVu Sans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1" name="CustomShape 7"/>
          <p:cNvSpPr/>
          <p:nvPr/>
        </p:nvSpPr>
        <p:spPr>
          <a:xfrm>
            <a:off x="5035680" y="5445360"/>
            <a:ext cx="2117160" cy="669240"/>
          </a:xfrm>
          <a:custGeom>
            <a:avLst/>
            <a:gdLst/>
            <a:ahLst/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rgbClr val="3598f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2" name="CustomShape 8"/>
          <p:cNvSpPr/>
          <p:nvPr/>
        </p:nvSpPr>
        <p:spPr>
          <a:xfrm>
            <a:off x="9523800" y="5445360"/>
            <a:ext cx="2117160" cy="669240"/>
          </a:xfrm>
          <a:custGeom>
            <a:avLst/>
            <a:gdLst/>
            <a:ahLst/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rgbClr val="ef3c7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Travail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33" name="Graphic 54" descr=""/>
          <p:cNvPicPr/>
          <p:nvPr/>
        </p:nvPicPr>
        <p:blipFill>
          <a:blip r:embed="rId1"/>
          <a:stretch/>
        </p:blipFill>
        <p:spPr>
          <a:xfrm>
            <a:off x="10224000" y="4591080"/>
            <a:ext cx="716760" cy="691920"/>
          </a:xfrm>
          <a:prstGeom prst="rect">
            <a:avLst/>
          </a:prstGeom>
          <a:ln>
            <a:noFill/>
          </a:ln>
        </p:spPr>
      </p:pic>
      <p:pic>
        <p:nvPicPr>
          <p:cNvPr id="434" name="Graphic 55" descr=""/>
          <p:cNvPicPr/>
          <p:nvPr/>
        </p:nvPicPr>
        <p:blipFill>
          <a:blip r:embed="rId2"/>
          <a:stretch/>
        </p:blipFill>
        <p:spPr>
          <a:xfrm>
            <a:off x="7978320" y="4591080"/>
            <a:ext cx="716760" cy="691920"/>
          </a:xfrm>
          <a:prstGeom prst="rect">
            <a:avLst/>
          </a:prstGeom>
          <a:ln>
            <a:noFill/>
          </a:ln>
        </p:spPr>
      </p:pic>
      <p:pic>
        <p:nvPicPr>
          <p:cNvPr id="435" name="Graphic 56" descr=""/>
          <p:cNvPicPr/>
          <p:nvPr/>
        </p:nvPicPr>
        <p:blipFill>
          <a:blip r:embed="rId3"/>
          <a:stretch/>
        </p:blipFill>
        <p:spPr>
          <a:xfrm>
            <a:off x="5735880" y="4591080"/>
            <a:ext cx="716760" cy="691920"/>
          </a:xfrm>
          <a:prstGeom prst="rect">
            <a:avLst/>
          </a:prstGeom>
          <a:ln>
            <a:noFill/>
          </a:ln>
        </p:spPr>
      </p:pic>
      <p:pic>
        <p:nvPicPr>
          <p:cNvPr id="436" name="Graphic 57" descr=""/>
          <p:cNvPicPr/>
          <p:nvPr/>
        </p:nvPicPr>
        <p:blipFill>
          <a:blip r:embed="rId4"/>
          <a:stretch/>
        </p:blipFill>
        <p:spPr>
          <a:xfrm>
            <a:off x="3493800" y="4591080"/>
            <a:ext cx="716760" cy="691920"/>
          </a:xfrm>
          <a:prstGeom prst="rect">
            <a:avLst/>
          </a:prstGeom>
          <a:ln>
            <a:noFill/>
          </a:ln>
        </p:spPr>
      </p:pic>
      <p:pic>
        <p:nvPicPr>
          <p:cNvPr id="437" name="Graphic 58" descr=""/>
          <p:cNvPicPr/>
          <p:nvPr/>
        </p:nvPicPr>
        <p:blipFill>
          <a:blip r:embed="rId5"/>
          <a:stretch/>
        </p:blipFill>
        <p:spPr>
          <a:xfrm>
            <a:off x="1251360" y="4591080"/>
            <a:ext cx="716760" cy="691920"/>
          </a:xfrm>
          <a:prstGeom prst="rect">
            <a:avLst/>
          </a:prstGeom>
          <a:ln>
            <a:noFill/>
          </a:ln>
        </p:spPr>
      </p:pic>
      <p:sp>
        <p:nvSpPr>
          <p:cNvPr id="438" name="CustomShape 9"/>
          <p:cNvSpPr/>
          <p:nvPr/>
        </p:nvSpPr>
        <p:spPr>
          <a:xfrm>
            <a:off x="9646560" y="2130480"/>
            <a:ext cx="1871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14:45 – 17:00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9" name="CustomShape 10"/>
          <p:cNvSpPr/>
          <p:nvPr/>
        </p:nvSpPr>
        <p:spPr>
          <a:xfrm>
            <a:off x="7403760" y="2130480"/>
            <a:ext cx="1871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13:00 – 14:45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0" name="CustomShape 11"/>
          <p:cNvSpPr/>
          <p:nvPr/>
        </p:nvSpPr>
        <p:spPr>
          <a:xfrm>
            <a:off x="5160600" y="2130480"/>
            <a:ext cx="1871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12:00 – 13:00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1" name="CustomShape 12"/>
          <p:cNvSpPr/>
          <p:nvPr/>
        </p:nvSpPr>
        <p:spPr>
          <a:xfrm>
            <a:off x="2917440" y="2130480"/>
            <a:ext cx="1871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10:30 – 10:45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42" name="CustomShape 13"/>
          <p:cNvSpPr/>
          <p:nvPr/>
        </p:nvSpPr>
        <p:spPr>
          <a:xfrm>
            <a:off x="674280" y="2130480"/>
            <a:ext cx="1871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8:00 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443" name="Group 14"/>
          <p:cNvGrpSpPr/>
          <p:nvPr/>
        </p:nvGrpSpPr>
        <p:grpSpPr>
          <a:xfrm>
            <a:off x="804240" y="2599920"/>
            <a:ext cx="1611360" cy="1803600"/>
            <a:chOff x="804240" y="2599920"/>
            <a:chExt cx="1611360" cy="1803600"/>
          </a:xfrm>
        </p:grpSpPr>
        <p:sp>
          <p:nvSpPr>
            <p:cNvPr id="444" name="CustomShape 15"/>
            <p:cNvSpPr/>
            <p:nvPr/>
          </p:nvSpPr>
          <p:spPr>
            <a:xfrm>
              <a:off x="804240" y="2599920"/>
              <a:ext cx="1611360" cy="180360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dir="2700000" dist="177681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5" name="Group 16"/>
            <p:cNvGrpSpPr/>
            <p:nvPr/>
          </p:nvGrpSpPr>
          <p:grpSpPr>
            <a:xfrm>
              <a:off x="919800" y="2811600"/>
              <a:ext cx="1380600" cy="1380600"/>
              <a:chOff x="919800" y="2811600"/>
              <a:chExt cx="1380600" cy="1380600"/>
            </a:xfrm>
          </p:grpSpPr>
          <p:sp>
            <p:nvSpPr>
              <p:cNvPr id="446" name="CustomShape 17"/>
              <p:cNvSpPr/>
              <p:nvPr/>
            </p:nvSpPr>
            <p:spPr>
              <a:xfrm>
                <a:off x="919800" y="3460320"/>
                <a:ext cx="8280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CustomShape 18"/>
              <p:cNvSpPr/>
              <p:nvPr/>
            </p:nvSpPr>
            <p:spPr>
              <a:xfrm>
                <a:off x="103572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CustomShape 19"/>
              <p:cNvSpPr/>
              <p:nvPr/>
            </p:nvSpPr>
            <p:spPr>
              <a:xfrm>
                <a:off x="97128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CustomShape 20"/>
              <p:cNvSpPr/>
              <p:nvPr/>
            </p:nvSpPr>
            <p:spPr>
              <a:xfrm>
                <a:off x="97128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CustomShape 21"/>
              <p:cNvSpPr/>
              <p:nvPr/>
            </p:nvSpPr>
            <p:spPr>
              <a:xfrm>
                <a:off x="103572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CustomShape 22"/>
              <p:cNvSpPr/>
              <p:nvPr/>
            </p:nvSpPr>
            <p:spPr>
              <a:xfrm>
                <a:off x="1567800" y="281160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CustomShape 23"/>
              <p:cNvSpPr/>
              <p:nvPr/>
            </p:nvSpPr>
            <p:spPr>
              <a:xfrm>
                <a:off x="143028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CustomShape 24"/>
              <p:cNvSpPr/>
              <p:nvPr/>
            </p:nvSpPr>
            <p:spPr>
              <a:xfrm>
                <a:off x="1273680" y="2927520"/>
                <a:ext cx="23760" cy="2448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CustomShape 25"/>
              <p:cNvSpPr/>
              <p:nvPr/>
            </p:nvSpPr>
            <p:spPr>
              <a:xfrm>
                <a:off x="113940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CustomShape 26"/>
              <p:cNvSpPr/>
              <p:nvPr/>
            </p:nvSpPr>
            <p:spPr>
              <a:xfrm>
                <a:off x="176616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CustomShape 27"/>
              <p:cNvSpPr/>
              <p:nvPr/>
            </p:nvSpPr>
            <p:spPr>
              <a:xfrm>
                <a:off x="1567800" y="4108680"/>
                <a:ext cx="83520" cy="8352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CustomShape 28"/>
              <p:cNvSpPr/>
              <p:nvPr/>
            </p:nvSpPr>
            <p:spPr>
              <a:xfrm>
                <a:off x="113940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CustomShape 29"/>
              <p:cNvSpPr/>
              <p:nvPr/>
            </p:nvSpPr>
            <p:spPr>
              <a:xfrm>
                <a:off x="1273680" y="405144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CustomShape 30"/>
              <p:cNvSpPr/>
              <p:nvPr/>
            </p:nvSpPr>
            <p:spPr>
              <a:xfrm>
                <a:off x="143028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CustomShape 31"/>
              <p:cNvSpPr/>
              <p:nvPr/>
            </p:nvSpPr>
            <p:spPr>
              <a:xfrm>
                <a:off x="176616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32"/>
              <p:cNvSpPr/>
              <p:nvPr/>
            </p:nvSpPr>
            <p:spPr>
              <a:xfrm>
                <a:off x="2216880" y="346032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CustomShape 33"/>
              <p:cNvSpPr/>
              <p:nvPr/>
            </p:nvSpPr>
            <p:spPr>
              <a:xfrm>
                <a:off x="1922040" y="4051440"/>
                <a:ext cx="2448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34"/>
              <p:cNvSpPr/>
              <p:nvPr/>
            </p:nvSpPr>
            <p:spPr>
              <a:xfrm>
                <a:off x="205704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35"/>
              <p:cNvSpPr/>
              <p:nvPr/>
            </p:nvSpPr>
            <p:spPr>
              <a:xfrm>
                <a:off x="215964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CustomShape 36"/>
              <p:cNvSpPr/>
              <p:nvPr/>
            </p:nvSpPr>
            <p:spPr>
              <a:xfrm>
                <a:off x="222480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CustomShape 37"/>
              <p:cNvSpPr/>
              <p:nvPr/>
            </p:nvSpPr>
            <p:spPr>
              <a:xfrm>
                <a:off x="222480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CustomShape 38"/>
              <p:cNvSpPr/>
              <p:nvPr/>
            </p:nvSpPr>
            <p:spPr>
              <a:xfrm>
                <a:off x="215964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CustomShape 39"/>
              <p:cNvSpPr/>
              <p:nvPr/>
            </p:nvSpPr>
            <p:spPr>
              <a:xfrm>
                <a:off x="205704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CustomShape 40"/>
              <p:cNvSpPr/>
              <p:nvPr/>
            </p:nvSpPr>
            <p:spPr>
              <a:xfrm>
                <a:off x="1922040" y="2927520"/>
                <a:ext cx="24480" cy="2448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70" name="CustomShape 41"/>
          <p:cNvSpPr/>
          <p:nvPr/>
        </p:nvSpPr>
        <p:spPr>
          <a:xfrm rot="7542600">
            <a:off x="1265760" y="2943000"/>
            <a:ext cx="694440" cy="50724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1" name="Group 42"/>
          <p:cNvGrpSpPr/>
          <p:nvPr/>
        </p:nvGrpSpPr>
        <p:grpSpPr>
          <a:xfrm>
            <a:off x="3046320" y="2599920"/>
            <a:ext cx="1611360" cy="1803600"/>
            <a:chOff x="3046320" y="2599920"/>
            <a:chExt cx="1611360" cy="1803600"/>
          </a:xfrm>
        </p:grpSpPr>
        <p:sp>
          <p:nvSpPr>
            <p:cNvPr id="472" name="CustomShape 43"/>
            <p:cNvSpPr/>
            <p:nvPr/>
          </p:nvSpPr>
          <p:spPr>
            <a:xfrm>
              <a:off x="3046320" y="2599920"/>
              <a:ext cx="1611360" cy="180360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dir="2700000" dist="177681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3" name="Group 44"/>
            <p:cNvGrpSpPr/>
            <p:nvPr/>
          </p:nvGrpSpPr>
          <p:grpSpPr>
            <a:xfrm>
              <a:off x="3161880" y="2811600"/>
              <a:ext cx="1380600" cy="1380600"/>
              <a:chOff x="3161880" y="2811600"/>
              <a:chExt cx="1380600" cy="1380600"/>
            </a:xfrm>
          </p:grpSpPr>
          <p:sp>
            <p:nvSpPr>
              <p:cNvPr id="474" name="CustomShape 45"/>
              <p:cNvSpPr/>
              <p:nvPr/>
            </p:nvSpPr>
            <p:spPr>
              <a:xfrm>
                <a:off x="3161880" y="3460320"/>
                <a:ext cx="8280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CustomShape 46"/>
              <p:cNvSpPr/>
              <p:nvPr/>
            </p:nvSpPr>
            <p:spPr>
              <a:xfrm>
                <a:off x="327816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CustomShape 47"/>
              <p:cNvSpPr/>
              <p:nvPr/>
            </p:nvSpPr>
            <p:spPr>
              <a:xfrm>
                <a:off x="321372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CustomShape 48"/>
              <p:cNvSpPr/>
              <p:nvPr/>
            </p:nvSpPr>
            <p:spPr>
              <a:xfrm>
                <a:off x="321372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CustomShape 49"/>
              <p:cNvSpPr/>
              <p:nvPr/>
            </p:nvSpPr>
            <p:spPr>
              <a:xfrm>
                <a:off x="327816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CustomShape 50"/>
              <p:cNvSpPr/>
              <p:nvPr/>
            </p:nvSpPr>
            <p:spPr>
              <a:xfrm>
                <a:off x="3810240" y="281160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CustomShape 51"/>
              <p:cNvSpPr/>
              <p:nvPr/>
            </p:nvSpPr>
            <p:spPr>
              <a:xfrm>
                <a:off x="367236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CustomShape 52"/>
              <p:cNvSpPr/>
              <p:nvPr/>
            </p:nvSpPr>
            <p:spPr>
              <a:xfrm>
                <a:off x="3515760" y="2927520"/>
                <a:ext cx="23760" cy="2448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CustomShape 53"/>
              <p:cNvSpPr/>
              <p:nvPr/>
            </p:nvSpPr>
            <p:spPr>
              <a:xfrm>
                <a:off x="338148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CustomShape 54"/>
              <p:cNvSpPr/>
              <p:nvPr/>
            </p:nvSpPr>
            <p:spPr>
              <a:xfrm>
                <a:off x="400824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CustomShape 55"/>
              <p:cNvSpPr/>
              <p:nvPr/>
            </p:nvSpPr>
            <p:spPr>
              <a:xfrm>
                <a:off x="3810240" y="4108680"/>
                <a:ext cx="83520" cy="8352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CustomShape 56"/>
              <p:cNvSpPr/>
              <p:nvPr/>
            </p:nvSpPr>
            <p:spPr>
              <a:xfrm>
                <a:off x="338148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CustomShape 57"/>
              <p:cNvSpPr/>
              <p:nvPr/>
            </p:nvSpPr>
            <p:spPr>
              <a:xfrm>
                <a:off x="3515760" y="405144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CustomShape 58"/>
              <p:cNvSpPr/>
              <p:nvPr/>
            </p:nvSpPr>
            <p:spPr>
              <a:xfrm>
                <a:off x="367236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CustomShape 59"/>
              <p:cNvSpPr/>
              <p:nvPr/>
            </p:nvSpPr>
            <p:spPr>
              <a:xfrm>
                <a:off x="400824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CustomShape 60"/>
              <p:cNvSpPr/>
              <p:nvPr/>
            </p:nvSpPr>
            <p:spPr>
              <a:xfrm>
                <a:off x="4458960" y="346032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CustomShape 61"/>
              <p:cNvSpPr/>
              <p:nvPr/>
            </p:nvSpPr>
            <p:spPr>
              <a:xfrm>
                <a:off x="4164120" y="4051440"/>
                <a:ext cx="2448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CustomShape 62"/>
              <p:cNvSpPr/>
              <p:nvPr/>
            </p:nvSpPr>
            <p:spPr>
              <a:xfrm>
                <a:off x="429912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CustomShape 63"/>
              <p:cNvSpPr/>
              <p:nvPr/>
            </p:nvSpPr>
            <p:spPr>
              <a:xfrm>
                <a:off x="440208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CustomShape 64"/>
              <p:cNvSpPr/>
              <p:nvPr/>
            </p:nvSpPr>
            <p:spPr>
              <a:xfrm>
                <a:off x="446724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CustomShape 65"/>
              <p:cNvSpPr/>
              <p:nvPr/>
            </p:nvSpPr>
            <p:spPr>
              <a:xfrm>
                <a:off x="446724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CustomShape 66"/>
              <p:cNvSpPr/>
              <p:nvPr/>
            </p:nvSpPr>
            <p:spPr>
              <a:xfrm>
                <a:off x="440208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CustomShape 67"/>
              <p:cNvSpPr/>
              <p:nvPr/>
            </p:nvSpPr>
            <p:spPr>
              <a:xfrm>
                <a:off x="429912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CustomShape 68"/>
              <p:cNvSpPr/>
              <p:nvPr/>
            </p:nvSpPr>
            <p:spPr>
              <a:xfrm>
                <a:off x="4164120" y="2927520"/>
                <a:ext cx="24480" cy="2448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98" name="CustomShape 69"/>
          <p:cNvSpPr/>
          <p:nvPr/>
        </p:nvSpPr>
        <p:spPr>
          <a:xfrm rot="18234600">
            <a:off x="3494520" y="3535560"/>
            <a:ext cx="694440" cy="50724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9" name="Group 70"/>
          <p:cNvGrpSpPr/>
          <p:nvPr/>
        </p:nvGrpSpPr>
        <p:grpSpPr>
          <a:xfrm>
            <a:off x="5288760" y="2599920"/>
            <a:ext cx="1611360" cy="1803600"/>
            <a:chOff x="5288760" y="2599920"/>
            <a:chExt cx="1611360" cy="1803600"/>
          </a:xfrm>
        </p:grpSpPr>
        <p:sp>
          <p:nvSpPr>
            <p:cNvPr id="500" name="CustomShape 71"/>
            <p:cNvSpPr/>
            <p:nvPr/>
          </p:nvSpPr>
          <p:spPr>
            <a:xfrm>
              <a:off x="5288760" y="2599920"/>
              <a:ext cx="1611360" cy="180360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dir="2700000" dist="177681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1" name="Group 72"/>
            <p:cNvGrpSpPr/>
            <p:nvPr/>
          </p:nvGrpSpPr>
          <p:grpSpPr>
            <a:xfrm>
              <a:off x="5403960" y="2811600"/>
              <a:ext cx="1380960" cy="1380600"/>
              <a:chOff x="5403960" y="2811600"/>
              <a:chExt cx="1380960" cy="1380600"/>
            </a:xfrm>
          </p:grpSpPr>
          <p:sp>
            <p:nvSpPr>
              <p:cNvPr id="502" name="CustomShape 73"/>
              <p:cNvSpPr/>
              <p:nvPr/>
            </p:nvSpPr>
            <p:spPr>
              <a:xfrm>
                <a:off x="5403960" y="3460320"/>
                <a:ext cx="8280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CustomShape 74"/>
              <p:cNvSpPr/>
              <p:nvPr/>
            </p:nvSpPr>
            <p:spPr>
              <a:xfrm>
                <a:off x="552024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CustomShape 75"/>
              <p:cNvSpPr/>
              <p:nvPr/>
            </p:nvSpPr>
            <p:spPr>
              <a:xfrm>
                <a:off x="545580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CustomShape 76"/>
              <p:cNvSpPr/>
              <p:nvPr/>
            </p:nvSpPr>
            <p:spPr>
              <a:xfrm>
                <a:off x="545580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CustomShape 77"/>
              <p:cNvSpPr/>
              <p:nvPr/>
            </p:nvSpPr>
            <p:spPr>
              <a:xfrm>
                <a:off x="552024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CustomShape 78"/>
              <p:cNvSpPr/>
              <p:nvPr/>
            </p:nvSpPr>
            <p:spPr>
              <a:xfrm>
                <a:off x="6052320" y="281160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79"/>
              <p:cNvSpPr/>
              <p:nvPr/>
            </p:nvSpPr>
            <p:spPr>
              <a:xfrm>
                <a:off x="591480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CustomShape 80"/>
              <p:cNvSpPr/>
              <p:nvPr/>
            </p:nvSpPr>
            <p:spPr>
              <a:xfrm>
                <a:off x="5758200" y="2927520"/>
                <a:ext cx="23760" cy="2448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CustomShape 81"/>
              <p:cNvSpPr/>
              <p:nvPr/>
            </p:nvSpPr>
            <p:spPr>
              <a:xfrm>
                <a:off x="562392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82"/>
              <p:cNvSpPr/>
              <p:nvPr/>
            </p:nvSpPr>
            <p:spPr>
              <a:xfrm>
                <a:off x="625068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CustomShape 83"/>
              <p:cNvSpPr/>
              <p:nvPr/>
            </p:nvSpPr>
            <p:spPr>
              <a:xfrm>
                <a:off x="6052320" y="4108680"/>
                <a:ext cx="83520" cy="8352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CustomShape 84"/>
              <p:cNvSpPr/>
              <p:nvPr/>
            </p:nvSpPr>
            <p:spPr>
              <a:xfrm>
                <a:off x="562392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CustomShape 85"/>
              <p:cNvSpPr/>
              <p:nvPr/>
            </p:nvSpPr>
            <p:spPr>
              <a:xfrm>
                <a:off x="5758200" y="405144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CustomShape 86"/>
              <p:cNvSpPr/>
              <p:nvPr/>
            </p:nvSpPr>
            <p:spPr>
              <a:xfrm>
                <a:off x="591480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CustomShape 87"/>
              <p:cNvSpPr/>
              <p:nvPr/>
            </p:nvSpPr>
            <p:spPr>
              <a:xfrm>
                <a:off x="625068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CustomShape 88"/>
              <p:cNvSpPr/>
              <p:nvPr/>
            </p:nvSpPr>
            <p:spPr>
              <a:xfrm>
                <a:off x="6701400" y="346032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CustomShape 89"/>
              <p:cNvSpPr/>
              <p:nvPr/>
            </p:nvSpPr>
            <p:spPr>
              <a:xfrm>
                <a:off x="6406200" y="4051440"/>
                <a:ext cx="2448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CustomShape 90"/>
              <p:cNvSpPr/>
              <p:nvPr/>
            </p:nvSpPr>
            <p:spPr>
              <a:xfrm>
                <a:off x="654120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CustomShape 91"/>
              <p:cNvSpPr/>
              <p:nvPr/>
            </p:nvSpPr>
            <p:spPr>
              <a:xfrm>
                <a:off x="664416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CustomShape 92"/>
              <p:cNvSpPr/>
              <p:nvPr/>
            </p:nvSpPr>
            <p:spPr>
              <a:xfrm>
                <a:off x="670932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CustomShape 93"/>
              <p:cNvSpPr/>
              <p:nvPr/>
            </p:nvSpPr>
            <p:spPr>
              <a:xfrm>
                <a:off x="670932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CustomShape 94"/>
              <p:cNvSpPr/>
              <p:nvPr/>
            </p:nvSpPr>
            <p:spPr>
              <a:xfrm>
                <a:off x="664416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CustomShape 95"/>
              <p:cNvSpPr/>
              <p:nvPr/>
            </p:nvSpPr>
            <p:spPr>
              <a:xfrm>
                <a:off x="654120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CustomShape 96"/>
              <p:cNvSpPr/>
              <p:nvPr/>
            </p:nvSpPr>
            <p:spPr>
              <a:xfrm>
                <a:off x="6406200" y="2927520"/>
                <a:ext cx="24480" cy="2448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6" name="CustomShape 97"/>
          <p:cNvSpPr/>
          <p:nvPr/>
        </p:nvSpPr>
        <p:spPr>
          <a:xfrm rot="7542600">
            <a:off x="5750280" y="2943000"/>
            <a:ext cx="694440" cy="50724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7" name="Group 98"/>
          <p:cNvGrpSpPr/>
          <p:nvPr/>
        </p:nvGrpSpPr>
        <p:grpSpPr>
          <a:xfrm>
            <a:off x="7530840" y="2599920"/>
            <a:ext cx="1611360" cy="1803600"/>
            <a:chOff x="7530840" y="2599920"/>
            <a:chExt cx="1611360" cy="1803600"/>
          </a:xfrm>
        </p:grpSpPr>
        <p:sp>
          <p:nvSpPr>
            <p:cNvPr id="528" name="CustomShape 99"/>
            <p:cNvSpPr/>
            <p:nvPr/>
          </p:nvSpPr>
          <p:spPr>
            <a:xfrm>
              <a:off x="7530840" y="2599920"/>
              <a:ext cx="1611360" cy="180360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dir="2700000" dist="177681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9" name="Group 100"/>
            <p:cNvGrpSpPr/>
            <p:nvPr/>
          </p:nvGrpSpPr>
          <p:grpSpPr>
            <a:xfrm>
              <a:off x="7646400" y="2811600"/>
              <a:ext cx="1380600" cy="1380600"/>
              <a:chOff x="7646400" y="2811600"/>
              <a:chExt cx="1380600" cy="1380600"/>
            </a:xfrm>
          </p:grpSpPr>
          <p:sp>
            <p:nvSpPr>
              <p:cNvPr id="530" name="CustomShape 101"/>
              <p:cNvSpPr/>
              <p:nvPr/>
            </p:nvSpPr>
            <p:spPr>
              <a:xfrm>
                <a:off x="7646400" y="3460320"/>
                <a:ext cx="8280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CustomShape 102"/>
              <p:cNvSpPr/>
              <p:nvPr/>
            </p:nvSpPr>
            <p:spPr>
              <a:xfrm>
                <a:off x="776268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CustomShape 103"/>
              <p:cNvSpPr/>
              <p:nvPr/>
            </p:nvSpPr>
            <p:spPr>
              <a:xfrm>
                <a:off x="769824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CustomShape 104"/>
              <p:cNvSpPr/>
              <p:nvPr/>
            </p:nvSpPr>
            <p:spPr>
              <a:xfrm>
                <a:off x="769824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CustomShape 105"/>
              <p:cNvSpPr/>
              <p:nvPr/>
            </p:nvSpPr>
            <p:spPr>
              <a:xfrm>
                <a:off x="776268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CustomShape 106"/>
              <p:cNvSpPr/>
              <p:nvPr/>
            </p:nvSpPr>
            <p:spPr>
              <a:xfrm>
                <a:off x="8294400" y="281160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CustomShape 107"/>
              <p:cNvSpPr/>
              <p:nvPr/>
            </p:nvSpPr>
            <p:spPr>
              <a:xfrm>
                <a:off x="815688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CustomShape 108"/>
              <p:cNvSpPr/>
              <p:nvPr/>
            </p:nvSpPr>
            <p:spPr>
              <a:xfrm>
                <a:off x="8000280" y="2927520"/>
                <a:ext cx="23760" cy="2448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CustomShape 109"/>
              <p:cNvSpPr/>
              <p:nvPr/>
            </p:nvSpPr>
            <p:spPr>
              <a:xfrm>
                <a:off x="786600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CustomShape 110"/>
              <p:cNvSpPr/>
              <p:nvPr/>
            </p:nvSpPr>
            <p:spPr>
              <a:xfrm>
                <a:off x="849276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CustomShape 111"/>
              <p:cNvSpPr/>
              <p:nvPr/>
            </p:nvSpPr>
            <p:spPr>
              <a:xfrm>
                <a:off x="8294400" y="4108680"/>
                <a:ext cx="83520" cy="8352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CustomShape 112"/>
              <p:cNvSpPr/>
              <p:nvPr/>
            </p:nvSpPr>
            <p:spPr>
              <a:xfrm>
                <a:off x="786600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CustomShape 113"/>
              <p:cNvSpPr/>
              <p:nvPr/>
            </p:nvSpPr>
            <p:spPr>
              <a:xfrm>
                <a:off x="8000280" y="405144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CustomShape 114"/>
              <p:cNvSpPr/>
              <p:nvPr/>
            </p:nvSpPr>
            <p:spPr>
              <a:xfrm>
                <a:off x="815688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CustomShape 115"/>
              <p:cNvSpPr/>
              <p:nvPr/>
            </p:nvSpPr>
            <p:spPr>
              <a:xfrm>
                <a:off x="849276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CustomShape 116"/>
              <p:cNvSpPr/>
              <p:nvPr/>
            </p:nvSpPr>
            <p:spPr>
              <a:xfrm>
                <a:off x="8943480" y="346032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CustomShape 117"/>
              <p:cNvSpPr/>
              <p:nvPr/>
            </p:nvSpPr>
            <p:spPr>
              <a:xfrm>
                <a:off x="8648640" y="4051440"/>
                <a:ext cx="2448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CustomShape 118"/>
              <p:cNvSpPr/>
              <p:nvPr/>
            </p:nvSpPr>
            <p:spPr>
              <a:xfrm>
                <a:off x="878364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CustomShape 119"/>
              <p:cNvSpPr/>
              <p:nvPr/>
            </p:nvSpPr>
            <p:spPr>
              <a:xfrm>
                <a:off x="888624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CustomShape 120"/>
              <p:cNvSpPr/>
              <p:nvPr/>
            </p:nvSpPr>
            <p:spPr>
              <a:xfrm>
                <a:off x="895140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CustomShape 121"/>
              <p:cNvSpPr/>
              <p:nvPr/>
            </p:nvSpPr>
            <p:spPr>
              <a:xfrm>
                <a:off x="895140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CustomShape 122"/>
              <p:cNvSpPr/>
              <p:nvPr/>
            </p:nvSpPr>
            <p:spPr>
              <a:xfrm>
                <a:off x="888624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CustomShape 123"/>
              <p:cNvSpPr/>
              <p:nvPr/>
            </p:nvSpPr>
            <p:spPr>
              <a:xfrm>
                <a:off x="878364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CustomShape 124"/>
              <p:cNvSpPr/>
              <p:nvPr/>
            </p:nvSpPr>
            <p:spPr>
              <a:xfrm>
                <a:off x="8648640" y="2927520"/>
                <a:ext cx="24480" cy="2448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54" name="Group 125"/>
          <p:cNvGrpSpPr/>
          <p:nvPr/>
        </p:nvGrpSpPr>
        <p:grpSpPr>
          <a:xfrm>
            <a:off x="9776880" y="2599920"/>
            <a:ext cx="1611360" cy="1803600"/>
            <a:chOff x="9776880" y="2599920"/>
            <a:chExt cx="1611360" cy="1803600"/>
          </a:xfrm>
        </p:grpSpPr>
        <p:sp>
          <p:nvSpPr>
            <p:cNvPr id="555" name="CustomShape 126"/>
            <p:cNvSpPr/>
            <p:nvPr/>
          </p:nvSpPr>
          <p:spPr>
            <a:xfrm>
              <a:off x="9776880" y="2599920"/>
              <a:ext cx="1611360" cy="1803600"/>
            </a:xfrm>
            <a:custGeom>
              <a:avLst/>
              <a:gdLst/>
              <a:ahLst/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dad9d9"/>
                </a:gs>
              </a:gsLst>
              <a:lin ang="2700000"/>
            </a:gradFill>
            <a:ln>
              <a:noFill/>
            </a:ln>
            <a:effectLst>
              <a:outerShdw dir="2700000" dist="177681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56" name="Group 127"/>
            <p:cNvGrpSpPr/>
            <p:nvPr/>
          </p:nvGrpSpPr>
          <p:grpSpPr>
            <a:xfrm>
              <a:off x="9892080" y="2811600"/>
              <a:ext cx="1380600" cy="1380600"/>
              <a:chOff x="9892080" y="2811600"/>
              <a:chExt cx="1380600" cy="1380600"/>
            </a:xfrm>
          </p:grpSpPr>
          <p:sp>
            <p:nvSpPr>
              <p:cNvPr id="557" name="CustomShape 128"/>
              <p:cNvSpPr/>
              <p:nvPr/>
            </p:nvSpPr>
            <p:spPr>
              <a:xfrm>
                <a:off x="9892080" y="3460320"/>
                <a:ext cx="8280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CustomShape 129"/>
              <p:cNvSpPr/>
              <p:nvPr/>
            </p:nvSpPr>
            <p:spPr>
              <a:xfrm>
                <a:off x="1000836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CustomShape 130"/>
              <p:cNvSpPr/>
              <p:nvPr/>
            </p:nvSpPr>
            <p:spPr>
              <a:xfrm>
                <a:off x="994392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CustomShape 131"/>
              <p:cNvSpPr/>
              <p:nvPr/>
            </p:nvSpPr>
            <p:spPr>
              <a:xfrm>
                <a:off x="994392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CustomShape 132"/>
              <p:cNvSpPr/>
              <p:nvPr/>
            </p:nvSpPr>
            <p:spPr>
              <a:xfrm>
                <a:off x="1000836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CustomShape 133"/>
              <p:cNvSpPr/>
              <p:nvPr/>
            </p:nvSpPr>
            <p:spPr>
              <a:xfrm>
                <a:off x="10540440" y="281160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CustomShape 134"/>
              <p:cNvSpPr/>
              <p:nvPr/>
            </p:nvSpPr>
            <p:spPr>
              <a:xfrm>
                <a:off x="1040256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CustomShape 135"/>
              <p:cNvSpPr/>
              <p:nvPr/>
            </p:nvSpPr>
            <p:spPr>
              <a:xfrm>
                <a:off x="10245960" y="2927520"/>
                <a:ext cx="23760" cy="2448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CustomShape 136"/>
              <p:cNvSpPr/>
              <p:nvPr/>
            </p:nvSpPr>
            <p:spPr>
              <a:xfrm>
                <a:off x="1011168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CustomShape 137"/>
              <p:cNvSpPr/>
              <p:nvPr/>
            </p:nvSpPr>
            <p:spPr>
              <a:xfrm>
                <a:off x="10738440" y="28638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CustomShape 138"/>
              <p:cNvSpPr/>
              <p:nvPr/>
            </p:nvSpPr>
            <p:spPr>
              <a:xfrm>
                <a:off x="10540440" y="4108680"/>
                <a:ext cx="83520" cy="8352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CustomShape 139"/>
              <p:cNvSpPr/>
              <p:nvPr/>
            </p:nvSpPr>
            <p:spPr>
              <a:xfrm>
                <a:off x="1011168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CustomShape 140"/>
              <p:cNvSpPr/>
              <p:nvPr/>
            </p:nvSpPr>
            <p:spPr>
              <a:xfrm>
                <a:off x="10245960" y="405144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CustomShape 141"/>
              <p:cNvSpPr/>
              <p:nvPr/>
            </p:nvSpPr>
            <p:spPr>
              <a:xfrm>
                <a:off x="1040256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CustomShape 142"/>
              <p:cNvSpPr/>
              <p:nvPr/>
            </p:nvSpPr>
            <p:spPr>
              <a:xfrm>
                <a:off x="10738440" y="411660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CustomShape 143"/>
              <p:cNvSpPr/>
              <p:nvPr/>
            </p:nvSpPr>
            <p:spPr>
              <a:xfrm>
                <a:off x="11189160" y="3460320"/>
                <a:ext cx="83520" cy="828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CustomShape 144"/>
              <p:cNvSpPr/>
              <p:nvPr/>
            </p:nvSpPr>
            <p:spPr>
              <a:xfrm>
                <a:off x="10894320" y="4051440"/>
                <a:ext cx="2448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CustomShape 145"/>
              <p:cNvSpPr/>
              <p:nvPr/>
            </p:nvSpPr>
            <p:spPr>
              <a:xfrm>
                <a:off x="11029320" y="394884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CustomShape 146"/>
              <p:cNvSpPr/>
              <p:nvPr/>
            </p:nvSpPr>
            <p:spPr>
              <a:xfrm>
                <a:off x="11132280" y="381420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CustomShape 147"/>
              <p:cNvSpPr/>
              <p:nvPr/>
            </p:nvSpPr>
            <p:spPr>
              <a:xfrm>
                <a:off x="11197440" y="365796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CustomShape 148"/>
              <p:cNvSpPr/>
              <p:nvPr/>
            </p:nvSpPr>
            <p:spPr>
              <a:xfrm>
                <a:off x="11197440" y="3322080"/>
                <a:ext cx="23040" cy="23040"/>
              </a:xfrm>
              <a:custGeom>
                <a:avLst/>
                <a:gdLst/>
                <a:ahLst/>
                <a:rect l="l" t="t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CustomShape 149"/>
              <p:cNvSpPr/>
              <p:nvPr/>
            </p:nvSpPr>
            <p:spPr>
              <a:xfrm>
                <a:off x="11132280" y="3165480"/>
                <a:ext cx="23760" cy="2376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CustomShape 150"/>
              <p:cNvSpPr/>
              <p:nvPr/>
            </p:nvSpPr>
            <p:spPr>
              <a:xfrm>
                <a:off x="11029320" y="3031920"/>
                <a:ext cx="23040" cy="22320"/>
              </a:xfrm>
              <a:custGeom>
                <a:avLst/>
                <a:gdLst/>
                <a:ahLst/>
                <a:rect l="l" t="t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CustomShape 151"/>
              <p:cNvSpPr/>
              <p:nvPr/>
            </p:nvSpPr>
            <p:spPr>
              <a:xfrm>
                <a:off x="10894320" y="2927520"/>
                <a:ext cx="24480" cy="24480"/>
              </a:xfrm>
              <a:custGeom>
                <a:avLst/>
                <a:gdLst/>
                <a:ahLst/>
                <a:rect l="l" t="t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81" name="CustomShape 152"/>
          <p:cNvSpPr/>
          <p:nvPr/>
        </p:nvSpPr>
        <p:spPr>
          <a:xfrm rot="15460200">
            <a:off x="5832720" y="3288240"/>
            <a:ext cx="485640" cy="11988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153"/>
          <p:cNvSpPr/>
          <p:nvPr/>
        </p:nvSpPr>
        <p:spPr>
          <a:xfrm rot="10083000">
            <a:off x="1129680" y="3478320"/>
            <a:ext cx="485640" cy="11988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154"/>
          <p:cNvSpPr/>
          <p:nvPr/>
        </p:nvSpPr>
        <p:spPr>
          <a:xfrm rot="12043200">
            <a:off x="3372120" y="3325680"/>
            <a:ext cx="485640" cy="11988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155"/>
          <p:cNvSpPr/>
          <p:nvPr/>
        </p:nvSpPr>
        <p:spPr>
          <a:xfrm rot="18234600">
            <a:off x="7954920" y="3580920"/>
            <a:ext cx="694440" cy="50724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56"/>
          <p:cNvSpPr/>
          <p:nvPr/>
        </p:nvSpPr>
        <p:spPr>
          <a:xfrm rot="7542600">
            <a:off x="10239480" y="2971440"/>
            <a:ext cx="694440" cy="507240"/>
          </a:xfrm>
          <a:custGeom>
            <a:avLst/>
            <a:gdLst/>
            <a:ahLst/>
            <a:rect l="l" t="t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57"/>
          <p:cNvSpPr/>
          <p:nvPr/>
        </p:nvSpPr>
        <p:spPr>
          <a:xfrm rot="18119400">
            <a:off x="8182440" y="3296520"/>
            <a:ext cx="485640" cy="11988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58"/>
          <p:cNvSpPr/>
          <p:nvPr/>
        </p:nvSpPr>
        <p:spPr>
          <a:xfrm rot="857400">
            <a:off x="10492920" y="3518640"/>
            <a:ext cx="485640" cy="119880"/>
          </a:xfrm>
          <a:custGeom>
            <a:avLst/>
            <a:gdLst/>
            <a:ahLst/>
            <a:rect l="l" t="t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59"/>
          <p:cNvSpPr/>
          <p:nvPr/>
        </p:nvSpPr>
        <p:spPr>
          <a:xfrm>
            <a:off x="8633880" y="6374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1F66BD-54EB-48F9-A413-8EA624E2FC75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F772BD13-2004-4C77-AB8E-E51EFF3BA437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4021920" y="1349640"/>
            <a:ext cx="4111560" cy="28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Mes Missions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4021920" y="4188600"/>
            <a:ext cx="41115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4000" spc="-1" strike="noStrike">
                <a:solidFill>
                  <a:srgbClr val="bfbfbf"/>
                </a:solidFill>
                <a:latin typeface="Calibri"/>
                <a:ea typeface="DejaVu Sans"/>
              </a:rPr>
              <a:t>Cartographie</a:t>
            </a:r>
            <a:endParaRPr b="0" lang="fr-FR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4000" spc="-1" strike="noStrike">
                <a:solidFill>
                  <a:srgbClr val="bfbfbf"/>
                </a:solidFill>
                <a:latin typeface="Calibri"/>
                <a:ea typeface="DejaVu Sans"/>
              </a:rPr>
              <a:t>des réseaux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4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94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0FAD48E-377F-4174-AF31-653B98A3269A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70AFC90B-5020-4CD2-82FB-CB2594542D43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3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Cartographie des Réseaux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598" name="CustomShape 4"/>
          <p:cNvSpPr/>
          <p:nvPr/>
        </p:nvSpPr>
        <p:spPr>
          <a:xfrm>
            <a:off x="288720" y="1398600"/>
            <a:ext cx="11517120" cy="137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Découverte des différents outils utilisés par l’équipe Réseau.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Microsoft Visio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Nécessaire d’actualiser les cartes des structures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599" name="CustomShape 5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00" name="" descr=""/>
          <p:cNvPicPr/>
          <p:nvPr/>
        </p:nvPicPr>
        <p:blipFill>
          <a:blip r:embed="rId1"/>
          <a:stretch/>
        </p:blipFill>
        <p:spPr>
          <a:xfrm>
            <a:off x="0" y="4762800"/>
            <a:ext cx="2093040" cy="2093040"/>
          </a:xfrm>
          <a:prstGeom prst="rect">
            <a:avLst/>
          </a:prstGeom>
          <a:ln>
            <a:noFill/>
          </a:ln>
        </p:spPr>
      </p:pic>
      <p:sp>
        <p:nvSpPr>
          <p:cNvPr id="601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F8CC67F-0F65-408E-B554-736CBC3B6E4F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1075B842-BAAE-431A-905F-D483BB21FE11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Cartographie des Réseaux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288720" y="1440000"/>
            <a:ext cx="11517120" cy="2796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Identification précise des équipements actifs via le protocole de découverte de CISCO ‘CDP’.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Référencé les interconnections existantes pour représenter les schéma détaillé.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07" name="" descr=""/>
          <p:cNvPicPr/>
          <p:nvPr/>
        </p:nvPicPr>
        <p:blipFill>
          <a:blip r:embed="rId1"/>
          <a:stretch/>
        </p:blipFill>
        <p:spPr>
          <a:xfrm>
            <a:off x="0" y="4762800"/>
            <a:ext cx="2093040" cy="2093040"/>
          </a:xfrm>
          <a:prstGeom prst="rect">
            <a:avLst/>
          </a:prstGeom>
          <a:ln>
            <a:noFill/>
          </a:ln>
        </p:spPr>
      </p:pic>
      <p:sp>
        <p:nvSpPr>
          <p:cNvPr id="608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F37310A-A9C3-4508-819E-96E63D320252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25AD07D7-0634-4A1A-B59C-F131CC177DA1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163520" y="5400000"/>
            <a:ext cx="98614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27432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REMERCIEMENT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163520" y="6165360"/>
            <a:ext cx="9861480" cy="4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23040" y="144000"/>
            <a:ext cx="3141720" cy="1148760"/>
          </a:xfrm>
          <a:prstGeom prst="rect">
            <a:avLst/>
          </a:prstGeom>
          <a:ln>
            <a:noFill/>
          </a:ln>
        </p:spPr>
      </p:pic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2880360" y="1512000"/>
            <a:ext cx="6621120" cy="29408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0054995-0BCD-4FF6-90C2-81F051F002E8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C49389F7-7657-40AC-A6B8-DACCC8B37F6E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12" name="" descr=""/>
          <p:cNvPicPr/>
          <p:nvPr/>
        </p:nvPicPr>
        <p:blipFill>
          <a:blip r:embed="rId1"/>
          <a:srcRect l="0" t="0" r="0" b="6585"/>
          <a:stretch/>
        </p:blipFill>
        <p:spPr>
          <a:xfrm>
            <a:off x="396000" y="72000"/>
            <a:ext cx="11229840" cy="6780960"/>
          </a:xfrm>
          <a:prstGeom prst="rect">
            <a:avLst/>
          </a:prstGeom>
          <a:ln>
            <a:noFill/>
          </a:ln>
        </p:spPr>
      </p:pic>
      <p:sp>
        <p:nvSpPr>
          <p:cNvPr id="613" name="CustomShape 4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AEFAADC-BB56-4B16-8536-9D39E7263523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BA3AE61B-F88A-444D-8B9E-5DBA4ED352B5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3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17" name="" descr=""/>
          <p:cNvPicPr/>
          <p:nvPr/>
        </p:nvPicPr>
        <p:blipFill>
          <a:blip r:embed="rId1"/>
          <a:stretch/>
        </p:blipFill>
        <p:spPr>
          <a:xfrm>
            <a:off x="289440" y="72000"/>
            <a:ext cx="11444400" cy="6823800"/>
          </a:xfrm>
          <a:prstGeom prst="rect">
            <a:avLst/>
          </a:prstGeom>
          <a:ln>
            <a:noFill/>
          </a:ln>
        </p:spPr>
      </p:pic>
      <p:sp>
        <p:nvSpPr>
          <p:cNvPr id="618" name="CustomShape 4"/>
          <p:cNvSpPr/>
          <p:nvPr/>
        </p:nvSpPr>
        <p:spPr>
          <a:xfrm>
            <a:off x="3960000" y="6480000"/>
            <a:ext cx="1005840" cy="375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5"/>
          <p:cNvSpPr/>
          <p:nvPr/>
        </p:nvSpPr>
        <p:spPr>
          <a:xfrm>
            <a:off x="1008000" y="6102000"/>
            <a:ext cx="1005840" cy="159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6"/>
          <p:cNvSpPr/>
          <p:nvPr/>
        </p:nvSpPr>
        <p:spPr>
          <a:xfrm>
            <a:off x="1008000" y="4392000"/>
            <a:ext cx="1005840" cy="159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7"/>
          <p:cNvSpPr/>
          <p:nvPr/>
        </p:nvSpPr>
        <p:spPr>
          <a:xfrm>
            <a:off x="1008000" y="5310000"/>
            <a:ext cx="1005840" cy="159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8"/>
          <p:cNvSpPr/>
          <p:nvPr/>
        </p:nvSpPr>
        <p:spPr>
          <a:xfrm>
            <a:off x="1008000" y="3582000"/>
            <a:ext cx="1005840" cy="159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9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6E792BA-6E10-48CC-A678-64441E2CAF1A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C7FBADBF-703F-49AC-ABF2-CCCFC6D7A41A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4038480" y="1133640"/>
            <a:ext cx="4111560" cy="28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Mes Missions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625" name="CustomShape 2"/>
          <p:cNvSpPr/>
          <p:nvPr/>
        </p:nvSpPr>
        <p:spPr>
          <a:xfrm>
            <a:off x="4038480" y="3972600"/>
            <a:ext cx="41115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4000" spc="-1" strike="noStrike">
                <a:solidFill>
                  <a:srgbClr val="bfbfbf"/>
                </a:solidFill>
                <a:latin typeface="Calibri"/>
                <a:ea typeface="DejaVu Sans"/>
              </a:rPr>
              <a:t>Assistance utilisateurs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4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9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B1A00BD-49F5-4A70-8477-95E06FF840FF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D996B517-54DD-44E7-BAEE-EB98BEECDC8A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Assistance Utilisateurs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633" name="CustomShape 4"/>
          <p:cNvSpPr/>
          <p:nvPr/>
        </p:nvSpPr>
        <p:spPr>
          <a:xfrm>
            <a:off x="288720" y="1440000"/>
            <a:ext cx="11517120" cy="3464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Résoudre les problèmes rencontrés par le personnel de l’entreprise.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via un numéro de téléphone unique, le 5051.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Fonctionne sous forme de ticket via l’outil de hotline Easyvista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634" name="CustomShape 5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35" name="" descr=""/>
          <p:cNvPicPr/>
          <p:nvPr/>
        </p:nvPicPr>
        <p:blipFill>
          <a:blip r:embed="rId1"/>
          <a:stretch/>
        </p:blipFill>
        <p:spPr>
          <a:xfrm>
            <a:off x="0" y="5051880"/>
            <a:ext cx="4568760" cy="1829880"/>
          </a:xfrm>
          <a:prstGeom prst="rect">
            <a:avLst/>
          </a:prstGeom>
          <a:ln>
            <a:noFill/>
          </a:ln>
        </p:spPr>
      </p:pic>
      <p:sp>
        <p:nvSpPr>
          <p:cNvPr id="636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41A40A-32FA-4C4E-AEFD-A1582F1FFE75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3F884B0F-6D4C-4582-A8EE-FDFBD40E3F49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Assistance Utilisateurs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640" name="CustomShape 4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41" name="" descr=""/>
          <p:cNvPicPr/>
          <p:nvPr/>
        </p:nvPicPr>
        <p:blipFill>
          <a:blip r:embed="rId1"/>
          <a:stretch/>
        </p:blipFill>
        <p:spPr>
          <a:xfrm>
            <a:off x="133920" y="1080000"/>
            <a:ext cx="12056040" cy="5685840"/>
          </a:xfrm>
          <a:prstGeom prst="rect">
            <a:avLst/>
          </a:prstGeom>
          <a:ln>
            <a:noFill/>
          </a:ln>
        </p:spPr>
      </p:pic>
      <p:sp>
        <p:nvSpPr>
          <p:cNvPr id="642" name="CustomShape 5"/>
          <p:cNvSpPr/>
          <p:nvPr/>
        </p:nvSpPr>
        <p:spPr>
          <a:xfrm>
            <a:off x="3960000" y="6246000"/>
            <a:ext cx="1005840" cy="375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89A20F6-F50A-4E2D-A54D-E1A56BF09F1A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7FCEABA4-108F-4353-B548-8BE91084F371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3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4"/>
          <p:cNvSpPr/>
          <p:nvPr/>
        </p:nvSpPr>
        <p:spPr>
          <a:xfrm>
            <a:off x="3960000" y="6246000"/>
            <a:ext cx="1005840" cy="375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48" name="" descr=""/>
          <p:cNvPicPr/>
          <p:nvPr/>
        </p:nvPicPr>
        <p:blipFill>
          <a:blip r:embed="rId1"/>
          <a:stretch/>
        </p:blipFill>
        <p:spPr>
          <a:xfrm>
            <a:off x="216000" y="360000"/>
            <a:ext cx="11661840" cy="5973840"/>
          </a:xfrm>
          <a:prstGeom prst="rect">
            <a:avLst/>
          </a:prstGeom>
          <a:ln>
            <a:noFill/>
          </a:ln>
        </p:spPr>
      </p:pic>
      <p:sp>
        <p:nvSpPr>
          <p:cNvPr id="649" name="CustomShape 5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88C734B-5A32-42E1-9516-97DAECF92330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14F5B4BF-B957-43E0-80AE-FE17D9286D16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3960000" y="1800000"/>
            <a:ext cx="4111560" cy="19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Mes Missions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4165920" y="3828600"/>
            <a:ext cx="41115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4000" spc="-1" strike="noStrike">
                <a:solidFill>
                  <a:srgbClr val="bfbfbf"/>
                </a:solidFill>
                <a:latin typeface="Calibri"/>
                <a:ea typeface="DejaVu Sans"/>
              </a:rPr>
              <a:t>Supervision des équipements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652" name="CustomShape 3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53" name="CustomShape 4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54" name="CustomShape 5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990C491-1EAF-4F7F-861C-192C5FBACAEF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1BEFE881-ED80-43EF-87D3-6ECB9770A589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3"/>
          <p:cNvSpPr/>
          <p:nvPr/>
        </p:nvSpPr>
        <p:spPr>
          <a:xfrm>
            <a:off x="0" y="504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Supervision des équipements</a:t>
            </a:r>
            <a:endParaRPr b="0" lang="fr-FR" sz="5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Réseaux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658" name="CustomShape 4"/>
          <p:cNvSpPr/>
          <p:nvPr/>
        </p:nvSpPr>
        <p:spPr>
          <a:xfrm>
            <a:off x="288000" y="1584000"/>
            <a:ext cx="11517120" cy="3284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Élément clef pour pouvoir connaître en temps réel l’état des infrastructures systèmes et réseaux.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Zabbix permet de faciliter l’administration des réseaux de l’entreprise en améliorant la surveillance des équipements actifs. 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659" name="CustomShape 5"/>
          <p:cNvSpPr/>
          <p:nvPr/>
        </p:nvSpPr>
        <p:spPr>
          <a:xfrm>
            <a:off x="0" y="446400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60" name="" descr=""/>
          <p:cNvPicPr/>
          <p:nvPr/>
        </p:nvPicPr>
        <p:blipFill>
          <a:blip r:embed="rId1"/>
          <a:stretch/>
        </p:blipFill>
        <p:spPr>
          <a:xfrm>
            <a:off x="972000" y="5368320"/>
            <a:ext cx="3381840" cy="821520"/>
          </a:xfrm>
          <a:prstGeom prst="rect">
            <a:avLst/>
          </a:prstGeom>
          <a:ln>
            <a:noFill/>
          </a:ln>
        </p:spPr>
      </p:pic>
      <p:sp>
        <p:nvSpPr>
          <p:cNvPr id="661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D14A26-763B-4864-A918-3BC36CF48E02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B9F43075-338C-4ABE-8B21-777DF4E7BA40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3"/>
          <p:cNvSpPr/>
          <p:nvPr/>
        </p:nvSpPr>
        <p:spPr>
          <a:xfrm>
            <a:off x="0" y="504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Supervision des équipements</a:t>
            </a:r>
            <a:endParaRPr b="0" lang="fr-FR" sz="5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Réseaux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288000" y="1584000"/>
            <a:ext cx="11517120" cy="2976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Nouvelles cartes pour visualiser en temps réel si le réseau se porte bien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Problèmes = Alertes → tableau de bord Zabbix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</p:txBody>
      </p:sp>
      <p:pic>
        <p:nvPicPr>
          <p:cNvPr id="666" name="" descr=""/>
          <p:cNvPicPr/>
          <p:nvPr/>
        </p:nvPicPr>
        <p:blipFill>
          <a:blip r:embed="rId1"/>
          <a:stretch/>
        </p:blipFill>
        <p:spPr>
          <a:xfrm>
            <a:off x="1008000" y="5152320"/>
            <a:ext cx="3381840" cy="821520"/>
          </a:xfrm>
          <a:prstGeom prst="rect">
            <a:avLst/>
          </a:prstGeom>
          <a:ln>
            <a:noFill/>
          </a:ln>
        </p:spPr>
      </p:pic>
      <p:sp>
        <p:nvSpPr>
          <p:cNvPr id="667" name="CustomShape 5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81DAA0B-910D-4730-99E7-3A1EF6AD6443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C0A583CC-AAD8-41DD-993C-1F51228CA0C0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3"/>
          <p:cNvSpPr/>
          <p:nvPr/>
        </p:nvSpPr>
        <p:spPr>
          <a:xfrm>
            <a:off x="0" y="446400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72" name="" descr=""/>
          <p:cNvPicPr/>
          <p:nvPr/>
        </p:nvPicPr>
        <p:blipFill>
          <a:blip r:embed="rId1"/>
          <a:stretch/>
        </p:blipFill>
        <p:spPr>
          <a:xfrm>
            <a:off x="32400" y="30240"/>
            <a:ext cx="12189600" cy="6766920"/>
          </a:xfrm>
          <a:prstGeom prst="rect">
            <a:avLst/>
          </a:prstGeom>
          <a:ln>
            <a:noFill/>
          </a:ln>
        </p:spPr>
      </p:pic>
      <p:sp>
        <p:nvSpPr>
          <p:cNvPr id="673" name="CustomShape 4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5"/>
          <p:cNvSpPr/>
          <p:nvPr/>
        </p:nvSpPr>
        <p:spPr>
          <a:xfrm>
            <a:off x="10656000" y="6356520"/>
            <a:ext cx="6944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ED34E3-100B-488F-9213-E14645A13A08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4492016D-2172-40E2-8E32-DC7BABF24576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-5400" y="-77400"/>
            <a:ext cx="41799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000000"/>
                </a:solidFill>
                <a:latin typeface="MathJax_Size2"/>
                <a:ea typeface="DejaVu Sans"/>
              </a:rPr>
              <a:t>SOMMAIRE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0" y="4824000"/>
            <a:ext cx="12189600" cy="2031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360000" y="864000"/>
            <a:ext cx="11517120" cy="5816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Présentation de la structure d’accueil</a:t>
            </a:r>
            <a:endParaRPr b="0" lang="fr-FR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HUMANIS</a:t>
            </a:r>
            <a:endParaRPr b="0" lang="fr-FR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 DSI</a:t>
            </a:r>
            <a:endParaRPr b="0" lang="fr-FR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Service Réseau &amp; Télécom</a:t>
            </a:r>
            <a:endParaRPr b="0" lang="fr-FR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 des Réseaux</a:t>
            </a:r>
            <a:endParaRPr b="0" lang="fr-FR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 missions</a:t>
            </a:r>
            <a:endParaRPr b="0" lang="fr-FR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Cartographie des réseaux</a:t>
            </a:r>
            <a:endParaRPr b="0" lang="fr-FR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Assistance utilisateurs</a:t>
            </a:r>
            <a:endParaRPr b="0" lang="fr-FR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Supervision des équipements réseaux</a:t>
            </a:r>
            <a:endParaRPr b="0" lang="fr-FR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8880120" y="216000"/>
            <a:ext cx="3141720" cy="1148760"/>
          </a:xfrm>
          <a:prstGeom prst="rect">
            <a:avLst/>
          </a:prstGeom>
          <a:ln>
            <a:noFill/>
          </a:ln>
        </p:spPr>
      </p:pic>
      <p:sp>
        <p:nvSpPr>
          <p:cNvPr id="356" name="CustomShape 4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266BFD-57D2-401B-96E4-55671CE93948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31A416AF-1A74-4BDB-9270-FA43FD03E5C7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2"/>
          <p:cNvSpPr/>
          <p:nvPr/>
        </p:nvSpPr>
        <p:spPr>
          <a:xfrm>
            <a:off x="0" y="449064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3"/>
          <p:cNvSpPr/>
          <p:nvPr/>
        </p:nvSpPr>
        <p:spPr>
          <a:xfrm>
            <a:off x="0" y="4464000"/>
            <a:ext cx="1218996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78" name="" descr=""/>
          <p:cNvPicPr/>
          <p:nvPr/>
        </p:nvPicPr>
        <p:blipFill>
          <a:blip r:embed="rId1"/>
          <a:stretch/>
        </p:blipFill>
        <p:spPr>
          <a:xfrm>
            <a:off x="32400" y="17280"/>
            <a:ext cx="12189600" cy="6793200"/>
          </a:xfrm>
          <a:prstGeom prst="rect">
            <a:avLst/>
          </a:prstGeom>
          <a:ln>
            <a:noFill/>
          </a:ln>
        </p:spPr>
      </p:pic>
      <p:sp>
        <p:nvSpPr>
          <p:cNvPr id="679" name="CustomShape 4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5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85C21A5-74D9-4867-B557-AE68871EDBE2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8BE3E173-F45A-4D2E-9F3D-3E9914111986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4022280" y="2448000"/>
            <a:ext cx="4111560" cy="19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Conclusion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682" name="CustomShape 2"/>
          <p:cNvSpPr/>
          <p:nvPr/>
        </p:nvSpPr>
        <p:spPr>
          <a:xfrm>
            <a:off x="4165920" y="3828600"/>
            <a:ext cx="41115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3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C3DE024-E6D2-4079-A9C9-B441D6EF20E5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2548E576-01E1-489C-A44C-4C9883F81077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684" name="CustomShape 4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85" name="CustomShape 5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Picture Placeholder 6" descr=""/>
          <p:cNvPicPr/>
          <p:nvPr/>
        </p:nvPicPr>
        <p:blipFill>
          <a:blip r:embed="rId1"/>
          <a:srcRect l="5174" t="0" r="5174" b="0"/>
          <a:stretch/>
        </p:blipFill>
        <p:spPr>
          <a:xfrm>
            <a:off x="5807880" y="0"/>
            <a:ext cx="6380280" cy="6854400"/>
          </a:xfrm>
          <a:prstGeom prst="rect">
            <a:avLst/>
          </a:prstGeom>
          <a:ln>
            <a:noFill/>
          </a:ln>
        </p:spPr>
      </p:pic>
      <p:sp>
        <p:nvSpPr>
          <p:cNvPr id="687" name="CustomShape 1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8400240" y="1121040"/>
            <a:ext cx="3062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200000"/>
              </a:lnSpc>
            </a:pPr>
            <a:endParaRPr b="0" lang="fr-FR" sz="1800" spc="-1" strike="noStrike">
              <a:latin typeface="Arial"/>
            </a:endParaRPr>
          </a:p>
          <a:p>
            <a:pPr algn="r">
              <a:lnSpc>
                <a:spcPct val="2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689" name="CustomShape 3"/>
          <p:cNvSpPr/>
          <p:nvPr/>
        </p:nvSpPr>
        <p:spPr>
          <a:xfrm>
            <a:off x="11640600" y="126000"/>
            <a:ext cx="230760" cy="230760"/>
          </a:xfrm>
          <a:custGeom>
            <a:avLst/>
            <a:gdLst/>
            <a:ahLst/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4"/>
          <p:cNvSpPr/>
          <p:nvPr/>
        </p:nvSpPr>
        <p:spPr>
          <a:xfrm>
            <a:off x="11640600" y="630000"/>
            <a:ext cx="230760" cy="230760"/>
          </a:xfrm>
          <a:custGeom>
            <a:avLst/>
            <a:gdLst/>
            <a:ahLst/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5"/>
          <p:cNvSpPr/>
          <p:nvPr/>
        </p:nvSpPr>
        <p:spPr>
          <a:xfrm>
            <a:off x="8400240" y="141120"/>
            <a:ext cx="306216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70000"/>
              </a:lnSpc>
            </a:pPr>
            <a:r>
              <a:rPr b="1" lang="fr-FR" sz="1000" spc="180" strike="noStrike" cap="all">
                <a:solidFill>
                  <a:srgbClr val="08cf96"/>
                </a:solidFill>
                <a:latin typeface="Calibri Light"/>
                <a:ea typeface="Roboto"/>
              </a:rPr>
              <a:t>Michaud Théo</a:t>
            </a:r>
            <a:endParaRPr b="0" lang="fr-FR" sz="1000" spc="-1" strike="noStrike">
              <a:latin typeface="Arial"/>
            </a:endParaRPr>
          </a:p>
          <a:p>
            <a:pPr algn="r">
              <a:lnSpc>
                <a:spcPct val="170000"/>
              </a:lnSpc>
            </a:pPr>
            <a:endParaRPr b="0" lang="fr-FR" sz="1000" spc="-1" strike="noStrike">
              <a:latin typeface="Arial"/>
            </a:endParaRPr>
          </a:p>
          <a:p>
            <a:pPr algn="r">
              <a:lnSpc>
                <a:spcPct val="170000"/>
              </a:lnSpc>
            </a:pPr>
            <a:r>
              <a:rPr b="0" lang="fr-FR" sz="1000" spc="180" strike="noStrike" cap="all">
                <a:solidFill>
                  <a:srgbClr val="08cf96"/>
                </a:solidFill>
                <a:latin typeface="Calibri Light"/>
                <a:ea typeface="Roboto"/>
              </a:rPr>
              <a:t>Presentation Stage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92" name="CustomShape 6"/>
          <p:cNvSpPr/>
          <p:nvPr/>
        </p:nvSpPr>
        <p:spPr>
          <a:xfrm>
            <a:off x="838080" y="2927160"/>
            <a:ext cx="4111200" cy="10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25252b"/>
                </a:solidFill>
                <a:latin typeface="Calibri"/>
                <a:ea typeface="DejaVu Sans"/>
              </a:rPr>
              <a:t>Merci!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693" name="CustomShape 7"/>
          <p:cNvSpPr/>
          <p:nvPr/>
        </p:nvSpPr>
        <p:spPr>
          <a:xfrm>
            <a:off x="838080" y="4589640"/>
            <a:ext cx="411120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Avez-vous des questions ?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94" name="CustomShape 8"/>
          <p:cNvSpPr/>
          <p:nvPr/>
        </p:nvSpPr>
        <p:spPr>
          <a:xfrm>
            <a:off x="5936760" y="7245360"/>
            <a:ext cx="3150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9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B74F89B-1173-4FA0-B32B-AA3BC628DFA4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8FCA839B-4341-4C24-A609-EC2A0CE6ACB6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038480" y="1709640"/>
            <a:ext cx="4111560" cy="28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La structured’accueil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4038480" y="4896000"/>
            <a:ext cx="41115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4000" spc="-1" strike="noStrike">
                <a:solidFill>
                  <a:srgbClr val="bfbfbf"/>
                </a:solidFill>
                <a:latin typeface="Calibri"/>
                <a:ea typeface="DejaVu Sans"/>
              </a:rPr>
              <a:t>HUMANIS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E586DF-C1B5-46A6-A08F-2D94B089ED6E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F24D21FB-AF45-45C3-A870-EB9B634375CD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1944000" y="4392000"/>
            <a:ext cx="8565120" cy="2489760"/>
          </a:xfrm>
          <a:prstGeom prst="rect">
            <a:avLst/>
          </a:prstGeom>
          <a:ln>
            <a:noFill/>
          </a:ln>
        </p:spPr>
      </p:pic>
      <p:sp>
        <p:nvSpPr>
          <p:cNvPr id="364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"/>
          <p:cNvSpPr/>
          <p:nvPr/>
        </p:nvSpPr>
        <p:spPr>
          <a:xfrm>
            <a:off x="10440000" y="449064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HUMANIS c’est quoi ?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288000" y="1267560"/>
            <a:ext cx="11517120" cy="2453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Une entreprise de protection sociale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Plus de 120 sites dans toute la France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 regroupement entre plusieurs assurances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673B28D-C8A6-4492-8294-4077E77189C0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653AF316-2BFA-4129-9627-50E814418632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4824000"/>
            <a:ext cx="12189600" cy="2031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Les différents métiers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288360" y="1512000"/>
            <a:ext cx="11517120" cy="3788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L’action sociale ;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 retraite complémentaire ;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 santé ;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L’épargne et la retraite entreprise ;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 prévoyance et dépendance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D0ED8FC-69BA-4823-9F8A-017C58083B0D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43F04FC1-E78C-4D6F-9977-6FAEF1CC7954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0" y="4824000"/>
            <a:ext cx="12189600" cy="2031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Les chiffres clés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288360" y="1512000"/>
            <a:ext cx="11517120" cy="4275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6400 collaborateurs ;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Près de 10 millions de personnes protégées ;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700 000 entreprises adhérentes ;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fr-FR" sz="3200" spc="-1" strike="noStrike" baseline="101000">
                <a:solidFill>
                  <a:srgbClr val="000000"/>
                </a:solidFill>
                <a:latin typeface="Arial"/>
                <a:ea typeface="DejaVu Sans"/>
              </a:rPr>
              <a:t>er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acteur dans différents secteurs comme la santé collective ;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fr-FR" sz="3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ème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rang des groupements mutualistes. 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497FBA-1A1D-4EE4-9EB2-8AC5D42AC609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D360C57F-020C-4C4A-9984-529B46A809EE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038480" y="1709640"/>
            <a:ext cx="4111560" cy="28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La structured’accueil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4038480" y="4896000"/>
            <a:ext cx="41115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4000" spc="-1" strike="noStrike">
                <a:solidFill>
                  <a:srgbClr val="bfbfbf"/>
                </a:solidFill>
                <a:latin typeface="Calibri"/>
                <a:ea typeface="DejaVu Sans"/>
              </a:rPr>
              <a:t>La DSI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"/>
          <p:cNvSpPr/>
          <p:nvPr/>
        </p:nvSpPr>
        <p:spPr>
          <a:xfrm>
            <a:off x="165240" y="6356520"/>
            <a:ext cx="13186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03/04/2019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MICHAUD Théo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5F687C8-00B7-4E7C-8BFE-C1E533B20A23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3F0E5A33-9ECA-4CA9-9915-1C909C240803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446400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10440000" y="4490640"/>
            <a:ext cx="1941120" cy="2391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0" y="-72000"/>
            <a:ext cx="12189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La DSI c’est quoi ?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288000" y="1267560"/>
            <a:ext cx="11517120" cy="2796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Propose et met en œuvre la stratégie du groupe en matière de système d’information et de télécommunications.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Garantit l’évolution et le maintien des infrastructures  informatiques et l’ensemble des applicatifs.</a:t>
            </a:r>
            <a:endParaRPr b="0" lang="fr-FR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 DSI s’organise autour de 5 pôles :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864000" y="4247280"/>
            <a:ext cx="10473120" cy="2607840"/>
          </a:xfrm>
          <a:prstGeom prst="rect">
            <a:avLst/>
          </a:prstGeom>
          <a:ln>
            <a:noFill/>
          </a:ln>
        </p:spPr>
      </p:pic>
      <p:sp>
        <p:nvSpPr>
          <p:cNvPr id="388" name="CustomShape 5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B19579-D72B-4E9C-B0D3-9D194127220F}" type="slidenum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1</a:t>
            </a:fld>
            <a:r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/</a:t>
            </a:r>
            <a:fld id="{294EAA03-8844-4DD4-9D78-215DF83EEF9D}" type="slidecount">
              <a:rPr b="0" lang="fr-FR" sz="1200" spc="-1" strike="noStrike">
                <a:solidFill>
                  <a:srgbClr val="575765"/>
                </a:solidFill>
                <a:latin typeface="Calibri"/>
                <a:ea typeface="DejaVu Sans"/>
              </a:rPr>
              <a:t>32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76878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2011-05-09T14:18:21Z</dcterms:created>
  <dc:creator>showeet.com</dc:creator>
  <dc:description>© Copyright Showeet.com</dc:description>
  <dc:language>fr-FR</dc:language>
  <cp:lastModifiedBy/>
  <dcterms:modified xsi:type="dcterms:W3CDTF">2019-03-29T08:47:33Z</dcterms:modified>
  <cp:revision>132</cp:revision>
  <dc:subject/>
  <dc:title>DARK PRO - PowerPoint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  <property fmtid="{D5CDD505-2E9C-101B-9397-08002B2CF9AE}" pid="12" name="category">
    <vt:lpwstr>Templates</vt:lpwstr>
  </property>
</Properties>
</file>