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2468"/>
  </p:normalViewPr>
  <p:slideViewPr>
    <p:cSldViewPr snapToGrid="0" snapToObjects="1">
      <p:cViewPr varScale="1">
        <p:scale>
          <a:sx n="72" d="100"/>
          <a:sy n="72" d="100"/>
        </p:scale>
        <p:origin x="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5EA10-C035-ED41-8CFE-4E2CF07C3DB6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</dgm:pt>
    <dgm:pt modelId="{6E139E70-43ED-2C4A-B136-0BF312072600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ED027FE5-8AF7-8640-B70B-BBE69B21A683}" type="parTrans" cxnId="{DA9DFB26-9FAB-934F-B036-9CA59E88EB03}">
      <dgm:prSet/>
      <dgm:spPr/>
      <dgm:t>
        <a:bodyPr/>
        <a:lstStyle/>
        <a:p>
          <a:endParaRPr lang="en-US"/>
        </a:p>
      </dgm:t>
    </dgm:pt>
    <dgm:pt modelId="{A90F8D7F-D54A-B846-A152-D4941E00273D}" type="sibTrans" cxnId="{DA9DFB26-9FAB-934F-B036-9CA59E88EB03}">
      <dgm:prSet/>
      <dgm:spPr/>
      <dgm:t>
        <a:bodyPr/>
        <a:lstStyle/>
        <a:p>
          <a:endParaRPr lang="en-US"/>
        </a:p>
      </dgm:t>
    </dgm:pt>
    <dgm:pt modelId="{D4AD22EB-691D-E24F-8542-F1FBABFE5CBD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A73569CA-9449-4E41-A2B2-D2D89BDF0B60}" type="parTrans" cxnId="{89235107-43F0-E041-9947-A94035F9F253}">
      <dgm:prSet/>
      <dgm:spPr/>
      <dgm:t>
        <a:bodyPr/>
        <a:lstStyle/>
        <a:p>
          <a:endParaRPr lang="en-US"/>
        </a:p>
      </dgm:t>
    </dgm:pt>
    <dgm:pt modelId="{6BA0A3B5-2FD2-E840-9571-A90FC3D931D0}" type="sibTrans" cxnId="{89235107-43F0-E041-9947-A94035F9F253}">
      <dgm:prSet/>
      <dgm:spPr/>
      <dgm:t>
        <a:bodyPr/>
        <a:lstStyle/>
        <a:p>
          <a:endParaRPr lang="en-US"/>
        </a:p>
      </dgm:t>
    </dgm:pt>
    <dgm:pt modelId="{0525BD21-963A-064B-9755-2AA1E1BE54D8}">
      <dgm:prSet phldrT="[Text]"/>
      <dgm:spPr/>
      <dgm:t>
        <a:bodyPr/>
        <a:lstStyle/>
        <a:p>
          <a:r>
            <a:rPr lang="en-US" dirty="0"/>
            <a:t>Control</a:t>
          </a:r>
        </a:p>
      </dgm:t>
    </dgm:pt>
    <dgm:pt modelId="{F22EBD84-E8FB-484D-9143-457CD5691170}" type="parTrans" cxnId="{F66D7820-F053-1643-A228-BB4A9BE1C606}">
      <dgm:prSet/>
      <dgm:spPr/>
      <dgm:t>
        <a:bodyPr/>
        <a:lstStyle/>
        <a:p>
          <a:endParaRPr lang="en-US"/>
        </a:p>
      </dgm:t>
    </dgm:pt>
    <dgm:pt modelId="{21B98EDA-B6AE-C94B-A582-678A5919A8B2}" type="sibTrans" cxnId="{F66D7820-F053-1643-A228-BB4A9BE1C606}">
      <dgm:prSet/>
      <dgm:spPr/>
      <dgm:t>
        <a:bodyPr/>
        <a:lstStyle/>
        <a:p>
          <a:endParaRPr lang="en-US"/>
        </a:p>
      </dgm:t>
    </dgm:pt>
    <dgm:pt modelId="{D217078F-3808-3D40-9216-5BDB34FE754C}">
      <dgm:prSet/>
      <dgm:spPr/>
      <dgm:t>
        <a:bodyPr/>
        <a:lstStyle/>
        <a:p>
          <a:r>
            <a:rPr lang="en-US" dirty="0"/>
            <a:t>Queries</a:t>
          </a:r>
        </a:p>
      </dgm:t>
    </dgm:pt>
    <dgm:pt modelId="{E21E236F-4C36-154D-A68E-B86D9E6B4F8B}" type="parTrans" cxnId="{F2A04198-656B-B145-91C2-DC7144ED869F}">
      <dgm:prSet/>
      <dgm:spPr/>
      <dgm:t>
        <a:bodyPr/>
        <a:lstStyle/>
        <a:p>
          <a:endParaRPr lang="en-US"/>
        </a:p>
      </dgm:t>
    </dgm:pt>
    <dgm:pt modelId="{340961E3-21FF-874B-B0B8-DC195B680F0B}" type="sibTrans" cxnId="{F2A04198-656B-B145-91C2-DC7144ED869F}">
      <dgm:prSet/>
      <dgm:spPr/>
      <dgm:t>
        <a:bodyPr/>
        <a:lstStyle/>
        <a:p>
          <a:endParaRPr lang="en-US"/>
        </a:p>
      </dgm:t>
    </dgm:pt>
    <dgm:pt modelId="{49936F5E-1BB6-8F4C-A7D5-04F4DF485E85}">
      <dgm:prSet/>
      <dgm:spPr/>
      <dgm:t>
        <a:bodyPr/>
        <a:lstStyle/>
        <a:p>
          <a:r>
            <a:rPr lang="en-US" dirty="0"/>
            <a:t>Output</a:t>
          </a:r>
        </a:p>
      </dgm:t>
    </dgm:pt>
    <dgm:pt modelId="{BD51F916-E6BC-A846-8E1F-4D19DDD0924D}" type="parTrans" cxnId="{7B6598FF-C7B1-634F-93F4-FF470FEE93C7}">
      <dgm:prSet/>
      <dgm:spPr/>
      <dgm:t>
        <a:bodyPr/>
        <a:lstStyle/>
        <a:p>
          <a:endParaRPr lang="en-US"/>
        </a:p>
      </dgm:t>
    </dgm:pt>
    <dgm:pt modelId="{F45EF0EE-FCAA-AF4C-8469-D962CE9A95AA}" type="sibTrans" cxnId="{7B6598FF-C7B1-634F-93F4-FF470FEE93C7}">
      <dgm:prSet/>
      <dgm:spPr/>
      <dgm:t>
        <a:bodyPr/>
        <a:lstStyle/>
        <a:p>
          <a:endParaRPr lang="en-US"/>
        </a:p>
      </dgm:t>
    </dgm:pt>
    <dgm:pt modelId="{C5E42776-4D4E-504D-BB55-49BE9E8DA6B5}" type="pres">
      <dgm:prSet presAssocID="{5625EA10-C035-ED41-8CFE-4E2CF07C3DB6}" presName="Name0" presStyleCnt="0">
        <dgm:presLayoutVars>
          <dgm:dir/>
          <dgm:animLvl val="lvl"/>
          <dgm:resizeHandles val="exact"/>
        </dgm:presLayoutVars>
      </dgm:prSet>
      <dgm:spPr/>
    </dgm:pt>
    <dgm:pt modelId="{71ED2F1F-C11F-0548-92B5-4FBDA6464217}" type="pres">
      <dgm:prSet presAssocID="{6E139E70-43ED-2C4A-B136-0BF31207260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0EBED73-7CCF-A341-9DAE-A06D96DC30B0}" type="pres">
      <dgm:prSet presAssocID="{A90F8D7F-D54A-B846-A152-D4941E00273D}" presName="parTxOnlySpace" presStyleCnt="0"/>
      <dgm:spPr/>
    </dgm:pt>
    <dgm:pt modelId="{C6597C4A-450F-5440-B250-F36E30264615}" type="pres">
      <dgm:prSet presAssocID="{D4AD22EB-691D-E24F-8542-F1FBABFE5C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DF1C934-BDCD-734F-BBCE-D3C3118714B4}" type="pres">
      <dgm:prSet presAssocID="{6BA0A3B5-2FD2-E840-9571-A90FC3D931D0}" presName="parTxOnlySpace" presStyleCnt="0"/>
      <dgm:spPr/>
    </dgm:pt>
    <dgm:pt modelId="{2845E4CA-8BA3-BF45-A0FF-4C549E666112}" type="pres">
      <dgm:prSet presAssocID="{D217078F-3808-3D40-9216-5BDB34FE754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21441F2-45E3-3945-8297-7EF40F728D50}" type="pres">
      <dgm:prSet presAssocID="{340961E3-21FF-874B-B0B8-DC195B680F0B}" presName="parTxOnlySpace" presStyleCnt="0"/>
      <dgm:spPr/>
    </dgm:pt>
    <dgm:pt modelId="{28560FDD-5A9B-AD4B-B6D3-7651AD4EDBC9}" type="pres">
      <dgm:prSet presAssocID="{0525BD21-963A-064B-9755-2AA1E1BE54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6230FD5-A7D3-5146-8D49-02C4E45ED4E7}" type="pres">
      <dgm:prSet presAssocID="{21B98EDA-B6AE-C94B-A582-678A5919A8B2}" presName="parTxOnlySpace" presStyleCnt="0"/>
      <dgm:spPr/>
    </dgm:pt>
    <dgm:pt modelId="{CF05E324-0A73-9549-A4EE-A44CB31379AA}" type="pres">
      <dgm:prSet presAssocID="{49936F5E-1BB6-8F4C-A7D5-04F4DF485E8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9235107-43F0-E041-9947-A94035F9F253}" srcId="{5625EA10-C035-ED41-8CFE-4E2CF07C3DB6}" destId="{D4AD22EB-691D-E24F-8542-F1FBABFE5CBD}" srcOrd="1" destOrd="0" parTransId="{A73569CA-9449-4E41-A2B2-D2D89BDF0B60}" sibTransId="{6BA0A3B5-2FD2-E840-9571-A90FC3D931D0}"/>
    <dgm:cxn modelId="{C936650E-7B5E-2C47-8EE0-1E7CFD0574F5}" type="presOf" srcId="{0525BD21-963A-064B-9755-2AA1E1BE54D8}" destId="{28560FDD-5A9B-AD4B-B6D3-7651AD4EDBC9}" srcOrd="0" destOrd="0" presId="urn:microsoft.com/office/officeart/2005/8/layout/chevron1"/>
    <dgm:cxn modelId="{2F4DE616-4623-8145-B543-94BA4D90007E}" type="presOf" srcId="{5625EA10-C035-ED41-8CFE-4E2CF07C3DB6}" destId="{C5E42776-4D4E-504D-BB55-49BE9E8DA6B5}" srcOrd="0" destOrd="0" presId="urn:microsoft.com/office/officeart/2005/8/layout/chevron1"/>
    <dgm:cxn modelId="{F66D7820-F053-1643-A228-BB4A9BE1C606}" srcId="{5625EA10-C035-ED41-8CFE-4E2CF07C3DB6}" destId="{0525BD21-963A-064B-9755-2AA1E1BE54D8}" srcOrd="3" destOrd="0" parTransId="{F22EBD84-E8FB-484D-9143-457CD5691170}" sibTransId="{21B98EDA-B6AE-C94B-A582-678A5919A8B2}"/>
    <dgm:cxn modelId="{DA9DFB26-9FAB-934F-B036-9CA59E88EB03}" srcId="{5625EA10-C035-ED41-8CFE-4E2CF07C3DB6}" destId="{6E139E70-43ED-2C4A-B136-0BF312072600}" srcOrd="0" destOrd="0" parTransId="{ED027FE5-8AF7-8640-B70B-BBE69B21A683}" sibTransId="{A90F8D7F-D54A-B846-A152-D4941E00273D}"/>
    <dgm:cxn modelId="{BFF55636-64E3-564F-A042-9C5B4CE2686E}" type="presOf" srcId="{D4AD22EB-691D-E24F-8542-F1FBABFE5CBD}" destId="{C6597C4A-450F-5440-B250-F36E30264615}" srcOrd="0" destOrd="0" presId="urn:microsoft.com/office/officeart/2005/8/layout/chevron1"/>
    <dgm:cxn modelId="{D24AE257-86AD-FA4B-A752-577682F55012}" type="presOf" srcId="{6E139E70-43ED-2C4A-B136-0BF312072600}" destId="{71ED2F1F-C11F-0548-92B5-4FBDA6464217}" srcOrd="0" destOrd="0" presId="urn:microsoft.com/office/officeart/2005/8/layout/chevron1"/>
    <dgm:cxn modelId="{39B3D25C-35CF-5A44-8427-2BE64FA7A2A8}" type="presOf" srcId="{D217078F-3808-3D40-9216-5BDB34FE754C}" destId="{2845E4CA-8BA3-BF45-A0FF-4C549E666112}" srcOrd="0" destOrd="0" presId="urn:microsoft.com/office/officeart/2005/8/layout/chevron1"/>
    <dgm:cxn modelId="{F2A04198-656B-B145-91C2-DC7144ED869F}" srcId="{5625EA10-C035-ED41-8CFE-4E2CF07C3DB6}" destId="{D217078F-3808-3D40-9216-5BDB34FE754C}" srcOrd="2" destOrd="0" parTransId="{E21E236F-4C36-154D-A68E-B86D9E6B4F8B}" sibTransId="{340961E3-21FF-874B-B0B8-DC195B680F0B}"/>
    <dgm:cxn modelId="{DC57A6E7-9121-6A43-AC78-0F9317EB7CBD}" type="presOf" srcId="{49936F5E-1BB6-8F4C-A7D5-04F4DF485E85}" destId="{CF05E324-0A73-9549-A4EE-A44CB31379AA}" srcOrd="0" destOrd="0" presId="urn:microsoft.com/office/officeart/2005/8/layout/chevron1"/>
    <dgm:cxn modelId="{7B6598FF-C7B1-634F-93F4-FF470FEE93C7}" srcId="{5625EA10-C035-ED41-8CFE-4E2CF07C3DB6}" destId="{49936F5E-1BB6-8F4C-A7D5-04F4DF485E85}" srcOrd="4" destOrd="0" parTransId="{BD51F916-E6BC-A846-8E1F-4D19DDD0924D}" sibTransId="{F45EF0EE-FCAA-AF4C-8469-D962CE9A95AA}"/>
    <dgm:cxn modelId="{EF7E99F0-73F1-B04A-8FD3-FDBE4C41C652}" type="presParOf" srcId="{C5E42776-4D4E-504D-BB55-49BE9E8DA6B5}" destId="{71ED2F1F-C11F-0548-92B5-4FBDA6464217}" srcOrd="0" destOrd="0" presId="urn:microsoft.com/office/officeart/2005/8/layout/chevron1"/>
    <dgm:cxn modelId="{6FE5FF3F-B77C-3D43-92A9-084470B085BF}" type="presParOf" srcId="{C5E42776-4D4E-504D-BB55-49BE9E8DA6B5}" destId="{A0EBED73-7CCF-A341-9DAE-A06D96DC30B0}" srcOrd="1" destOrd="0" presId="urn:microsoft.com/office/officeart/2005/8/layout/chevron1"/>
    <dgm:cxn modelId="{D12AB2EF-CDC7-A14A-9131-CBB8D833AE1C}" type="presParOf" srcId="{C5E42776-4D4E-504D-BB55-49BE9E8DA6B5}" destId="{C6597C4A-450F-5440-B250-F36E30264615}" srcOrd="2" destOrd="0" presId="urn:microsoft.com/office/officeart/2005/8/layout/chevron1"/>
    <dgm:cxn modelId="{354EE8CA-FFA7-E949-A9C0-0F876E564389}" type="presParOf" srcId="{C5E42776-4D4E-504D-BB55-49BE9E8DA6B5}" destId="{1DF1C934-BDCD-734F-BBCE-D3C3118714B4}" srcOrd="3" destOrd="0" presId="urn:microsoft.com/office/officeart/2005/8/layout/chevron1"/>
    <dgm:cxn modelId="{5D1D1CD3-F31E-7C4A-974A-A7F51C941AF9}" type="presParOf" srcId="{C5E42776-4D4E-504D-BB55-49BE9E8DA6B5}" destId="{2845E4CA-8BA3-BF45-A0FF-4C549E666112}" srcOrd="4" destOrd="0" presId="urn:microsoft.com/office/officeart/2005/8/layout/chevron1"/>
    <dgm:cxn modelId="{BCC038F5-0BE8-DE4F-BE8D-936F5192DC89}" type="presParOf" srcId="{C5E42776-4D4E-504D-BB55-49BE9E8DA6B5}" destId="{221441F2-45E3-3945-8297-7EF40F728D50}" srcOrd="5" destOrd="0" presId="urn:microsoft.com/office/officeart/2005/8/layout/chevron1"/>
    <dgm:cxn modelId="{3C45E1A3-11BA-0146-BA00-3571685A627F}" type="presParOf" srcId="{C5E42776-4D4E-504D-BB55-49BE9E8DA6B5}" destId="{28560FDD-5A9B-AD4B-B6D3-7651AD4EDBC9}" srcOrd="6" destOrd="0" presId="urn:microsoft.com/office/officeart/2005/8/layout/chevron1"/>
    <dgm:cxn modelId="{54C080AC-4D38-2848-AE1E-A70EE1B49848}" type="presParOf" srcId="{C5E42776-4D4E-504D-BB55-49BE9E8DA6B5}" destId="{F6230FD5-A7D3-5146-8D49-02C4E45ED4E7}" srcOrd="7" destOrd="0" presId="urn:microsoft.com/office/officeart/2005/8/layout/chevron1"/>
    <dgm:cxn modelId="{A404C4DF-01E8-924E-A528-B2D887A8E18E}" type="presParOf" srcId="{C5E42776-4D4E-504D-BB55-49BE9E8DA6B5}" destId="{CF05E324-0A73-9549-A4EE-A44CB31379A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D2F1F-C11F-0548-92B5-4FBDA6464217}">
      <dsp:nvSpPr>
        <dsp:cNvPr id="0" name=""/>
        <dsp:cNvSpPr/>
      </dsp:nvSpPr>
      <dsp:spPr>
        <a:xfrm>
          <a:off x="2625" y="153102"/>
          <a:ext cx="2336920" cy="93476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Start</a:t>
          </a:r>
        </a:p>
      </dsp:txBody>
      <dsp:txXfrm>
        <a:off x="470009" y="153102"/>
        <a:ext cx="1402152" cy="934768"/>
      </dsp:txXfrm>
    </dsp:sp>
    <dsp:sp modelId="{C6597C4A-450F-5440-B250-F36E30264615}">
      <dsp:nvSpPr>
        <dsp:cNvPr id="0" name=""/>
        <dsp:cNvSpPr/>
      </dsp:nvSpPr>
      <dsp:spPr>
        <a:xfrm>
          <a:off x="2105854" y="153102"/>
          <a:ext cx="2336920" cy="9347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Login</a:t>
          </a:r>
        </a:p>
      </dsp:txBody>
      <dsp:txXfrm>
        <a:off x="2573238" y="153102"/>
        <a:ext cx="1402152" cy="934768"/>
      </dsp:txXfrm>
    </dsp:sp>
    <dsp:sp modelId="{2845E4CA-8BA3-BF45-A0FF-4C549E666112}">
      <dsp:nvSpPr>
        <dsp:cNvPr id="0" name=""/>
        <dsp:cNvSpPr/>
      </dsp:nvSpPr>
      <dsp:spPr>
        <a:xfrm>
          <a:off x="4209082" y="153102"/>
          <a:ext cx="2336920" cy="93476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Queries</a:t>
          </a:r>
        </a:p>
      </dsp:txBody>
      <dsp:txXfrm>
        <a:off x="4676466" y="153102"/>
        <a:ext cx="1402152" cy="934768"/>
      </dsp:txXfrm>
    </dsp:sp>
    <dsp:sp modelId="{28560FDD-5A9B-AD4B-B6D3-7651AD4EDBC9}">
      <dsp:nvSpPr>
        <dsp:cNvPr id="0" name=""/>
        <dsp:cNvSpPr/>
      </dsp:nvSpPr>
      <dsp:spPr>
        <a:xfrm>
          <a:off x="6312311" y="153102"/>
          <a:ext cx="2336920" cy="93476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Control</a:t>
          </a:r>
        </a:p>
      </dsp:txBody>
      <dsp:txXfrm>
        <a:off x="6779695" y="153102"/>
        <a:ext cx="1402152" cy="934768"/>
      </dsp:txXfrm>
    </dsp:sp>
    <dsp:sp modelId="{CF05E324-0A73-9549-A4EE-A44CB31379AA}">
      <dsp:nvSpPr>
        <dsp:cNvPr id="0" name=""/>
        <dsp:cNvSpPr/>
      </dsp:nvSpPr>
      <dsp:spPr>
        <a:xfrm>
          <a:off x="8415539" y="153102"/>
          <a:ext cx="2336920" cy="93476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Output</a:t>
          </a:r>
        </a:p>
      </dsp:txBody>
      <dsp:txXfrm>
        <a:off x="8882923" y="153102"/>
        <a:ext cx="1402152" cy="934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67A39-00FA-9542-AEC9-DF7D62DDD2F9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96656-2B80-B143-A1EE-58925641C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6656-2B80-B143-A1EE-58925641C8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7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Situation now: sending excel 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step a CSV file, but in the near future a relational database </a:t>
            </a:r>
            <a:r>
              <a:rPr lang="en-GB" dirty="0">
                <a:sym typeface="Wingdings" pitchFamily="2" charset="2"/>
              </a:rPr>
              <a:t> project is growing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Which features does it have? 4. Explain the methodology and technology you used (which language you used and why? What is your experience with this technology?)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6656-2B80-B143-A1EE-58925641C8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3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Why flask and not </a:t>
            </a:r>
            <a:r>
              <a:rPr lang="en-GB" dirty="0" err="1"/>
              <a:t>django</a:t>
            </a:r>
            <a:r>
              <a:rPr lang="en-GB" dirty="0"/>
              <a:t>? Very easy to implement for the first approach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Flask renders a template into into HTML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What tests did you do? How robust is your tool? How did you test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6656-2B80-B143-A1EE-58925641C8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4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very rudimentary and not very pretty code but it is the first approach AND it works!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6656-2B80-B143-A1EE-58925641C8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7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Overview of the things that were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6656-2B80-B143-A1EE-58925641C85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5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WHAT HAVE I LEARNED new and what was challenging!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5. Discuss the results and your experience (How useful are these results? How challenging was your project? What did you learn?)</a:t>
            </a:r>
          </a:p>
          <a:p>
            <a:endParaRPr lang="en-GB" dirty="0"/>
          </a:p>
          <a:p>
            <a:r>
              <a:rPr lang="en-GB" dirty="0"/>
              <a:t>OBS! Flask is just a very quick development server BUT it should not be used for real production environment. see here for solutions:</a:t>
            </a:r>
          </a:p>
          <a:p>
            <a:r>
              <a:rPr lang="en-GB" dirty="0"/>
              <a:t>https://</a:t>
            </a:r>
            <a:r>
              <a:rPr lang="en-GB" dirty="0" err="1"/>
              <a:t>flask.palletsprojects.com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/1.0.x/deploying/</a:t>
            </a:r>
          </a:p>
          <a:p>
            <a:endParaRPr lang="en-GB" dirty="0"/>
          </a:p>
          <a:p>
            <a:r>
              <a:rPr lang="en-GB" dirty="0"/>
              <a:t>MENTION THE THINGS THAT YOU CAN IMPROVE IN THE NEXT STEPS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6656-2B80-B143-A1EE-58925641C85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2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74C9-57A7-1045-98A5-225857F16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2CAFE-C4ED-2E4D-8732-D3B39FB9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FDAB-E6C3-DD47-9700-EA340C4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9D59-9F55-B946-AE8C-281530D6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C624-8FB5-2346-A971-00B4620C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5396-59EC-8740-8786-96556336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9235-B416-6640-A984-41612544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B39E8-183E-C142-BC9A-618951D3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76CE-2886-C54D-AB34-3F4A4D13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6D1B-E4BC-1F44-A34E-95CB615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1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F5C6D-3A3C-534C-9B8E-D3486C6AA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CABC7-5EC4-754C-84B9-B9F1376E5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5B9C-53A9-B249-BD30-932C6A3F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0509-F7AA-B244-AA1F-5AD8DCE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20FB-CF37-2E4C-9201-783C0857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0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1408-867F-9B4B-AFC9-7A20C6DA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38F4-BEE8-2D47-949F-013C81FE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344F8-DF1F-7B4A-A8A9-D8B9C098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4F83-1531-0E44-AEEE-4F1EB9BF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AF82-5993-6A4C-9604-8DBCFCEA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4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0889-7FC6-7243-9AF3-1814B6C8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4192-3C8B-1642-AA0D-E511D618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3754-E629-5A4A-89E2-7347FA13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6751-3AC0-2944-8502-F7EE3753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B2AD-4479-144F-BE4F-CC3E7E74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8CF1-13BA-974D-B99F-42E0292A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E192-B327-1F47-8465-1C0B487E2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C187B-8197-9B40-92A5-B881F07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8E5B-5544-504F-B19B-BA0FC406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4ED0-BC7F-C14E-A3B3-438B16AD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6D00-8BBA-4D4D-8E69-6A594928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2FB-BB3D-0647-BCB9-04D4669D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819B-3428-E647-9C94-3546D966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F0A80-F38D-734D-A712-5C830749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A4A51-BC2C-5542-90F7-F0ADFF215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8BEC2-D2DE-A744-94B5-49520A8A7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E8633-ECBB-0842-8E93-7DDCE4CF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2BA06-5E6F-2C41-B5A8-168FF393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C3F6E-1B9D-7247-AEE5-914D4EE0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1A6-1444-CC4F-9808-B650A00A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FD16D-356D-184D-AB5C-0A0C00F2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5E584-2EB0-E549-8D81-192ED4F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B1505-1828-9D41-8558-B0259492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170C6-0E80-CF48-9B8C-951FB7AA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9FF45-EE8A-7940-9338-3C8DB95F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77660-7705-3141-BA4C-B8400B1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FC75-A6E5-AF4C-8E58-2B8208AF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6ADE-ECB0-6A42-96C2-0D860B2F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81F4-CC91-5A47-8733-96818FE7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678B-A157-904F-B41F-1B11080B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CC7E-EECA-A349-B5D5-B722D887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AA51-9F65-7A40-A415-7FA2FDF9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2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49FD-0FC8-7848-89D9-498DBED1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A8CD-545B-0743-9BDB-8E9982F5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04C38-BF7E-B341-8F84-61743F19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91D-5559-4E46-965E-6B271E52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E843-1E44-F94F-9D74-5246852C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8DB6-C2C7-4544-A31B-D956389A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87EFC-6A0E-AC4E-8576-71AC2021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BC8AB-D4A7-B44F-B955-3A1A043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988E-30FF-2044-B0F0-7B5E97E48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2D67-9C73-6B46-A8B8-64D2BCA2680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EB1F-342E-EA4A-A55A-54405FCD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6C4B-2732-B34D-8A06-63733F4D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79F0-824F-4841-BF56-10A6FF5C2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3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research.lu.se/portal/en/projects/advanced-mri-in-sle-and-correlation-to-cognitive-function(ed329e2c-cd39-48a9-9f92-4a60f840cbbb)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E529-4BC0-9944-B8F8-05E861FBC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sz="4400" b="1" dirty="0"/>
              <a:t>Web framework for Systemic Lupus Erythematosus (SLE) project using 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03BB-00D2-1C47-8C8D-97276E9D7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Theodor </a:t>
            </a:r>
            <a:r>
              <a:rPr lang="en-GB" dirty="0" err="1"/>
              <a:t>Rumetshofer</a:t>
            </a:r>
            <a:endParaRPr lang="en-GB" dirty="0"/>
          </a:p>
          <a:p>
            <a:r>
              <a:rPr lang="en-GB" dirty="0"/>
              <a:t>BINP29 project</a:t>
            </a:r>
          </a:p>
          <a:p>
            <a:r>
              <a:rPr lang="en-GB" dirty="0"/>
              <a:t>2020-03-16</a:t>
            </a:r>
          </a:p>
        </p:txBody>
      </p:sp>
    </p:spTree>
    <p:extLst>
      <p:ext uri="{BB962C8B-B14F-4D97-AF65-F5344CB8AC3E}">
        <p14:creationId xmlns:p14="http://schemas.microsoft.com/office/powerpoint/2010/main" val="10549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71E-C57C-7D48-8917-2EB551BA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4A6D-E2ED-8844-B8FE-D523FA93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Systemic Lupus Erythematous (SLE) is a very rare autoimmune diseases with heterogeneous symptoms</a:t>
            </a:r>
            <a:r>
              <a:rPr lang="en-GB" b="1" dirty="0"/>
              <a:t> </a:t>
            </a:r>
            <a:r>
              <a:rPr lang="en-GB" dirty="0"/>
              <a:t>and needs </a:t>
            </a:r>
            <a:r>
              <a:rPr lang="en-GB" b="1" dirty="0"/>
              <a:t>differential diagnostic</a:t>
            </a:r>
          </a:p>
          <a:p>
            <a:r>
              <a:rPr lang="en-GB" dirty="0"/>
              <a:t>Therefore, </a:t>
            </a:r>
            <a:r>
              <a:rPr lang="en-GB" b="1" dirty="0"/>
              <a:t>interdisciplinary research</a:t>
            </a:r>
            <a:r>
              <a:rPr lang="en-GB" dirty="0"/>
              <a:t> is necessary and </a:t>
            </a:r>
            <a:r>
              <a:rPr lang="en-GB" b="1" dirty="0"/>
              <a:t>different information</a:t>
            </a:r>
            <a:r>
              <a:rPr lang="en-GB" dirty="0"/>
              <a:t> are collected for the cohort in Lund</a:t>
            </a:r>
            <a:r>
              <a:rPr lang="en-GB" baseline="30000" dirty="0"/>
              <a:t>1</a:t>
            </a:r>
            <a:r>
              <a:rPr lang="en-GB" dirty="0"/>
              <a:t>, e.g. blood samples, MRI abnormalities and  cognitive tests</a:t>
            </a:r>
          </a:p>
          <a:p>
            <a:r>
              <a:rPr lang="en-GB" dirty="0"/>
              <a:t>Different radiologists, rheumatologists, psychologists and researchers are working with these dataset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sym typeface="Wingdings" pitchFamily="2" charset="2"/>
              </a:rPr>
              <a:t>==&gt; </a:t>
            </a:r>
            <a:r>
              <a:rPr lang="en-GB" b="1" dirty="0">
                <a:solidFill>
                  <a:srgbClr val="FF0000"/>
                </a:solidFill>
              </a:rPr>
              <a:t>Need for a central “database” to store, filter and receive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B6759-F76D-EC46-BEF4-13AA4FE002F4}"/>
              </a:ext>
            </a:extLst>
          </p:cNvPr>
          <p:cNvSpPr txBox="1"/>
          <p:nvPr/>
        </p:nvSpPr>
        <p:spPr>
          <a:xfrm>
            <a:off x="0" y="6533894"/>
            <a:ext cx="993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</a:t>
            </a:r>
            <a:r>
              <a:rPr lang="sv-SE" sz="1200" dirty="0">
                <a:hlinkClick r:id="rId3"/>
              </a:rPr>
              <a:t>https://portal.research.lu.se/portal/en/projects/advanced-mri-in-sle-and-correlation-to-cognitive-function(ed329e2c-cd39-48a9-9f92-4a60f840cbbb).html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963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CC77-7161-594D-9484-603B2DEF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Material and Methods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E127-6664-044F-9A0A-DC19A7D7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93" y="2710544"/>
            <a:ext cx="10934700" cy="370658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Goal</a:t>
            </a:r>
            <a:r>
              <a:rPr lang="en-GB" dirty="0"/>
              <a:t>: every collaborator should have access to the dataset by filtering information and receive an output (csv-file).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First approach:</a:t>
            </a:r>
            <a:r>
              <a:rPr lang="en-GB" dirty="0"/>
              <a:t> instead of a real database, a manually curated csv-file saves all the information</a:t>
            </a:r>
          </a:p>
          <a:p>
            <a:pPr marL="0" indent="0">
              <a:buNone/>
            </a:pPr>
            <a:r>
              <a:rPr lang="en-GB" b="1" dirty="0"/>
              <a:t>Features</a:t>
            </a:r>
            <a:r>
              <a:rPr lang="en-GB" dirty="0"/>
              <a:t>: 	- Login: only collaborators have access</a:t>
            </a:r>
            <a:br>
              <a:rPr lang="en-GB" dirty="0"/>
            </a:br>
            <a:r>
              <a:rPr lang="en-GB" dirty="0"/>
              <a:t>		- Queries: search only for that information that is of interest</a:t>
            </a:r>
            <a:br>
              <a:rPr lang="en-GB" dirty="0"/>
            </a:br>
            <a:r>
              <a:rPr lang="en-GB" dirty="0"/>
              <a:t>		- Control: results of the csv-file queries</a:t>
            </a:r>
            <a:br>
              <a:rPr lang="en-GB" dirty="0"/>
            </a:br>
            <a:r>
              <a:rPr lang="en-GB" dirty="0"/>
              <a:t>		- Output: download the selected queries in a csv-file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85FE26D-E19E-F14F-87E3-190E32231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908799"/>
              </p:ext>
            </p:extLst>
          </p:nvPr>
        </p:nvGraphicFramePr>
        <p:xfrm>
          <a:off x="748393" y="1469570"/>
          <a:ext cx="10755086" cy="124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830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CC77-7161-594D-9484-603B2DEF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Material and Methods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E127-6664-044F-9A0A-DC19A7D7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=&gt; Software packages used:</a:t>
            </a:r>
          </a:p>
          <a:p>
            <a:r>
              <a:rPr lang="en-GB" i="1" dirty="0"/>
              <a:t>Python/Flask</a:t>
            </a:r>
            <a:r>
              <a:rPr lang="en-GB" dirty="0"/>
              <a:t>: framework to integrate python code in web browser</a:t>
            </a:r>
          </a:p>
          <a:p>
            <a:r>
              <a:rPr lang="en-GB" i="1" dirty="0" err="1"/>
              <a:t>WTForms</a:t>
            </a:r>
            <a:r>
              <a:rPr lang="en-GB" dirty="0"/>
              <a:t>: webforms and fields</a:t>
            </a:r>
          </a:p>
          <a:p>
            <a:r>
              <a:rPr lang="en-GB" i="1" dirty="0"/>
              <a:t>Jinjia2</a:t>
            </a:r>
            <a:r>
              <a:rPr lang="en-GB" dirty="0"/>
              <a:t>: used to customize filters and texts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=&gt; Tested for simple queries</a:t>
            </a:r>
          </a:p>
          <a:p>
            <a:pPr marL="0" indent="0">
              <a:buNone/>
            </a:pPr>
            <a:r>
              <a:rPr lang="en-GB" b="1" dirty="0"/>
              <a:t>=&gt; Tested for invalid input</a:t>
            </a:r>
          </a:p>
        </p:txBody>
      </p:sp>
    </p:spTree>
    <p:extLst>
      <p:ext uri="{BB962C8B-B14F-4D97-AF65-F5344CB8AC3E}">
        <p14:creationId xmlns:p14="http://schemas.microsoft.com/office/powerpoint/2010/main" val="32131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1CC3-E1FB-7445-84EC-D06D7968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60A19-118A-F04C-A76F-466D268C3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826" y="1967635"/>
            <a:ext cx="4437062" cy="3992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CEC9B-84AF-E748-BCFA-0E5F59E7D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49" y="1967672"/>
            <a:ext cx="3906740" cy="399260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C0B0BBA-BC86-624D-BA0A-5A9BDE643FCC}"/>
              </a:ext>
            </a:extLst>
          </p:cNvPr>
          <p:cNvGrpSpPr/>
          <p:nvPr/>
        </p:nvGrpSpPr>
        <p:grpSpPr>
          <a:xfrm>
            <a:off x="107574" y="135687"/>
            <a:ext cx="11698514" cy="1705429"/>
            <a:chOff x="166237" y="5153558"/>
            <a:chExt cx="11698514" cy="170542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FB4345-BBBB-6443-904B-485A0B7C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237" y="5349500"/>
              <a:ext cx="11698514" cy="1328992"/>
            </a:xfrm>
            <a:prstGeom prst="rect">
              <a:avLst/>
            </a:prstGeom>
          </p:spPr>
        </p:pic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11CB8F0E-6A51-EB4F-B4D2-0749F425284B}"/>
                </a:ext>
              </a:extLst>
            </p:cNvPr>
            <p:cNvSpPr/>
            <p:nvPr/>
          </p:nvSpPr>
          <p:spPr>
            <a:xfrm>
              <a:off x="391887" y="5167086"/>
              <a:ext cx="446314" cy="1690914"/>
            </a:xfrm>
            <a:prstGeom prst="frame">
              <a:avLst>
                <a:gd name="adj1" fmla="val 459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14BAB48B-9950-D445-B9BE-5E59383693CC}"/>
                </a:ext>
              </a:extLst>
            </p:cNvPr>
            <p:cNvSpPr/>
            <p:nvPr/>
          </p:nvSpPr>
          <p:spPr>
            <a:xfrm>
              <a:off x="1404070" y="5160815"/>
              <a:ext cx="424729" cy="1690914"/>
            </a:xfrm>
            <a:prstGeom prst="frame">
              <a:avLst>
                <a:gd name="adj1" fmla="val 459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C8033C5E-0A99-C14A-A6CD-1F55EE80FA80}"/>
                </a:ext>
              </a:extLst>
            </p:cNvPr>
            <p:cNvSpPr/>
            <p:nvPr/>
          </p:nvSpPr>
          <p:spPr>
            <a:xfrm>
              <a:off x="5402756" y="5153558"/>
              <a:ext cx="504557" cy="1690914"/>
            </a:xfrm>
            <a:prstGeom prst="frame">
              <a:avLst>
                <a:gd name="adj1" fmla="val 459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67D6AE81-D1D0-184C-8A21-7621F7129E12}"/>
                </a:ext>
              </a:extLst>
            </p:cNvPr>
            <p:cNvSpPr/>
            <p:nvPr/>
          </p:nvSpPr>
          <p:spPr>
            <a:xfrm>
              <a:off x="11195340" y="5168073"/>
              <a:ext cx="561230" cy="1690914"/>
            </a:xfrm>
            <a:prstGeom prst="frame">
              <a:avLst>
                <a:gd name="adj1" fmla="val 459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B07527B-52BA-BA4D-A7DA-D0A314715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26" y="2048781"/>
            <a:ext cx="2367987" cy="27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3A40-7A4B-284D-83F5-E06D18F6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CCDC-E6EA-104A-9897-D94646EA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+ user login (collaborators only)</a:t>
            </a:r>
          </a:p>
          <a:p>
            <a:pPr marL="0" indent="0">
              <a:buNone/>
            </a:pPr>
            <a:r>
              <a:rPr lang="en-GB" dirty="0"/>
              <a:t>+ filtering using webforms</a:t>
            </a:r>
          </a:p>
          <a:p>
            <a:pPr marL="0" indent="0">
              <a:buNone/>
            </a:pPr>
            <a:r>
              <a:rPr lang="en-GB" dirty="0"/>
              <a:t>+ queries with status update (number of subjects)</a:t>
            </a:r>
          </a:p>
          <a:p>
            <a:pPr marL="0" indent="0">
              <a:buNone/>
            </a:pPr>
            <a:r>
              <a:rPr lang="en-GB" dirty="0"/>
              <a:t>+ output as csv-file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no real users database implemented yet</a:t>
            </a:r>
          </a:p>
          <a:p>
            <a:pPr>
              <a:buFontTx/>
              <a:buChar char="-"/>
            </a:pPr>
            <a:r>
              <a:rPr lang="en-GB" dirty="0"/>
              <a:t>just few filters applied</a:t>
            </a:r>
          </a:p>
          <a:p>
            <a:pPr>
              <a:buFontTx/>
              <a:buChar char="-"/>
            </a:pPr>
            <a:r>
              <a:rPr lang="en-GB" dirty="0"/>
              <a:t>relational database instead of csv-file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00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68D-B331-FE43-BCE0-7317D285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1887-6C2A-E047-9535-EDCCACA8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=&gt; First approach to handle the data and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=&gt; Flask is</a:t>
            </a:r>
          </a:p>
          <a:p>
            <a:pPr marL="0" indent="0">
              <a:buNone/>
            </a:pPr>
            <a:r>
              <a:rPr lang="en-GB" dirty="0"/>
              <a:t>	… easy to install and implement</a:t>
            </a:r>
            <a:br>
              <a:rPr lang="en-GB" dirty="0"/>
            </a:br>
            <a:r>
              <a:rPr lang="en-GB" dirty="0"/>
              <a:t>	BUT</a:t>
            </a:r>
            <a:br>
              <a:rPr lang="en-GB" dirty="0"/>
            </a:br>
            <a:r>
              <a:rPr lang="en-GB" dirty="0"/>
              <a:t>	… requires knowledge of different languages and packages (!)</a:t>
            </a:r>
            <a:br>
              <a:rPr lang="en-GB" dirty="0"/>
            </a:br>
            <a:r>
              <a:rPr lang="en-GB" dirty="0"/>
              <a:t>	… just a development server</a:t>
            </a:r>
            <a:br>
              <a:rPr lang="en-GB" dirty="0"/>
            </a:br>
            <a:r>
              <a:rPr lang="en-GB" dirty="0"/>
              <a:t>	… later real productive environment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07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5192</TotalTime>
  <Words>565</Words>
  <Application>Microsoft Macintosh PowerPoint</Application>
  <PresentationFormat>Widescreen</PresentationFormat>
  <Paragraphs>68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Web framework for Systemic Lupus Erythematosus (SLE) project using Flask</vt:lpstr>
      <vt:lpstr>Background information</vt:lpstr>
      <vt:lpstr>Material and Methods I</vt:lpstr>
      <vt:lpstr>Material and Methods II</vt:lpstr>
      <vt:lpstr>Results</vt:lpstr>
      <vt:lpstr>Discussion</vt:lpstr>
      <vt:lpstr>Outlook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2020-03-12T17:58:06Z</dcterms:created>
  <dcterms:modified xsi:type="dcterms:W3CDTF">2020-03-16T08:30:51Z</dcterms:modified>
</cp:coreProperties>
</file>