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09" r:id="rId3"/>
    <p:sldId id="310" r:id="rId4"/>
    <p:sldId id="282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C27"/>
    <a:srgbClr val="244C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88" autoAdjust="0"/>
  </p:normalViewPr>
  <p:slideViewPr>
    <p:cSldViewPr snapToGrid="0">
      <p:cViewPr varScale="1">
        <p:scale>
          <a:sx n="53" d="100"/>
          <a:sy n="53" d="100"/>
        </p:scale>
        <p:origin x="1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0DF8E-19EE-474A-AD79-F4C9D4773516}" type="datetimeFigureOut">
              <a:rPr lang="fr-FR" smtClean="0"/>
              <a:t>18/02/2019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1BDB-BA1D-4433-A175-0C078E0E48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0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31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7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2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Une valeur a été notée comme un billet véridique alors qu’il était faux.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17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8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6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54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719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8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1BDB-BA1D-4433-A175-0C078E0E48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902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tmp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D2D643F-D64D-47BF-8F3A-4C9B8B8348F5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58800" y="1282701"/>
            <a:ext cx="5214595" cy="4307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244C93"/>
                </a:solidFill>
              </a:rPr>
              <a:t>Détection de faux billets</a:t>
            </a:r>
            <a:br>
              <a:rPr lang="en-US">
                <a:solidFill>
                  <a:srgbClr val="244C93"/>
                </a:solidFill>
              </a:rPr>
            </a:br>
            <a:r>
              <a:rPr lang="en-US" sz="4400">
                <a:solidFill>
                  <a:srgbClr val="244C93"/>
                </a:solidFill>
              </a:rPr>
              <a:t>09-11-18</a:t>
            </a:r>
            <a:endParaRPr lang="en-US">
              <a:solidFill>
                <a:srgbClr val="244C93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F05A734-20FA-4D3D-A1F2-C902622B3E52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Théo Simier</a:t>
            </a:r>
          </a:p>
        </p:txBody>
      </p:sp>
    </p:spTree>
    <p:extLst>
      <p:ext uri="{BB962C8B-B14F-4D97-AF65-F5344CB8AC3E}">
        <p14:creationId xmlns:p14="http://schemas.microsoft.com/office/powerpoint/2010/main" val="66234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1020" y="126124"/>
            <a:ext cx="1026433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3"/>
            </a:pPr>
            <a:r>
              <a:rPr lang="en-US">
                <a:solidFill>
                  <a:srgbClr val="244C93"/>
                </a:solidFill>
              </a:rPr>
              <a:t>Classification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2) Clustering K-means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C200B-95BC-4813-92C2-6AA1023E70B7}"/>
              </a:ext>
            </a:extLst>
          </p:cNvPr>
          <p:cNvSpPr txBox="1"/>
          <p:nvPr/>
        </p:nvSpPr>
        <p:spPr>
          <a:xfrm>
            <a:off x="6534611" y="1533102"/>
            <a:ext cx="43735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fr-FR" sz="2400" b="1">
                <a:solidFill>
                  <a:srgbClr val="244C93"/>
                </a:solidFill>
                <a:latin typeface="Arial Unicode MS" panose="020B0604020202020204" pitchFamily="34" charset="-128"/>
              </a:rPr>
              <a:t>Indicateurs pour évaluer le model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Exactitude: 0.95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00B050"/>
                </a:solidFill>
                <a:latin typeface="Arial Unicode MS" panose="020B0604020202020204" pitchFamily="34" charset="-128"/>
              </a:rPr>
              <a:t>Précision: 0.99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Sensibilité: 0.93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00B050"/>
                </a:solidFill>
                <a:latin typeface="Arial Unicode MS" panose="020B0604020202020204" pitchFamily="34" charset="-128"/>
              </a:rPr>
              <a:t>Spécificité: 0.99</a:t>
            </a:r>
            <a:r>
              <a:rPr lang="fr-FR" altLang="fr-FR" sz="1600">
                <a:solidFill>
                  <a:srgbClr val="00B050"/>
                </a:solidFill>
              </a:rPr>
              <a:t> </a:t>
            </a:r>
            <a:r>
              <a:rPr lang="fr-FR" altLang="fr-FR" sz="2000">
                <a:solidFill>
                  <a:srgbClr val="00B050"/>
                </a:solidFill>
                <a:latin typeface="Arial Unicode MS" panose="020B0604020202020204" pitchFamily="34" charset="-128"/>
              </a:rPr>
              <a:t>(vs 0.97)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79362-B196-4F79-ABA2-092164898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1" t="9961" r="8775" b="7893"/>
          <a:stretch/>
        </p:blipFill>
        <p:spPr>
          <a:xfrm>
            <a:off x="761020" y="1229710"/>
            <a:ext cx="5625349" cy="5502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A41A9-4E0A-4ABC-B479-0A4CDA1F6E1C}"/>
              </a:ext>
            </a:extLst>
          </p:cNvPr>
          <p:cNvSpPr txBox="1"/>
          <p:nvPr/>
        </p:nvSpPr>
        <p:spPr>
          <a:xfrm>
            <a:off x="6628108" y="3766234"/>
            <a:ext cx="356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 classification hiérarchique est globalement meilleure dans notre cas.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1020" y="126124"/>
            <a:ext cx="1026433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4"/>
            </a:pPr>
            <a:r>
              <a:rPr lang="en-US">
                <a:solidFill>
                  <a:srgbClr val="244C93"/>
                </a:solidFill>
              </a:rPr>
              <a:t>Modélisation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1) Rappel: régression logistique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A41A9-4E0A-4ABC-B479-0A4CDA1F6E1C}"/>
              </a:ext>
            </a:extLst>
          </p:cNvPr>
          <p:cNvSpPr txBox="1"/>
          <p:nvPr/>
        </p:nvSpPr>
        <p:spPr>
          <a:xfrm>
            <a:off x="458536" y="1446924"/>
            <a:ext cx="839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Cherchant à prédire un résultat avec seulement deux issues:</a:t>
            </a:r>
          </a:p>
          <a:p>
            <a:r>
              <a:rPr lang="en-US" b="1"/>
              <a:t>True</a:t>
            </a:r>
            <a:r>
              <a:rPr lang="en-US"/>
              <a:t>, le billet est véridique et </a:t>
            </a:r>
            <a:r>
              <a:rPr lang="en-US" b="1"/>
              <a:t>False</a:t>
            </a:r>
            <a:r>
              <a:rPr lang="en-US"/>
              <a:t>, le billet n’est pas véridique</a:t>
            </a:r>
          </a:p>
          <a:p>
            <a:r>
              <a:rPr lang="en-US">
                <a:sym typeface="Wingdings" panose="05000000000000000000" pitchFamily="2" charset="2"/>
              </a:rPr>
              <a:t> une régression logistique est appropriée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55E0D-64BC-4285-AEB3-1C1EA3A0347F}"/>
              </a:ext>
            </a:extLst>
          </p:cNvPr>
          <p:cNvSpPr txBox="1"/>
          <p:nvPr/>
        </p:nvSpPr>
        <p:spPr>
          <a:xfrm>
            <a:off x="1229710" y="3100551"/>
            <a:ext cx="3951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Les + de la 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Donne une probabilité pour la prédiction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Facilement compréhensible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Ne nécessite pas une grande puissance de calcul</a:t>
            </a:r>
          </a:p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BA158-638E-4E8A-ACB0-7A119135DDE1}"/>
              </a:ext>
            </a:extLst>
          </p:cNvPr>
          <p:cNvSpPr txBox="1"/>
          <p:nvPr/>
        </p:nvSpPr>
        <p:spPr>
          <a:xfrm>
            <a:off x="5754413" y="3100551"/>
            <a:ext cx="3951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Les - de la 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Sensible au surajustement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Ne peux pas résoudre des problème non-linéraire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 capable de gérer un grand nombre de variables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8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1020" y="126124"/>
            <a:ext cx="1026433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4"/>
            </a:pPr>
            <a:r>
              <a:rPr lang="en-US">
                <a:solidFill>
                  <a:srgbClr val="244C93"/>
                </a:solidFill>
              </a:rPr>
              <a:t>Modélisation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2) Notre modèle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A41A9-4E0A-4ABC-B479-0A4CDA1F6E1C}"/>
              </a:ext>
            </a:extLst>
          </p:cNvPr>
          <p:cNvSpPr txBox="1"/>
          <p:nvPr/>
        </p:nvSpPr>
        <p:spPr>
          <a:xfrm>
            <a:off x="1166648" y="1320799"/>
            <a:ext cx="839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Après avoir entrainé notre modèle, on le teste sur 51 billets (30%).</a:t>
            </a:r>
            <a:endParaRPr lang="fr-FR"/>
          </a:p>
          <a:p>
            <a:endParaRPr lang="fr-FR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C3FF1-BC6E-4D99-837A-0CA5C2BAF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5" r="8794" b="6379"/>
          <a:stretch/>
        </p:blipFill>
        <p:spPr>
          <a:xfrm>
            <a:off x="761020" y="2126689"/>
            <a:ext cx="4151586" cy="380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EDA94-9BA5-4799-ABA9-EDD64503D6B5}"/>
              </a:ext>
            </a:extLst>
          </p:cNvPr>
          <p:cNvSpPr txBox="1"/>
          <p:nvPr/>
        </p:nvSpPr>
        <p:spPr>
          <a:xfrm>
            <a:off x="5441535" y="2259449"/>
            <a:ext cx="43735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fr-FR" sz="2400" b="1">
                <a:solidFill>
                  <a:srgbClr val="244C93"/>
                </a:solidFill>
                <a:latin typeface="Arial Unicode MS" panose="020B0604020202020204" pitchFamily="34" charset="-128"/>
              </a:rPr>
              <a:t>Indicateurs pour évaluer le model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Exactitude: 0.96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Précision: 0.97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Sensibilité: 0.97 (vs 0.98)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Spécificité: 0.95</a:t>
            </a:r>
            <a:r>
              <a:rPr lang="fr-FR" altLang="fr-FR" sz="1600">
                <a:solidFill>
                  <a:srgbClr val="FF0000"/>
                </a:solidFill>
              </a:rPr>
              <a:t> </a:t>
            </a:r>
            <a:r>
              <a:rPr lang="fr-FR" altLang="fr-FR" sz="2000">
                <a:solidFill>
                  <a:srgbClr val="FF0000"/>
                </a:solidFill>
                <a:latin typeface="Arial Unicode MS" panose="020B0604020202020204" pitchFamily="34" charset="-128"/>
              </a:rPr>
              <a:t>(vs 0.97)</a:t>
            </a:r>
          </a:p>
          <a:p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1C1A2-26CA-4182-A027-F35E36E16045}"/>
              </a:ext>
            </a:extLst>
          </p:cNvPr>
          <p:cNvSpPr txBox="1"/>
          <p:nvPr/>
        </p:nvSpPr>
        <p:spPr>
          <a:xfrm>
            <a:off x="5661155" y="4598551"/>
            <a:ext cx="425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 classification hiérarchique est meilleure que la régression logistique.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87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1020" y="126124"/>
            <a:ext cx="1026433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4"/>
            </a:pPr>
            <a:r>
              <a:rPr lang="en-US">
                <a:solidFill>
                  <a:srgbClr val="244C93"/>
                </a:solidFill>
              </a:rPr>
              <a:t>Modélisation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3) Courbe ROC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A41A9-4E0A-4ABC-B479-0A4CDA1F6E1C}"/>
              </a:ext>
            </a:extLst>
          </p:cNvPr>
          <p:cNvSpPr txBox="1"/>
          <p:nvPr/>
        </p:nvSpPr>
        <p:spPr>
          <a:xfrm>
            <a:off x="1166648" y="1320799"/>
            <a:ext cx="83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La courbe ROC est une mesure de la performance d’un classificateur binaire.</a:t>
            </a:r>
          </a:p>
          <a:p>
            <a:r>
              <a:rPr lang="fr-FR"/>
              <a:t>On représente la mesure ROC sous la forme d'une courbe qui donne le taux de vrais positifs en fonction du taux de faux positifs.</a:t>
            </a:r>
          </a:p>
          <a:p>
            <a:endParaRPr lang="fr-FR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1C1A2-26CA-4182-A027-F35E36E16045}"/>
              </a:ext>
            </a:extLst>
          </p:cNvPr>
          <p:cNvSpPr txBox="1"/>
          <p:nvPr/>
        </p:nvSpPr>
        <p:spPr>
          <a:xfrm>
            <a:off x="5307723" y="3000979"/>
            <a:ext cx="4250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AUC=1 </a:t>
            </a:r>
            <a:r>
              <a:rPr lang="en-US">
                <a:sym typeface="Wingdings" panose="05000000000000000000" pitchFamily="2" charset="2"/>
              </a:rPr>
              <a:t> classificateur parfait</a:t>
            </a:r>
          </a:p>
          <a:p>
            <a:r>
              <a:rPr lang="en-US">
                <a:sym typeface="Wingdings" panose="05000000000000000000" pitchFamily="2" charset="2"/>
              </a:rPr>
              <a:t>AUC = 0.5  classificateur inutile</a:t>
            </a:r>
          </a:p>
          <a:p>
            <a:r>
              <a:rPr lang="en-US">
                <a:sym typeface="Wingdings" panose="05000000000000000000" pitchFamily="2" charset="2"/>
              </a:rPr>
              <a:t>Notre AUC = 0.9984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Notre classificateur est très bon mais reste moins pertinenent pour notre dataset qu’une classification hiérarchique.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ED7F2-6A42-439A-ABB0-8EA6650FC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4" t="6093" r="8467"/>
          <a:stretch/>
        </p:blipFill>
        <p:spPr>
          <a:xfrm>
            <a:off x="1166648" y="2832938"/>
            <a:ext cx="3889098" cy="3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2BDE-700F-4818-83C4-A874257F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244C93"/>
                </a:solidFill>
                <a:latin typeface="+mj-lt"/>
                <a:ea typeface="+mj-ea"/>
                <a:cs typeface="+mj-cs"/>
              </a:rPr>
              <a:t>Merci pour votre attention!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88F3DF2-4F6F-4BFF-8123-477DAB149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244C93"/>
                </a:solidFill>
              </a:rPr>
              <a:t>Mise en contexte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F39A-4976-457B-A51A-CA3191E7D3B1}"/>
              </a:ext>
            </a:extLst>
          </p:cNvPr>
          <p:cNvSpPr txBox="1"/>
          <p:nvPr/>
        </p:nvSpPr>
        <p:spPr>
          <a:xfrm>
            <a:off x="1780673" y="1636294"/>
            <a:ext cx="8361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Situation: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999 000 billets contrefaits retirés de la circulation en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46% des billets contrefaits sont des billets de 20€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37% des billets contrefaits sont des billets de 50€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Méthode “toucher, regarder et incliner” très efficace</a:t>
            </a:r>
          </a:p>
          <a:p>
            <a:r>
              <a:rPr lang="en-US" sz="2000"/>
              <a:t> </a:t>
            </a:r>
          </a:p>
          <a:p>
            <a:r>
              <a:rPr lang="en-US" sz="2000" b="1"/>
              <a:t>Problème:</a:t>
            </a:r>
          </a:p>
          <a:p>
            <a:r>
              <a:rPr lang="en-US" sz="2000"/>
              <a:t>Mais il est impossible de contrôler un nombre de billet très important avec cette méthode.</a:t>
            </a:r>
          </a:p>
          <a:p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/>
              <a:t>Il faut une méthode reproductible à grande échelle.</a:t>
            </a:r>
          </a:p>
          <a:p>
            <a:endParaRPr lang="en-US" sz="2000"/>
          </a:p>
          <a:p>
            <a:r>
              <a:rPr lang="en-US" sz="2000" b="1"/>
              <a:t>Notre mission:</a:t>
            </a:r>
          </a:p>
          <a:p>
            <a:r>
              <a:rPr lang="en-US" sz="2000"/>
              <a:t>Créer un algorithme permettant de détecter les faux billets</a:t>
            </a:r>
          </a:p>
          <a:p>
            <a:endParaRPr lang="fr-FR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3A858-825B-4425-9FEF-9424E4643896}"/>
              </a:ext>
            </a:extLst>
          </p:cNvPr>
          <p:cNvSpPr txBox="1"/>
          <p:nvPr/>
        </p:nvSpPr>
        <p:spPr>
          <a:xfrm>
            <a:off x="5554580" y="6472989"/>
            <a:ext cx="37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Source: European Central Bank</a:t>
            </a:r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/>
            </a:pPr>
            <a:r>
              <a:rPr lang="en-US">
                <a:solidFill>
                  <a:srgbClr val="244C93"/>
                </a:solidFill>
              </a:rPr>
              <a:t>Nos données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1) Présentation variables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FD44-1645-4453-811E-251168C7D2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41252" y="1930400"/>
            <a:ext cx="8029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6 variables explicatives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1 variable “veridique” que l’on doit expliquer (deux valeurs possibles):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True = Billet véridique (N = 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False = Billet non véridique (N = 70)</a:t>
            </a:r>
          </a:p>
          <a:p>
            <a:endParaRPr lang="en-US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4396D-74CF-47E0-9E9A-7E5C7D8417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2"/>
          <a:stretch/>
        </p:blipFill>
        <p:spPr>
          <a:xfrm>
            <a:off x="1322301" y="3576099"/>
            <a:ext cx="8348024" cy="17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/>
            </a:pPr>
            <a:r>
              <a:rPr lang="en-US">
                <a:solidFill>
                  <a:srgbClr val="244C93"/>
                </a:solidFill>
              </a:rPr>
              <a:t>Nos données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2) Corrélations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89DEDB-4BF9-42B3-8E25-584E5C00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811" y="2397620"/>
            <a:ext cx="8081926" cy="2533346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4A38987-3152-4D68-8FB1-1CCBA46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55" y="5398186"/>
            <a:ext cx="9063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Corrélation positive importante (0.73) entre la hauteur droite et la hauteur gauche.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Corrélation négative modérée (-0.64) entre la marge inférieure et la diagonale. </a:t>
            </a:r>
          </a:p>
        </p:txBody>
      </p:sp>
    </p:spTree>
    <p:extLst>
      <p:ext uri="{BB962C8B-B14F-4D97-AF65-F5344CB8AC3E}">
        <p14:creationId xmlns:p14="http://schemas.microsoft.com/office/powerpoint/2010/main" val="10084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/>
            </a:pPr>
            <a:r>
              <a:rPr lang="en-US">
                <a:solidFill>
                  <a:srgbClr val="244C93"/>
                </a:solidFill>
              </a:rPr>
              <a:t>Nos données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3) Pair Plot et ANOVA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D26DE-CA36-4317-935C-B2B209BE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6" y="1930400"/>
            <a:ext cx="4227668" cy="394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A062-BD7B-4A27-8AAA-AC627E129EC6}"/>
                  </a:ext>
                </a:extLst>
              </p:cNvPr>
              <p:cNvSpPr txBox="1"/>
              <p:nvPr/>
            </p:nvSpPr>
            <p:spPr>
              <a:xfrm>
                <a:off x="4834336" y="1947249"/>
                <a:ext cx="610656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M</a:t>
                </a:r>
                <a:r>
                  <a:rPr lang="fr-FR" b="1"/>
                  <a:t>arge inférieure</a:t>
                </a:r>
              </a:p>
              <a:p>
                <a:r>
                  <a:rPr lang="en-US"/>
                  <a:t>T</a:t>
                </a:r>
                <a:r>
                  <a:rPr lang="fr-FR"/>
                  <a:t>EST ANOVA: p_value = 0.00</a:t>
                </a:r>
              </a:p>
              <a:p>
                <a:r>
                  <a:rPr lang="en-US"/>
                  <a:t>On rejette </a:t>
                </a:r>
                <a:r>
                  <a:rPr lang="fr-FR"/>
                  <a:t>HO, on confirme notre analyse graphique à un niveau de confiance de 95%.</a:t>
                </a:r>
              </a:p>
              <a:p>
                <a:endParaRPr lang="fr-FR"/>
              </a:p>
              <a:p>
                <a:r>
                  <a:rPr lang="fr-FR"/>
                  <a:t>Les billets non véridiques ont en moyenne des </a:t>
                </a:r>
                <a:r>
                  <a:rPr lang="fr-FR" b="1"/>
                  <a:t>marges inférieures</a:t>
                </a:r>
                <a:r>
                  <a:rPr lang="fr-FR"/>
                  <a:t> plus élevées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/>
                  <a:t>=5.28) que les billets véridiques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/>
                  <a:t>=4.14)</a:t>
                </a:r>
              </a:p>
              <a:p>
                <a:endParaRPr lang="fr-FR"/>
              </a:p>
              <a:p>
                <a:endParaRPr lang="fr-FR"/>
              </a:p>
              <a:p>
                <a:pPr lvl="1"/>
                <a:endParaRPr lang="fr-FR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5A062-BD7B-4A27-8AAA-AC627E12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36" y="1947249"/>
                <a:ext cx="6106566" cy="3416320"/>
              </a:xfrm>
              <a:prstGeom prst="rect">
                <a:avLst/>
              </a:prstGeom>
              <a:blipFill>
                <a:blip r:embed="rId5"/>
                <a:stretch>
                  <a:fillRect l="-798" t="-1070" r="-12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279459B-58CA-483A-9CC8-E09C355AF12C}"/>
              </a:ext>
            </a:extLst>
          </p:cNvPr>
          <p:cNvSpPr/>
          <p:nvPr/>
        </p:nvSpPr>
        <p:spPr>
          <a:xfrm>
            <a:off x="2398874" y="3780959"/>
            <a:ext cx="833423" cy="780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D2C466-8C58-4C0D-8E8F-77FC9A9B5693}"/>
              </a:ext>
            </a:extLst>
          </p:cNvPr>
          <p:cNvSpPr/>
          <p:nvPr/>
        </p:nvSpPr>
        <p:spPr>
          <a:xfrm>
            <a:off x="3646427" y="5073621"/>
            <a:ext cx="833423" cy="780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8DBEF-B716-4276-910E-7B089CD3403C}"/>
                  </a:ext>
                </a:extLst>
              </p:cNvPr>
              <p:cNvSpPr txBox="1"/>
              <p:nvPr/>
            </p:nvSpPr>
            <p:spPr>
              <a:xfrm>
                <a:off x="4834335" y="4440161"/>
                <a:ext cx="610656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Diagonale</a:t>
                </a:r>
                <a:endParaRPr lang="fr-FR" b="1"/>
              </a:p>
              <a:p>
                <a:r>
                  <a:rPr lang="en-US"/>
                  <a:t>T</a:t>
                </a:r>
                <a:r>
                  <a:rPr lang="fr-FR"/>
                  <a:t>EST ANOVA: p_value = 0.00</a:t>
                </a:r>
              </a:p>
              <a:p>
                <a:r>
                  <a:rPr lang="en-US"/>
                  <a:t>On rejette </a:t>
                </a:r>
                <a:r>
                  <a:rPr lang="fr-FR"/>
                  <a:t>HO, on confirme notre analyse graphique à un niveau de confiance de 95%.</a:t>
                </a:r>
              </a:p>
              <a:p>
                <a:endParaRPr lang="fr-FR"/>
              </a:p>
              <a:p>
                <a:r>
                  <a:rPr lang="fr-FR"/>
                  <a:t>Les billets non véridiques ont en moyenne des </a:t>
                </a:r>
                <a:r>
                  <a:rPr lang="fr-FR" b="1"/>
                  <a:t>diagonales</a:t>
                </a:r>
                <a:r>
                  <a:rPr lang="fr-FR"/>
                  <a:t> plus faibles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/>
                  <a:t>=111) que les billets véridiques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/>
                  <a:t>=113)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/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8DBEF-B716-4276-910E-7B089CD3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35" y="4440161"/>
                <a:ext cx="6106567" cy="2585323"/>
              </a:xfrm>
              <a:prstGeom prst="rect">
                <a:avLst/>
              </a:prstGeom>
              <a:blipFill>
                <a:blip r:embed="rId6"/>
                <a:stretch>
                  <a:fillRect l="-798" t="-1415" r="-12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9D27C2-CE66-4257-9958-D3CC140FE43F}"/>
              </a:ext>
            </a:extLst>
          </p:cNvPr>
          <p:cNvSpPr txBox="1"/>
          <p:nvPr/>
        </p:nvSpPr>
        <p:spPr>
          <a:xfrm>
            <a:off x="5837275" y="1055186"/>
            <a:ext cx="4816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H0: Les moyennes des billets véridiques et non véridiques sont égales</a:t>
            </a:r>
          </a:p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H1: Les moyennes ne sont pas égales</a:t>
            </a: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5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2"/>
            </a:pPr>
            <a:r>
              <a:rPr lang="en-US">
                <a:solidFill>
                  <a:srgbClr val="244C93"/>
                </a:solidFill>
              </a:rPr>
              <a:t>ACP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1) Premier Plan Factoriel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5A062-BD7B-4A27-8AAA-AC627E129EC6}"/>
              </a:ext>
            </a:extLst>
          </p:cNvPr>
          <p:cNvSpPr txBox="1"/>
          <p:nvPr/>
        </p:nvSpPr>
        <p:spPr>
          <a:xfrm>
            <a:off x="935665" y="1755863"/>
            <a:ext cx="1057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Objectif: Visualiser sur un plan à deux dimensions (axes), nos billets ayant 6+1 dimensions.</a:t>
            </a:r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DBEF-B716-4276-910E-7B089CD3403C}"/>
              </a:ext>
            </a:extLst>
          </p:cNvPr>
          <p:cNvSpPr txBox="1"/>
          <p:nvPr/>
        </p:nvSpPr>
        <p:spPr>
          <a:xfrm>
            <a:off x="5475438" y="2843100"/>
            <a:ext cx="6241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F1:</a:t>
            </a:r>
          </a:p>
          <a:p>
            <a:r>
              <a:rPr lang="en-US"/>
              <a:t>47% de l'inertie</a:t>
            </a:r>
          </a:p>
          <a:p>
            <a:r>
              <a:rPr lang="en-US"/>
              <a:t>Corrélé </a:t>
            </a:r>
            <a:r>
              <a:rPr lang="en-US">
                <a:solidFill>
                  <a:srgbClr val="00B050"/>
                </a:solidFill>
              </a:rPr>
              <a:t>positivement</a:t>
            </a:r>
            <a:r>
              <a:rPr lang="en-US"/>
              <a:t> aux hauteurs et aux marges.</a:t>
            </a:r>
          </a:p>
          <a:p>
            <a:r>
              <a:rPr lang="en-US"/>
              <a:t>Corrélé </a:t>
            </a:r>
            <a:r>
              <a:rPr lang="en-US">
                <a:solidFill>
                  <a:srgbClr val="FF0000"/>
                </a:solidFill>
              </a:rPr>
              <a:t>négativement</a:t>
            </a:r>
            <a:r>
              <a:rPr lang="en-US"/>
              <a:t> à la diagonale.</a:t>
            </a:r>
          </a:p>
          <a:p>
            <a:endParaRPr lang="en-US"/>
          </a:p>
          <a:p>
            <a:r>
              <a:rPr lang="en-US" b="1"/>
              <a:t>F2:</a:t>
            </a:r>
          </a:p>
          <a:p>
            <a:r>
              <a:rPr lang="en-US"/>
              <a:t>22% de l'inertie</a:t>
            </a:r>
          </a:p>
          <a:p>
            <a:r>
              <a:rPr lang="en-US"/>
              <a:t>Corrélé </a:t>
            </a:r>
            <a:r>
              <a:rPr lang="en-US">
                <a:solidFill>
                  <a:srgbClr val="00B050"/>
                </a:solidFill>
              </a:rPr>
              <a:t>positivement </a:t>
            </a:r>
            <a:r>
              <a:rPr lang="en-US"/>
              <a:t>à la longueur et dans un moindre mesure à la diagonale et aux hauteurs</a:t>
            </a:r>
          </a:p>
          <a:p>
            <a:r>
              <a:rPr lang="en-US"/>
              <a:t>Corrélé </a:t>
            </a:r>
            <a:r>
              <a:rPr lang="en-US">
                <a:solidFill>
                  <a:srgbClr val="FF0000"/>
                </a:solidFill>
              </a:rPr>
              <a:t>négativement</a:t>
            </a:r>
            <a:r>
              <a:rPr lang="en-US"/>
              <a:t> aux marges.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C41B4-784B-4320-A47F-E653C245E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70" r="8038" b="5575"/>
          <a:stretch/>
        </p:blipFill>
        <p:spPr>
          <a:xfrm>
            <a:off x="475068" y="2214817"/>
            <a:ext cx="4742040" cy="4504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921D2-5727-4A9B-85F8-536E750EEAF1}"/>
              </a:ext>
            </a:extLst>
          </p:cNvPr>
          <p:cNvSpPr txBox="1"/>
          <p:nvPr/>
        </p:nvSpPr>
        <p:spPr>
          <a:xfrm>
            <a:off x="5475439" y="5770235"/>
            <a:ext cx="62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 deux dimensions (axes) captent 69% de l'inertie concernant la variabilité des données. </a:t>
            </a:r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EA95C-4144-45AF-A351-1F210B53AE8B}"/>
              </a:ext>
            </a:extLst>
          </p:cNvPr>
          <p:cNvSpPr txBox="1"/>
          <p:nvPr/>
        </p:nvSpPr>
        <p:spPr>
          <a:xfrm>
            <a:off x="5475438" y="2408955"/>
            <a:ext cx="474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Choix de ne pas nommer les axes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9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2"/>
            </a:pPr>
            <a:r>
              <a:rPr lang="en-US">
                <a:solidFill>
                  <a:srgbClr val="244C93"/>
                </a:solidFill>
              </a:rPr>
              <a:t>ACP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2) Projection des individus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DBEF-B716-4276-910E-7B089CD3403C}"/>
              </a:ext>
            </a:extLst>
          </p:cNvPr>
          <p:cNvSpPr txBox="1"/>
          <p:nvPr/>
        </p:nvSpPr>
        <p:spPr>
          <a:xfrm>
            <a:off x="5475438" y="2843100"/>
            <a:ext cx="6241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Billets véridiques:</a:t>
            </a:r>
          </a:p>
          <a:p>
            <a:r>
              <a:rPr lang="en-US"/>
              <a:t>Principalement dans les valeurs négatives de F1 et positives de F2.</a:t>
            </a:r>
          </a:p>
          <a:p>
            <a:endParaRPr lang="en-US" b="1"/>
          </a:p>
          <a:p>
            <a:r>
              <a:rPr lang="en-US" b="1"/>
              <a:t>Billets non véridiques:</a:t>
            </a:r>
            <a:endParaRPr lang="en-US"/>
          </a:p>
          <a:p>
            <a:r>
              <a:rPr lang="en-US"/>
              <a:t>Principalement dans les valeurs positives de F1 et négatives de F2.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EA95C-4144-45AF-A351-1F210B53AE8B}"/>
              </a:ext>
            </a:extLst>
          </p:cNvPr>
          <p:cNvSpPr txBox="1"/>
          <p:nvPr/>
        </p:nvSpPr>
        <p:spPr>
          <a:xfrm>
            <a:off x="5475438" y="2408955"/>
            <a:ext cx="474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Choix de ne pas nommer les axes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DC4FD-AECB-4C87-BF01-6FCA6E1D9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8" t="8429" r="7764" b="6860"/>
          <a:stretch/>
        </p:blipFill>
        <p:spPr>
          <a:xfrm>
            <a:off x="475068" y="1839310"/>
            <a:ext cx="4846328" cy="47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2"/>
            </a:pPr>
            <a:r>
              <a:rPr lang="en-US">
                <a:solidFill>
                  <a:srgbClr val="244C93"/>
                </a:solidFill>
              </a:rPr>
              <a:t>ACP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3) Qualité de la représentation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8DBEF-B716-4276-910E-7B089CD3403C}"/>
              </a:ext>
            </a:extLst>
          </p:cNvPr>
          <p:cNvSpPr txBox="1"/>
          <p:nvPr/>
        </p:nvSpPr>
        <p:spPr>
          <a:xfrm>
            <a:off x="2300992" y="1815475"/>
            <a:ext cx="6241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Premier plan factoriel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Variables bien représentés (exception marge_sup)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 d’outliers en individu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69% de l’inertie expliqué par le premier plan factoriel</a:t>
            </a:r>
          </a:p>
          <a:p>
            <a:r>
              <a:rPr lang="en-US">
                <a:sym typeface="Wingdings" panose="05000000000000000000" pitchFamily="2" charset="2"/>
              </a:rPr>
              <a:t> Est-ce judicieux d’étudier le second plan factoriel ?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60DA1-D621-4712-A121-4111EB8CA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5" t="4824" r="8630"/>
          <a:stretch/>
        </p:blipFill>
        <p:spPr>
          <a:xfrm>
            <a:off x="761020" y="3441938"/>
            <a:ext cx="3715973" cy="2314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D3833-7896-4BD7-9B75-9384480257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97" t="8889" r="9080" b="6053"/>
          <a:stretch/>
        </p:blipFill>
        <p:spPr>
          <a:xfrm>
            <a:off x="4880525" y="3429000"/>
            <a:ext cx="3433379" cy="3402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29574-B1C3-43DF-91B8-9F946E8E5E1D}"/>
              </a:ext>
            </a:extLst>
          </p:cNvPr>
          <p:cNvSpPr txBox="1"/>
          <p:nvPr/>
        </p:nvSpPr>
        <p:spPr>
          <a:xfrm>
            <a:off x="8528250" y="4945695"/>
            <a:ext cx="7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1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C9E-6BA5-49C5-B936-2D9E897BE4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1020" y="126124"/>
            <a:ext cx="10264332" cy="1320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+mj-lt"/>
              <a:buAutoNum type="romanUcPeriod" startAt="3"/>
            </a:pPr>
            <a:r>
              <a:rPr lang="en-US">
                <a:solidFill>
                  <a:srgbClr val="244C93"/>
                </a:solidFill>
              </a:rPr>
              <a:t>Classification</a:t>
            </a:r>
            <a:br>
              <a:rPr lang="en-US">
                <a:solidFill>
                  <a:srgbClr val="244C93"/>
                </a:solidFill>
              </a:rPr>
            </a:br>
            <a:r>
              <a:rPr lang="en-US">
                <a:solidFill>
                  <a:srgbClr val="244C93"/>
                </a:solidFill>
              </a:rPr>
              <a:t>1) Classification hiérarchique - Méthode Ward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DB570-7968-4BB7-B30F-A28547E6A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8" t="8889" r="8927" b="7433"/>
          <a:stretch/>
        </p:blipFill>
        <p:spPr>
          <a:xfrm>
            <a:off x="890381" y="1446924"/>
            <a:ext cx="5358832" cy="5281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C200B-95BC-4813-92C2-6AA1023E70B7}"/>
              </a:ext>
            </a:extLst>
          </p:cNvPr>
          <p:cNvSpPr txBox="1"/>
          <p:nvPr/>
        </p:nvSpPr>
        <p:spPr>
          <a:xfrm>
            <a:off x="6534611" y="1533102"/>
            <a:ext cx="43735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fr-FR" sz="2400" b="1">
                <a:solidFill>
                  <a:srgbClr val="244C93"/>
                </a:solidFill>
                <a:latin typeface="Arial Unicode MS" panose="020B0604020202020204" pitchFamily="34" charset="-128"/>
              </a:rPr>
              <a:t>Indicateurs pour évaluer le model</a:t>
            </a:r>
          </a:p>
          <a:p>
            <a:r>
              <a:rPr lang="fr-FR" b="1"/>
              <a:t>Exactitude</a:t>
            </a:r>
            <a:r>
              <a:rPr lang="fr-FR"/>
              <a:t>: La fraction de vrais positifs et vrais négatifs.</a:t>
            </a:r>
          </a:p>
          <a:p>
            <a:r>
              <a:rPr lang="fr-FR" b="1"/>
              <a:t>Précision</a:t>
            </a:r>
            <a:r>
              <a:rPr lang="fr-FR"/>
              <a:t>: La capacité du model à ne pas labeler positif un individus qui est négatif.</a:t>
            </a:r>
          </a:p>
          <a:p>
            <a:r>
              <a:rPr lang="fr-FR" b="1"/>
              <a:t>Sensibilité</a:t>
            </a:r>
            <a:r>
              <a:rPr lang="fr-FR"/>
              <a:t>: La capacité du model à trouver tous les individus positifs.</a:t>
            </a:r>
          </a:p>
          <a:p>
            <a:r>
              <a:rPr lang="fr-FR" b="1"/>
              <a:t>Spécifité</a:t>
            </a:r>
            <a:r>
              <a:rPr lang="fr-FR"/>
              <a:t>: La capacité du model à trouver tous les individus négatifs.</a:t>
            </a:r>
          </a:p>
          <a:p>
            <a:endParaRPr lang="fr-FR" altLang="fr-FR">
              <a:latin typeface="Arial Unicode MS" panose="020B0604020202020204" pitchFamily="34" charset="-128"/>
            </a:endParaRPr>
          </a:p>
          <a:p>
            <a:r>
              <a:rPr lang="fr-FR" altLang="fr-FR" sz="2000">
                <a:latin typeface="Arial Unicode MS" panose="020B0604020202020204" pitchFamily="34" charset="-128"/>
              </a:rPr>
              <a:t>Exactitude: 0.98 </a:t>
            </a:r>
          </a:p>
          <a:p>
            <a:r>
              <a:rPr lang="fr-FR" altLang="fr-FR" sz="2000">
                <a:latin typeface="Arial Unicode MS" panose="020B0604020202020204" pitchFamily="34" charset="-128"/>
              </a:rPr>
              <a:t>Précision: 0.98 </a:t>
            </a:r>
          </a:p>
          <a:p>
            <a:r>
              <a:rPr lang="fr-FR" altLang="fr-FR" sz="2000">
                <a:latin typeface="Arial Unicode MS" panose="020B0604020202020204" pitchFamily="34" charset="-128"/>
              </a:rPr>
              <a:t>Sensibilité: 0.98 </a:t>
            </a:r>
          </a:p>
          <a:p>
            <a:r>
              <a:rPr lang="fr-FR" altLang="fr-FR" sz="2000">
                <a:latin typeface="Arial Unicode MS" panose="020B0604020202020204" pitchFamily="34" charset="-128"/>
              </a:rPr>
              <a:t>Spécificité: 0.97 </a:t>
            </a:r>
            <a:endParaRPr lang="fr-FR" altLang="fr-FR" sz="4400">
              <a:latin typeface="Arial" panose="020B0604020202020204" pitchFamily="34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91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12C27"/>
      </a:accent1>
      <a:accent2>
        <a:srgbClr val="244C93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820</Words>
  <Application>Microsoft Office PowerPoint</Application>
  <PresentationFormat>Widescreen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Cambria Math</vt:lpstr>
      <vt:lpstr>Trebuchet MS</vt:lpstr>
      <vt:lpstr>Wingdings 3</vt:lpstr>
      <vt:lpstr>Facet</vt:lpstr>
      <vt:lpstr>Détection de faux billets 09-11-18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 Rester livres 1-mars-2022</dc:title>
  <dc:creator>SIMIER Théo</dc:creator>
  <cp:lastModifiedBy>THÉO SIMIER</cp:lastModifiedBy>
  <cp:revision>43</cp:revision>
  <dcterms:created xsi:type="dcterms:W3CDTF">2018-10-22T10:21:47Z</dcterms:created>
  <dcterms:modified xsi:type="dcterms:W3CDTF">2019-02-18T12:47:49Z</dcterms:modified>
</cp:coreProperties>
</file>