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ExtraLight"/>
      <p:regular r:id="rId14"/>
      <p:bold r:id="rId15"/>
    </p:embeddedFont>
    <p:embeddedFont>
      <p:font typeface="Bebas Neue"/>
      <p:regular r:id="rId16"/>
    </p:embeddedFont>
    <p:embeddedFont>
      <p:font typeface="Oswald"/>
      <p:regular r:id="rId17"/>
      <p:bold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22" Type="http://schemas.openxmlformats.org/officeDocument/2006/relationships/font" Target="fonts/DMSans-boldItalic.fntdata"/><Relationship Id="rId21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ExtraLight-bold.fntdata"/><Relationship Id="rId14" Type="http://schemas.openxmlformats.org/officeDocument/2006/relationships/font" Target="fonts/OswaldExtraLight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DMSans-regular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e91f73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e91f73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e84aac6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e84aac6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e91f73e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e91f73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d7ae03d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d7ae03d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d7ae03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d7ae03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9700695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9700695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e413425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e413425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183350" y="463625"/>
            <a:ext cx="53091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Zipf et Son </a:t>
            </a:r>
            <a:r>
              <a:rPr lang="en">
                <a:solidFill>
                  <a:schemeClr val="accent1"/>
                </a:solidFill>
              </a:rPr>
              <a:t>utilité</a:t>
            </a:r>
            <a:r>
              <a:rPr lang="en">
                <a:solidFill>
                  <a:schemeClr val="accent1"/>
                </a:solidFill>
              </a:rPr>
              <a:t> dans le domaine sanitaire 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853051" y="1856178"/>
            <a:ext cx="2546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Objectif du projet</a:t>
            </a:r>
            <a:endParaRPr sz="2800"/>
          </a:p>
        </p:txBody>
      </p:sp>
      <p:sp>
        <p:nvSpPr>
          <p:cNvPr id="230" name="Google Shape;230;p28"/>
          <p:cNvSpPr txBox="1"/>
          <p:nvPr>
            <p:ph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1" name="Google Shape;231;p28"/>
          <p:cNvSpPr txBox="1"/>
          <p:nvPr>
            <p:ph idx="3" type="title"/>
          </p:nvPr>
        </p:nvSpPr>
        <p:spPr>
          <a:xfrm>
            <a:off x="6111850" y="1867325"/>
            <a:ext cx="2336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Realisation</a:t>
            </a:r>
            <a:endParaRPr sz="2800"/>
          </a:p>
        </p:txBody>
      </p:sp>
      <p:sp>
        <p:nvSpPr>
          <p:cNvPr id="232" name="Google Shape;232;p28"/>
          <p:cNvSpPr txBox="1"/>
          <p:nvPr>
            <p:ph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3" name="Google Shape;233;p28"/>
          <p:cNvSpPr txBox="1"/>
          <p:nvPr>
            <p:ph idx="6" type="title"/>
          </p:nvPr>
        </p:nvSpPr>
        <p:spPr>
          <a:xfrm>
            <a:off x="1853050" y="3419075"/>
            <a:ext cx="28593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Points de blocage</a:t>
            </a:r>
            <a:endParaRPr sz="2800"/>
          </a:p>
        </p:txBody>
      </p:sp>
      <p:sp>
        <p:nvSpPr>
          <p:cNvPr id="234" name="Google Shape;234;p28"/>
          <p:cNvSpPr txBox="1"/>
          <p:nvPr>
            <p:ph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5" name="Google Shape;235;p28"/>
          <p:cNvSpPr txBox="1"/>
          <p:nvPr>
            <p:ph idx="9" type="title"/>
          </p:nvPr>
        </p:nvSpPr>
        <p:spPr>
          <a:xfrm>
            <a:off x="6111838" y="3670464"/>
            <a:ext cx="23364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236" name="Google Shape;236;p28"/>
          <p:cNvSpPr txBox="1"/>
          <p:nvPr>
            <p:ph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7" name="Google Shape;237;p28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F5E1"/>
                </a:solidFill>
              </a:rPr>
              <a:t>Table</a:t>
            </a:r>
            <a:r>
              <a:rPr lang="en">
                <a:solidFill>
                  <a:srgbClr val="3FF5E1"/>
                </a:solidFill>
              </a:rPr>
              <a:t> de contents</a:t>
            </a:r>
            <a:endParaRPr>
              <a:solidFill>
                <a:srgbClr val="3FF5E1"/>
              </a:solidFill>
            </a:endParaRPr>
          </a:p>
        </p:txBody>
      </p:sp>
      <p:cxnSp>
        <p:nvCxnSpPr>
          <p:cNvPr id="238" name="Google Shape;238;p28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2640000" dist="19050">
              <a:schemeClr val="accent1">
                <a:alpha val="76000"/>
              </a:schemeClr>
            </a:outerShdw>
          </a:effectLst>
        </p:spPr>
      </p:cxnSp>
      <p:cxnSp>
        <p:nvCxnSpPr>
          <p:cNvPr id="239" name="Google Shape;239;p28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0" name="Google Shape;240;p28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1" name="Google Shape;241;p28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cxnSp>
        <p:nvCxnSpPr>
          <p:cNvPr id="242" name="Google Shape;242;p28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2640000" dist="19050">
              <a:schemeClr val="accent1">
                <a:alpha val="68000"/>
              </a:schemeClr>
            </a:outerShdw>
          </a:effectLst>
        </p:spPr>
      </p:cxnSp>
      <p:grpSp>
        <p:nvGrpSpPr>
          <p:cNvPr id="243" name="Google Shape;243;p28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44" name="Google Shape;244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53" name="Google Shape;253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9"/>
          <p:cNvGrpSpPr/>
          <p:nvPr/>
        </p:nvGrpSpPr>
        <p:grpSpPr>
          <a:xfrm flipH="1" rot="5400000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266" name="Google Shape;266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29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275" name="Google Shape;275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9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fmla="val 11903" name="adj"/>
            </a:avLst>
          </a:prstGeom>
          <a:solidFill>
            <a:schemeClr val="accent4"/>
          </a:solidFill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29"/>
          <p:cNvSpPr txBox="1"/>
          <p:nvPr>
            <p:ph idx="1" type="subTitle"/>
          </p:nvPr>
        </p:nvSpPr>
        <p:spPr>
          <a:xfrm>
            <a:off x="2659525" y="2420400"/>
            <a:ext cx="4155600" cy="13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L’objectif du projet est de comprendre les différents moyens scientifiques mis en oeuvre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(Zipf), de fournir une librairie permettant de créer une image représentatif du signal, et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 lier ceci à une interface graphique pour un utilisateur.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0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291" name="Google Shape;291;p3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9" name="Google Shape;299;p3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30"/>
          <p:cNvSpPr/>
          <p:nvPr/>
        </p:nvSpPr>
        <p:spPr>
          <a:xfrm>
            <a:off x="5629350" y="1197150"/>
            <a:ext cx="1069500" cy="1069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98FAFC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7" name="Google Shape;307;p30"/>
          <p:cNvSpPr txBox="1"/>
          <p:nvPr>
            <p:ph idx="3" type="subTitle"/>
          </p:nvPr>
        </p:nvSpPr>
        <p:spPr>
          <a:xfrm>
            <a:off x="1364375" y="2998650"/>
            <a:ext cx="2808900" cy="15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/>
              <a:t>développer un outil d’aide à la décision dans le do-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/>
              <a:t>maine médical. Afin d’identifier des sons xiphoïdaux selon l’état pathologique du pa-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/>
              <a:t>tient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1786775" y="2458200"/>
            <a:ext cx="23865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Domaine sanitaire</a:t>
            </a:r>
            <a:endParaRPr/>
          </a:p>
        </p:txBody>
      </p:sp>
      <p:sp>
        <p:nvSpPr>
          <p:cNvPr id="309" name="Google Shape;309;p30"/>
          <p:cNvSpPr txBox="1"/>
          <p:nvPr>
            <p:ph idx="2" type="subTitle"/>
          </p:nvPr>
        </p:nvSpPr>
        <p:spPr>
          <a:xfrm>
            <a:off x="4867475" y="2458188"/>
            <a:ext cx="28089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Domaine </a:t>
            </a:r>
            <a:r>
              <a:rPr lang="en"/>
              <a:t>développement</a:t>
            </a:r>
            <a:r>
              <a:rPr lang="en"/>
              <a:t> </a:t>
            </a:r>
            <a:endParaRPr/>
          </a:p>
        </p:txBody>
      </p:sp>
      <p:sp>
        <p:nvSpPr>
          <p:cNvPr id="310" name="Google Shape;310;p30"/>
          <p:cNvSpPr txBox="1"/>
          <p:nvPr>
            <p:ph idx="4" type="subTitle"/>
          </p:nvPr>
        </p:nvSpPr>
        <p:spPr>
          <a:xfrm>
            <a:off x="5078675" y="2996875"/>
            <a:ext cx="2752800" cy="13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500"/>
              <a:t>Adapter le projet a une meilleur </a:t>
            </a:r>
            <a:r>
              <a:rPr lang="en" sz="1500"/>
              <a:t>héritage</a:t>
            </a:r>
            <a:r>
              <a:rPr lang="en" sz="1500"/>
              <a:t> par ce qu’il va </a:t>
            </a:r>
            <a:r>
              <a:rPr lang="en" sz="1500"/>
              <a:t>être repris par d’autres groupes afin de l’améliorer et de pousser nos analyses</a:t>
            </a:r>
            <a:endParaRPr sz="1500"/>
          </a:p>
        </p:txBody>
      </p:sp>
      <p:sp>
        <p:nvSpPr>
          <p:cNvPr id="311" name="Google Shape;311;p30"/>
          <p:cNvSpPr txBox="1"/>
          <p:nvPr>
            <p:ph type="title"/>
          </p:nvPr>
        </p:nvSpPr>
        <p:spPr>
          <a:xfrm>
            <a:off x="713225" y="3108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 du projet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12" name="Google Shape;312;p30"/>
          <p:cNvGrpSpPr/>
          <p:nvPr/>
        </p:nvGrpSpPr>
        <p:grpSpPr>
          <a:xfrm>
            <a:off x="5893959" y="1461906"/>
            <a:ext cx="540282" cy="540193"/>
            <a:chOff x="4794231" y="1522116"/>
            <a:chExt cx="368491" cy="368456"/>
          </a:xfrm>
        </p:grpSpPr>
        <p:sp>
          <p:nvSpPr>
            <p:cNvPr id="313" name="Google Shape;313;p30"/>
            <p:cNvSpPr/>
            <p:nvPr/>
          </p:nvSpPr>
          <p:spPr>
            <a:xfrm>
              <a:off x="5064795" y="1522116"/>
              <a:ext cx="65250" cy="108469"/>
            </a:xfrm>
            <a:custGeom>
              <a:rect b="b" l="l" r="r" t="t"/>
              <a:pathLst>
                <a:path extrusionOk="0" h="3087" w="1857">
                  <a:moveTo>
                    <a:pt x="1" y="1"/>
                  </a:moveTo>
                  <a:lnTo>
                    <a:pt x="1" y="601"/>
                  </a:lnTo>
                  <a:lnTo>
                    <a:pt x="1229" y="601"/>
                  </a:lnTo>
                  <a:lnTo>
                    <a:pt x="1229" y="1229"/>
                  </a:lnTo>
                  <a:lnTo>
                    <a:pt x="1" y="1229"/>
                  </a:lnTo>
                  <a:lnTo>
                    <a:pt x="1" y="3087"/>
                  </a:lnTo>
                  <a:lnTo>
                    <a:pt x="1857" y="3087"/>
                  </a:lnTo>
                  <a:lnTo>
                    <a:pt x="1857" y="2486"/>
                  </a:lnTo>
                  <a:lnTo>
                    <a:pt x="628" y="2486"/>
                  </a:lnTo>
                  <a:lnTo>
                    <a:pt x="628" y="1858"/>
                  </a:lnTo>
                  <a:lnTo>
                    <a:pt x="1857" y="1858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4818090" y="1522116"/>
              <a:ext cx="74035" cy="108469"/>
            </a:xfrm>
            <a:custGeom>
              <a:rect b="b" l="l" r="r" t="t"/>
              <a:pathLst>
                <a:path extrusionOk="0" h="3087" w="2107">
                  <a:moveTo>
                    <a:pt x="721" y="1"/>
                  </a:moveTo>
                  <a:lnTo>
                    <a:pt x="1" y="706"/>
                  </a:lnTo>
                  <a:lnTo>
                    <a:pt x="446" y="1140"/>
                  </a:lnTo>
                  <a:lnTo>
                    <a:pt x="852" y="743"/>
                  </a:lnTo>
                  <a:lnTo>
                    <a:pt x="852" y="2457"/>
                  </a:lnTo>
                  <a:lnTo>
                    <a:pt x="251" y="2457"/>
                  </a:lnTo>
                  <a:lnTo>
                    <a:pt x="251" y="3087"/>
                  </a:lnTo>
                  <a:lnTo>
                    <a:pt x="2107" y="3087"/>
                  </a:lnTo>
                  <a:lnTo>
                    <a:pt x="2107" y="2457"/>
                  </a:lnTo>
                  <a:lnTo>
                    <a:pt x="1479" y="2457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923750" y="1554724"/>
              <a:ext cx="109418" cy="151618"/>
            </a:xfrm>
            <a:custGeom>
              <a:rect b="b" l="l" r="r" t="t"/>
              <a:pathLst>
                <a:path extrusionOk="0" h="4315" w="3114">
                  <a:moveTo>
                    <a:pt x="2429" y="1229"/>
                  </a:moveTo>
                  <a:cubicBezTo>
                    <a:pt x="2301" y="1589"/>
                    <a:pt x="1959" y="1846"/>
                    <a:pt x="1558" y="1846"/>
                  </a:cubicBezTo>
                  <a:cubicBezTo>
                    <a:pt x="1155" y="1846"/>
                    <a:pt x="813" y="1589"/>
                    <a:pt x="685" y="1229"/>
                  </a:cubicBezTo>
                  <a:close/>
                  <a:moveTo>
                    <a:pt x="1556" y="2469"/>
                  </a:moveTo>
                  <a:cubicBezTo>
                    <a:pt x="1959" y="2469"/>
                    <a:pt x="2301" y="2728"/>
                    <a:pt x="2429" y="3086"/>
                  </a:cubicBezTo>
                  <a:lnTo>
                    <a:pt x="685" y="3086"/>
                  </a:lnTo>
                  <a:cubicBezTo>
                    <a:pt x="813" y="2728"/>
                    <a:pt x="1155" y="2469"/>
                    <a:pt x="1556" y="2469"/>
                  </a:cubicBezTo>
                  <a:close/>
                  <a:moveTo>
                    <a:pt x="1" y="1"/>
                  </a:moveTo>
                  <a:lnTo>
                    <a:pt x="1" y="862"/>
                  </a:lnTo>
                  <a:cubicBezTo>
                    <a:pt x="1" y="1375"/>
                    <a:pt x="248" y="1830"/>
                    <a:pt x="630" y="2117"/>
                  </a:cubicBezTo>
                  <a:cubicBezTo>
                    <a:pt x="248" y="2404"/>
                    <a:pt x="1" y="2860"/>
                    <a:pt x="1" y="3374"/>
                  </a:cubicBezTo>
                  <a:lnTo>
                    <a:pt x="1" y="4315"/>
                  </a:lnTo>
                  <a:lnTo>
                    <a:pt x="628" y="4315"/>
                  </a:lnTo>
                  <a:lnTo>
                    <a:pt x="628" y="3687"/>
                  </a:lnTo>
                  <a:lnTo>
                    <a:pt x="2486" y="3687"/>
                  </a:lnTo>
                  <a:lnTo>
                    <a:pt x="2486" y="4315"/>
                  </a:lnTo>
                  <a:lnTo>
                    <a:pt x="3113" y="4315"/>
                  </a:lnTo>
                  <a:lnTo>
                    <a:pt x="3113" y="3455"/>
                  </a:lnTo>
                  <a:cubicBezTo>
                    <a:pt x="3113" y="2942"/>
                    <a:pt x="2867" y="2486"/>
                    <a:pt x="2484" y="2199"/>
                  </a:cubicBezTo>
                  <a:cubicBezTo>
                    <a:pt x="2867" y="1913"/>
                    <a:pt x="3113" y="1457"/>
                    <a:pt x="3113" y="944"/>
                  </a:cubicBezTo>
                  <a:lnTo>
                    <a:pt x="3113" y="1"/>
                  </a:lnTo>
                  <a:lnTo>
                    <a:pt x="2486" y="1"/>
                  </a:lnTo>
                  <a:lnTo>
                    <a:pt x="2486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794231" y="1732382"/>
              <a:ext cx="130501" cy="158189"/>
            </a:xfrm>
            <a:custGeom>
              <a:rect b="b" l="l" r="r" t="t"/>
              <a:pathLst>
                <a:path extrusionOk="0" h="4502" w="3714">
                  <a:moveTo>
                    <a:pt x="662" y="1"/>
                  </a:moveTo>
                  <a:cubicBezTo>
                    <a:pt x="259" y="342"/>
                    <a:pt x="0" y="852"/>
                    <a:pt x="0" y="1420"/>
                  </a:cubicBezTo>
                  <a:lnTo>
                    <a:pt x="0" y="2162"/>
                  </a:lnTo>
                  <a:lnTo>
                    <a:pt x="629" y="2779"/>
                  </a:lnTo>
                  <a:lnTo>
                    <a:pt x="629" y="4501"/>
                  </a:lnTo>
                  <a:lnTo>
                    <a:pt x="3086" y="4501"/>
                  </a:lnTo>
                  <a:lnTo>
                    <a:pt x="3086" y="2779"/>
                  </a:lnTo>
                  <a:lnTo>
                    <a:pt x="3714" y="2162"/>
                  </a:lnTo>
                  <a:lnTo>
                    <a:pt x="3714" y="1420"/>
                  </a:lnTo>
                  <a:cubicBezTo>
                    <a:pt x="3714" y="852"/>
                    <a:pt x="3456" y="342"/>
                    <a:pt x="3052" y="1"/>
                  </a:cubicBezTo>
                  <a:cubicBezTo>
                    <a:pt x="2720" y="328"/>
                    <a:pt x="2288" y="492"/>
                    <a:pt x="1857" y="492"/>
                  </a:cubicBezTo>
                  <a:cubicBezTo>
                    <a:pt x="1426" y="492"/>
                    <a:pt x="994" y="329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821358" y="1652127"/>
              <a:ext cx="75827" cy="75932"/>
            </a:xfrm>
            <a:custGeom>
              <a:rect b="b" l="l" r="r" t="t"/>
              <a:pathLst>
                <a:path extrusionOk="0" h="2161" w="2158">
                  <a:moveTo>
                    <a:pt x="1078" y="1"/>
                  </a:moveTo>
                  <a:cubicBezTo>
                    <a:pt x="483" y="1"/>
                    <a:pt x="0" y="484"/>
                    <a:pt x="0" y="1080"/>
                  </a:cubicBezTo>
                  <a:cubicBezTo>
                    <a:pt x="0" y="1677"/>
                    <a:pt x="483" y="2160"/>
                    <a:pt x="1078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032187" y="1732382"/>
              <a:ext cx="130536" cy="158189"/>
            </a:xfrm>
            <a:custGeom>
              <a:rect b="b" l="l" r="r" t="t"/>
              <a:pathLst>
                <a:path extrusionOk="0" h="4502" w="3715">
                  <a:moveTo>
                    <a:pt x="662" y="1"/>
                  </a:moveTo>
                  <a:cubicBezTo>
                    <a:pt x="258" y="342"/>
                    <a:pt x="1" y="852"/>
                    <a:pt x="1" y="1420"/>
                  </a:cubicBezTo>
                  <a:lnTo>
                    <a:pt x="1" y="2162"/>
                  </a:lnTo>
                  <a:lnTo>
                    <a:pt x="628" y="2779"/>
                  </a:lnTo>
                  <a:lnTo>
                    <a:pt x="628" y="4501"/>
                  </a:lnTo>
                  <a:lnTo>
                    <a:pt x="3085" y="4501"/>
                  </a:lnTo>
                  <a:lnTo>
                    <a:pt x="3085" y="2779"/>
                  </a:lnTo>
                  <a:lnTo>
                    <a:pt x="3713" y="2162"/>
                  </a:lnTo>
                  <a:lnTo>
                    <a:pt x="3713" y="1420"/>
                  </a:lnTo>
                  <a:cubicBezTo>
                    <a:pt x="3714" y="852"/>
                    <a:pt x="3455" y="342"/>
                    <a:pt x="3051" y="1"/>
                  </a:cubicBezTo>
                  <a:cubicBezTo>
                    <a:pt x="2719" y="328"/>
                    <a:pt x="2287" y="492"/>
                    <a:pt x="1856" y="492"/>
                  </a:cubicBezTo>
                  <a:cubicBezTo>
                    <a:pt x="1425" y="492"/>
                    <a:pt x="994" y="329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059735" y="1652127"/>
              <a:ext cx="75862" cy="75932"/>
            </a:xfrm>
            <a:custGeom>
              <a:rect b="b" l="l" r="r" t="t"/>
              <a:pathLst>
                <a:path extrusionOk="0" h="2161" w="2159">
                  <a:moveTo>
                    <a:pt x="1079" y="1"/>
                  </a:moveTo>
                  <a:cubicBezTo>
                    <a:pt x="484" y="1"/>
                    <a:pt x="0" y="484"/>
                    <a:pt x="0" y="1080"/>
                  </a:cubicBezTo>
                  <a:cubicBezTo>
                    <a:pt x="0" y="1677"/>
                    <a:pt x="484" y="2160"/>
                    <a:pt x="1079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30"/>
          <p:cNvSpPr/>
          <p:nvPr/>
        </p:nvSpPr>
        <p:spPr>
          <a:xfrm>
            <a:off x="2445275" y="1197150"/>
            <a:ext cx="1069500" cy="1069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98FAFC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321" name="Google Shape;321;p30"/>
          <p:cNvGrpSpPr/>
          <p:nvPr/>
        </p:nvGrpSpPr>
        <p:grpSpPr>
          <a:xfrm>
            <a:off x="2709877" y="1468622"/>
            <a:ext cx="540296" cy="526890"/>
            <a:chOff x="720246" y="2726194"/>
            <a:chExt cx="368174" cy="359039"/>
          </a:xfrm>
        </p:grpSpPr>
        <p:sp>
          <p:nvSpPr>
            <p:cNvPr id="322" name="Google Shape;322;p30"/>
            <p:cNvSpPr/>
            <p:nvPr/>
          </p:nvSpPr>
          <p:spPr>
            <a:xfrm>
              <a:off x="914771" y="2976096"/>
              <a:ext cx="88757" cy="109137"/>
            </a:xfrm>
            <a:custGeom>
              <a:rect b="b" l="l" r="r" t="t"/>
              <a:pathLst>
                <a:path extrusionOk="0" h="3106" w="2526">
                  <a:moveTo>
                    <a:pt x="0" y="0"/>
                  </a:moveTo>
                  <a:lnTo>
                    <a:pt x="0" y="3105"/>
                  </a:lnTo>
                  <a:lnTo>
                    <a:pt x="2525" y="1130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914771" y="2921421"/>
              <a:ext cx="167817" cy="80781"/>
            </a:xfrm>
            <a:custGeom>
              <a:rect b="b" l="l" r="r" t="t"/>
              <a:pathLst>
                <a:path extrusionOk="0" h="2299" w="4776">
                  <a:moveTo>
                    <a:pt x="0" y="1"/>
                  </a:moveTo>
                  <a:lnTo>
                    <a:pt x="0" y="928"/>
                  </a:lnTo>
                  <a:lnTo>
                    <a:pt x="1678" y="928"/>
                  </a:lnTo>
                  <a:lnTo>
                    <a:pt x="3024" y="2298"/>
                  </a:lnTo>
                  <a:lnTo>
                    <a:pt x="4775" y="928"/>
                  </a:lnTo>
                  <a:lnTo>
                    <a:pt x="2658" y="928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914771" y="2726651"/>
              <a:ext cx="173650" cy="97858"/>
            </a:xfrm>
            <a:custGeom>
              <a:rect b="b" l="l" r="r" t="t"/>
              <a:pathLst>
                <a:path extrusionOk="0" h="2785" w="4942">
                  <a:moveTo>
                    <a:pt x="247" y="1"/>
                  </a:moveTo>
                  <a:lnTo>
                    <a:pt x="0" y="465"/>
                  </a:lnTo>
                  <a:lnTo>
                    <a:pt x="0" y="1857"/>
                  </a:lnTo>
                  <a:lnTo>
                    <a:pt x="2604" y="1857"/>
                  </a:lnTo>
                  <a:lnTo>
                    <a:pt x="3532" y="2785"/>
                  </a:lnTo>
                  <a:lnTo>
                    <a:pt x="4942" y="2785"/>
                  </a:lnTo>
                  <a:lnTo>
                    <a:pt x="4942" y="2361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20246" y="2726194"/>
              <a:ext cx="173439" cy="167500"/>
            </a:xfrm>
            <a:custGeom>
              <a:rect b="b" l="l" r="r" t="t"/>
              <a:pathLst>
                <a:path extrusionOk="0" h="4767" w="4936">
                  <a:moveTo>
                    <a:pt x="2931" y="1"/>
                  </a:moveTo>
                  <a:cubicBezTo>
                    <a:pt x="1316" y="1"/>
                    <a:pt x="1" y="1315"/>
                    <a:pt x="1" y="2930"/>
                  </a:cubicBezTo>
                  <a:cubicBezTo>
                    <a:pt x="1" y="3320"/>
                    <a:pt x="68" y="3732"/>
                    <a:pt x="197" y="4163"/>
                  </a:cubicBezTo>
                  <a:lnTo>
                    <a:pt x="1673" y="4163"/>
                  </a:lnTo>
                  <a:lnTo>
                    <a:pt x="2498" y="2719"/>
                  </a:lnTo>
                  <a:lnTo>
                    <a:pt x="3442" y="4767"/>
                  </a:lnTo>
                  <a:lnTo>
                    <a:pt x="3845" y="4163"/>
                  </a:lnTo>
                  <a:lnTo>
                    <a:pt x="4935" y="4163"/>
                  </a:lnTo>
                  <a:lnTo>
                    <a:pt x="4935" y="793"/>
                  </a:lnTo>
                  <a:cubicBezTo>
                    <a:pt x="4401" y="291"/>
                    <a:pt x="3689" y="1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35039" y="2869417"/>
              <a:ext cx="158646" cy="215428"/>
            </a:xfrm>
            <a:custGeom>
              <a:rect b="b" l="l" r="r" t="t"/>
              <a:pathLst>
                <a:path extrusionOk="0" h="6131" w="4515">
                  <a:moveTo>
                    <a:pt x="2019" y="1"/>
                  </a:moveTo>
                  <a:lnTo>
                    <a:pt x="1610" y="715"/>
                  </a:lnTo>
                  <a:lnTo>
                    <a:pt x="1" y="715"/>
                  </a:lnTo>
                  <a:cubicBezTo>
                    <a:pt x="835" y="2679"/>
                    <a:pt x="2880" y="4801"/>
                    <a:pt x="4514" y="6131"/>
                  </a:cubicBezTo>
                  <a:lnTo>
                    <a:pt x="4514" y="715"/>
                  </a:lnTo>
                  <a:lnTo>
                    <a:pt x="3754" y="715"/>
                  </a:lnTo>
                  <a:lnTo>
                    <a:pt x="2923" y="1961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914771" y="2812985"/>
              <a:ext cx="173650" cy="65250"/>
            </a:xfrm>
            <a:custGeom>
              <a:rect b="b" l="l" r="r" t="t"/>
              <a:pathLst>
                <a:path extrusionOk="0" h="1857" w="4942">
                  <a:moveTo>
                    <a:pt x="0" y="1"/>
                  </a:moveTo>
                  <a:lnTo>
                    <a:pt x="0" y="929"/>
                  </a:lnTo>
                  <a:lnTo>
                    <a:pt x="2290" y="929"/>
                  </a:lnTo>
                  <a:lnTo>
                    <a:pt x="3217" y="1857"/>
                  </a:lnTo>
                  <a:lnTo>
                    <a:pt x="4942" y="1857"/>
                  </a:lnTo>
                  <a:lnTo>
                    <a:pt x="4942" y="929"/>
                  </a:lnTo>
                  <a:lnTo>
                    <a:pt x="3270" y="92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914771" y="2867660"/>
              <a:ext cx="173650" cy="65285"/>
            </a:xfrm>
            <a:custGeom>
              <a:rect b="b" l="l" r="r" t="t"/>
              <a:pathLst>
                <a:path extrusionOk="0" h="1858" w="4942">
                  <a:moveTo>
                    <a:pt x="0" y="0"/>
                  </a:moveTo>
                  <a:lnTo>
                    <a:pt x="0" y="930"/>
                  </a:lnTo>
                  <a:lnTo>
                    <a:pt x="1981" y="930"/>
                  </a:lnTo>
                  <a:lnTo>
                    <a:pt x="2909" y="1858"/>
                  </a:lnTo>
                  <a:lnTo>
                    <a:pt x="4942" y="1858"/>
                  </a:lnTo>
                  <a:lnTo>
                    <a:pt x="4942" y="930"/>
                  </a:lnTo>
                  <a:lnTo>
                    <a:pt x="2961" y="930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9" name="Google Shape;329;p30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2640000" dist="19050">
              <a:schemeClr val="accent1">
                <a:alpha val="76000"/>
              </a:scheme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180925" y="539500"/>
            <a:ext cx="4807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3300"/>
              <a:t>Les stages de développement</a:t>
            </a:r>
            <a:endParaRPr sz="3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31"/>
          <p:cNvCxnSpPr>
            <a:stCxn id="336" idx="7"/>
            <a:endCxn id="337" idx="3"/>
          </p:cNvCxnSpPr>
          <p:nvPr/>
        </p:nvCxnSpPr>
        <p:spPr>
          <a:xfrm flipH="1" rot="10800000">
            <a:off x="1898070" y="2719961"/>
            <a:ext cx="1332300" cy="868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1"/>
          <p:cNvCxnSpPr>
            <a:stCxn id="337" idx="5"/>
            <a:endCxn id="339" idx="1"/>
          </p:cNvCxnSpPr>
          <p:nvPr/>
        </p:nvCxnSpPr>
        <p:spPr>
          <a:xfrm>
            <a:off x="3906726" y="2720038"/>
            <a:ext cx="1334700" cy="868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1"/>
          <p:cNvCxnSpPr>
            <a:stCxn id="339" idx="7"/>
            <a:endCxn id="341" idx="3"/>
          </p:cNvCxnSpPr>
          <p:nvPr/>
        </p:nvCxnSpPr>
        <p:spPr>
          <a:xfrm flipH="1" rot="10800000">
            <a:off x="5917866" y="2719961"/>
            <a:ext cx="1333500" cy="868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1"/>
          <p:cNvSpPr/>
          <p:nvPr/>
        </p:nvSpPr>
        <p:spPr>
          <a:xfrm>
            <a:off x="1081475" y="3448355"/>
            <a:ext cx="956700" cy="956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98FAFC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796921" y="3163803"/>
            <a:ext cx="1525800" cy="1525800"/>
          </a:xfrm>
          <a:prstGeom prst="blockArc">
            <a:avLst>
              <a:gd fmla="val 7558344" name="adj1"/>
              <a:gd fmla="val 1850511" name="adj2"/>
              <a:gd fmla="val 9051" name="adj3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5101272" y="3448355"/>
            <a:ext cx="956700" cy="956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98FAFC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43" name="Google Shape;343;p31"/>
          <p:cNvSpPr/>
          <p:nvPr/>
        </p:nvSpPr>
        <p:spPr>
          <a:xfrm rot="6299891">
            <a:off x="4813508" y="3163918"/>
            <a:ext cx="1525570" cy="1525570"/>
          </a:xfrm>
          <a:prstGeom prst="blockArc">
            <a:avLst>
              <a:gd fmla="val 7558344" name="adj1"/>
              <a:gd fmla="val 15223599" name="adj2"/>
              <a:gd fmla="val 8678" name="adj3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7111170" y="1903443"/>
            <a:ext cx="956700" cy="956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98FAFC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44" name="Google Shape;344;p31"/>
          <p:cNvSpPr/>
          <p:nvPr/>
        </p:nvSpPr>
        <p:spPr>
          <a:xfrm rot="-7199867">
            <a:off x="6826569" y="1618838"/>
            <a:ext cx="1525903" cy="1525903"/>
          </a:xfrm>
          <a:prstGeom prst="blockArc">
            <a:avLst>
              <a:gd fmla="val 7630252" name="adj1"/>
              <a:gd fmla="val 11218651" name="adj2"/>
              <a:gd fmla="val 8577" name="adj3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 txBox="1"/>
          <p:nvPr>
            <p:ph idx="1" type="subTitle"/>
          </p:nvPr>
        </p:nvSpPr>
        <p:spPr>
          <a:xfrm>
            <a:off x="92900" y="2719949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compréhension du projet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31"/>
          <p:cNvSpPr txBox="1"/>
          <p:nvPr>
            <p:ph idx="4294967295" type="title"/>
          </p:nvPr>
        </p:nvSpPr>
        <p:spPr>
          <a:xfrm>
            <a:off x="4732288" y="2610725"/>
            <a:ext cx="16932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en" sz="1600"/>
              <a:t>Conception et et initialisation de git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7" name="Google Shape;337;p31"/>
          <p:cNvSpPr/>
          <p:nvPr/>
        </p:nvSpPr>
        <p:spPr>
          <a:xfrm>
            <a:off x="3090132" y="1903443"/>
            <a:ext cx="956700" cy="9567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rgbClr val="98FAFC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47" name="Google Shape;347;p31"/>
          <p:cNvSpPr/>
          <p:nvPr/>
        </p:nvSpPr>
        <p:spPr>
          <a:xfrm rot="3599795">
            <a:off x="2805598" y="1618983"/>
            <a:ext cx="1525643" cy="1525643"/>
          </a:xfrm>
          <a:prstGeom prst="blockArc">
            <a:avLst>
              <a:gd fmla="val 2672861" name="adj1"/>
              <a:gd fmla="val 14566258" name="adj2"/>
              <a:gd fmla="val 8261" name="adj3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 txBox="1"/>
          <p:nvPr>
            <p:ph idx="4294967295" type="title"/>
          </p:nvPr>
        </p:nvSpPr>
        <p:spPr>
          <a:xfrm>
            <a:off x="2723875" y="3359444"/>
            <a:ext cx="1691700" cy="81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Recherches et </a:t>
            </a:r>
            <a:r>
              <a:rPr lang="en" sz="1600"/>
              <a:t>acquisition</a:t>
            </a:r>
            <a:r>
              <a:rPr lang="en" sz="1600"/>
              <a:t> des cahier de charge</a:t>
            </a:r>
            <a:endParaRPr sz="1600"/>
          </a:p>
        </p:txBody>
      </p:sp>
      <p:sp>
        <p:nvSpPr>
          <p:cNvPr id="349" name="Google Shape;349;p31"/>
          <p:cNvSpPr txBox="1"/>
          <p:nvPr>
            <p:ph idx="4294967295" type="title"/>
          </p:nvPr>
        </p:nvSpPr>
        <p:spPr>
          <a:xfrm>
            <a:off x="6997670" y="3163788"/>
            <a:ext cx="1691700" cy="320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Developpements ,Testes et integration</a:t>
            </a:r>
            <a:endParaRPr sz="1600"/>
          </a:p>
        </p:txBody>
      </p:sp>
      <p:grpSp>
        <p:nvGrpSpPr>
          <p:cNvPr id="350" name="Google Shape;350;p31"/>
          <p:cNvGrpSpPr/>
          <p:nvPr/>
        </p:nvGrpSpPr>
        <p:grpSpPr>
          <a:xfrm flipH="1" rot="5400000">
            <a:off x="6054279" y="-1453324"/>
            <a:ext cx="1955378" cy="4224060"/>
            <a:chOff x="7350442" y="2608992"/>
            <a:chExt cx="777239" cy="1673160"/>
          </a:xfrm>
        </p:grpSpPr>
        <p:sp>
          <p:nvSpPr>
            <p:cNvPr id="351" name="Google Shape;351;p3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/>
          <p:nvPr/>
        </p:nvSpPr>
        <p:spPr>
          <a:xfrm>
            <a:off x="2603056" y="3353025"/>
            <a:ext cx="3404700" cy="15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97956" y="1371825"/>
            <a:ext cx="3404700" cy="15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1515350" y="1595850"/>
            <a:ext cx="2038500" cy="2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Cote frontend 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905167" y="1608462"/>
            <a:ext cx="459348" cy="459392"/>
          </a:xfrm>
          <a:custGeom>
            <a:rect b="b" l="l" r="r" t="t"/>
            <a:pathLst>
              <a:path extrusionOk="0" h="10486" w="10485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2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368" name="Google Shape;368;p3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32"/>
          <p:cNvGrpSpPr/>
          <p:nvPr/>
        </p:nvGrpSpPr>
        <p:grpSpPr>
          <a:xfrm flipH="1" rot="5400000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377" name="Google Shape;377;p3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32"/>
          <p:cNvSpPr txBox="1"/>
          <p:nvPr>
            <p:ph idx="8" type="title"/>
          </p:nvPr>
        </p:nvSpPr>
        <p:spPr>
          <a:xfrm>
            <a:off x="3618550" y="3581175"/>
            <a:ext cx="2389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Cote base de données</a:t>
            </a:r>
            <a:endParaRPr/>
          </a:p>
        </p:txBody>
      </p:sp>
      <p:sp>
        <p:nvSpPr>
          <p:cNvPr id="386" name="Google Shape;386;p32"/>
          <p:cNvSpPr txBox="1"/>
          <p:nvPr>
            <p:ph idx="9" type="subTitle"/>
          </p:nvPr>
        </p:nvSpPr>
        <p:spPr>
          <a:xfrm>
            <a:off x="3569350" y="4049075"/>
            <a:ext cx="2487600" cy="6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base de données , pour l’authentification ….</a:t>
            </a:r>
            <a:endParaRPr/>
          </a:p>
        </p:txBody>
      </p:sp>
      <p:sp>
        <p:nvSpPr>
          <p:cNvPr id="387" name="Google Shape;387;p32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r</a:t>
            </a:r>
            <a:r>
              <a:rPr lang="en"/>
              <a:t>éalisations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1094120" y="1797503"/>
            <a:ext cx="81398" cy="81354"/>
          </a:xfrm>
          <a:custGeom>
            <a:rect b="b" l="l" r="r" t="t"/>
            <a:pathLst>
              <a:path extrusionOk="0" h="1857" w="1858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>
            <p:ph idx="1" type="subTitle"/>
          </p:nvPr>
        </p:nvSpPr>
        <p:spPr>
          <a:xfrm>
            <a:off x="1246525" y="2165950"/>
            <a:ext cx="26562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des services d’affichage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4507959" y="1371825"/>
            <a:ext cx="3988500" cy="15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 txBox="1"/>
          <p:nvPr>
            <p:ph type="title"/>
          </p:nvPr>
        </p:nvSpPr>
        <p:spPr>
          <a:xfrm>
            <a:off x="5325362" y="1878850"/>
            <a:ext cx="1558800" cy="1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Cote backend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92" name="Google Shape;392;p32"/>
          <p:cNvSpPr txBox="1"/>
          <p:nvPr>
            <p:ph idx="1" type="subTitle"/>
          </p:nvPr>
        </p:nvSpPr>
        <p:spPr>
          <a:xfrm>
            <a:off x="5325350" y="2294275"/>
            <a:ext cx="3236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Développement des API pour implémenter le modèle Zipf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32"/>
          <p:cNvGrpSpPr/>
          <p:nvPr/>
        </p:nvGrpSpPr>
        <p:grpSpPr>
          <a:xfrm>
            <a:off x="4774458" y="1608542"/>
            <a:ext cx="459349" cy="459282"/>
            <a:chOff x="5609084" y="3936527"/>
            <a:chExt cx="368452" cy="368458"/>
          </a:xfrm>
        </p:grpSpPr>
        <p:sp>
          <p:nvSpPr>
            <p:cNvPr id="394" name="Google Shape;394;p32"/>
            <p:cNvSpPr/>
            <p:nvPr/>
          </p:nvSpPr>
          <p:spPr>
            <a:xfrm>
              <a:off x="5652269" y="4261765"/>
              <a:ext cx="86403" cy="43219"/>
            </a:xfrm>
            <a:custGeom>
              <a:rect b="b" l="l" r="r" t="t"/>
              <a:pathLst>
                <a:path extrusionOk="0" h="1230" w="2459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2458" y="1229"/>
                  </a:lnTo>
                  <a:lnTo>
                    <a:pt x="2458" y="628"/>
                  </a:lnTo>
                  <a:lnTo>
                    <a:pt x="1858" y="628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09084" y="3936527"/>
              <a:ext cx="368452" cy="303237"/>
            </a:xfrm>
            <a:custGeom>
              <a:rect b="b" l="l" r="r" t="t"/>
              <a:pathLst>
                <a:path extrusionOk="0" h="8630" w="10486">
                  <a:moveTo>
                    <a:pt x="4315" y="1229"/>
                  </a:moveTo>
                  <a:lnTo>
                    <a:pt x="4315" y="1857"/>
                  </a:lnTo>
                  <a:lnTo>
                    <a:pt x="2458" y="1857"/>
                  </a:lnTo>
                  <a:lnTo>
                    <a:pt x="2458" y="1229"/>
                  </a:lnTo>
                  <a:close/>
                  <a:moveTo>
                    <a:pt x="5543" y="1229"/>
                  </a:moveTo>
                  <a:lnTo>
                    <a:pt x="5543" y="1857"/>
                  </a:lnTo>
                  <a:lnTo>
                    <a:pt x="4916" y="1857"/>
                  </a:lnTo>
                  <a:lnTo>
                    <a:pt x="4916" y="1229"/>
                  </a:lnTo>
                  <a:close/>
                  <a:moveTo>
                    <a:pt x="6799" y="1229"/>
                  </a:moveTo>
                  <a:lnTo>
                    <a:pt x="6799" y="1857"/>
                  </a:lnTo>
                  <a:lnTo>
                    <a:pt x="6171" y="1857"/>
                  </a:lnTo>
                  <a:lnTo>
                    <a:pt x="6171" y="1229"/>
                  </a:lnTo>
                  <a:close/>
                  <a:moveTo>
                    <a:pt x="8028" y="1229"/>
                  </a:moveTo>
                  <a:lnTo>
                    <a:pt x="8028" y="1857"/>
                  </a:lnTo>
                  <a:lnTo>
                    <a:pt x="7399" y="1857"/>
                  </a:lnTo>
                  <a:lnTo>
                    <a:pt x="7399" y="1229"/>
                  </a:lnTo>
                  <a:close/>
                  <a:moveTo>
                    <a:pt x="1229" y="1"/>
                  </a:moveTo>
                  <a:lnTo>
                    <a:pt x="1229" y="3087"/>
                  </a:lnTo>
                  <a:lnTo>
                    <a:pt x="4943" y="3087"/>
                  </a:lnTo>
                  <a:lnTo>
                    <a:pt x="4943" y="4015"/>
                  </a:lnTo>
                  <a:lnTo>
                    <a:pt x="2157" y="4015"/>
                  </a:lnTo>
                  <a:lnTo>
                    <a:pt x="2157" y="5543"/>
                  </a:lnTo>
                  <a:lnTo>
                    <a:pt x="1" y="5543"/>
                  </a:lnTo>
                  <a:lnTo>
                    <a:pt x="1" y="8629"/>
                  </a:lnTo>
                  <a:lnTo>
                    <a:pt x="4943" y="8629"/>
                  </a:lnTo>
                  <a:lnTo>
                    <a:pt x="4943" y="5543"/>
                  </a:lnTo>
                  <a:lnTo>
                    <a:pt x="2758" y="5543"/>
                  </a:lnTo>
                  <a:lnTo>
                    <a:pt x="2758" y="4615"/>
                  </a:lnTo>
                  <a:lnTo>
                    <a:pt x="7700" y="4615"/>
                  </a:lnTo>
                  <a:lnTo>
                    <a:pt x="7700" y="5543"/>
                  </a:lnTo>
                  <a:lnTo>
                    <a:pt x="5543" y="5543"/>
                  </a:lnTo>
                  <a:lnTo>
                    <a:pt x="5543" y="8629"/>
                  </a:lnTo>
                  <a:lnTo>
                    <a:pt x="10485" y="8629"/>
                  </a:lnTo>
                  <a:lnTo>
                    <a:pt x="10485" y="5543"/>
                  </a:lnTo>
                  <a:lnTo>
                    <a:pt x="8329" y="5543"/>
                  </a:lnTo>
                  <a:lnTo>
                    <a:pt x="8329" y="4015"/>
                  </a:lnTo>
                  <a:lnTo>
                    <a:pt x="5543" y="4015"/>
                  </a:lnTo>
                  <a:lnTo>
                    <a:pt x="5543" y="3087"/>
                  </a:lnTo>
                  <a:lnTo>
                    <a:pt x="9257" y="3087"/>
                  </a:lnTo>
                  <a:lnTo>
                    <a:pt x="9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848024" y="4261765"/>
              <a:ext cx="86333" cy="43219"/>
            </a:xfrm>
            <a:custGeom>
              <a:rect b="b" l="l" r="r" t="t"/>
              <a:pathLst>
                <a:path extrusionOk="0" h="1230" w="2457">
                  <a:moveTo>
                    <a:pt x="599" y="1"/>
                  </a:moveTo>
                  <a:lnTo>
                    <a:pt x="599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2457" y="1229"/>
                  </a:lnTo>
                  <a:lnTo>
                    <a:pt x="2457" y="628"/>
                  </a:lnTo>
                  <a:lnTo>
                    <a:pt x="1829" y="62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2"/>
          <p:cNvGrpSpPr/>
          <p:nvPr/>
        </p:nvGrpSpPr>
        <p:grpSpPr>
          <a:xfrm>
            <a:off x="2884826" y="3518362"/>
            <a:ext cx="461914" cy="491319"/>
            <a:chOff x="8064537" y="2721380"/>
            <a:chExt cx="346600" cy="368664"/>
          </a:xfrm>
        </p:grpSpPr>
        <p:sp>
          <p:nvSpPr>
            <p:cNvPr id="398" name="Google Shape;398;p32"/>
            <p:cNvSpPr/>
            <p:nvPr/>
          </p:nvSpPr>
          <p:spPr>
            <a:xfrm>
              <a:off x="8291916" y="2764705"/>
              <a:ext cx="75897" cy="75897"/>
            </a:xfrm>
            <a:custGeom>
              <a:rect b="b" l="l" r="r" t="t"/>
              <a:pathLst>
                <a:path extrusionOk="0" h="2160" w="2160">
                  <a:moveTo>
                    <a:pt x="0" y="1"/>
                  </a:moveTo>
                  <a:lnTo>
                    <a:pt x="0" y="618"/>
                  </a:lnTo>
                  <a:cubicBezTo>
                    <a:pt x="851" y="618"/>
                    <a:pt x="1542" y="1309"/>
                    <a:pt x="1542" y="2160"/>
                  </a:cubicBezTo>
                  <a:lnTo>
                    <a:pt x="2159" y="2160"/>
                  </a:lnTo>
                  <a:cubicBezTo>
                    <a:pt x="2159" y="970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291916" y="2721380"/>
              <a:ext cx="119222" cy="119222"/>
            </a:xfrm>
            <a:custGeom>
              <a:rect b="b" l="l" r="r" t="t"/>
              <a:pathLst>
                <a:path extrusionOk="0" h="3393" w="3393">
                  <a:moveTo>
                    <a:pt x="0" y="1"/>
                  </a:moveTo>
                  <a:lnTo>
                    <a:pt x="0" y="618"/>
                  </a:lnTo>
                  <a:cubicBezTo>
                    <a:pt x="1532" y="618"/>
                    <a:pt x="2777" y="1863"/>
                    <a:pt x="2777" y="3393"/>
                  </a:cubicBezTo>
                  <a:lnTo>
                    <a:pt x="3392" y="3393"/>
                  </a:lnTo>
                  <a:cubicBezTo>
                    <a:pt x="3392" y="1522"/>
                    <a:pt x="187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8097145" y="2721591"/>
              <a:ext cx="108469" cy="75862"/>
            </a:xfrm>
            <a:custGeom>
              <a:rect b="b" l="l" r="r" t="t"/>
              <a:pathLst>
                <a:path extrusionOk="0" h="2159" w="3087">
                  <a:moveTo>
                    <a:pt x="1" y="1"/>
                  </a:moveTo>
                  <a:lnTo>
                    <a:pt x="1" y="765"/>
                  </a:lnTo>
                  <a:lnTo>
                    <a:pt x="1230" y="765"/>
                  </a:lnTo>
                  <a:lnTo>
                    <a:pt x="1230" y="1394"/>
                  </a:lnTo>
                  <a:lnTo>
                    <a:pt x="1" y="1394"/>
                  </a:lnTo>
                  <a:lnTo>
                    <a:pt x="1" y="2159"/>
                  </a:lnTo>
                  <a:lnTo>
                    <a:pt x="3086" y="2159"/>
                  </a:lnTo>
                  <a:lnTo>
                    <a:pt x="3086" y="1394"/>
                  </a:lnTo>
                  <a:lnTo>
                    <a:pt x="1858" y="1394"/>
                  </a:lnTo>
                  <a:lnTo>
                    <a:pt x="1858" y="765"/>
                  </a:lnTo>
                  <a:lnTo>
                    <a:pt x="3086" y="76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127715" y="3008494"/>
              <a:ext cx="47049" cy="22066"/>
            </a:xfrm>
            <a:custGeom>
              <a:rect b="b" l="l" r="r" t="t"/>
              <a:pathLst>
                <a:path extrusionOk="0" h="628" w="1339">
                  <a:moveTo>
                    <a:pt x="359" y="0"/>
                  </a:moveTo>
                  <a:cubicBezTo>
                    <a:pt x="216" y="0"/>
                    <a:pt x="87" y="95"/>
                    <a:pt x="51" y="234"/>
                  </a:cubicBezTo>
                  <a:cubicBezTo>
                    <a:pt x="1" y="442"/>
                    <a:pt x="157" y="628"/>
                    <a:pt x="356" y="628"/>
                  </a:cubicBezTo>
                  <a:lnTo>
                    <a:pt x="981" y="628"/>
                  </a:lnTo>
                  <a:cubicBezTo>
                    <a:pt x="1125" y="628"/>
                    <a:pt x="1254" y="533"/>
                    <a:pt x="1288" y="393"/>
                  </a:cubicBezTo>
                  <a:cubicBezTo>
                    <a:pt x="1339" y="186"/>
                    <a:pt x="1183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064537" y="2813899"/>
              <a:ext cx="261107" cy="276146"/>
            </a:xfrm>
            <a:custGeom>
              <a:rect b="b" l="l" r="r" t="t"/>
              <a:pathLst>
                <a:path extrusionOk="0" h="7859" w="7431">
                  <a:moveTo>
                    <a:pt x="3387" y="1224"/>
                  </a:moveTo>
                  <a:lnTo>
                    <a:pt x="3387" y="1851"/>
                  </a:lnTo>
                  <a:lnTo>
                    <a:pt x="1529" y="1851"/>
                  </a:lnTo>
                  <a:lnTo>
                    <a:pt x="1529" y="1224"/>
                  </a:lnTo>
                  <a:close/>
                  <a:moveTo>
                    <a:pt x="3086" y="2452"/>
                  </a:moveTo>
                  <a:lnTo>
                    <a:pt x="3086" y="3080"/>
                  </a:lnTo>
                  <a:lnTo>
                    <a:pt x="1858" y="3080"/>
                  </a:lnTo>
                  <a:lnTo>
                    <a:pt x="1858" y="2452"/>
                  </a:lnTo>
                  <a:close/>
                  <a:moveTo>
                    <a:pt x="2786" y="3681"/>
                  </a:moveTo>
                  <a:lnTo>
                    <a:pt x="2786" y="4310"/>
                  </a:lnTo>
                  <a:lnTo>
                    <a:pt x="2158" y="4310"/>
                  </a:lnTo>
                  <a:lnTo>
                    <a:pt x="2158" y="3681"/>
                  </a:lnTo>
                  <a:close/>
                  <a:moveTo>
                    <a:pt x="2765" y="4937"/>
                  </a:moveTo>
                  <a:cubicBezTo>
                    <a:pt x="3205" y="4937"/>
                    <a:pt x="3632" y="5291"/>
                    <a:pt x="3696" y="5727"/>
                  </a:cubicBezTo>
                  <a:cubicBezTo>
                    <a:pt x="3779" y="6301"/>
                    <a:pt x="3335" y="6793"/>
                    <a:pt x="2777" y="6793"/>
                  </a:cubicBezTo>
                  <a:lnTo>
                    <a:pt x="2170" y="6793"/>
                  </a:lnTo>
                  <a:cubicBezTo>
                    <a:pt x="1730" y="6793"/>
                    <a:pt x="1303" y="6439"/>
                    <a:pt x="1241" y="6004"/>
                  </a:cubicBezTo>
                  <a:cubicBezTo>
                    <a:pt x="1158" y="5431"/>
                    <a:pt x="1601" y="4937"/>
                    <a:pt x="2158" y="4937"/>
                  </a:cubicBezTo>
                  <a:close/>
                  <a:moveTo>
                    <a:pt x="6485" y="1"/>
                  </a:moveTo>
                  <a:cubicBezTo>
                    <a:pt x="6284" y="1"/>
                    <a:pt x="6083" y="76"/>
                    <a:pt x="5930" y="226"/>
                  </a:cubicBezTo>
                  <a:cubicBezTo>
                    <a:pt x="5540" y="610"/>
                    <a:pt x="5665" y="1261"/>
                    <a:pt x="6172" y="1477"/>
                  </a:cubicBezTo>
                  <a:lnTo>
                    <a:pt x="6172" y="3096"/>
                  </a:lnTo>
                  <a:lnTo>
                    <a:pt x="5543" y="3712"/>
                  </a:lnTo>
                  <a:lnTo>
                    <a:pt x="5543" y="5074"/>
                  </a:lnTo>
                  <a:lnTo>
                    <a:pt x="4942" y="5074"/>
                  </a:lnTo>
                  <a:lnTo>
                    <a:pt x="4942" y="132"/>
                  </a:lnTo>
                  <a:lnTo>
                    <a:pt x="1" y="132"/>
                  </a:lnTo>
                  <a:lnTo>
                    <a:pt x="1" y="7858"/>
                  </a:lnTo>
                  <a:lnTo>
                    <a:pt x="4942" y="7858"/>
                  </a:lnTo>
                  <a:lnTo>
                    <a:pt x="4942" y="6630"/>
                  </a:lnTo>
                  <a:lnTo>
                    <a:pt x="6016" y="6630"/>
                  </a:lnTo>
                  <a:cubicBezTo>
                    <a:pt x="6401" y="6630"/>
                    <a:pt x="6736" y="6353"/>
                    <a:pt x="6791" y="5971"/>
                  </a:cubicBezTo>
                  <a:cubicBezTo>
                    <a:pt x="6852" y="5550"/>
                    <a:pt x="6565" y="5183"/>
                    <a:pt x="6172" y="5104"/>
                  </a:cubicBezTo>
                  <a:lnTo>
                    <a:pt x="6172" y="3983"/>
                  </a:lnTo>
                  <a:lnTo>
                    <a:pt x="6800" y="3365"/>
                  </a:lnTo>
                  <a:lnTo>
                    <a:pt x="6800" y="1477"/>
                  </a:lnTo>
                  <a:cubicBezTo>
                    <a:pt x="7305" y="1261"/>
                    <a:pt x="7430" y="608"/>
                    <a:pt x="7041" y="226"/>
                  </a:cubicBezTo>
                  <a:cubicBezTo>
                    <a:pt x="6888" y="76"/>
                    <a:pt x="6686" y="1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3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08" name="Google Shape;408;p3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3"/>
          <p:cNvGrpSpPr/>
          <p:nvPr/>
        </p:nvGrpSpPr>
        <p:grpSpPr>
          <a:xfrm flipH="1" rot="5400000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17" name="Google Shape;417;p3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33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Les</a:t>
            </a:r>
            <a:r>
              <a:rPr lang="en"/>
              <a:t> difficultés rencontrées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1" y="954475"/>
            <a:ext cx="4011900" cy="3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/>
          <p:nvPr/>
        </p:nvSpPr>
        <p:spPr>
          <a:xfrm>
            <a:off x="4355550" y="1371825"/>
            <a:ext cx="4303200" cy="147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FF5E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98FAFC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 txBox="1"/>
          <p:nvPr>
            <p:ph type="title"/>
          </p:nvPr>
        </p:nvSpPr>
        <p:spPr>
          <a:xfrm>
            <a:off x="5172950" y="1595850"/>
            <a:ext cx="32511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4562767" y="1608462"/>
            <a:ext cx="459348" cy="459392"/>
          </a:xfrm>
          <a:custGeom>
            <a:rect b="b" l="l" r="r" t="t"/>
            <a:pathLst>
              <a:path extrusionOk="0" h="10486" w="10485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4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435" name="Google Shape;435;p3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34"/>
          <p:cNvSpPr txBox="1"/>
          <p:nvPr>
            <p:ph type="title"/>
          </p:nvPr>
        </p:nvSpPr>
        <p:spPr>
          <a:xfrm>
            <a:off x="816825" y="591400"/>
            <a:ext cx="5412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Conclusion et remerciements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75" y="886500"/>
            <a:ext cx="3471725" cy="26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