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0" r:id="rId19"/>
    <p:sldId id="363" r:id="rId20"/>
    <p:sldId id="364" r:id="rId21"/>
    <p:sldId id="365" r:id="rId22"/>
    <p:sldId id="366" r:id="rId23"/>
    <p:sldId id="323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6134" autoAdjust="0"/>
  </p:normalViewPr>
  <p:slideViewPr>
    <p:cSldViewPr>
      <p:cViewPr varScale="1">
        <p:scale>
          <a:sx n="56" d="100"/>
          <a:sy n="56" d="100"/>
        </p:scale>
        <p:origin x="14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C2DC-EA65-435F-8E2C-70BD2B96AE85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393D-64B8-4AB1-978D-7DB1FC1D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08083A-904A-4FDB-972B-8F8E16C82D7D}" type="slidenum">
              <a:rPr lang="nl-NL" altLang="nl-NL"/>
              <a:pPr eaLnBrk="1" hangingPunct="1">
                <a:spcBef>
                  <a:spcPct val="0"/>
                </a:spcBef>
              </a:pPr>
              <a:t>3</a:t>
            </a:fld>
            <a:endParaRPr lang="nl-NL" altLang="nl-NL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2171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/>
          </a:p>
        </p:txBody>
      </p:sp>
      <p:sp>
        <p:nvSpPr>
          <p:cNvPr id="3277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FF5BE8-CC6A-4686-B81A-317212645AE5}" type="slidenum">
              <a:rPr lang="nl-NL" altLang="nl-NL"/>
              <a:pPr eaLnBrk="1" hangingPunct="1">
                <a:spcBef>
                  <a:spcPct val="0"/>
                </a:spcBef>
              </a:pPr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6650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6434E3-0F1A-4027-BEE7-295963B56525}" type="slidenum">
              <a:rPr lang="nl-NL" altLang="nl-NL"/>
              <a:pPr eaLnBrk="1" hangingPunct="1">
                <a:spcBef>
                  <a:spcPct val="0"/>
                </a:spcBef>
              </a:pPr>
              <a:t>10</a:t>
            </a:fld>
            <a:endParaRPr lang="nl-NL" altLang="nl-N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2825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FC54BC-A908-4747-B706-DB3F58C82218}" type="slidenum">
              <a:rPr lang="nl-NL" altLang="nl-NL"/>
              <a:pPr eaLnBrk="1" hangingPunct="1">
                <a:spcBef>
                  <a:spcPct val="0"/>
                </a:spcBef>
              </a:pPr>
              <a:t>15</a:t>
            </a:fld>
            <a:endParaRPr lang="nl-NL" alt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8911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13F13F-5120-4877-A7A2-B9F517399248}" type="slidenum">
              <a:rPr lang="nl-NL" altLang="nl-NL"/>
              <a:pPr eaLnBrk="1" hangingPunct="1">
                <a:spcBef>
                  <a:spcPct val="0"/>
                </a:spcBef>
              </a:pPr>
              <a:t>16</a:t>
            </a:fld>
            <a:endParaRPr lang="nl-NL" alt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/>
              <a:t>.ggb file laten zien</a:t>
            </a:r>
          </a:p>
        </p:txBody>
      </p:sp>
    </p:spTree>
    <p:extLst>
      <p:ext uri="{BB962C8B-B14F-4D97-AF65-F5344CB8AC3E}">
        <p14:creationId xmlns:p14="http://schemas.microsoft.com/office/powerpoint/2010/main" val="121417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C7178E-D538-4974-AA75-F77109AFF9C3}" type="slidenum">
              <a:rPr lang="nl-NL" altLang="nl-NL"/>
              <a:pPr eaLnBrk="1" hangingPunct="1">
                <a:spcBef>
                  <a:spcPct val="0"/>
                </a:spcBef>
              </a:pPr>
              <a:t>17</a:t>
            </a:fld>
            <a:endParaRPr lang="nl-NL" altLang="nl-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6076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79425F-02B6-44CB-B70C-EF8CF3290FC6}" type="slidenum">
              <a:rPr lang="nl-NL" altLang="nl-NL"/>
              <a:pPr eaLnBrk="1" hangingPunct="1">
                <a:spcBef>
                  <a:spcPct val="0"/>
                </a:spcBef>
              </a:pPr>
              <a:t>18</a:t>
            </a:fld>
            <a:endParaRPr lang="nl-NL" alt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9395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79425F-02B6-44CB-B70C-EF8CF3290FC6}" type="slidenum">
              <a:rPr lang="nl-NL" altLang="nl-NL"/>
              <a:pPr eaLnBrk="1" hangingPunct="1">
                <a:spcBef>
                  <a:spcPct val="0"/>
                </a:spcBef>
              </a:pPr>
              <a:t>19</a:t>
            </a:fld>
            <a:endParaRPr lang="nl-NL" alt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6226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1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3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4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0446-D228-4688-8C00-2A4DA2BF40FF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6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431503" cy="6957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023" y="1628800"/>
            <a:ext cx="3726889" cy="576064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nl-NL" sz="6700" dirty="0">
                <a:latin typeface="Bell MT" pitchFamily="18" charset="0"/>
              </a:rPr>
              <a:t>meetkunde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851920" y="2249576"/>
            <a:ext cx="422256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nl-NL" sz="6700" dirty="0">
                <a:latin typeface="Bell MT" pitchFamily="18" charset="0"/>
              </a:rPr>
              <a:t>van Euclides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7041" y="3734448"/>
            <a:ext cx="92874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Bell MT" pitchFamily="18" charset="0"/>
              </a:rPr>
              <a:t>“Wat we hebben bewezen, mogen we toepassen”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5496" y="5085184"/>
            <a:ext cx="92874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Bell MT" pitchFamily="18" charset="0"/>
              </a:rPr>
              <a:t>“Wat mag je aannemen te weten?”</a:t>
            </a:r>
          </a:p>
        </p:txBody>
      </p:sp>
    </p:spTree>
    <p:extLst>
      <p:ext uri="{BB962C8B-B14F-4D97-AF65-F5344CB8AC3E}">
        <p14:creationId xmlns:p14="http://schemas.microsoft.com/office/powerpoint/2010/main" val="14144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461962" y="1009053"/>
                <a:ext cx="7915275" cy="1865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STELLING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Gegeven zijn twee evenwijdige lijnen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sz="1800" dirty="0"/>
                  <a:t>,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altLang="nl-NL" sz="1800" dirty="0"/>
                  <a:t> en een lijn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altLang="nl-NL" sz="1800" dirty="0"/>
                  <a:t> die deze twee lijnen snijdt. Noem de snijpunten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sz="1800" dirty="0"/>
                  <a:t> 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nl-NL" altLang="nl-NL" sz="1800" dirty="0"/>
                  <a:t>.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Dan: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-hoeken)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        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𝑍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-hoeken)</a:t>
                </a:r>
                <a:endParaRPr lang="nl-NL" altLang="nl-NL" sz="1800" dirty="0"/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962" y="1009053"/>
                <a:ext cx="7915275" cy="1865313"/>
              </a:xfrm>
              <a:prstGeom prst="rect">
                <a:avLst/>
              </a:prstGeom>
              <a:blipFill rotWithShape="0">
                <a:blip r:embed="rId3"/>
                <a:stretch>
                  <a:fillRect l="-693" t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 Box 35"/>
              <p:cNvSpPr txBox="1">
                <a:spLocks noChangeArrowheads="1"/>
              </p:cNvSpPr>
              <p:nvPr/>
            </p:nvSpPr>
            <p:spPr bwMode="auto">
              <a:xfrm>
                <a:off x="5616478" y="3213937"/>
                <a:ext cx="324201" cy="371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8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6478" y="3213937"/>
                <a:ext cx="324201" cy="3714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ep 4"/>
          <p:cNvGrpSpPr>
            <a:grpSpLocks/>
          </p:cNvGrpSpPr>
          <p:nvPr/>
        </p:nvGrpSpPr>
        <p:grpSpPr bwMode="auto">
          <a:xfrm>
            <a:off x="2555776" y="3381595"/>
            <a:ext cx="5280696" cy="369887"/>
            <a:chOff x="1320522" y="3313198"/>
            <a:chExt cx="5280278" cy="369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360522" y="3313198"/>
                  <a:ext cx="240278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0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0522" y="3313198"/>
                  <a:ext cx="240278" cy="369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512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Rechte verbindingslijn 13"/>
            <p:cNvCxnSpPr/>
            <p:nvPr/>
          </p:nvCxnSpPr>
          <p:spPr>
            <a:xfrm>
              <a:off x="1320522" y="3498935"/>
              <a:ext cx="5039914" cy="0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ep 5"/>
          <p:cNvGrpSpPr>
            <a:grpSpLocks/>
          </p:cNvGrpSpPr>
          <p:nvPr/>
        </p:nvGrpSpPr>
        <p:grpSpPr bwMode="auto">
          <a:xfrm>
            <a:off x="2652614" y="2657695"/>
            <a:ext cx="4464095" cy="2936875"/>
            <a:chOff x="1840675" y="2430629"/>
            <a:chExt cx="4462754" cy="293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017522" y="2430629"/>
                  <a:ext cx="285907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58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7522" y="2430629"/>
                  <a:ext cx="285907" cy="3683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Rechte verbindingslijn 3"/>
            <p:cNvCxnSpPr/>
            <p:nvPr/>
          </p:nvCxnSpPr>
          <p:spPr>
            <a:xfrm flipV="1">
              <a:off x="1840675" y="2649715"/>
              <a:ext cx="4156413" cy="271793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6016526" y="3345082"/>
            <a:ext cx="25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4170264" y="4549995"/>
            <a:ext cx="2540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5287864" y="3554632"/>
            <a:ext cx="25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" name="Groep 16"/>
          <p:cNvGrpSpPr>
            <a:grpSpLocks/>
          </p:cNvGrpSpPr>
          <p:nvPr/>
        </p:nvGrpSpPr>
        <p:grpSpPr bwMode="auto">
          <a:xfrm>
            <a:off x="2527201" y="4607145"/>
            <a:ext cx="5422574" cy="369887"/>
            <a:chOff x="1320522" y="3313198"/>
            <a:chExt cx="5423708" cy="369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359921" y="3313198"/>
                  <a:ext cx="384309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56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59921" y="3313198"/>
                  <a:ext cx="384309" cy="369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Rechte verbindingslijn 18"/>
            <p:cNvCxnSpPr/>
            <p:nvPr/>
          </p:nvCxnSpPr>
          <p:spPr>
            <a:xfrm>
              <a:off x="1320522" y="3498935"/>
              <a:ext cx="5039779" cy="0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653666" y="4429653"/>
                <a:ext cx="324201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nl-NL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3666" y="4429653"/>
                <a:ext cx="324201" cy="369888"/>
              </a:xfrm>
              <a:prstGeom prst="rect">
                <a:avLst/>
              </a:prstGeom>
              <a:blipFill rotWithShape="0">
                <a:blip r:embed="rId8"/>
                <a:stretch>
                  <a:fillRect l="-3704" r="-7407" b="-1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33400" y="44624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STELLINGEN</a:t>
            </a:r>
          </a:p>
        </p:txBody>
      </p:sp>
      <p:sp>
        <p:nvSpPr>
          <p:cNvPr id="2" name="PIJL-RECHTS 1"/>
          <p:cNvSpPr/>
          <p:nvPr/>
        </p:nvSpPr>
        <p:spPr>
          <a:xfrm>
            <a:off x="4911105" y="3489087"/>
            <a:ext cx="136376" cy="157685"/>
          </a:xfrm>
          <a:prstGeom prst="rightArrow">
            <a:avLst>
              <a:gd name="adj1" fmla="val 50000"/>
              <a:gd name="adj2" fmla="val 11111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JL-RECHTS 27"/>
          <p:cNvSpPr/>
          <p:nvPr/>
        </p:nvSpPr>
        <p:spPr>
          <a:xfrm>
            <a:off x="4917113" y="4714061"/>
            <a:ext cx="136376" cy="157685"/>
          </a:xfrm>
          <a:prstGeom prst="rightArrow">
            <a:avLst>
              <a:gd name="adj1" fmla="val 50000"/>
              <a:gd name="adj2" fmla="val 11111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3" y="1683239"/>
            <a:ext cx="8372454" cy="31211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</p:pic>
      <p:grpSp>
        <p:nvGrpSpPr>
          <p:cNvPr id="14" name="Groep 13"/>
          <p:cNvGrpSpPr>
            <a:grpSpLocks/>
          </p:cNvGrpSpPr>
          <p:nvPr/>
        </p:nvGrpSpPr>
        <p:grpSpPr bwMode="auto">
          <a:xfrm>
            <a:off x="791575" y="1759168"/>
            <a:ext cx="5353050" cy="4498975"/>
            <a:chOff x="614146" y="989533"/>
            <a:chExt cx="5353481" cy="4498240"/>
          </a:xfrm>
        </p:grpSpPr>
        <p:sp>
          <p:nvSpPr>
            <p:cNvPr id="7" name="Rechthoek 6"/>
            <p:cNvSpPr/>
            <p:nvPr/>
          </p:nvSpPr>
          <p:spPr>
            <a:xfrm>
              <a:off x="628434" y="989533"/>
              <a:ext cx="4653338" cy="159041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cxnSp>
          <p:nvCxnSpPr>
            <p:cNvPr id="9" name="Rechte verbindingslijn 8"/>
            <p:cNvCxnSpPr/>
            <p:nvPr/>
          </p:nvCxnSpPr>
          <p:spPr>
            <a:xfrm flipH="1">
              <a:off x="628434" y="2579948"/>
              <a:ext cx="0" cy="212372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>
            <a:xfrm rot="16200000" flipH="1">
              <a:off x="1676270" y="3627267"/>
              <a:ext cx="0" cy="2124246"/>
            </a:xfrm>
            <a:prstGeom prst="line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2835463" y="4519398"/>
              <a:ext cx="3132164" cy="96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/>
                <a:t>Wat is een driehoek??</a:t>
              </a:r>
              <a:endParaRPr lang="nl-NL" altLang="nl-NL" sz="1800"/>
            </a:p>
            <a:p>
              <a:pPr eaLnBrk="1" hangingPunct="1">
                <a:buFontTx/>
                <a:buNone/>
              </a:pPr>
              <a:endParaRPr lang="nl-NL" altLang="nl-NL" sz="1800"/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" y="44624"/>
            <a:ext cx="8549640" cy="6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VOORKENNIS</a:t>
            </a:r>
          </a:p>
        </p:txBody>
      </p:sp>
    </p:spTree>
    <p:extLst>
      <p:ext uri="{BB962C8B-B14F-4D97-AF65-F5344CB8AC3E}">
        <p14:creationId xmlns:p14="http://schemas.microsoft.com/office/powerpoint/2010/main" val="13957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25224" y="982258"/>
                <a:ext cx="8362131" cy="172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DEFINITIE</a:t>
                </a:r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De meetkundige figuur die ontstaat door drie punten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sz="1800" dirty="0"/>
                  <a:t>,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sz="1800" dirty="0"/>
                  <a:t> 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NL" altLang="nl-NL" sz="1800" dirty="0"/>
                  <a:t>, die niet alle op dezelfde rechte lijn liggen, door lijnstukken met elkaar te verbinden, heet een </a:t>
                </a:r>
                <a:r>
                  <a:rPr lang="nl-NL" altLang="nl-NL" sz="1800" b="1" dirty="0">
                    <a:solidFill>
                      <a:srgbClr val="880000"/>
                    </a:solidFill>
                  </a:rPr>
                  <a:t>driehoek</a:t>
                </a:r>
                <a:r>
                  <a:rPr lang="nl-NL" altLang="nl-NL" sz="1800" dirty="0"/>
                  <a:t>.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nl-NL" altLang="nl-NL" sz="1800" b="1" dirty="0"/>
                  <a:t>Notatie</a:t>
                </a:r>
                <a:r>
                  <a:rPr lang="nl-NL" altLang="nl-NL" sz="1800" dirty="0"/>
                  <a:t>: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4" y="982258"/>
                <a:ext cx="8362131" cy="1720250"/>
              </a:xfrm>
              <a:prstGeom prst="rect">
                <a:avLst/>
              </a:prstGeom>
              <a:blipFill rotWithShape="0">
                <a:blip r:embed="rId2"/>
                <a:stretch>
                  <a:fillRect l="-583" t="-17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ep 1"/>
          <p:cNvGrpSpPr>
            <a:grpSpLocks/>
          </p:cNvGrpSpPr>
          <p:nvPr/>
        </p:nvGrpSpPr>
        <p:grpSpPr bwMode="auto">
          <a:xfrm>
            <a:off x="2598151" y="3392953"/>
            <a:ext cx="3866223" cy="2058988"/>
            <a:chOff x="2342820" y="2190438"/>
            <a:chExt cx="3866223" cy="2058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342820" y="3880688"/>
                  <a:ext cx="430618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05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2820" y="3880688"/>
                  <a:ext cx="430618" cy="3683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67400" y="3844698"/>
                  <a:ext cx="341643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06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7400" y="3844698"/>
                  <a:ext cx="341643" cy="369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71849" y="2190438"/>
                  <a:ext cx="389842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07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1849" y="2190438"/>
                  <a:ext cx="389842" cy="369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8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6 h 907"/>
                <a:gd name="T2" fmla="*/ 2147483646 w 2041"/>
                <a:gd name="T3" fmla="*/ 2147483646 h 907"/>
                <a:gd name="T4" fmla="*/ 2147483646 w 2041"/>
                <a:gd name="T5" fmla="*/ 0 h 907"/>
                <a:gd name="T6" fmla="*/ 0 w 2041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ep 13"/>
          <p:cNvGrpSpPr>
            <a:grpSpLocks/>
          </p:cNvGrpSpPr>
          <p:nvPr/>
        </p:nvGrpSpPr>
        <p:grpSpPr bwMode="auto">
          <a:xfrm>
            <a:off x="4571744" y="3572341"/>
            <a:ext cx="2101850" cy="709612"/>
            <a:chOff x="4316875" y="3030288"/>
            <a:chExt cx="2102092" cy="709199"/>
          </a:xfrm>
        </p:grpSpPr>
        <p:cxnSp>
          <p:nvCxnSpPr>
            <p:cNvPr id="12" name="Rechte verbindingslijn met pijl 11"/>
            <p:cNvCxnSpPr/>
            <p:nvPr/>
          </p:nvCxnSpPr>
          <p:spPr>
            <a:xfrm flipV="1">
              <a:off x="4316875" y="3222263"/>
              <a:ext cx="1428915" cy="517224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4" name="Rectangle 9"/>
            <p:cNvSpPr>
              <a:spLocks noChangeArrowheads="1"/>
            </p:cNvSpPr>
            <p:nvPr/>
          </p:nvSpPr>
          <p:spPr bwMode="auto">
            <a:xfrm>
              <a:off x="5677468" y="3030288"/>
              <a:ext cx="741499" cy="48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/>
                <a:t>zijde</a:t>
              </a:r>
              <a:endParaRPr lang="nl-NL" altLang="nl-NL" sz="1800"/>
            </a:p>
          </p:txBody>
        </p:sp>
      </p:grpSp>
      <p:grpSp>
        <p:nvGrpSpPr>
          <p:cNvPr id="21" name="Groep 20"/>
          <p:cNvGrpSpPr>
            <a:grpSpLocks/>
          </p:cNvGrpSpPr>
          <p:nvPr/>
        </p:nvGrpSpPr>
        <p:grpSpPr bwMode="auto">
          <a:xfrm>
            <a:off x="4214556" y="5277643"/>
            <a:ext cx="1960563" cy="563627"/>
            <a:chOff x="3897313" y="5246319"/>
            <a:chExt cx="1960327" cy="563604"/>
          </a:xfrm>
        </p:grpSpPr>
        <p:cxnSp>
          <p:nvCxnSpPr>
            <p:cNvPr id="16" name="Rechte verbindingslijn met pijl 15"/>
            <p:cNvCxnSpPr/>
            <p:nvPr/>
          </p:nvCxnSpPr>
          <p:spPr>
            <a:xfrm flipH="1">
              <a:off x="4940175" y="5246319"/>
              <a:ext cx="917465" cy="277800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2" name="Rectangle 9"/>
            <p:cNvSpPr>
              <a:spLocks noChangeArrowheads="1"/>
            </p:cNvSpPr>
            <p:nvPr/>
          </p:nvSpPr>
          <p:spPr bwMode="auto">
            <a:xfrm>
              <a:off x="3897313" y="5325949"/>
              <a:ext cx="1259900" cy="48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hoekpunt</a:t>
              </a:r>
            </a:p>
          </p:txBody>
        </p:sp>
      </p:grpSp>
      <p:grpSp>
        <p:nvGrpSpPr>
          <p:cNvPr id="22" name="Groep 21"/>
          <p:cNvGrpSpPr>
            <a:grpSpLocks/>
          </p:cNvGrpSpPr>
          <p:nvPr/>
        </p:nvGrpSpPr>
        <p:grpSpPr bwMode="auto">
          <a:xfrm>
            <a:off x="3673219" y="2725814"/>
            <a:ext cx="3014022" cy="1206876"/>
            <a:chOff x="4316875" y="3121184"/>
            <a:chExt cx="3014387" cy="618303"/>
          </a:xfrm>
        </p:grpSpPr>
        <p:cxnSp>
          <p:nvCxnSpPr>
            <p:cNvPr id="23" name="Rechte verbindingslijn met pijl 22"/>
            <p:cNvCxnSpPr/>
            <p:nvPr/>
          </p:nvCxnSpPr>
          <p:spPr>
            <a:xfrm flipV="1">
              <a:off x="4316875" y="3222227"/>
              <a:ext cx="1428923" cy="517260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5691117" y="3121184"/>
              <a:ext cx="1640145" cy="19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binnenhoek</a:t>
              </a:r>
              <a:endParaRPr lang="nl-NL" altLang="nl-NL" sz="1800" dirty="0"/>
            </a:p>
          </p:txBody>
        </p:sp>
      </p:grpSp>
      <p:sp>
        <p:nvSpPr>
          <p:cNvPr id="25" name="Arc 9"/>
          <p:cNvSpPr>
            <a:spLocks/>
          </p:cNvSpPr>
          <p:nvPr/>
        </p:nvSpPr>
        <p:spPr bwMode="auto">
          <a:xfrm rot="218918" flipV="1">
            <a:off x="3490656" y="3853328"/>
            <a:ext cx="388938" cy="190500"/>
          </a:xfrm>
          <a:custGeom>
            <a:avLst/>
            <a:gdLst>
              <a:gd name="T0" fmla="*/ 2147483646 w 21543"/>
              <a:gd name="T1" fmla="*/ 0 h 21596"/>
              <a:gd name="T2" fmla="*/ 2147483646 w 21543"/>
              <a:gd name="T3" fmla="*/ 2147483646 h 21596"/>
              <a:gd name="T4" fmla="*/ 0 w 21543"/>
              <a:gd name="T5" fmla="*/ 2147483646 h 215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3" h="21596" fill="none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</a:path>
              <a:path w="21543" h="21596" stroke="0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  <a:lnTo>
                  <a:pt x="0" y="21596"/>
                </a:lnTo>
                <a:lnTo>
                  <a:pt x="42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533400" y="9148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4478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8" name="Groep 1"/>
          <p:cNvGrpSpPr>
            <a:grpSpLocks/>
          </p:cNvGrpSpPr>
          <p:nvPr/>
        </p:nvGrpSpPr>
        <p:grpSpPr bwMode="auto">
          <a:xfrm>
            <a:off x="3218603" y="2856918"/>
            <a:ext cx="3923958" cy="2086284"/>
            <a:chOff x="2274579" y="2190438"/>
            <a:chExt cx="3923958" cy="2085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74579" y="3907980"/>
                  <a:ext cx="352775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39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579" y="3907980"/>
                  <a:ext cx="352775" cy="3683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26457" y="3803762"/>
                  <a:ext cx="372080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40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6457" y="3803762"/>
                  <a:ext cx="372080" cy="369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99144" y="2190438"/>
                  <a:ext cx="389843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41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9144" y="2190438"/>
                  <a:ext cx="389843" cy="369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42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6 h 907"/>
                <a:gd name="T2" fmla="*/ 2147483646 w 2041"/>
                <a:gd name="T3" fmla="*/ 2147483646 h 907"/>
                <a:gd name="T4" fmla="*/ 2147483646 w 2041"/>
                <a:gd name="T5" fmla="*/ 0 h 907"/>
                <a:gd name="T6" fmla="*/ 0 w 2041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ep 13"/>
          <p:cNvGrpSpPr>
            <a:grpSpLocks/>
          </p:cNvGrpSpPr>
          <p:nvPr/>
        </p:nvGrpSpPr>
        <p:grpSpPr bwMode="auto">
          <a:xfrm>
            <a:off x="5260437" y="3036306"/>
            <a:ext cx="2101850" cy="709612"/>
            <a:chOff x="4316875" y="3030288"/>
            <a:chExt cx="2102092" cy="709199"/>
          </a:xfrm>
        </p:grpSpPr>
        <p:cxnSp>
          <p:nvCxnSpPr>
            <p:cNvPr id="12" name="Rechte verbindingslijn met pijl 11"/>
            <p:cNvCxnSpPr/>
            <p:nvPr/>
          </p:nvCxnSpPr>
          <p:spPr>
            <a:xfrm flipV="1">
              <a:off x="4316875" y="3222263"/>
              <a:ext cx="1428915" cy="517224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5677468" y="3030288"/>
              <a:ext cx="741499" cy="48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/>
                <a:t>zijde</a:t>
              </a:r>
              <a:endParaRPr lang="nl-NL" altLang="nl-NL" sz="1800"/>
            </a:p>
          </p:txBody>
        </p:sp>
      </p:grpSp>
      <p:grpSp>
        <p:nvGrpSpPr>
          <p:cNvPr id="13320" name="Groep 20"/>
          <p:cNvGrpSpPr>
            <a:grpSpLocks/>
          </p:cNvGrpSpPr>
          <p:nvPr/>
        </p:nvGrpSpPr>
        <p:grpSpPr bwMode="auto">
          <a:xfrm>
            <a:off x="4860032" y="4725126"/>
            <a:ext cx="1960563" cy="448856"/>
            <a:chOff x="3897313" y="5246319"/>
            <a:chExt cx="1960327" cy="448837"/>
          </a:xfrm>
        </p:grpSpPr>
        <p:cxnSp>
          <p:nvCxnSpPr>
            <p:cNvPr id="16" name="Rechte verbindingslijn met pijl 15"/>
            <p:cNvCxnSpPr/>
            <p:nvPr/>
          </p:nvCxnSpPr>
          <p:spPr>
            <a:xfrm flipH="1">
              <a:off x="4940175" y="5246319"/>
              <a:ext cx="917465" cy="277800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6" name="Rectangle 9"/>
            <p:cNvSpPr>
              <a:spLocks noChangeArrowheads="1"/>
            </p:cNvSpPr>
            <p:nvPr/>
          </p:nvSpPr>
          <p:spPr bwMode="auto">
            <a:xfrm>
              <a:off x="3897313" y="5331541"/>
              <a:ext cx="1259900" cy="363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hoekpunt</a:t>
              </a:r>
            </a:p>
          </p:txBody>
        </p:sp>
      </p:grpSp>
      <p:grpSp>
        <p:nvGrpSpPr>
          <p:cNvPr id="13321" name="Groep 21"/>
          <p:cNvGrpSpPr>
            <a:grpSpLocks/>
          </p:cNvGrpSpPr>
          <p:nvPr/>
        </p:nvGrpSpPr>
        <p:grpSpPr bwMode="auto">
          <a:xfrm>
            <a:off x="4361912" y="2217078"/>
            <a:ext cx="3014022" cy="1179581"/>
            <a:chOff x="4316875" y="3135168"/>
            <a:chExt cx="3014387" cy="604319"/>
          </a:xfrm>
        </p:grpSpPr>
        <p:cxnSp>
          <p:nvCxnSpPr>
            <p:cNvPr id="23" name="Rechte verbindingslijn met pijl 22"/>
            <p:cNvCxnSpPr/>
            <p:nvPr/>
          </p:nvCxnSpPr>
          <p:spPr>
            <a:xfrm flipV="1">
              <a:off x="4316875" y="3222227"/>
              <a:ext cx="1428923" cy="517260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Rectangle 9"/>
            <p:cNvSpPr>
              <a:spLocks noChangeArrowheads="1"/>
            </p:cNvSpPr>
            <p:nvPr/>
          </p:nvSpPr>
          <p:spPr bwMode="auto">
            <a:xfrm>
              <a:off x="5691117" y="3135168"/>
              <a:ext cx="1640145" cy="19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binnenhoek</a:t>
              </a:r>
              <a:endParaRPr lang="nl-NL" altLang="nl-NL" sz="1800" dirty="0"/>
            </a:p>
          </p:txBody>
        </p:sp>
      </p:grpSp>
      <p:cxnSp>
        <p:nvCxnSpPr>
          <p:cNvPr id="15" name="Rechte verbindingslijn 14"/>
          <p:cNvCxnSpPr/>
          <p:nvPr/>
        </p:nvCxnSpPr>
        <p:spPr>
          <a:xfrm flipV="1">
            <a:off x="2318799" y="4636506"/>
            <a:ext cx="3730625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V="1">
            <a:off x="3014124" y="3617331"/>
            <a:ext cx="1093788" cy="220345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Arc 9"/>
          <p:cNvSpPr>
            <a:spLocks/>
          </p:cNvSpPr>
          <p:nvPr/>
        </p:nvSpPr>
        <p:spPr bwMode="auto">
          <a:xfrm rot="218918" flipV="1">
            <a:off x="4179349" y="3317293"/>
            <a:ext cx="388938" cy="190500"/>
          </a:xfrm>
          <a:custGeom>
            <a:avLst/>
            <a:gdLst>
              <a:gd name="T0" fmla="*/ 2147483646 w 21543"/>
              <a:gd name="T1" fmla="*/ 0 h 21596"/>
              <a:gd name="T2" fmla="*/ 2147483646 w 21543"/>
              <a:gd name="T3" fmla="*/ 2147483646 h 21596"/>
              <a:gd name="T4" fmla="*/ 0 w 21543"/>
              <a:gd name="T5" fmla="*/ 2147483646 h 215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3" h="21596" fill="none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</a:path>
              <a:path w="21543" h="21596" stroke="0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  <a:lnTo>
                  <a:pt x="0" y="21596"/>
                </a:lnTo>
                <a:lnTo>
                  <a:pt x="42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9791989" flipV="1">
            <a:off x="3368137" y="4419018"/>
            <a:ext cx="387350" cy="190500"/>
          </a:xfrm>
          <a:custGeom>
            <a:avLst/>
            <a:gdLst>
              <a:gd name="T0" fmla="*/ 2147483646 w 21543"/>
              <a:gd name="T1" fmla="*/ 0 h 21596"/>
              <a:gd name="T2" fmla="*/ 2147483646 w 21543"/>
              <a:gd name="T3" fmla="*/ 2147483646 h 21596"/>
              <a:gd name="T4" fmla="*/ 0 w 21543"/>
              <a:gd name="T5" fmla="*/ 2147483646 h 215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3" h="21596" fill="none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</a:path>
              <a:path w="21543" h="21596" stroke="0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  <a:lnTo>
                  <a:pt x="0" y="21596"/>
                </a:lnTo>
                <a:lnTo>
                  <a:pt x="42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rc 9"/>
          <p:cNvSpPr>
            <a:spLocks/>
          </p:cNvSpPr>
          <p:nvPr/>
        </p:nvSpPr>
        <p:spPr bwMode="auto">
          <a:xfrm rot="20696650" flipV="1">
            <a:off x="3449099" y="4671431"/>
            <a:ext cx="388938" cy="190500"/>
          </a:xfrm>
          <a:custGeom>
            <a:avLst/>
            <a:gdLst>
              <a:gd name="T0" fmla="*/ 2147483646 w 21543"/>
              <a:gd name="T1" fmla="*/ 0 h 21596"/>
              <a:gd name="T2" fmla="*/ 2147483646 w 21543"/>
              <a:gd name="T3" fmla="*/ 2147483646 h 21596"/>
              <a:gd name="T4" fmla="*/ 0 w 21543"/>
              <a:gd name="T5" fmla="*/ 2147483646 h 215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3" h="21596" fill="none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</a:path>
              <a:path w="21543" h="21596" stroke="0" extrusionOk="0">
                <a:moveTo>
                  <a:pt x="420" y="0"/>
                </a:moveTo>
                <a:cubicBezTo>
                  <a:pt x="11576" y="217"/>
                  <a:pt x="20730" y="8895"/>
                  <a:pt x="21542" y="20024"/>
                </a:cubicBezTo>
                <a:lnTo>
                  <a:pt x="0" y="21596"/>
                </a:lnTo>
                <a:lnTo>
                  <a:pt x="42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ep 31"/>
          <p:cNvGrpSpPr>
            <a:grpSpLocks/>
          </p:cNvGrpSpPr>
          <p:nvPr/>
        </p:nvGrpSpPr>
        <p:grpSpPr bwMode="auto">
          <a:xfrm>
            <a:off x="3774535" y="4909556"/>
            <a:ext cx="2258911" cy="1152676"/>
            <a:chOff x="4759650" y="2347567"/>
            <a:chExt cx="2449040" cy="983893"/>
          </a:xfrm>
        </p:grpSpPr>
        <p:cxnSp>
          <p:nvCxnSpPr>
            <p:cNvPr id="33" name="Rechte verbindingslijn met pijl 32"/>
            <p:cNvCxnSpPr/>
            <p:nvPr/>
          </p:nvCxnSpPr>
          <p:spPr>
            <a:xfrm>
              <a:off x="4759650" y="2347567"/>
              <a:ext cx="986199" cy="874005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2" name="Rectangle 9"/>
            <p:cNvSpPr>
              <a:spLocks noChangeArrowheads="1"/>
            </p:cNvSpPr>
            <p:nvPr/>
          </p:nvSpPr>
          <p:spPr bwMode="auto">
            <a:xfrm>
              <a:off x="5745638" y="3039769"/>
              <a:ext cx="1463052" cy="29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buitenhoek</a:t>
              </a:r>
              <a:endParaRPr lang="nl-NL" altLang="nl-NL" sz="1800" dirty="0"/>
            </a:p>
          </p:txBody>
        </p:sp>
      </p:grpSp>
      <p:grpSp>
        <p:nvGrpSpPr>
          <p:cNvPr id="37" name="Groep 36"/>
          <p:cNvGrpSpPr>
            <a:grpSpLocks/>
          </p:cNvGrpSpPr>
          <p:nvPr/>
        </p:nvGrpSpPr>
        <p:grpSpPr bwMode="auto">
          <a:xfrm>
            <a:off x="1250267" y="3539378"/>
            <a:ext cx="2181368" cy="827223"/>
            <a:chOff x="4434779" y="3038671"/>
            <a:chExt cx="2365572" cy="706629"/>
          </a:xfrm>
        </p:grpSpPr>
        <p:cxnSp>
          <p:nvCxnSpPr>
            <p:cNvPr id="38" name="Rechte verbindingslijn met pijl 37"/>
            <p:cNvCxnSpPr/>
            <p:nvPr/>
          </p:nvCxnSpPr>
          <p:spPr>
            <a:xfrm flipH="1" flipV="1">
              <a:off x="5745038" y="3221860"/>
              <a:ext cx="1055313" cy="523440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0" name="Rectangle 9"/>
            <p:cNvSpPr>
              <a:spLocks noChangeArrowheads="1"/>
            </p:cNvSpPr>
            <p:nvPr/>
          </p:nvSpPr>
          <p:spPr bwMode="auto">
            <a:xfrm>
              <a:off x="4434779" y="3038671"/>
              <a:ext cx="1616536" cy="284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buitenhoek</a:t>
              </a:r>
              <a:endParaRPr lang="nl-NL" altLang="nl-NL" sz="1800" dirty="0"/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533400" y="116632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 &amp; NOTATIE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115317" y="803899"/>
                <a:ext cx="8722171" cy="1515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DEFINITIE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De meetkundige figuur die ontstaat door drie punten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sz="1800" dirty="0"/>
                  <a:t>,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sz="1800" dirty="0"/>
                  <a:t> 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NL" altLang="nl-NL" sz="1800" dirty="0"/>
                  <a:t>, die niet alle op dezelfde rechte lijn liggen, door lijnstukken met elkaar te verbinden, heet een </a:t>
                </a:r>
                <a:r>
                  <a:rPr lang="nl-NL" altLang="nl-NL" sz="1800" b="1" dirty="0">
                    <a:solidFill>
                      <a:srgbClr val="880000"/>
                    </a:solidFill>
                  </a:rPr>
                  <a:t>driehoek</a:t>
                </a:r>
                <a:r>
                  <a:rPr lang="nl-NL" altLang="nl-NL" sz="1800" dirty="0"/>
                  <a:t>.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nl-NL" altLang="nl-NL" sz="1800" b="1" dirty="0"/>
                  <a:t>Notatie</a:t>
                </a:r>
                <a:r>
                  <a:rPr lang="nl-NL" altLang="nl-NL" sz="1800" dirty="0"/>
                  <a:t>: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3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17" y="803899"/>
                <a:ext cx="8722171" cy="1515677"/>
              </a:xfrm>
              <a:prstGeom prst="rect">
                <a:avLst/>
              </a:prstGeom>
              <a:blipFill rotWithShape="0">
                <a:blip r:embed="rId5"/>
                <a:stretch>
                  <a:fillRect l="-629" t="-2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2" y="1988840"/>
            <a:ext cx="8675584" cy="252028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33265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(3.1) </a:t>
            </a:r>
          </a:p>
        </p:txBody>
      </p:sp>
    </p:spTree>
    <p:extLst>
      <p:ext uri="{BB962C8B-B14F-4D97-AF65-F5344CB8AC3E}">
        <p14:creationId xmlns:p14="http://schemas.microsoft.com/office/powerpoint/2010/main" val="165650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8"/>
              <p:cNvSpPr txBox="1">
                <a:spLocks noChangeArrowheads="1"/>
              </p:cNvSpPr>
              <p:nvPr/>
            </p:nvSpPr>
            <p:spPr bwMode="auto">
              <a:xfrm>
                <a:off x="318293" y="2351758"/>
                <a:ext cx="3616325" cy="823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ts val="1200"/>
                  </a:spcAft>
                  <a:buClrTx/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We vermoeden: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altLang="nl-NL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US" altLang="nl-NL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nl-NL" altLang="nl-NL" b="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180</m:t>
                      </m:r>
                      <m:r>
                        <a:rPr lang="nl-NL" altLang="nl-NL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°</m:t>
                      </m:r>
                    </m:oMath>
                  </m:oMathPara>
                </a14:m>
                <a:endParaRPr lang="nl-NL" altLang="nl-NL" b="1" baseline="30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93" y="2351758"/>
                <a:ext cx="3616325" cy="823880"/>
              </a:xfrm>
              <a:prstGeom prst="rect">
                <a:avLst/>
              </a:prstGeom>
              <a:blipFill>
                <a:blip r:embed="rId3"/>
                <a:stretch>
                  <a:fillRect l="-1349" t="-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318293" y="1324942"/>
                <a:ext cx="7915275" cy="771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STELLING VAN DE HOEKENSOM DRIEHOEK: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Gegeven is een willekeurige driehoek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93" y="1324942"/>
                <a:ext cx="7915275" cy="771791"/>
              </a:xfrm>
              <a:prstGeom prst="rect">
                <a:avLst/>
              </a:prstGeom>
              <a:blipFill>
                <a:blip r:embed="rId4"/>
                <a:stretch>
                  <a:fillRect l="-616" t="-3937" b="-2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331640" y="5321529"/>
            <a:ext cx="6264695" cy="5966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nl-NL" sz="3200" b="1" dirty="0">
                <a:solidFill>
                  <a:srgbClr val="880000"/>
                </a:solidFill>
              </a:rPr>
              <a:t>Kunnen we dit nu bewijzen?</a:t>
            </a:r>
            <a:endParaRPr lang="nl-NL" altLang="nl-NL" sz="3200" dirty="0">
              <a:solidFill>
                <a:srgbClr val="880000"/>
              </a:solidFill>
            </a:endParaRPr>
          </a:p>
          <a:p>
            <a:pPr algn="ctr" eaLnBrk="1" hangingPunct="1">
              <a:buFontTx/>
              <a:buNone/>
            </a:pPr>
            <a:endParaRPr lang="nl-NL" altLang="nl-NL" sz="3200" dirty="0">
              <a:solidFill>
                <a:srgbClr val="880000"/>
              </a:solidFill>
            </a:endParaRPr>
          </a:p>
        </p:txBody>
      </p:sp>
      <p:grpSp>
        <p:nvGrpSpPr>
          <p:cNvPr id="11272" name="Groep 1"/>
          <p:cNvGrpSpPr>
            <a:grpSpLocks/>
          </p:cNvGrpSpPr>
          <p:nvPr/>
        </p:nvGrpSpPr>
        <p:grpSpPr bwMode="auto">
          <a:xfrm>
            <a:off x="4003281" y="2282735"/>
            <a:ext cx="3892695" cy="1987221"/>
            <a:chOff x="2301876" y="2190438"/>
            <a:chExt cx="3892695" cy="1986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301876" y="3797582"/>
                  <a:ext cx="496712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37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876" y="3797582"/>
                  <a:ext cx="496712" cy="368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11984" y="3807350"/>
                  <a:ext cx="382587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38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11984" y="3807350"/>
                  <a:ext cx="382587" cy="369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40088" y="2190438"/>
                  <a:ext cx="350587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39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0088" y="2190438"/>
                  <a:ext cx="350587" cy="369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40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7 h 907"/>
                <a:gd name="T2" fmla="*/ 2147483647 w 2041"/>
                <a:gd name="T3" fmla="*/ 2147483647 h 907"/>
                <a:gd name="T4" fmla="*/ 2147483647 w 2041"/>
                <a:gd name="T5" fmla="*/ 0 h 907"/>
                <a:gd name="T6" fmla="*/ 0 w 2041"/>
                <a:gd name="T7" fmla="*/ 214748364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51981"/>
            <a:ext cx="9144000" cy="10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</a:t>
            </a:r>
          </a:p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3.1 opgave 2 (wijkt een beetje af van het leerboek) </a:t>
            </a:r>
          </a:p>
        </p:txBody>
      </p:sp>
    </p:spTree>
    <p:extLst>
      <p:ext uri="{BB962C8B-B14F-4D97-AF65-F5344CB8AC3E}">
        <p14:creationId xmlns:p14="http://schemas.microsoft.com/office/powerpoint/2010/main" val="29968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Text Box 38"/>
              <p:cNvSpPr txBox="1">
                <a:spLocks noChangeArrowheads="1"/>
              </p:cNvSpPr>
              <p:nvPr/>
            </p:nvSpPr>
            <p:spPr bwMode="auto">
              <a:xfrm>
                <a:off x="0" y="5442882"/>
                <a:ext cx="9144000" cy="58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nl-NL" altLang="nl-NL" sz="32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stelling formuleren:     </a:t>
                </a:r>
                <a14:m>
                  <m:oMath xmlns:m="http://schemas.openxmlformats.org/officeDocument/2006/math"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=180°</m:t>
                    </m:r>
                  </m:oMath>
                </a14:m>
                <a:endParaRPr lang="nl-NL" altLang="nl-NL" sz="3200" baseline="30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55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42882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4583" b="-322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-18040" y="1266646"/>
            <a:ext cx="7915275" cy="43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2400" b="1" u="sng" dirty="0"/>
              <a:t>STELLING</a:t>
            </a:r>
            <a:r>
              <a:rPr lang="nl-NL" altLang="nl-NL" sz="2400" b="1" dirty="0"/>
              <a:t>: HOEKENSOM DRIEHOEK</a:t>
            </a:r>
            <a:r>
              <a:rPr lang="nl-NL" altLang="nl-NL" sz="1800" dirty="0"/>
              <a:t> </a:t>
            </a:r>
          </a:p>
          <a:p>
            <a:pPr eaLnBrk="1" hangingPunct="1">
              <a:buFontTx/>
              <a:buNone/>
            </a:pPr>
            <a:endParaRPr lang="nl-NL" altLang="nl-NL" sz="1800" dirty="0"/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0901"/>
            <a:ext cx="5040560" cy="27303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99518"/>
            <a:ext cx="9144000" cy="5818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2800" b="1" dirty="0">
                <a:solidFill>
                  <a:schemeClr val="tx1"/>
                </a:solidFill>
              </a:rPr>
              <a:t>   Het begint met een vermoeden……</a:t>
            </a:r>
            <a:endParaRPr lang="nl-NL" altLang="nl-NL" sz="28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nl-NL" altLang="nl-NL" sz="32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5801"/>
            <a:ext cx="9144000" cy="10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</a:t>
            </a:r>
          </a:p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3.1 opgave 2 (wijkt een beetje af van het leerboek) </a:t>
            </a:r>
          </a:p>
        </p:txBody>
      </p:sp>
    </p:spTree>
    <p:extLst>
      <p:ext uri="{BB962C8B-B14F-4D97-AF65-F5344CB8AC3E}">
        <p14:creationId xmlns:p14="http://schemas.microsoft.com/office/powerpoint/2010/main" val="37109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-9215" y="2903761"/>
                <a:ext cx="4902664" cy="3240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None/>
                </a:pPr>
                <a:r>
                  <a:rPr lang="nl-NL" altLang="nl-NL" sz="1800" b="1" dirty="0"/>
                  <a:t>Gegeven: </a:t>
                </a:r>
                <a:r>
                  <a:rPr lang="nl-NL" altLang="nl-NL" sz="1800" dirty="0"/>
                  <a:t>een willekeurige driehoek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endParaRPr lang="nl-NL" altLang="nl-NL" sz="1800" b="1" dirty="0"/>
              </a:p>
              <a:p>
                <a:pPr eaLnBrk="1" hangingPunct="1">
                  <a:spcAft>
                    <a:spcPts val="600"/>
                  </a:spcAft>
                  <a:buNone/>
                </a:pPr>
                <a:r>
                  <a:rPr lang="nl-NL" altLang="nl-NL" sz="1800" b="1" dirty="0"/>
                  <a:t>Te bewijzen: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=180°</m:t>
                    </m:r>
                  </m:oMath>
                </a14:m>
                <a:endParaRPr lang="nl-NL" altLang="nl-NL" sz="1800" baseline="30000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Bewijs: </a:t>
                </a:r>
              </a:p>
              <a:p>
                <a:pPr eaLnBrk="1" hangingPunct="1">
                  <a:spcBef>
                    <a:spcPts val="900"/>
                  </a:spcBef>
                  <a:buFontTx/>
                  <a:buNone/>
                </a:pPr>
                <a:r>
                  <a:rPr lang="nl-NL" altLang="nl-NL" sz="1800" dirty="0"/>
                  <a:t>Teken een lijn door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NL" altLang="nl-NL" sz="1800" dirty="0"/>
                  <a:t> evenwijdig aan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sz="1800" dirty="0"/>
                  <a:t>.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spcBef>
                    <a:spcPts val="900"/>
                  </a:spcBef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1.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 =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180°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(gestrekte hoek)</a:t>
                </a:r>
              </a:p>
              <a:p>
                <a:pPr eaLnBrk="1" hangingPunct="1">
                  <a:spcBef>
                    <a:spcPts val="900"/>
                  </a:spcBef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2. 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𝑍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-hoek)</a:t>
                </a:r>
              </a:p>
              <a:p>
                <a:pPr eaLnBrk="1" hangingPunct="1">
                  <a:spcBef>
                    <a:spcPts val="900"/>
                  </a:spcBef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3. 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𝑍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-hoek)</a:t>
                </a:r>
              </a:p>
              <a:p>
                <a:pPr eaLnBrk="1" hangingPunct="1">
                  <a:spcBef>
                    <a:spcPts val="900"/>
                  </a:spcBef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4.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=180°</m:t>
                    </m:r>
                  </m:oMath>
                </a14:m>
                <a:r>
                  <a:rPr lang="nl-NL" altLang="nl-NL" sz="1800" baseline="30000" dirty="0">
                    <a:sym typeface="Symbol" panose="05050102010706020507" pitchFamily="18" charset="2"/>
                  </a:rPr>
                  <a:t> 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  (1, 2, 3)  </a:t>
                </a:r>
                <a:r>
                  <a:rPr lang="nl-NL" altLang="nl-NL" sz="1800" b="1" dirty="0">
                    <a:sym typeface="Symbol" panose="05050102010706020507" pitchFamily="18" charset="2"/>
                  </a:rPr>
                  <a:t>QED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!</a:t>
                </a:r>
                <a:r>
                  <a:rPr lang="nl-NL" altLang="nl-NL" sz="1800" baseline="30000" dirty="0">
                    <a:sym typeface="Symbol" panose="05050102010706020507" pitchFamily="18" charset="2"/>
                  </a:rPr>
                  <a:t> </a:t>
                </a:r>
                <a:endParaRPr lang="nl-NL" altLang="nl-NL" sz="1800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215" y="2903761"/>
                <a:ext cx="4902664" cy="3240360"/>
              </a:xfrm>
              <a:prstGeom prst="rect">
                <a:avLst/>
              </a:prstGeom>
              <a:blipFill rotWithShape="0">
                <a:blip r:embed="rId3"/>
                <a:stretch>
                  <a:fillRect l="-994" t="-9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Text Box 36"/>
          <p:cNvSpPr txBox="1">
            <a:spLocks noChangeArrowheads="1"/>
          </p:cNvSpPr>
          <p:nvPr/>
        </p:nvSpPr>
        <p:spPr bwMode="auto">
          <a:xfrm>
            <a:off x="5850154" y="3029595"/>
            <a:ext cx="249669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2" name="Groep 11"/>
          <p:cNvGrpSpPr>
            <a:grpSpLocks/>
          </p:cNvGrpSpPr>
          <p:nvPr/>
        </p:nvGrpSpPr>
        <p:grpSpPr bwMode="auto">
          <a:xfrm>
            <a:off x="5101778" y="2708919"/>
            <a:ext cx="3814171" cy="1997281"/>
            <a:chOff x="2301875" y="2190438"/>
            <a:chExt cx="3880340" cy="1996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301875" y="3798817"/>
                  <a:ext cx="486632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91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875" y="3798817"/>
                  <a:ext cx="486632" cy="3683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39630" y="3817408"/>
                  <a:ext cx="342585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92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9630" y="3817408"/>
                  <a:ext cx="342585" cy="369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40088" y="2190438"/>
                  <a:ext cx="329093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93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0088" y="2190438"/>
                  <a:ext cx="329093" cy="369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4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7 h 907"/>
                <a:gd name="T2" fmla="*/ 2147483647 w 2041"/>
                <a:gd name="T3" fmla="*/ 2147483647 h 907"/>
                <a:gd name="T4" fmla="*/ 2147483647 w 2041"/>
                <a:gd name="T5" fmla="*/ 0 h 907"/>
                <a:gd name="T6" fmla="*/ 0 w 2041"/>
                <a:gd name="T7" fmla="*/ 214748364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ep 7"/>
          <p:cNvGrpSpPr>
            <a:grpSpLocks/>
          </p:cNvGrpSpPr>
          <p:nvPr/>
        </p:nvGrpSpPr>
        <p:grpSpPr bwMode="auto">
          <a:xfrm flipV="1">
            <a:off x="5141099" y="3041037"/>
            <a:ext cx="3504724" cy="244"/>
            <a:chOff x="1804802" y="3667373"/>
            <a:chExt cx="5040000" cy="8"/>
          </a:xfrm>
        </p:grpSpPr>
        <p:cxnSp>
          <p:nvCxnSpPr>
            <p:cNvPr id="3" name="Rechte verbindingslijn 2"/>
            <p:cNvCxnSpPr/>
            <p:nvPr/>
          </p:nvCxnSpPr>
          <p:spPr>
            <a:xfrm>
              <a:off x="1804802" y="3667373"/>
              <a:ext cx="5040000" cy="0"/>
            </a:xfrm>
            <a:prstGeom prst="line">
              <a:avLst/>
            </a:prstGeom>
            <a:ln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>
              <a:off x="4175000" y="3667381"/>
              <a:ext cx="23755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Rechte verbindingslijn met pijl 9"/>
          <p:cNvCxnSpPr/>
          <p:nvPr/>
        </p:nvCxnSpPr>
        <p:spPr>
          <a:xfrm>
            <a:off x="6833647" y="4488585"/>
            <a:ext cx="151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097804" y="3099445"/>
            <a:ext cx="249669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6404191" y="3013720"/>
            <a:ext cx="25123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9474" name="Picture 1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5268" r="12099" b="15050"/>
          <a:stretch/>
        </p:blipFill>
        <p:spPr bwMode="auto">
          <a:xfrm>
            <a:off x="5583" y="1208708"/>
            <a:ext cx="6416668" cy="14282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5801"/>
            <a:ext cx="9144000" cy="10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</a:t>
            </a:r>
          </a:p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3.1 opgave 2 (wijkt een beetje af van het leerboek) </a:t>
            </a:r>
          </a:p>
        </p:txBody>
      </p:sp>
    </p:spTree>
    <p:extLst>
      <p:ext uri="{BB962C8B-B14F-4D97-AF65-F5344CB8AC3E}">
        <p14:creationId xmlns:p14="http://schemas.microsoft.com/office/powerpoint/2010/main" val="30244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utoUpdateAnimBg="0"/>
      <p:bldP spid="3082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317500" y="1194198"/>
                <a:ext cx="7915275" cy="686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STELLING</a:t>
                </a:r>
                <a:r>
                  <a:rPr lang="nl-NL" altLang="nl-NL" sz="1800" b="1" dirty="0"/>
                  <a:t>: BUITENHOEK</a:t>
                </a:r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Gegeven is een willekeurige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met buitenhoek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500" y="1194198"/>
                <a:ext cx="7915275" cy="686478"/>
              </a:xfrm>
              <a:prstGeom prst="rect">
                <a:avLst/>
              </a:prstGeom>
              <a:blipFill rotWithShape="0">
                <a:blip r:embed="rId3"/>
                <a:stretch>
                  <a:fillRect l="-616" t="-5310" b="-150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8"/>
              <p:cNvSpPr txBox="1">
                <a:spLocks noChangeArrowheads="1"/>
              </p:cNvSpPr>
              <p:nvPr/>
            </p:nvSpPr>
            <p:spPr bwMode="auto">
              <a:xfrm>
                <a:off x="0" y="2125352"/>
                <a:ext cx="9143999" cy="5847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nl-NL" altLang="nl-NL" sz="3200" dirty="0"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nl-NL" altLang="nl-NL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32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nl-NL" sz="32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nl-NL" altLang="nl-NL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nl-NL" altLang="nl-NL" sz="3200" baseline="30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125352"/>
                <a:ext cx="914399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44" name="Groep 1"/>
          <p:cNvGrpSpPr>
            <a:grpSpLocks/>
          </p:cNvGrpSpPr>
          <p:nvPr/>
        </p:nvGrpSpPr>
        <p:grpSpPr bwMode="auto">
          <a:xfrm>
            <a:off x="3637594" y="2870991"/>
            <a:ext cx="3802691" cy="2074863"/>
            <a:chOff x="2288229" y="2204088"/>
            <a:chExt cx="3802056" cy="2075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88229" y="3798787"/>
                  <a:ext cx="541842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3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8229" y="3798787"/>
                  <a:ext cx="541842" cy="3683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681676" y="3909383"/>
                  <a:ext cx="408609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4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1676" y="3909383"/>
                  <a:ext cx="408609" cy="369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13670" y="2204088"/>
                  <a:ext cx="304428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5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3670" y="2204088"/>
                  <a:ext cx="304428" cy="369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7 h 907"/>
                <a:gd name="T2" fmla="*/ 2147483647 w 2041"/>
                <a:gd name="T3" fmla="*/ 2147483647 h 907"/>
                <a:gd name="T4" fmla="*/ 2147483647 w 2041"/>
                <a:gd name="T5" fmla="*/ 0 h 907"/>
                <a:gd name="T6" fmla="*/ 0 w 2041"/>
                <a:gd name="T7" fmla="*/ 214748364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7169142" y="4401981"/>
            <a:ext cx="255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Rechte verbindingslijn 16"/>
          <p:cNvCxnSpPr/>
          <p:nvPr/>
        </p:nvCxnSpPr>
        <p:spPr bwMode="auto">
          <a:xfrm>
            <a:off x="7216767" y="4635343"/>
            <a:ext cx="1763713" cy="0"/>
          </a:xfrm>
          <a:prstGeom prst="line">
            <a:avLst/>
          </a:prstGeom>
          <a:ln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6747875" y="4415629"/>
            <a:ext cx="255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5230331"/>
            <a:ext cx="9144000" cy="79119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 anchorCtr="0"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nl-NL" sz="4000" b="1" dirty="0">
                <a:solidFill>
                  <a:schemeClr val="tx1"/>
                </a:solidFill>
              </a:rPr>
              <a:t>Kunnen we dit nu bewijzen?</a:t>
            </a:r>
            <a:endParaRPr lang="nl-NL" altLang="nl-NL" sz="4000" dirty="0">
              <a:solidFill>
                <a:schemeClr val="tx1"/>
              </a:solidFill>
            </a:endParaRPr>
          </a:p>
        </p:txBody>
      </p:sp>
      <p:sp>
        <p:nvSpPr>
          <p:cNvPr id="20" name="Smiley Face 5"/>
          <p:cNvSpPr/>
          <p:nvPr/>
        </p:nvSpPr>
        <p:spPr>
          <a:xfrm>
            <a:off x="8233568" y="5285087"/>
            <a:ext cx="628861" cy="64941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0"/>
            <a:ext cx="9108504" cy="90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</a:t>
            </a:r>
          </a:p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3.1 opgave 3 (wijkt een beetje af van het leerboek) </a:t>
            </a:r>
          </a:p>
        </p:txBody>
      </p:sp>
    </p:spTree>
    <p:extLst>
      <p:ext uri="{BB962C8B-B14F-4D97-AF65-F5344CB8AC3E}">
        <p14:creationId xmlns:p14="http://schemas.microsoft.com/office/powerpoint/2010/main" val="24035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59752" y="1140735"/>
            <a:ext cx="3966468" cy="35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1800" b="1" u="sng" dirty="0"/>
              <a:t>STELLING</a:t>
            </a:r>
            <a:r>
              <a:rPr lang="nl-NL" altLang="nl-NL" sz="1800" b="1" dirty="0"/>
              <a:t>: BUITENHOEK</a:t>
            </a:r>
            <a:r>
              <a:rPr lang="nl-NL" altLang="nl-NL" sz="1800" dirty="0"/>
              <a:t> </a:t>
            </a:r>
          </a:p>
          <a:p>
            <a:pPr eaLnBrk="1" hangingPunct="1">
              <a:buFontTx/>
              <a:buNone/>
            </a:pPr>
            <a:r>
              <a:rPr lang="nl-NL" altLang="nl-NL" sz="1800" dirty="0"/>
              <a:t> </a:t>
            </a:r>
            <a:r>
              <a:rPr lang="nl-NL" altLang="nl-NL" sz="18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endParaRPr lang="nl-NL" altLang="nl-NL" sz="1800" dirty="0"/>
          </a:p>
          <a:p>
            <a:pPr eaLnBrk="1" hangingPunct="1">
              <a:buFontTx/>
              <a:buNone/>
            </a:pPr>
            <a:endParaRPr lang="nl-NL" altLang="nl-NL" sz="1800" dirty="0"/>
          </a:p>
        </p:txBody>
      </p:sp>
      <p:grpSp>
        <p:nvGrpSpPr>
          <p:cNvPr id="14344" name="Groep 1"/>
          <p:cNvGrpSpPr>
            <a:grpSpLocks/>
          </p:cNvGrpSpPr>
          <p:nvPr/>
        </p:nvGrpSpPr>
        <p:grpSpPr bwMode="auto">
          <a:xfrm>
            <a:off x="3788369" y="3645024"/>
            <a:ext cx="3657218" cy="2085349"/>
            <a:chOff x="2411045" y="2220901"/>
            <a:chExt cx="3656606" cy="2085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11045" y="3798787"/>
                  <a:ext cx="312927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3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045" y="3798787"/>
                  <a:ext cx="312927" cy="3683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92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730391" y="3936683"/>
                  <a:ext cx="337260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4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0391" y="3936683"/>
                  <a:ext cx="337260" cy="369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40089" y="2220901"/>
                  <a:ext cx="357714" cy="336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15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0089" y="2220901"/>
                  <a:ext cx="357714" cy="3362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63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2655888" y="2528887"/>
              <a:ext cx="3240087" cy="1439863"/>
            </a:xfrm>
            <a:custGeom>
              <a:avLst/>
              <a:gdLst>
                <a:gd name="T0" fmla="*/ 0 w 2041"/>
                <a:gd name="T1" fmla="*/ 2147483647 h 907"/>
                <a:gd name="T2" fmla="*/ 2147483647 w 2041"/>
                <a:gd name="T3" fmla="*/ 2147483647 h 907"/>
                <a:gd name="T4" fmla="*/ 2147483647 w 2041"/>
                <a:gd name="T5" fmla="*/ 0 h 907"/>
                <a:gd name="T6" fmla="*/ 0 w 2041"/>
                <a:gd name="T7" fmla="*/ 214748364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1" h="907">
                  <a:moveTo>
                    <a:pt x="0" y="907"/>
                  </a:moveTo>
                  <a:lnTo>
                    <a:pt x="2041" y="907"/>
                  </a:lnTo>
                  <a:lnTo>
                    <a:pt x="454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7236967" y="5199020"/>
            <a:ext cx="255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Rechte verbindingslijn 16"/>
          <p:cNvCxnSpPr/>
          <p:nvPr/>
        </p:nvCxnSpPr>
        <p:spPr bwMode="auto">
          <a:xfrm>
            <a:off x="7273882" y="5394022"/>
            <a:ext cx="1763713" cy="0"/>
          </a:xfrm>
          <a:prstGeom prst="line">
            <a:avLst/>
          </a:prstGeom>
          <a:ln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6831639" y="5202301"/>
            <a:ext cx="255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nl-NL" altLang="nl-NL" sz="10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59752" y="1562219"/>
                <a:ext cx="7915275" cy="2322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nl-NL" altLang="nl-NL" sz="1800" b="1" dirty="0"/>
                  <a:t>Gegeven: </a:t>
                </a:r>
                <a:r>
                  <a:rPr lang="nl-NL" altLang="nl-NL" sz="1800" dirty="0"/>
                  <a:t>een willekeurige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met buitenhoek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  <a:endParaRPr lang="nl-NL" altLang="nl-NL" sz="1800" b="1" dirty="0"/>
              </a:p>
              <a:p>
                <a:pPr>
                  <a:spcBef>
                    <a:spcPts val="900"/>
                  </a:spcBef>
                  <a:buNone/>
                </a:pPr>
                <a:r>
                  <a:rPr lang="nl-NL" altLang="nl-NL" sz="1800" b="1" dirty="0"/>
                  <a:t>Te bewijzen: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  <a:endParaRPr lang="nl-NL" altLang="nl-NL" sz="1800" baseline="300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900"/>
                  </a:spcBef>
                  <a:buFontTx/>
                  <a:buNone/>
                </a:pPr>
                <a:r>
                  <a:rPr lang="nl-NL" altLang="nl-NL" sz="1800" b="1" dirty="0"/>
                  <a:t>Bewijs:</a:t>
                </a:r>
              </a:p>
              <a:p>
                <a:pPr>
                  <a:spcBef>
                    <a:spcPts val="900"/>
                  </a:spcBef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1.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180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°  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(hoekensom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spcBef>
                    <a:spcPts val="900"/>
                  </a:spcBef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2.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=180° 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 (gestrekte hoek)</a:t>
                </a:r>
              </a:p>
              <a:p>
                <a:pPr>
                  <a:spcBef>
                    <a:spcPts val="900"/>
                  </a:spcBef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3. </a:t>
                </a:r>
                <a14:m>
                  <m:oMath xmlns:m="http://schemas.openxmlformats.org/officeDocument/2006/math"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      (1, 2)  </a:t>
                </a:r>
                <a:r>
                  <a:rPr lang="nl-NL" altLang="nl-NL" sz="18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QED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!</a:t>
                </a:r>
                <a:endParaRPr lang="nl-NL" altLang="nl-NL" sz="1800" dirty="0"/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1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52" y="1562219"/>
                <a:ext cx="7915275" cy="2322357"/>
              </a:xfrm>
              <a:prstGeom prst="rect">
                <a:avLst/>
              </a:prstGeom>
              <a:blipFill rotWithShape="0">
                <a:blip r:embed="rId6"/>
                <a:stretch>
                  <a:fillRect l="-616" t="-1575" b="-3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08504" cy="90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STELLINGEN BEWIJZEN </a:t>
            </a:r>
          </a:p>
          <a:p>
            <a:pPr lvl="0" eaLnBrk="1" hangingPunct="1">
              <a:defRPr/>
            </a:pPr>
            <a:r>
              <a:rPr lang="nl-NL" altLang="nl-NL" sz="2800" b="1" kern="0" dirty="0">
                <a:solidFill>
                  <a:schemeClr val="tx1"/>
                </a:solidFill>
                <a:latin typeface="Times New Roman"/>
              </a:rPr>
              <a:t>3.1 opgave 3 (wijkt een beetje af van het leerboek) </a:t>
            </a:r>
          </a:p>
        </p:txBody>
      </p:sp>
    </p:spTree>
    <p:extLst>
      <p:ext uri="{BB962C8B-B14F-4D97-AF65-F5344CB8AC3E}">
        <p14:creationId xmlns:p14="http://schemas.microsoft.com/office/powerpoint/2010/main" val="938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820746"/>
            <a:ext cx="7907232" cy="5920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nl-NL" sz="2400" dirty="0"/>
              <a:t>Selecties uit de Elementen van Euclides (ca. 300 v.C.), </a:t>
            </a:r>
            <a:r>
              <a:rPr lang="en-US" sz="2400" dirty="0"/>
              <a:t>Boek 1</a:t>
            </a:r>
            <a:endParaRPr lang="nl-NL" altLang="nl-NL" sz="2400" b="1" dirty="0">
              <a:solidFill>
                <a:srgbClr val="880000"/>
              </a:solidFill>
            </a:endParaRPr>
          </a:p>
          <a:p>
            <a:pPr algn="ctr" eaLnBrk="1" hangingPunct="1">
              <a:spcBef>
                <a:spcPts val="0"/>
              </a:spcBef>
              <a:buNone/>
            </a:pPr>
            <a:r>
              <a:rPr lang="nl-NL" altLang="nl-NL" sz="1000" b="1" dirty="0">
                <a:solidFill>
                  <a:srgbClr val="880000"/>
                </a:solidFill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116632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910"/>
            <a:ext cx="4402589" cy="7638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9" y="3423867"/>
            <a:ext cx="8460432" cy="28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>
          <a:xfrm>
            <a:off x="1837841" y="122994"/>
            <a:ext cx="5468317" cy="562074"/>
          </a:xfrm>
        </p:spPr>
        <p:txBody>
          <a:bodyPr>
            <a:normAutofit fontScale="90000"/>
          </a:bodyPr>
          <a:lstStyle/>
          <a:p>
            <a:r>
              <a:rPr lang="nl-NL" altLang="nl-NL" sz="3200" b="1" kern="0" dirty="0">
                <a:latin typeface="Times New Roman"/>
              </a:rPr>
              <a:t>HUISWERK</a:t>
            </a:r>
          </a:p>
        </p:txBody>
      </p:sp>
      <p:sp>
        <p:nvSpPr>
          <p:cNvPr id="67589" name="Tekstvak 2"/>
          <p:cNvSpPr txBox="1">
            <a:spLocks noChangeArrowheads="1"/>
          </p:cNvSpPr>
          <p:nvPr/>
        </p:nvSpPr>
        <p:spPr bwMode="auto">
          <a:xfrm>
            <a:off x="1047489" y="1196752"/>
            <a:ext cx="721196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latin typeface="Times New Roman"/>
              </a:rPr>
              <a:t>leren 3.1 / theorie diaserie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Weten hoe de bewijsstructuur is </a:t>
            </a:r>
            <a:r>
              <a:rPr lang="en-US" altLang="nl-NL" sz="2400" b="1" kern="0" dirty="0" err="1">
                <a:latin typeface="Times New Roman"/>
              </a:rPr>
              <a:t>opgebouwd</a:t>
            </a:r>
            <a:endParaRPr lang="en-US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nog maken</a:t>
            </a:r>
            <a:endParaRPr lang="nl-NL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3.1: 	4 en 5</a:t>
            </a:r>
            <a:endParaRPr lang="nl-NL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246063" y="1184497"/>
                <a:ext cx="8494712" cy="1020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DEFINITIE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Een </a:t>
                </a:r>
                <a:r>
                  <a:rPr lang="nl-NL" altLang="nl-NL" sz="1800" b="1" dirty="0"/>
                  <a:t>hoek </a:t>
                </a:r>
                <a:r>
                  <a:rPr lang="nl-NL" altLang="nl-NL" sz="1800" dirty="0"/>
                  <a:t>is een vlakdeel dat gevormd wordt door twee halve rechten die een gezamenlijk beginpunt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sz="1800" dirty="0"/>
                  <a:t> hebben.</a:t>
                </a:r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63" y="1184497"/>
                <a:ext cx="8494712" cy="1020367"/>
              </a:xfrm>
              <a:prstGeom prst="rect">
                <a:avLst/>
              </a:prstGeom>
              <a:blipFill rotWithShape="0">
                <a:blip r:embed="rId3"/>
                <a:stretch>
                  <a:fillRect l="-574" t="-2976" r="-287" b="-4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917575" y="4948479"/>
                <a:ext cx="2970213" cy="54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NOTATIE:</a:t>
                </a:r>
                <a:r>
                  <a:rPr lang="nl-NL" altLang="nl-NL" sz="1800" dirty="0"/>
                  <a:t> 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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4948479"/>
                <a:ext cx="2970213" cy="541337"/>
              </a:xfrm>
              <a:prstGeom prst="rect">
                <a:avLst/>
              </a:prstGeom>
              <a:blipFill rotWithShape="0">
                <a:blip r:embed="rId4"/>
                <a:stretch>
                  <a:fillRect l="-1848" t="-78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ep 1"/>
          <p:cNvGrpSpPr>
            <a:grpSpLocks/>
          </p:cNvGrpSpPr>
          <p:nvPr/>
        </p:nvGrpSpPr>
        <p:grpSpPr bwMode="auto">
          <a:xfrm>
            <a:off x="2684794" y="2143366"/>
            <a:ext cx="5152694" cy="2145044"/>
            <a:chOff x="2685085" y="1911350"/>
            <a:chExt cx="5152403" cy="2144624"/>
          </a:xfrm>
        </p:grpSpPr>
        <p:cxnSp>
          <p:nvCxnSpPr>
            <p:cNvPr id="5" name="Rechte verbindingslijn 4"/>
            <p:cNvCxnSpPr/>
            <p:nvPr/>
          </p:nvCxnSpPr>
          <p:spPr>
            <a:xfrm flipH="1">
              <a:off x="2992711" y="1911350"/>
              <a:ext cx="2695423" cy="198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 flipH="1" flipV="1">
              <a:off x="2992711" y="3888987"/>
              <a:ext cx="4844777" cy="122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7" name="Rectangle 9"/>
                <p:cNvSpPr>
                  <a:spLocks noChangeArrowheads="1"/>
                </p:cNvSpPr>
                <p:nvPr/>
              </p:nvSpPr>
              <p:spPr bwMode="auto">
                <a:xfrm>
                  <a:off x="2685085" y="3677355"/>
                  <a:ext cx="397184" cy="3786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nl-NL" altLang="nl-NL" sz="1800" dirty="0"/>
                </a:p>
              </p:txBody>
            </p:sp>
          </mc:Choice>
          <mc:Fallback xmlns="">
            <p:sp>
              <p:nvSpPr>
                <p:cNvPr id="4117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5085" y="3677355"/>
                  <a:ext cx="397184" cy="378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8" name="Arc 9"/>
            <p:cNvSpPr>
              <a:spLocks/>
            </p:cNvSpPr>
            <p:nvPr/>
          </p:nvSpPr>
          <p:spPr bwMode="auto">
            <a:xfrm rot="-10349827" flipH="1" flipV="1">
              <a:off x="3667272" y="3418672"/>
              <a:ext cx="288925" cy="503238"/>
            </a:xfrm>
            <a:custGeom>
              <a:avLst/>
              <a:gdLst>
                <a:gd name="T0" fmla="*/ 2147483647 w 21543"/>
                <a:gd name="T1" fmla="*/ 0 h 21596"/>
                <a:gd name="T2" fmla="*/ 2147483647 w 21543"/>
                <a:gd name="T3" fmla="*/ 2147483647 h 21596"/>
                <a:gd name="T4" fmla="*/ 0 w 21543"/>
                <a:gd name="T5" fmla="*/ 2147483647 h 215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3" h="21596" fill="none" extrusionOk="0">
                  <a:moveTo>
                    <a:pt x="420" y="0"/>
                  </a:moveTo>
                  <a:cubicBezTo>
                    <a:pt x="11576" y="217"/>
                    <a:pt x="20730" y="8895"/>
                    <a:pt x="21542" y="20024"/>
                  </a:cubicBezTo>
                </a:path>
                <a:path w="21543" h="21596" stroke="0" extrusionOk="0">
                  <a:moveTo>
                    <a:pt x="420" y="0"/>
                  </a:moveTo>
                  <a:cubicBezTo>
                    <a:pt x="11576" y="217"/>
                    <a:pt x="20730" y="8895"/>
                    <a:pt x="21542" y="20024"/>
                  </a:cubicBezTo>
                  <a:lnTo>
                    <a:pt x="0" y="21596"/>
                  </a:lnTo>
                  <a:lnTo>
                    <a:pt x="42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4152900" y="2728814"/>
            <a:ext cx="374650" cy="414668"/>
            <a:chOff x="1392278" y="2258286"/>
            <a:chExt cx="374279" cy="414410"/>
          </a:xfrm>
        </p:grpSpPr>
        <p:sp>
          <p:nvSpPr>
            <p:cNvPr id="3" name="Ovaal 2"/>
            <p:cNvSpPr/>
            <p:nvPr/>
          </p:nvSpPr>
          <p:spPr>
            <a:xfrm>
              <a:off x="1579417" y="2601304"/>
              <a:ext cx="71367" cy="713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4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278" y="2258286"/>
                  <a:ext cx="374279" cy="383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/>
                </a:p>
              </p:txBody>
            </p:sp>
          </mc:Choice>
          <mc:Fallback xmlns="">
            <p:sp>
              <p:nvSpPr>
                <p:cNvPr id="4114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278" y="2258286"/>
                  <a:ext cx="374279" cy="38332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ep 16"/>
          <p:cNvGrpSpPr>
            <a:grpSpLocks/>
          </p:cNvGrpSpPr>
          <p:nvPr/>
        </p:nvGrpSpPr>
        <p:grpSpPr bwMode="auto">
          <a:xfrm>
            <a:off x="5104806" y="4135675"/>
            <a:ext cx="374650" cy="399432"/>
            <a:chOff x="1456712" y="2600696"/>
            <a:chExt cx="374279" cy="400578"/>
          </a:xfrm>
        </p:grpSpPr>
        <p:sp>
          <p:nvSpPr>
            <p:cNvPr id="19" name="Ovaal 18"/>
            <p:cNvSpPr/>
            <p:nvPr/>
          </p:nvSpPr>
          <p:spPr>
            <a:xfrm>
              <a:off x="1579418" y="2600696"/>
              <a:ext cx="71366" cy="716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2" name="Rectangle 9"/>
                <p:cNvSpPr>
                  <a:spLocks noChangeArrowheads="1"/>
                </p:cNvSpPr>
                <p:nvPr/>
              </p:nvSpPr>
              <p:spPr bwMode="auto">
                <a:xfrm>
                  <a:off x="1456712" y="2617947"/>
                  <a:ext cx="374279" cy="383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/>
                </a:p>
              </p:txBody>
            </p:sp>
          </mc:Choice>
          <mc:Fallback xmlns="">
            <p:sp>
              <p:nvSpPr>
                <p:cNvPr id="4112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6712" y="2617947"/>
                  <a:ext cx="374279" cy="3833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668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911225" y="5466004"/>
                <a:ext cx="2970213" cy="54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NOTATIE:</a:t>
                </a:r>
                <a:r>
                  <a:rPr lang="nl-NL" altLang="nl-NL" sz="1800" dirty="0"/>
                  <a:t> 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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𝐴𝑃𝐵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of 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𝐵𝑃𝐴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</a:t>
                </a:r>
                <a:endParaRPr lang="nl-NL" altLang="nl-NL" sz="1800" dirty="0"/>
              </a:p>
            </p:txBody>
          </p:sp>
        </mc:Choice>
        <mc:Fallback xmlns="">
          <p:sp>
            <p:nvSpPr>
              <p:cNvPr id="2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25" y="5466004"/>
                <a:ext cx="2970213" cy="541337"/>
              </a:xfrm>
              <a:prstGeom prst="rect">
                <a:avLst/>
              </a:prstGeom>
              <a:blipFill rotWithShape="0">
                <a:blip r:embed="rId8"/>
                <a:stretch>
                  <a:fillRect l="-1639" t="-7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ep 13"/>
          <p:cNvGrpSpPr>
            <a:grpSpLocks/>
          </p:cNvGrpSpPr>
          <p:nvPr/>
        </p:nvGrpSpPr>
        <p:grpSpPr bwMode="auto">
          <a:xfrm>
            <a:off x="4494213" y="4170604"/>
            <a:ext cx="2214562" cy="1168400"/>
            <a:chOff x="4282926" y="2252900"/>
            <a:chExt cx="2216391" cy="1166714"/>
          </a:xfrm>
        </p:grpSpPr>
        <p:cxnSp>
          <p:nvCxnSpPr>
            <p:cNvPr id="23" name="Rechte verbindingslijn met pijl 22"/>
            <p:cNvCxnSpPr/>
            <p:nvPr/>
          </p:nvCxnSpPr>
          <p:spPr>
            <a:xfrm>
              <a:off x="4282926" y="2252900"/>
              <a:ext cx="1463295" cy="970148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Rectangle 9"/>
            <p:cNvSpPr>
              <a:spLocks noChangeArrowheads="1"/>
            </p:cNvSpPr>
            <p:nvPr/>
          </p:nvSpPr>
          <p:spPr bwMode="auto">
            <a:xfrm>
              <a:off x="5677466" y="3030288"/>
              <a:ext cx="821851" cy="389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/>
                <a:t>benen</a:t>
              </a:r>
              <a:endParaRPr lang="nl-NL" altLang="nl-NL" sz="1800"/>
            </a:p>
          </p:txBody>
        </p:sp>
      </p:grpSp>
      <p:cxnSp>
        <p:nvCxnSpPr>
          <p:cNvPr id="26" name="Rechte verbindingslijn met pijl 25"/>
          <p:cNvCxnSpPr/>
          <p:nvPr/>
        </p:nvCxnSpPr>
        <p:spPr bwMode="auto">
          <a:xfrm>
            <a:off x="5227638" y="2476741"/>
            <a:ext cx="728662" cy="2598738"/>
          </a:xfrm>
          <a:prstGeom prst="straightConnector1">
            <a:avLst/>
          </a:prstGeom>
          <a:ln w="38100"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33400" y="73344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8797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422275" y="1003300"/>
                <a:ext cx="4156075" cy="670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DEFINITIE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Gegeven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.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1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003300"/>
                <a:ext cx="4156075" cy="670212"/>
              </a:xfrm>
              <a:prstGeom prst="rect">
                <a:avLst/>
              </a:prstGeom>
              <a:blipFill rotWithShape="0">
                <a:blip r:embed="rId3"/>
                <a:stretch>
                  <a:fillRect l="-1173" t="-5455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ep 20"/>
          <p:cNvGrpSpPr>
            <a:grpSpLocks/>
          </p:cNvGrpSpPr>
          <p:nvPr/>
        </p:nvGrpSpPr>
        <p:grpSpPr bwMode="auto">
          <a:xfrm>
            <a:off x="4166576" y="2712206"/>
            <a:ext cx="2791464" cy="2632075"/>
            <a:chOff x="4523937" y="2046288"/>
            <a:chExt cx="2791263" cy="2632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1" name="Tekstvak 3"/>
                <p:cNvSpPr txBox="1">
                  <a:spLocks noChangeArrowheads="1"/>
                </p:cNvSpPr>
                <p:nvPr/>
              </p:nvSpPr>
              <p:spPr bwMode="auto">
                <a:xfrm>
                  <a:off x="4523937" y="3727667"/>
                  <a:ext cx="413160" cy="400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21" name="Tekstvak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3937" y="3727667"/>
                  <a:ext cx="413160" cy="4001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Rechte verbindingslijn 22"/>
            <p:cNvCxnSpPr/>
            <p:nvPr/>
          </p:nvCxnSpPr>
          <p:spPr>
            <a:xfrm flipV="1">
              <a:off x="4872214" y="2046288"/>
              <a:ext cx="1801682" cy="1870260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4872214" y="3916548"/>
              <a:ext cx="2442986" cy="762075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Rechte verbindingslijn 24"/>
          <p:cNvCxnSpPr/>
          <p:nvPr/>
        </p:nvCxnSpPr>
        <p:spPr>
          <a:xfrm flipV="1">
            <a:off x="4560915" y="3880606"/>
            <a:ext cx="2574925" cy="695325"/>
          </a:xfrm>
          <a:prstGeom prst="line">
            <a:avLst/>
          </a:prstGeom>
          <a:ln>
            <a:solidFill>
              <a:srgbClr val="3333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al 25"/>
          <p:cNvSpPr/>
          <p:nvPr/>
        </p:nvSpPr>
        <p:spPr bwMode="auto">
          <a:xfrm>
            <a:off x="4892703" y="4299706"/>
            <a:ext cx="73025" cy="71438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7" name="Ovaal 26"/>
          <p:cNvSpPr/>
          <p:nvPr/>
        </p:nvSpPr>
        <p:spPr bwMode="auto">
          <a:xfrm>
            <a:off x="4981603" y="4552119"/>
            <a:ext cx="73025" cy="71437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>
                <a:spLocks noChangeArrowheads="1"/>
              </p:cNvSpPr>
              <p:nvPr/>
            </p:nvSpPr>
            <p:spPr bwMode="auto">
              <a:xfrm>
                <a:off x="6252573" y="2496946"/>
                <a:ext cx="3066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nl-NL" altLang="nl-NL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2573" y="2496946"/>
                <a:ext cx="3066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vak 28"/>
              <p:cNvSpPr txBox="1">
                <a:spLocks noChangeArrowheads="1"/>
              </p:cNvSpPr>
              <p:nvPr/>
            </p:nvSpPr>
            <p:spPr bwMode="auto">
              <a:xfrm>
                <a:off x="6906658" y="5257189"/>
                <a:ext cx="4110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nl-NL" altLang="nl-NL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kstvak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6658" y="5257189"/>
                <a:ext cx="41101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426434" y="1673512"/>
                <a:ext cx="8312150" cy="441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olidFill>
                      <a:schemeClr val="tx1"/>
                    </a:solidFill>
                  </a:rPr>
                  <a:t>De </a:t>
                </a:r>
                <a:r>
                  <a:rPr lang="nl-NL" altLang="nl-NL" sz="1800" b="1" dirty="0">
                    <a:solidFill>
                      <a:schemeClr val="tx1"/>
                    </a:solidFill>
                  </a:rPr>
                  <a:t>deellijn</a:t>
                </a:r>
                <a:r>
                  <a:rPr lang="nl-NL" altLang="nl-NL" sz="1800" dirty="0">
                    <a:solidFill>
                      <a:schemeClr val="tx1"/>
                    </a:solidFill>
                  </a:rPr>
                  <a:t> of </a:t>
                </a:r>
                <a:r>
                  <a:rPr lang="nl-NL" altLang="nl-NL" sz="1800" b="1" dirty="0">
                    <a:solidFill>
                      <a:schemeClr val="tx1"/>
                    </a:solidFill>
                  </a:rPr>
                  <a:t>bissectrice</a:t>
                </a:r>
                <a:r>
                  <a:rPr lang="nl-NL" altLang="nl-NL" sz="1800" dirty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nl-NL" altLang="nl-NL" sz="1800" dirty="0">
                    <a:solidFill>
                      <a:schemeClr val="tx1"/>
                    </a:solidFill>
                  </a:rPr>
                  <a:t> is de lijn die de hoek precies door midden deelt.</a:t>
                </a:r>
              </a:p>
            </p:txBody>
          </p:sp>
        </mc:Choice>
        <mc:Fallback xmlns="">
          <p:sp>
            <p:nvSpPr>
              <p:cNvPr id="3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434" y="1673512"/>
                <a:ext cx="8312150" cy="441224"/>
              </a:xfrm>
              <a:prstGeom prst="rect">
                <a:avLst/>
              </a:prstGeom>
              <a:blipFill>
                <a:blip r:embed="rId7"/>
                <a:stretch>
                  <a:fillRect l="-660" t="-8333" b="-5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33400" y="38987"/>
            <a:ext cx="7772400" cy="55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3502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hthoek 7"/>
              <p:cNvSpPr>
                <a:spLocks noChangeArrowheads="1"/>
              </p:cNvSpPr>
              <p:nvPr/>
            </p:nvSpPr>
            <p:spPr bwMode="auto">
              <a:xfrm>
                <a:off x="377825" y="980728"/>
                <a:ext cx="8766175" cy="4838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Een </a:t>
                </a:r>
                <a:r>
                  <a:rPr lang="nl-NL" altLang="nl-NL" b="1" dirty="0"/>
                  <a:t>gestrekte hoek </a:t>
                </a:r>
                <a:r>
                  <a:rPr lang="nl-NL" altLang="nl-NL" dirty="0"/>
                  <a:t>is, is een hoek waarbij de benen in elkaars verlengde liggen.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  <a:p>
                <a:pPr eaLnBrk="1" hangingPunct="1">
                  <a:buFontTx/>
                  <a:buNone/>
                </a:pPr>
                <a:endParaRPr lang="nl-NL" altLang="nl-NL" sz="2400" dirty="0"/>
              </a:p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endParaRPr lang="nl-NL" altLang="nl-NL" b="1" dirty="0"/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Een </a:t>
                </a:r>
                <a:r>
                  <a:rPr lang="nl-NL" altLang="nl-NL" b="1" dirty="0"/>
                  <a:t>rechte hoek </a:t>
                </a:r>
                <a:r>
                  <a:rPr lang="nl-NL" altLang="nl-NL" dirty="0"/>
                  <a:t>is de helft van een gestrekte hoek.</a:t>
                </a:r>
              </a:p>
              <a:p>
                <a:pPr eaLnBrk="1" hangingPunct="1">
                  <a:buFontTx/>
                  <a:buNone/>
                </a:pPr>
                <a:endParaRPr lang="nl-NL" altLang="nl-NL" sz="2400" dirty="0"/>
              </a:p>
              <a:p>
                <a:pPr eaLnBrk="1" hangingPunct="1">
                  <a:buFontTx/>
                  <a:buNone/>
                </a:pPr>
                <a:endParaRPr lang="nl-NL" altLang="nl-NL" sz="2400" dirty="0"/>
              </a:p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Het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altLang="nl-NL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nl-NL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en-US" altLang="nl-NL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altLang="nl-NL" dirty="0"/>
                  <a:t>deel van een rechte hoek wordt aangeduid met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1°</m:t>
                    </m:r>
                  </m:oMath>
                </a14:m>
                <a:r>
                  <a:rPr lang="nl-NL" altLang="nl-NL" dirty="0"/>
                  <a:t>.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  <a:p>
                <a:pPr>
                  <a:buNone/>
                </a:pPr>
                <a:r>
                  <a:rPr lang="nl-NL" altLang="nl-NL" b="1" dirty="0"/>
                  <a:t>GEVOLG</a:t>
                </a:r>
                <a:r>
                  <a:rPr lang="nl-NL" altLang="nl-NL" dirty="0"/>
                  <a:t>: een gestrekte hoek is </a:t>
                </a:r>
                <a14:m>
                  <m:oMath xmlns:m="http://schemas.openxmlformats.org/officeDocument/2006/math">
                    <m:r>
                      <a:rPr lang="nl-NL" altLang="nl-NL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nl-NL" altLang="nl-NL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altLang="nl-NL" dirty="0"/>
                  <a:t>.</a:t>
                </a:r>
              </a:p>
            </p:txBody>
          </p:sp>
        </mc:Choice>
        <mc:Fallback xmlns="">
          <p:sp>
            <p:nvSpPr>
              <p:cNvPr id="7172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825" y="980728"/>
                <a:ext cx="8766175" cy="4838889"/>
              </a:xfrm>
              <a:prstGeom prst="rect">
                <a:avLst/>
              </a:prstGeom>
              <a:blipFill rotWithShape="0">
                <a:blip r:embed="rId2"/>
                <a:stretch>
                  <a:fillRect l="-765" t="-756" b="-12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ep 1"/>
          <p:cNvGrpSpPr>
            <a:grpSpLocks/>
          </p:cNvGrpSpPr>
          <p:nvPr/>
        </p:nvGrpSpPr>
        <p:grpSpPr bwMode="auto">
          <a:xfrm>
            <a:off x="3852167" y="3068960"/>
            <a:ext cx="5040313" cy="765175"/>
            <a:chOff x="2133600" y="2787650"/>
            <a:chExt cx="5040313" cy="765601"/>
          </a:xfrm>
        </p:grpSpPr>
        <p:cxnSp>
          <p:nvCxnSpPr>
            <p:cNvPr id="13" name="Rechte verbindingslijn 12"/>
            <p:cNvCxnSpPr/>
            <p:nvPr/>
          </p:nvCxnSpPr>
          <p:spPr bwMode="auto">
            <a:xfrm>
              <a:off x="2133600" y="3553251"/>
              <a:ext cx="5040313" cy="0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>
              <a:off x="4652963" y="2787650"/>
              <a:ext cx="0" cy="756071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ep 2"/>
          <p:cNvGrpSpPr>
            <a:grpSpLocks/>
          </p:cNvGrpSpPr>
          <p:nvPr/>
        </p:nvGrpSpPr>
        <p:grpSpPr bwMode="auto">
          <a:xfrm>
            <a:off x="3680246" y="1729529"/>
            <a:ext cx="4845050" cy="1019175"/>
            <a:chOff x="1971160" y="2241409"/>
            <a:chExt cx="4845050" cy="1019358"/>
          </a:xfrm>
        </p:grpSpPr>
        <p:sp>
          <p:nvSpPr>
            <p:cNvPr id="16" name="Arc 9"/>
            <p:cNvSpPr>
              <a:spLocks/>
            </p:cNvSpPr>
            <p:nvPr/>
          </p:nvSpPr>
          <p:spPr bwMode="auto">
            <a:xfrm rot="2599764" flipH="1">
              <a:off x="3835819" y="2241409"/>
              <a:ext cx="1080812" cy="1019358"/>
            </a:xfrm>
            <a:custGeom>
              <a:avLst/>
              <a:gdLst>
                <a:gd name="T0" fmla="*/ 2147483647 w 21543"/>
                <a:gd name="T1" fmla="*/ 0 h 21596"/>
                <a:gd name="T2" fmla="*/ 2147483647 w 21543"/>
                <a:gd name="T3" fmla="*/ 2147483647 h 21596"/>
                <a:gd name="T4" fmla="*/ 0 w 21543"/>
                <a:gd name="T5" fmla="*/ 2147483647 h 215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3" h="21596" fill="none" extrusionOk="0">
                  <a:moveTo>
                    <a:pt x="420" y="0"/>
                  </a:moveTo>
                  <a:cubicBezTo>
                    <a:pt x="11576" y="217"/>
                    <a:pt x="20730" y="8895"/>
                    <a:pt x="21542" y="20024"/>
                  </a:cubicBezTo>
                </a:path>
                <a:path w="21543" h="21596" stroke="0" extrusionOk="0">
                  <a:moveTo>
                    <a:pt x="420" y="0"/>
                  </a:moveTo>
                  <a:cubicBezTo>
                    <a:pt x="11576" y="217"/>
                    <a:pt x="20730" y="8895"/>
                    <a:pt x="21542" y="20024"/>
                  </a:cubicBezTo>
                  <a:lnTo>
                    <a:pt x="0" y="21596"/>
                  </a:lnTo>
                  <a:lnTo>
                    <a:pt x="42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Rechte verbindingslijn 17"/>
            <p:cNvCxnSpPr/>
            <p:nvPr/>
          </p:nvCxnSpPr>
          <p:spPr>
            <a:xfrm flipH="1" flipV="1">
              <a:off x="1971160" y="2736798"/>
              <a:ext cx="4845050" cy="12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ep 11"/>
            <p:cNvGrpSpPr>
              <a:grpSpLocks/>
            </p:cNvGrpSpPr>
            <p:nvPr/>
          </p:nvGrpSpPr>
          <p:grpSpPr bwMode="auto">
            <a:xfrm>
              <a:off x="4153085" y="2384157"/>
              <a:ext cx="374279" cy="455327"/>
              <a:chOff x="1392278" y="2217369"/>
              <a:chExt cx="374279" cy="455327"/>
            </a:xfrm>
          </p:grpSpPr>
          <p:sp>
            <p:nvSpPr>
              <p:cNvPr id="19" name="Ovaal 12"/>
              <p:cNvSpPr/>
              <p:nvPr/>
            </p:nvSpPr>
            <p:spPr>
              <a:xfrm>
                <a:off x="1578903" y="2601766"/>
                <a:ext cx="71438" cy="714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392278" y="2217369"/>
                    <a:ext cx="374279" cy="383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336688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Font typeface="Wingdings" panose="05000000000000000000" pitchFamily="2" charset="2"/>
                      <a:buChar char="q"/>
                      <a:defRPr sz="20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90000"/>
                      <a:buFont typeface="Wingdings" panose="05000000000000000000" pitchFamily="2" charset="2"/>
                      <a:buChar char="§"/>
                      <a:defRPr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880000"/>
                      </a:buClr>
                      <a:buSzPct val="80000"/>
                      <a:buChar char="o"/>
                      <a:defRPr sz="1600">
                        <a:solidFill>
                          <a:srgbClr val="333333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altLang="nl-NL" sz="1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nl-NL" altLang="nl-NL" sz="1800" dirty="0"/>
                  </a:p>
                </p:txBody>
              </p:sp>
            </mc:Choice>
            <mc:Fallback xmlns="">
              <p:sp>
                <p:nvSpPr>
                  <p:cNvPr id="2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92278" y="2217369"/>
                    <a:ext cx="374279" cy="38332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6688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3400" y="116632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3392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 19"/>
          <p:cNvGrpSpPr>
            <a:grpSpLocks/>
          </p:cNvGrpSpPr>
          <p:nvPr/>
        </p:nvGrpSpPr>
        <p:grpSpPr bwMode="auto">
          <a:xfrm>
            <a:off x="1023938" y="2482378"/>
            <a:ext cx="6423996" cy="1765300"/>
            <a:chOff x="1024412" y="2310970"/>
            <a:chExt cx="6423996" cy="1765301"/>
          </a:xfrm>
        </p:grpSpPr>
        <p:sp>
          <p:nvSpPr>
            <p:cNvPr id="6155" name="Line 3"/>
            <p:cNvSpPr>
              <a:spLocks noChangeShapeType="1"/>
            </p:cNvSpPr>
            <p:nvPr/>
          </p:nvSpPr>
          <p:spPr bwMode="auto">
            <a:xfrm>
              <a:off x="1189512" y="2482420"/>
              <a:ext cx="579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4"/>
            <p:cNvSpPr>
              <a:spLocks noChangeShapeType="1"/>
            </p:cNvSpPr>
            <p:nvPr/>
          </p:nvSpPr>
          <p:spPr bwMode="auto">
            <a:xfrm>
              <a:off x="1024412" y="3934983"/>
              <a:ext cx="61198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5"/>
            <p:cNvSpPr>
              <a:spLocks noChangeShapeType="1"/>
            </p:cNvSpPr>
            <p:nvPr/>
          </p:nvSpPr>
          <p:spPr bwMode="auto">
            <a:xfrm>
              <a:off x="4083525" y="2472895"/>
              <a:ext cx="152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056912" y="2310970"/>
                  <a:ext cx="251866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58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6912" y="2310970"/>
                  <a:ext cx="251866" cy="36988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991208" y="3706383"/>
                  <a:ext cx="4572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nl-NL" sz="18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59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91208" y="3706383"/>
                  <a:ext cx="457200" cy="3698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60" name="Line 5"/>
            <p:cNvSpPr>
              <a:spLocks noChangeShapeType="1"/>
            </p:cNvSpPr>
            <p:nvPr/>
          </p:nvSpPr>
          <p:spPr bwMode="auto">
            <a:xfrm>
              <a:off x="4235925" y="3938721"/>
              <a:ext cx="152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917575" y="4833466"/>
                <a:ext cx="2970213" cy="539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NOTATIE:  </a:t>
                </a:r>
                <a:r>
                  <a:rPr lang="nl-NL" altLang="nl-NL" sz="1800" dirty="0"/>
                  <a:t>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 // </m:t>
                    </m:r>
                    <m:r>
                      <a:rPr lang="nl-NL" altLang="nl-NL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4833466"/>
                <a:ext cx="2970213" cy="539750"/>
              </a:xfrm>
              <a:prstGeom prst="rect">
                <a:avLst/>
              </a:prstGeom>
              <a:blipFill rotWithShape="0">
                <a:blip r:embed="rId4"/>
                <a:stretch>
                  <a:fillRect l="-1848" t="-68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ep 13"/>
          <p:cNvGrpSpPr>
            <a:grpSpLocks/>
          </p:cNvGrpSpPr>
          <p:nvPr/>
        </p:nvGrpSpPr>
        <p:grpSpPr bwMode="auto">
          <a:xfrm>
            <a:off x="4311650" y="3352328"/>
            <a:ext cx="3676650" cy="709613"/>
            <a:chOff x="4316875" y="3030288"/>
            <a:chExt cx="3676104" cy="709199"/>
          </a:xfrm>
        </p:grpSpPr>
        <p:cxnSp>
          <p:nvCxnSpPr>
            <p:cNvPr id="17" name="Rechte verbindingslijn met pijl 16"/>
            <p:cNvCxnSpPr/>
            <p:nvPr/>
          </p:nvCxnSpPr>
          <p:spPr>
            <a:xfrm flipV="1">
              <a:off x="4316875" y="3222264"/>
              <a:ext cx="1428538" cy="517223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5677467" y="3030288"/>
              <a:ext cx="2315512" cy="48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b="1" dirty="0"/>
                <a:t>aangegeven met pijl</a:t>
              </a:r>
              <a:endParaRPr lang="nl-NL" altLang="nl-NL" sz="1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246063" y="1367730"/>
                <a:ext cx="8494712" cy="757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/>
                  <a:t>DEFINITIE</a:t>
                </a: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Twee lijnen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sz="1800" dirty="0"/>
                  <a:t> en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altLang="nl-NL" sz="1800" dirty="0"/>
                  <a:t> zijn evenwijdig (parallel) indien ze elkaar niet snijden.</a:t>
                </a:r>
              </a:p>
            </p:txBody>
          </p:sp>
        </mc:Choice>
        <mc:Fallback xmlns="">
          <p:sp>
            <p:nvSpPr>
              <p:cNvPr id="1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63" y="1367730"/>
                <a:ext cx="8494712" cy="757238"/>
              </a:xfrm>
              <a:prstGeom prst="rect">
                <a:avLst/>
              </a:prstGeom>
              <a:blipFill rotWithShape="0">
                <a:blip r:embed="rId5"/>
                <a:stretch>
                  <a:fillRect l="-574" t="-4000"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33400" y="73344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16212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Line 3"/>
          <p:cNvSpPr>
            <a:spLocks noChangeShapeType="1"/>
          </p:cNvSpPr>
          <p:nvPr/>
        </p:nvSpPr>
        <p:spPr bwMode="auto">
          <a:xfrm flipV="1">
            <a:off x="634611" y="1377377"/>
            <a:ext cx="5123618" cy="2284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528247" y="1804416"/>
            <a:ext cx="5226367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 Box 8"/>
              <p:cNvSpPr txBox="1">
                <a:spLocks noChangeArrowheads="1"/>
              </p:cNvSpPr>
              <p:nvPr/>
            </p:nvSpPr>
            <p:spPr bwMode="auto">
              <a:xfrm>
                <a:off x="5927335" y="1150366"/>
                <a:ext cx="331249" cy="369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7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7335" y="1150366"/>
                <a:ext cx="331249" cy="369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 Box 9"/>
              <p:cNvSpPr txBox="1">
                <a:spLocks noChangeArrowheads="1"/>
              </p:cNvSpPr>
              <p:nvPr/>
            </p:nvSpPr>
            <p:spPr bwMode="auto">
              <a:xfrm>
                <a:off x="5813035" y="2917253"/>
                <a:ext cx="441665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nl-NL" sz="18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nl-NL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7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035" y="2917253"/>
                <a:ext cx="441665" cy="369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246063" y="4509120"/>
                <a:ext cx="8494712" cy="757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endParaRPr lang="nl-NL" altLang="nl-NL" u="sng" dirty="0"/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Twee lijnen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dirty="0"/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altLang="nl-NL" dirty="0"/>
                  <a:t> snijden elkaar indien ze een punt met elkaar gemeen hebben.</a:t>
                </a:r>
              </a:p>
            </p:txBody>
          </p:sp>
        </mc:Choice>
        <mc:Fallback xmlns="">
          <p:sp>
            <p:nvSpPr>
              <p:cNvPr id="1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63" y="4509120"/>
                <a:ext cx="8494712" cy="757238"/>
              </a:xfrm>
              <a:prstGeom prst="rect">
                <a:avLst/>
              </a:prstGeom>
              <a:blipFill rotWithShape="0">
                <a:blip r:embed="rId4"/>
                <a:stretch>
                  <a:fillRect l="-717" t="-4839" b="-15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ep 13"/>
          <p:cNvGrpSpPr>
            <a:grpSpLocks/>
          </p:cNvGrpSpPr>
          <p:nvPr/>
        </p:nvGrpSpPr>
        <p:grpSpPr bwMode="auto">
          <a:xfrm>
            <a:off x="3255590" y="1929828"/>
            <a:ext cx="5888405" cy="770557"/>
            <a:chOff x="3771682" y="3030288"/>
            <a:chExt cx="5686347" cy="770253"/>
          </a:xfrm>
        </p:grpSpPr>
        <p:cxnSp>
          <p:nvCxnSpPr>
            <p:cNvPr id="22" name="Rechte verbindingslijn met pijl 21"/>
            <p:cNvCxnSpPr/>
            <p:nvPr/>
          </p:nvCxnSpPr>
          <p:spPr>
            <a:xfrm flipV="1">
              <a:off x="3771682" y="3246103"/>
              <a:ext cx="1943779" cy="349112"/>
            </a:xfrm>
            <a:prstGeom prst="straightConnector1">
              <a:avLst/>
            </a:prstGeom>
            <a:ln w="38100">
              <a:solidFill>
                <a:srgbClr val="33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5827147" y="3030288"/>
              <a:ext cx="3630882" cy="770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880000"/>
                </a:buClr>
                <a:buFont typeface="Wingdings" panose="05000000000000000000" pitchFamily="2" charset="2"/>
                <a:buChar char="q"/>
                <a:defRPr sz="20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880000"/>
                </a:buClr>
                <a:buSzPct val="90000"/>
                <a:buFont typeface="Wingdings" panose="05000000000000000000" pitchFamily="2" charset="2"/>
                <a:buChar char="§"/>
                <a:defRPr>
                  <a:solidFill>
                    <a:srgbClr val="333333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880000"/>
                </a:buClr>
                <a:buSzPct val="80000"/>
                <a:buChar char="o"/>
                <a:defRPr sz="1600">
                  <a:solidFill>
                    <a:srgbClr val="333333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NL" altLang="nl-NL" sz="1800" dirty="0"/>
                <a:t>gemeenschappelijk punt:</a:t>
              </a:r>
              <a:r>
                <a:rPr lang="nl-NL" altLang="nl-NL" sz="1800" b="1" dirty="0"/>
                <a:t> snijpunt</a:t>
              </a:r>
              <a:endParaRPr lang="nl-NL" altLang="nl-NL" sz="1800" dirty="0"/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33400" y="114288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2222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>
            <a:grpSpLocks/>
          </p:cNvGrpSpPr>
          <p:nvPr/>
        </p:nvGrpSpPr>
        <p:grpSpPr bwMode="auto">
          <a:xfrm>
            <a:off x="3635897" y="1988840"/>
            <a:ext cx="5508104" cy="3702050"/>
            <a:chOff x="2951163" y="1500188"/>
            <a:chExt cx="5453758" cy="3702050"/>
          </a:xfrm>
        </p:grpSpPr>
        <p:sp>
          <p:nvSpPr>
            <p:cNvPr id="8200" name="Line 4"/>
            <p:cNvSpPr>
              <a:spLocks noChangeShapeType="1"/>
            </p:cNvSpPr>
            <p:nvPr/>
          </p:nvSpPr>
          <p:spPr bwMode="auto">
            <a:xfrm>
              <a:off x="2951163" y="4397375"/>
              <a:ext cx="360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72808" y="1500188"/>
                  <a:ext cx="293688" cy="369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0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2808" y="1500188"/>
                  <a:ext cx="293688" cy="369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03" name="Groep 13"/>
            <p:cNvGrpSpPr>
              <a:grpSpLocks/>
            </p:cNvGrpSpPr>
            <p:nvPr/>
          </p:nvGrpSpPr>
          <p:grpSpPr bwMode="auto">
            <a:xfrm>
              <a:off x="3765550" y="3462338"/>
              <a:ext cx="4639371" cy="709612"/>
              <a:chOff x="4316875" y="3030288"/>
              <a:chExt cx="4640689" cy="709199"/>
            </a:xfrm>
          </p:grpSpPr>
          <p:cxnSp>
            <p:nvCxnSpPr>
              <p:cNvPr id="17" name="Rechte verbindingslijn met pijl 16"/>
              <p:cNvCxnSpPr/>
              <p:nvPr/>
            </p:nvCxnSpPr>
            <p:spPr>
              <a:xfrm flipV="1">
                <a:off x="4316875" y="3222263"/>
                <a:ext cx="1429155" cy="517224"/>
              </a:xfrm>
              <a:prstGeom prst="straightConnector1">
                <a:avLst/>
              </a:prstGeom>
              <a:ln w="38100">
                <a:solidFill>
                  <a:srgbClr val="3366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9" name="Rectangle 9"/>
              <p:cNvSpPr>
                <a:spLocks noChangeArrowheads="1"/>
              </p:cNvSpPr>
              <p:nvPr/>
            </p:nvSpPr>
            <p:spPr bwMode="auto">
              <a:xfrm>
                <a:off x="5794359" y="3030288"/>
                <a:ext cx="3163205" cy="709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aangegeven met winkelhaak</a:t>
                </a:r>
                <a:endParaRPr lang="nl-NL" altLang="nl-NL" sz="1800" dirty="0"/>
              </a:p>
            </p:txBody>
          </p:sp>
        </p:grpSp>
        <p:sp>
          <p:nvSpPr>
            <p:cNvPr id="8204" name="Line 4"/>
            <p:cNvSpPr>
              <a:spLocks noChangeShapeType="1"/>
            </p:cNvSpPr>
            <p:nvPr/>
          </p:nvSpPr>
          <p:spPr bwMode="auto">
            <a:xfrm rot="5400000">
              <a:off x="1766093" y="3402807"/>
              <a:ext cx="3598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5" name="Groep 11"/>
            <p:cNvGrpSpPr>
              <a:grpSpLocks/>
            </p:cNvGrpSpPr>
            <p:nvPr/>
          </p:nvGrpSpPr>
          <p:grpSpPr bwMode="auto">
            <a:xfrm>
              <a:off x="3621088" y="4040188"/>
              <a:ext cx="287337" cy="287337"/>
              <a:chOff x="2361407" y="3886670"/>
              <a:chExt cx="381000" cy="295599"/>
            </a:xfrm>
          </p:grpSpPr>
          <p:sp>
            <p:nvSpPr>
              <p:cNvPr id="8206" name="Line 8"/>
              <p:cNvSpPr>
                <a:spLocks noChangeShapeType="1"/>
              </p:cNvSpPr>
              <p:nvPr/>
            </p:nvSpPr>
            <p:spPr bwMode="auto">
              <a:xfrm rot="5400000">
                <a:off x="2551113" y="3990975"/>
                <a:ext cx="1588" cy="3810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8"/>
              <p:cNvSpPr>
                <a:spLocks noChangeShapeType="1"/>
              </p:cNvSpPr>
              <p:nvPr/>
            </p:nvSpPr>
            <p:spPr bwMode="auto">
              <a:xfrm rot="10800000">
                <a:off x="2383008" y="3886670"/>
                <a:ext cx="1588" cy="2880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0" y="998144"/>
                <a:ext cx="9144000" cy="757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DEFINITIE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900" dirty="0"/>
                  <a:t>Twee lijnen </a:t>
                </a:r>
                <a14:m>
                  <m:oMath xmlns:m="http://schemas.openxmlformats.org/officeDocument/2006/math">
                    <m:r>
                      <a:rPr lang="nl-NL" altLang="nl-NL" sz="19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sz="1900" dirty="0"/>
                  <a:t> en </a:t>
                </a:r>
                <a14:m>
                  <m:oMath xmlns:m="http://schemas.openxmlformats.org/officeDocument/2006/math">
                    <m:r>
                      <a:rPr lang="nl-NL" altLang="nl-NL" sz="19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altLang="nl-NL" sz="1900" dirty="0"/>
                  <a:t> staan loodrecht op elkaar indien ze een rechte hoek met elkaar maken. </a:t>
                </a:r>
              </a:p>
            </p:txBody>
          </p:sp>
        </mc:Choice>
        <mc:Fallback xmlns="">
          <p:sp>
            <p:nvSpPr>
              <p:cNvPr id="1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98144"/>
                <a:ext cx="9144000" cy="757238"/>
              </a:xfrm>
              <a:prstGeom prst="rect">
                <a:avLst/>
              </a:prstGeom>
              <a:blipFill rotWithShape="0">
                <a:blip r:embed="rId3"/>
                <a:stretch>
                  <a:fillRect l="-667" t="-4839" b="-129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3400" y="44624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3648" y="5103664"/>
                <a:ext cx="2970212" cy="539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NOTATIE</a:t>
                </a:r>
                <a:r>
                  <a:rPr lang="nl-NL" altLang="nl-NL" dirty="0"/>
                  <a:t>:</a:t>
                </a:r>
                <a:r>
                  <a:rPr lang="nl-NL" altLang="nl-NL" b="1" dirty="0"/>
                  <a:t> </a:t>
                </a:r>
                <a:r>
                  <a:rPr lang="nl-NL" altLang="nl-NL" dirty="0"/>
                  <a:t>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nl-NL" altLang="nl-NL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endParaRPr lang="nl-NL" altLang="nl-NL" dirty="0"/>
              </a:p>
            </p:txBody>
          </p:sp>
        </mc:Choice>
        <mc:Fallback xmlns="">
          <p:sp>
            <p:nvSpPr>
              <p:cNvPr id="1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48" y="5103664"/>
                <a:ext cx="2970212" cy="539750"/>
              </a:xfrm>
              <a:prstGeom prst="rect">
                <a:avLst/>
              </a:prstGeom>
              <a:blipFill rotWithShape="0">
                <a:blip r:embed="rId4"/>
                <a:stretch>
                  <a:fillRect l="-2053" t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hthoek 3"/>
              <p:cNvSpPr>
                <a:spLocks noChangeArrowheads="1"/>
              </p:cNvSpPr>
              <p:nvPr/>
            </p:nvSpPr>
            <p:spPr bwMode="auto">
              <a:xfrm>
                <a:off x="52912" y="972614"/>
                <a:ext cx="7572201" cy="1677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u="sng" dirty="0"/>
                  <a:t>STELLING</a:t>
                </a:r>
                <a:endParaRPr lang="nl-NL" altLang="nl-NL" u="sng" dirty="0"/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zijn twee snijdende lijnen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dirty="0"/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altLang="nl-NL" dirty="0"/>
                  <a:t> met snijpunt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>
                  <a:buNone/>
                </a:pPr>
                <a:r>
                  <a:rPr lang="nl-NL" altLang="nl-NL" dirty="0">
                    <a:sym typeface="Symbol" panose="05050102010706020507" pitchFamily="18" charset="2"/>
                  </a:rPr>
                  <a:t>Dan geldt: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en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 </a:t>
                </a:r>
              </a:p>
              <a:p>
                <a:pPr>
                  <a:spcBef>
                    <a:spcPts val="1800"/>
                  </a:spcBef>
                  <a:buNone/>
                </a:pPr>
                <a:r>
                  <a:rPr lang="nl-NL" altLang="nl-NL" dirty="0">
                    <a:sym typeface="Symbol" panose="05050102010706020507" pitchFamily="18" charset="2"/>
                  </a:rPr>
                  <a:t>ofwel:      </a:t>
                </a:r>
                <a:r>
                  <a:rPr lang="nl-NL" altLang="nl-NL" b="1" kern="0" dirty="0">
                    <a:solidFill>
                      <a:schemeClr val="tx1"/>
                    </a:solidFill>
                    <a:latin typeface="Times New Roman"/>
                    <a:ea typeface="+mj-ea"/>
                    <a:cs typeface="+mj-cs"/>
                    <a:sym typeface="Symbol" panose="05050102010706020507" pitchFamily="18" charset="2"/>
                  </a:rPr>
                  <a:t>overstaande hoeken zijn gelijk</a:t>
                </a:r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96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2" y="972614"/>
                <a:ext cx="7572201" cy="1677382"/>
              </a:xfrm>
              <a:prstGeom prst="rect">
                <a:avLst/>
              </a:prstGeom>
              <a:blipFill rotWithShape="0">
                <a:blip r:embed="rId2"/>
                <a:stretch>
                  <a:fillRect l="-886" t="-2182" b="-5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7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3" t="5533" r="4545"/>
          <a:stretch/>
        </p:blipFill>
        <p:spPr bwMode="auto">
          <a:xfrm>
            <a:off x="17810" y="2772471"/>
            <a:ext cx="4558869" cy="333681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4606832" y="3004471"/>
                <a:ext cx="4536504" cy="2816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Gegeven: - </a:t>
                </a:r>
                <a:r>
                  <a:rPr lang="nl-NL" altLang="nl-NL" sz="1800" dirty="0"/>
                  <a:t>twee snijdende lijnen </a:t>
                </a:r>
                <a14:m>
                  <m:oMath xmlns:m="http://schemas.openxmlformats.org/officeDocument/2006/math">
                    <m:r>
                      <a:rPr lang="en-US" altLang="nl-NL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altLang="nl-NL" sz="1800" b="1" dirty="0"/>
                  <a:t> </a:t>
                </a:r>
                <a:r>
                  <a:rPr lang="nl-NL" altLang="nl-NL" sz="1800" dirty="0"/>
                  <a:t>en</a:t>
                </a:r>
                <a:r>
                  <a:rPr lang="nl-NL" altLang="nl-NL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nl-NL" sz="18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nl-NL" altLang="nl-NL" sz="1800" b="1" dirty="0"/>
              </a:p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                 - </a:t>
                </a:r>
                <a:r>
                  <a:rPr lang="nl-NL" altLang="nl-NL" sz="1800" dirty="0"/>
                  <a:t>snijpunt</a:t>
                </a:r>
                <a:r>
                  <a:rPr lang="nl-NL" altLang="nl-NL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endParaRPr lang="nl-NL" altLang="nl-NL" sz="1800" b="1" dirty="0"/>
              </a:p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Te bewijzen: 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en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nl-NL" altLang="nl-NL" sz="1800" b="1" dirty="0"/>
              </a:p>
              <a:p>
                <a:pPr eaLnBrk="1" hangingPunct="1">
                  <a:buFontTx/>
                  <a:buNone/>
                </a:pPr>
                <a:r>
                  <a:rPr lang="nl-NL" altLang="nl-NL" sz="1800" b="1" dirty="0"/>
                  <a:t>Bewijs: </a:t>
                </a:r>
              </a:p>
              <a:p>
                <a:pPr eaLnBrk="1" hangingPunct="1"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1.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nl-NL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= 180</a:t>
                </a:r>
                <a:r>
                  <a:rPr lang="nl-NL" altLang="nl-NL" sz="1800" baseline="30000" dirty="0">
                    <a:sym typeface="Symbol" panose="05050102010706020507" pitchFamily="18" charset="2"/>
                  </a:rPr>
                  <a:t>o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 (gestrekte hoek)</a:t>
                </a:r>
              </a:p>
              <a:p>
                <a:pPr eaLnBrk="1" hangingPunct="1"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2.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nl-NL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= 180</a:t>
                </a:r>
                <a:r>
                  <a:rPr lang="nl-NL" altLang="nl-NL" sz="1800" baseline="30000" dirty="0">
                    <a:sym typeface="Symbol" panose="05050102010706020507" pitchFamily="18" charset="2"/>
                  </a:rPr>
                  <a:t>o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 (gestrekte hoek)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3.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 (1, 2) QED!</a:t>
                </a:r>
                <a:r>
                  <a:rPr lang="nl-NL" altLang="nl-NL" sz="1800" baseline="30000" dirty="0"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ym typeface="Symbol" panose="05050102010706020507" pitchFamily="18" charset="2"/>
                  </a:rPr>
                  <a:t>4. Op gelijke wijze (kan bewezen):</a:t>
                </a:r>
                <a:r>
                  <a:rPr lang="nl-NL" altLang="nl-NL" sz="1800" dirty="0"/>
                  <a:t> </a:t>
                </a:r>
                <a:r>
                  <a:rPr lang="nl-NL" altLang="nl-NL" sz="1800" dirty="0">
                    <a:sym typeface="Symbol" panose="05050102010706020507" pitchFamily="18" charset="2"/>
                  </a:rPr>
                  <a:t>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altLang="nl-NL" sz="1800" dirty="0">
                    <a:sym typeface="Symbol" panose="05050102010706020507" pitchFamily="18" charset="2"/>
                  </a:rPr>
                  <a:t> = 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nl-NL" sz="1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nl-NL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nl-NL" altLang="nl-NL" sz="1800" dirty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832" y="3004471"/>
                <a:ext cx="4536504" cy="2816785"/>
              </a:xfrm>
              <a:prstGeom prst="rect">
                <a:avLst/>
              </a:prstGeom>
              <a:blipFill rotWithShape="0">
                <a:blip r:embed="rId4"/>
                <a:stretch>
                  <a:fillRect l="-1210" t="-12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5396" y="23310"/>
            <a:ext cx="8549640" cy="6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STELLINGEN (3.1 opgave</a:t>
            </a:r>
            <a:r>
              <a:rPr kumimoji="0" lang="nl-NL" altLang="nl-NL" sz="3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1)</a:t>
            </a:r>
            <a:endParaRPr kumimoji="0" lang="nl-NL" altLang="nl-N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04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385E6-0FFE-41B9-9492-8BCE16F63A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E4109D-12B4-4494-BA07-78DF87B7F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28868-6CE0-4BFC-A0AD-233EDC29A795}">
  <ds:schemaRefs>
    <ds:schemaRef ds:uri="http://schemas.microsoft.com/office/2006/metadata/properties"/>
    <ds:schemaRef ds:uri="http://purl.org/dc/terms/"/>
    <ds:schemaRef ds:uri="5ac78efb-61a8-4e6f-9a71-658cbbb0c40c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sharepoint/v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2593</TotalTime>
  <Words>906</Words>
  <Application>Microsoft Office PowerPoint</Application>
  <PresentationFormat>Diavoorstelling (4:3)</PresentationFormat>
  <Paragraphs>180</Paragraphs>
  <Slides>20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Bell MT</vt:lpstr>
      <vt:lpstr>Calibri</vt:lpstr>
      <vt:lpstr>Cambria Math</vt:lpstr>
      <vt:lpstr>Times New Roman</vt:lpstr>
      <vt:lpstr>Wingdings</vt:lpstr>
      <vt:lpstr>Kantoorthema</vt:lpstr>
      <vt:lpstr>meetkunde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HUISWERK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Meetkunde                          van Euclides</dc:title>
  <dc:creator>Gert Hoogeboom</dc:creator>
  <cp:lastModifiedBy>Henriëtte van der Zalm</cp:lastModifiedBy>
  <cp:revision>200</cp:revision>
  <dcterms:created xsi:type="dcterms:W3CDTF">2013-02-06T20:23:08Z</dcterms:created>
  <dcterms:modified xsi:type="dcterms:W3CDTF">2022-08-31T06:33:41Z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0x01010017C9879DD0EE034E94629545CD8D9B68</vt:lpwstr>
  </property>
</Properties>
</file>