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359" r:id="rId6"/>
    <p:sldId id="361" r:id="rId7"/>
    <p:sldId id="362" r:id="rId8"/>
    <p:sldId id="363" r:id="rId9"/>
    <p:sldId id="364" r:id="rId10"/>
    <p:sldId id="335" r:id="rId11"/>
    <p:sldId id="370" r:id="rId12"/>
    <p:sldId id="371" r:id="rId13"/>
    <p:sldId id="372" r:id="rId14"/>
    <p:sldId id="373" r:id="rId15"/>
    <p:sldId id="374" r:id="rId16"/>
    <p:sldId id="375" r:id="rId17"/>
    <p:sldId id="376" r:id="rId18"/>
    <p:sldId id="377" r:id="rId19"/>
    <p:sldId id="378" r:id="rId20"/>
    <p:sldId id="348" r:id="rId21"/>
    <p:sldId id="379" r:id="rId22"/>
    <p:sldId id="323" r:id="rId23"/>
    <p:sldId id="380" r:id="rId24"/>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E4E9F-1041-4FE0-839B-8C3826757284}" v="1" dt="2023-09-02T10:41:01.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38" autoAdjust="0"/>
    <p:restoredTop sz="96134" autoAdjust="0"/>
  </p:normalViewPr>
  <p:slideViewPr>
    <p:cSldViewPr>
      <p:cViewPr varScale="1">
        <p:scale>
          <a:sx n="56" d="100"/>
          <a:sy n="56" d="100"/>
        </p:scale>
        <p:origin x="1432"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ëtte van der Zalm" userId="627fd1d2-9a97-4046-b3d1-ed2250c8d20a" providerId="ADAL" clId="{A66E4E9F-1041-4FE0-839B-8C3826757284}"/>
    <pc:docChg chg="modSld">
      <pc:chgData name="Henriëtte van der Zalm" userId="627fd1d2-9a97-4046-b3d1-ed2250c8d20a" providerId="ADAL" clId="{A66E4E9F-1041-4FE0-839B-8C3826757284}" dt="2023-09-02T10:41:11.197" v="2" actId="20577"/>
      <pc:docMkLst>
        <pc:docMk/>
      </pc:docMkLst>
      <pc:sldChg chg="modSp mod">
        <pc:chgData name="Henriëtte van der Zalm" userId="627fd1d2-9a97-4046-b3d1-ed2250c8d20a" providerId="ADAL" clId="{A66E4E9F-1041-4FE0-839B-8C3826757284}" dt="2023-09-02T10:41:11.197" v="2" actId="20577"/>
        <pc:sldMkLst>
          <pc:docMk/>
          <pc:sldMk cId="743250842" sldId="323"/>
        </pc:sldMkLst>
        <pc:spChg chg="mod">
          <ac:chgData name="Henriëtte van der Zalm" userId="627fd1d2-9a97-4046-b3d1-ed2250c8d20a" providerId="ADAL" clId="{A66E4E9F-1041-4FE0-839B-8C3826757284}" dt="2023-09-02T10:41:11.197" v="2" actId="20577"/>
          <ac:spMkLst>
            <pc:docMk/>
            <pc:sldMk cId="743250842" sldId="323"/>
            <ac:spMk id="675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5DC2DC-EA65-435F-8E2C-70BD2B96AE85}" type="datetimeFigureOut">
              <a:rPr lang="nl-NL" smtClean="0"/>
              <a:t>2-9-2023</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4393D-64B8-4AB1-978D-7DB1FC1D3FA7}" type="slidenum">
              <a:rPr lang="nl-NL" smtClean="0"/>
              <a:t>‹nr.›</a:t>
            </a:fld>
            <a:endParaRPr lang="nl-NL"/>
          </a:p>
        </p:txBody>
      </p:sp>
    </p:spTree>
    <p:extLst>
      <p:ext uri="{BB962C8B-B14F-4D97-AF65-F5344CB8AC3E}">
        <p14:creationId xmlns:p14="http://schemas.microsoft.com/office/powerpoint/2010/main" val="62996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82B0676-E9DC-47BF-AC68-69B99F16B692}" type="slidenum">
              <a:rPr lang="nl-NL" altLang="nl-NL"/>
              <a:pPr eaLnBrk="1" hangingPunct="1">
                <a:spcBef>
                  <a:spcPct val="0"/>
                </a:spcBef>
              </a:pPr>
              <a:t>8</a:t>
            </a:fld>
            <a:endParaRPr lang="nl-NL" altLang="nl-NL"/>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NL"/>
          </a:p>
        </p:txBody>
      </p:sp>
    </p:spTree>
    <p:extLst>
      <p:ext uri="{BB962C8B-B14F-4D97-AF65-F5344CB8AC3E}">
        <p14:creationId xmlns:p14="http://schemas.microsoft.com/office/powerpoint/2010/main" val="489589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2734393D-64B8-4AB1-978D-7DB1FC1D3FA7}" type="slidenum">
              <a:rPr lang="nl-NL" smtClean="0"/>
              <a:t>19</a:t>
            </a:fld>
            <a:endParaRPr lang="nl-NL"/>
          </a:p>
        </p:txBody>
      </p:sp>
    </p:spTree>
    <p:extLst>
      <p:ext uri="{BB962C8B-B14F-4D97-AF65-F5344CB8AC3E}">
        <p14:creationId xmlns:p14="http://schemas.microsoft.com/office/powerpoint/2010/main" val="71536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9BA545B-7F7F-44B7-95A8-18ECD2739270}" type="slidenum">
              <a:rPr lang="nl-NL" altLang="nl-NL"/>
              <a:pPr eaLnBrk="1" hangingPunct="1">
                <a:spcBef>
                  <a:spcPct val="0"/>
                </a:spcBef>
              </a:pPr>
              <a:t>9</a:t>
            </a:fld>
            <a:endParaRPr lang="nl-NL" altLang="nl-NL"/>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NL"/>
          </a:p>
        </p:txBody>
      </p:sp>
    </p:spTree>
    <p:extLst>
      <p:ext uri="{BB962C8B-B14F-4D97-AF65-F5344CB8AC3E}">
        <p14:creationId xmlns:p14="http://schemas.microsoft.com/office/powerpoint/2010/main" val="369395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734393D-64B8-4AB1-978D-7DB1FC1D3FA7}" type="slidenum">
              <a:rPr lang="nl-NL" smtClean="0"/>
              <a:t>10</a:t>
            </a:fld>
            <a:endParaRPr lang="nl-NL"/>
          </a:p>
        </p:txBody>
      </p:sp>
    </p:spTree>
    <p:extLst>
      <p:ext uri="{BB962C8B-B14F-4D97-AF65-F5344CB8AC3E}">
        <p14:creationId xmlns:p14="http://schemas.microsoft.com/office/powerpoint/2010/main" val="3045324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D48CB5-357E-4F1E-BE50-209F3E8D61EF}" type="slidenum">
              <a:rPr lang="nl-NL" altLang="nl-NL" sz="1200" smtClean="0"/>
              <a:pPr/>
              <a:t>11</a:t>
            </a:fld>
            <a:endParaRPr lang="nl-NL" altLang="nl-NL"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altLang="nl-NL"/>
              <a:t>Antwoord: huidige datum veranderd. De kolom Duur zou je continu mee moeten veranderen?</a:t>
            </a:r>
          </a:p>
          <a:p>
            <a:pPr eaLnBrk="1" hangingPunct="1"/>
            <a:endParaRPr lang="nl-NL" altLang="nl-NL"/>
          </a:p>
          <a:p>
            <a:pPr eaLnBrk="1" hangingPunct="1"/>
            <a:r>
              <a:rPr lang="nl-NL" altLang="nl-NL"/>
              <a:t>Berekeningen doe je in queries!!!!!</a:t>
            </a:r>
          </a:p>
        </p:txBody>
      </p:sp>
    </p:spTree>
    <p:extLst>
      <p:ext uri="{BB962C8B-B14F-4D97-AF65-F5344CB8AC3E}">
        <p14:creationId xmlns:p14="http://schemas.microsoft.com/office/powerpoint/2010/main" val="141585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D48CB5-357E-4F1E-BE50-209F3E8D61EF}" type="slidenum">
              <a:rPr lang="nl-NL" altLang="nl-NL" sz="1200" smtClean="0"/>
              <a:pPr/>
              <a:t>12</a:t>
            </a:fld>
            <a:endParaRPr lang="nl-NL" altLang="nl-NL"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altLang="nl-NL"/>
              <a:t>Antwoord: huidige datum veranderd. De kolom Duur zou je continu mee moeten veranderen?</a:t>
            </a:r>
          </a:p>
          <a:p>
            <a:pPr eaLnBrk="1" hangingPunct="1"/>
            <a:endParaRPr lang="nl-NL" altLang="nl-NL"/>
          </a:p>
          <a:p>
            <a:pPr eaLnBrk="1" hangingPunct="1"/>
            <a:r>
              <a:rPr lang="nl-NL" altLang="nl-NL"/>
              <a:t>Berekeningen doe je in queries!!!!!</a:t>
            </a:r>
          </a:p>
        </p:txBody>
      </p:sp>
    </p:spTree>
    <p:extLst>
      <p:ext uri="{BB962C8B-B14F-4D97-AF65-F5344CB8AC3E}">
        <p14:creationId xmlns:p14="http://schemas.microsoft.com/office/powerpoint/2010/main" val="107017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D48CB5-357E-4F1E-BE50-209F3E8D61EF}" type="slidenum">
              <a:rPr lang="nl-NL" altLang="nl-NL" sz="1200" smtClean="0"/>
              <a:pPr/>
              <a:t>13</a:t>
            </a:fld>
            <a:endParaRPr lang="nl-NL" altLang="nl-NL"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altLang="nl-NL"/>
              <a:t>Antwoord: huidige datum veranderd. De kolom Duur zou je continu mee moeten veranderen?</a:t>
            </a:r>
          </a:p>
          <a:p>
            <a:pPr eaLnBrk="1" hangingPunct="1"/>
            <a:endParaRPr lang="nl-NL" altLang="nl-NL"/>
          </a:p>
          <a:p>
            <a:pPr eaLnBrk="1" hangingPunct="1"/>
            <a:r>
              <a:rPr lang="nl-NL" altLang="nl-NL"/>
              <a:t>Berekeningen doe je in queries!!!!!</a:t>
            </a:r>
          </a:p>
        </p:txBody>
      </p:sp>
    </p:spTree>
    <p:extLst>
      <p:ext uri="{BB962C8B-B14F-4D97-AF65-F5344CB8AC3E}">
        <p14:creationId xmlns:p14="http://schemas.microsoft.com/office/powerpoint/2010/main" val="1011229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D48CB5-357E-4F1E-BE50-209F3E8D61EF}" type="slidenum">
              <a:rPr lang="nl-NL" altLang="nl-NL" sz="1200" smtClean="0"/>
              <a:pPr/>
              <a:t>14</a:t>
            </a:fld>
            <a:endParaRPr lang="nl-NL" altLang="nl-NL"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altLang="nl-NL"/>
              <a:t>Antwoord: huidige datum veranderd. De kolom Duur zou je continu mee moeten veranderen?</a:t>
            </a:r>
          </a:p>
          <a:p>
            <a:pPr eaLnBrk="1" hangingPunct="1"/>
            <a:endParaRPr lang="nl-NL" altLang="nl-NL"/>
          </a:p>
          <a:p>
            <a:pPr eaLnBrk="1" hangingPunct="1"/>
            <a:r>
              <a:rPr lang="nl-NL" altLang="nl-NL"/>
              <a:t>Berekeningen doe je in queries!!!!!</a:t>
            </a:r>
          </a:p>
        </p:txBody>
      </p:sp>
    </p:spTree>
    <p:extLst>
      <p:ext uri="{BB962C8B-B14F-4D97-AF65-F5344CB8AC3E}">
        <p14:creationId xmlns:p14="http://schemas.microsoft.com/office/powerpoint/2010/main" val="120570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D48CB5-357E-4F1E-BE50-209F3E8D61EF}" type="slidenum">
              <a:rPr lang="nl-NL" altLang="nl-NL" sz="1200" smtClean="0"/>
              <a:pPr/>
              <a:t>15</a:t>
            </a:fld>
            <a:endParaRPr lang="nl-NL" altLang="nl-NL"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altLang="nl-NL"/>
              <a:t>Antwoord: huidige datum veranderd. De kolom Duur zou je continu mee moeten veranderen?</a:t>
            </a:r>
          </a:p>
          <a:p>
            <a:pPr eaLnBrk="1" hangingPunct="1"/>
            <a:endParaRPr lang="nl-NL" altLang="nl-NL"/>
          </a:p>
          <a:p>
            <a:pPr eaLnBrk="1" hangingPunct="1"/>
            <a:r>
              <a:rPr lang="nl-NL" altLang="nl-NL"/>
              <a:t>Berekeningen doe je in queries!!!!!</a:t>
            </a:r>
          </a:p>
        </p:txBody>
      </p:sp>
    </p:spTree>
    <p:extLst>
      <p:ext uri="{BB962C8B-B14F-4D97-AF65-F5344CB8AC3E}">
        <p14:creationId xmlns:p14="http://schemas.microsoft.com/office/powerpoint/2010/main" val="399168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D48CB5-357E-4F1E-BE50-209F3E8D61EF}" type="slidenum">
              <a:rPr lang="nl-NL" altLang="nl-NL" sz="1200" smtClean="0"/>
              <a:pPr/>
              <a:t>17</a:t>
            </a:fld>
            <a:endParaRPr lang="nl-NL" altLang="nl-NL"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altLang="nl-NL"/>
              <a:t>Antwoord: huidige datum veranderd. De kolom Duur zou je continu mee moeten veranderen?</a:t>
            </a:r>
          </a:p>
          <a:p>
            <a:pPr eaLnBrk="1" hangingPunct="1"/>
            <a:endParaRPr lang="nl-NL" altLang="nl-NL"/>
          </a:p>
          <a:p>
            <a:pPr eaLnBrk="1" hangingPunct="1"/>
            <a:r>
              <a:rPr lang="nl-NL" altLang="nl-NL"/>
              <a:t>Berekeningen doe je in queries!!!!!</a:t>
            </a:r>
          </a:p>
        </p:txBody>
      </p:sp>
    </p:spTree>
    <p:extLst>
      <p:ext uri="{BB962C8B-B14F-4D97-AF65-F5344CB8AC3E}">
        <p14:creationId xmlns:p14="http://schemas.microsoft.com/office/powerpoint/2010/main" val="315806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7C230446-D228-4688-8C00-2A4DA2BF40FF}" type="datetimeFigureOut">
              <a:rPr lang="nl-NL" smtClean="0"/>
              <a:t>2-9-2023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5256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7C230446-D228-4688-8C00-2A4DA2BF40FF}" type="datetimeFigureOut">
              <a:rPr lang="nl-NL" smtClean="0"/>
              <a:t>2-9-2023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154008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7C230446-D228-4688-8C00-2A4DA2BF40FF}" type="datetimeFigureOut">
              <a:rPr lang="nl-NL" smtClean="0"/>
              <a:t>2-9-2023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365010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7C230446-D228-4688-8C00-2A4DA2BF40FF}" type="datetimeFigureOut">
              <a:rPr lang="nl-NL" smtClean="0"/>
              <a:t>2-9-2023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181074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7C230446-D228-4688-8C00-2A4DA2BF40FF}" type="datetimeFigureOut">
              <a:rPr lang="nl-NL" smtClean="0"/>
              <a:t>2-9-2023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483381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7C230446-D228-4688-8C00-2A4DA2BF40FF}" type="datetimeFigureOut">
              <a:rPr lang="nl-NL" smtClean="0"/>
              <a:t>2-9-2023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206158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7C230446-D228-4688-8C00-2A4DA2BF40FF}" type="datetimeFigureOut">
              <a:rPr lang="nl-NL" smtClean="0"/>
              <a:t>2-9-2023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12678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7C230446-D228-4688-8C00-2A4DA2BF40FF}" type="datetimeFigureOut">
              <a:rPr lang="nl-NL" smtClean="0"/>
              <a:t>2-9-2023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31118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7C230446-D228-4688-8C00-2A4DA2BF40FF}" type="datetimeFigureOut">
              <a:rPr lang="nl-NL" smtClean="0"/>
              <a:t>2-9-2023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284948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7C230446-D228-4688-8C00-2A4DA2BF40FF}" type="datetimeFigureOut">
              <a:rPr lang="nl-NL" smtClean="0"/>
              <a:t>2-9-2023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191776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7C230446-D228-4688-8C00-2A4DA2BF40FF}" type="datetimeFigureOut">
              <a:rPr lang="nl-NL" smtClean="0"/>
              <a:t>2-9-2023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0E15BA7-1ED9-4598-A595-54FBE99CA70C}" type="slidenum">
              <a:rPr lang="nl-NL" smtClean="0"/>
              <a:t>‹nr.›</a:t>
            </a:fld>
            <a:endParaRPr lang="nl-NL"/>
          </a:p>
        </p:txBody>
      </p:sp>
    </p:spTree>
    <p:extLst>
      <p:ext uri="{BB962C8B-B14F-4D97-AF65-F5344CB8AC3E}">
        <p14:creationId xmlns:p14="http://schemas.microsoft.com/office/powerpoint/2010/main" val="354352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30446-D228-4688-8C00-2A4DA2BF40FF}" type="datetimeFigureOut">
              <a:rPr lang="nl-NL" smtClean="0"/>
              <a:t>2-9-2023</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15BA7-1ED9-4598-A595-54FBE99CA70C}" type="slidenum">
              <a:rPr lang="nl-NL" smtClean="0"/>
              <a:t>‹nr.›</a:t>
            </a:fld>
            <a:endParaRPr lang="nl-NL"/>
          </a:p>
        </p:txBody>
      </p:sp>
    </p:spTree>
    <p:extLst>
      <p:ext uri="{BB962C8B-B14F-4D97-AF65-F5344CB8AC3E}">
        <p14:creationId xmlns:p14="http://schemas.microsoft.com/office/powerpoint/2010/main" val="3647600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12" Type="http://schemas.openxmlformats.org/officeDocument/2006/relationships/image" Target="../media/image13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9.png"/><Relationship Id="rId11" Type="http://schemas.openxmlformats.org/officeDocument/2006/relationships/image" Target="../media/image490.png"/><Relationship Id="rId5" Type="http://schemas.openxmlformats.org/officeDocument/2006/relationships/image" Target="../media/image128.png"/><Relationship Id="rId10" Type="http://schemas.openxmlformats.org/officeDocument/2006/relationships/image" Target="../media/image480.png"/><Relationship Id="rId4" Type="http://schemas.openxmlformats.org/officeDocument/2006/relationships/image" Target="../media/image127.png"/><Relationship Id="rId9" Type="http://schemas.openxmlformats.org/officeDocument/2006/relationships/image" Target="../media/image132.png"/></Relationships>
</file>

<file path=ppt/slides/_rels/slide12.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4.png"/><Relationship Id="rId7" Type="http://schemas.openxmlformats.org/officeDocument/2006/relationships/image" Target="../media/image136.png"/><Relationship Id="rId12" Type="http://schemas.openxmlformats.org/officeDocument/2006/relationships/image" Target="../media/image14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530.png"/><Relationship Id="rId10" Type="http://schemas.openxmlformats.org/officeDocument/2006/relationships/image" Target="../media/image139.png"/><Relationship Id="rId4" Type="http://schemas.openxmlformats.org/officeDocument/2006/relationships/image" Target="../media/image520.png"/><Relationship Id="rId9" Type="http://schemas.openxmlformats.org/officeDocument/2006/relationships/image" Target="../media/image138.png"/></Relationships>
</file>

<file path=ppt/slides/_rels/slide13.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2.png"/><Relationship Id="rId7" Type="http://schemas.openxmlformats.org/officeDocument/2006/relationships/image" Target="../media/image146.png"/><Relationship Id="rId12" Type="http://schemas.openxmlformats.org/officeDocument/2006/relationships/image" Target="../media/image15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5.png"/><Relationship Id="rId11" Type="http://schemas.openxmlformats.org/officeDocument/2006/relationships/image" Target="../media/image150.png"/><Relationship Id="rId5" Type="http://schemas.openxmlformats.org/officeDocument/2006/relationships/image" Target="../media/image144.png"/><Relationship Id="rId10" Type="http://schemas.openxmlformats.org/officeDocument/2006/relationships/image" Target="../media/image149.png"/><Relationship Id="rId4" Type="http://schemas.openxmlformats.org/officeDocument/2006/relationships/image" Target="../media/image143.png"/><Relationship Id="rId9" Type="http://schemas.openxmlformats.org/officeDocument/2006/relationships/image" Target="../media/image148.png"/></Relationships>
</file>

<file path=ppt/slides/_rels/slide14.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15.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12" Type="http://schemas.openxmlformats.org/officeDocument/2006/relationships/image" Target="../media/image17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65.png"/><Relationship Id="rId11" Type="http://schemas.openxmlformats.org/officeDocument/2006/relationships/image" Target="../media/image170.png"/><Relationship Id="rId5" Type="http://schemas.openxmlformats.org/officeDocument/2006/relationships/image" Target="../media/image164.png"/><Relationship Id="rId10" Type="http://schemas.openxmlformats.org/officeDocument/2006/relationships/image" Target="../media/image169.png"/><Relationship Id="rId4" Type="http://schemas.openxmlformats.org/officeDocument/2006/relationships/image" Target="../media/image163.png"/><Relationship Id="rId9" Type="http://schemas.openxmlformats.org/officeDocument/2006/relationships/image" Target="../media/image16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201.png"/><Relationship Id="rId2" Type="http://schemas.openxmlformats.org/officeDocument/2006/relationships/image" Target="../media/image196.png"/><Relationship Id="rId1" Type="http://schemas.openxmlformats.org/officeDocument/2006/relationships/slideLayout" Target="../slideLayouts/slideLayout7.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image" Target="../media/image203.png"/><Relationship Id="rId1" Type="http://schemas.openxmlformats.org/officeDocument/2006/relationships/slideLayout" Target="../slideLayouts/slideLayout7.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 Id="rId4" Type="http://schemas.openxmlformats.org/officeDocument/2006/relationships/image" Target="../media/image71.png"/></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3" Type="http://schemas.openxmlformats.org/officeDocument/2006/relationships/image" Target="../media/image110.png"/><Relationship Id="rId7" Type="http://schemas.openxmlformats.org/officeDocument/2006/relationships/image" Target="../media/image340.png"/><Relationship Id="rId12" Type="http://schemas.openxmlformats.org/officeDocument/2006/relationships/image" Target="../media/image116.png"/><Relationship Id="rId17" Type="http://schemas.openxmlformats.org/officeDocument/2006/relationships/image" Target="../media/image380.png"/><Relationship Id="rId2" Type="http://schemas.openxmlformats.org/officeDocument/2006/relationships/notesSlide" Target="../notesSlides/notesSlide1.xml"/><Relationship Id="rId16" Type="http://schemas.openxmlformats.org/officeDocument/2006/relationships/image" Target="../media/image370.png"/><Relationship Id="rId1" Type="http://schemas.openxmlformats.org/officeDocument/2006/relationships/slideLayout" Target="../slideLayouts/slideLayout6.xml"/><Relationship Id="rId6" Type="http://schemas.openxmlformats.org/officeDocument/2006/relationships/image" Target="../media/image330.png"/><Relationship Id="rId11" Type="http://schemas.openxmlformats.org/officeDocument/2006/relationships/image" Target="../media/image115.png"/><Relationship Id="rId5" Type="http://schemas.openxmlformats.org/officeDocument/2006/relationships/image" Target="../media/image111.png"/><Relationship Id="rId15" Type="http://schemas.openxmlformats.org/officeDocument/2006/relationships/image" Target="../media/image360.png"/><Relationship Id="rId10" Type="http://schemas.openxmlformats.org/officeDocument/2006/relationships/image" Target="../media/image114.png"/><Relationship Id="rId4" Type="http://schemas.openxmlformats.org/officeDocument/2006/relationships/image" Target="../media/image310.PNG"/><Relationship Id="rId9" Type="http://schemas.openxmlformats.org/officeDocument/2006/relationships/image" Target="../media/image113.png"/><Relationship Id="rId14" Type="http://schemas.openxmlformats.org/officeDocument/2006/relationships/image" Target="../media/image35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99392"/>
            <a:ext cx="9431503" cy="6957392"/>
          </a:xfrm>
          <a:prstGeom prst="rect">
            <a:avLst/>
          </a:prstGeom>
        </p:spPr>
      </p:pic>
      <p:sp>
        <p:nvSpPr>
          <p:cNvPr id="2" name="Titel 1"/>
          <p:cNvSpPr>
            <a:spLocks noGrp="1"/>
          </p:cNvSpPr>
          <p:nvPr>
            <p:ph type="ctrTitle"/>
          </p:nvPr>
        </p:nvSpPr>
        <p:spPr>
          <a:xfrm>
            <a:off x="53023" y="1628800"/>
            <a:ext cx="3726889" cy="576064"/>
          </a:xfrm>
        </p:spPr>
        <p:txBody>
          <a:bodyPr>
            <a:normAutofit fontScale="90000"/>
          </a:bodyPr>
          <a:lstStyle/>
          <a:p>
            <a:pPr algn="l">
              <a:spcBef>
                <a:spcPts val="0"/>
              </a:spcBef>
            </a:pPr>
            <a:r>
              <a:rPr lang="nl-NL" sz="6700" dirty="0">
                <a:latin typeface="Bell MT" pitchFamily="18" charset="0"/>
              </a:rPr>
              <a:t>meetkunde</a:t>
            </a:r>
          </a:p>
        </p:txBody>
      </p:sp>
      <p:sp>
        <p:nvSpPr>
          <p:cNvPr id="7" name="Titel 1"/>
          <p:cNvSpPr txBox="1">
            <a:spLocks/>
          </p:cNvSpPr>
          <p:nvPr/>
        </p:nvSpPr>
        <p:spPr>
          <a:xfrm>
            <a:off x="3851920" y="2249576"/>
            <a:ext cx="4222562" cy="93610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nl-NL" sz="6700" dirty="0">
                <a:latin typeface="Bell MT" pitchFamily="18" charset="0"/>
              </a:rPr>
              <a:t>van Euclides</a:t>
            </a:r>
          </a:p>
        </p:txBody>
      </p:sp>
      <p:sp>
        <p:nvSpPr>
          <p:cNvPr id="8" name="Titel 1"/>
          <p:cNvSpPr txBox="1">
            <a:spLocks/>
          </p:cNvSpPr>
          <p:nvPr/>
        </p:nvSpPr>
        <p:spPr>
          <a:xfrm>
            <a:off x="37041" y="3734448"/>
            <a:ext cx="9287487" cy="8640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nl-NL" sz="3600" dirty="0">
                <a:latin typeface="Bell MT" pitchFamily="18" charset="0"/>
              </a:rPr>
              <a:t>“Wat we hebben bewezen, mogen we toepassen”</a:t>
            </a:r>
          </a:p>
        </p:txBody>
      </p:sp>
      <p:sp>
        <p:nvSpPr>
          <p:cNvPr id="10" name="Titel 1"/>
          <p:cNvSpPr txBox="1">
            <a:spLocks/>
          </p:cNvSpPr>
          <p:nvPr/>
        </p:nvSpPr>
        <p:spPr>
          <a:xfrm>
            <a:off x="35496" y="5085184"/>
            <a:ext cx="9287487" cy="8640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nl-NL" sz="3600" dirty="0">
                <a:latin typeface="Bell MT" pitchFamily="18" charset="0"/>
              </a:rPr>
              <a:t>“Wat mag je aannemen te weten?”</a:t>
            </a:r>
          </a:p>
        </p:txBody>
      </p:sp>
    </p:spTree>
    <p:extLst>
      <p:ext uri="{BB962C8B-B14F-4D97-AF65-F5344CB8AC3E}">
        <p14:creationId xmlns:p14="http://schemas.microsoft.com/office/powerpoint/2010/main" val="141448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17526" y="1085567"/>
            <a:ext cx="9090978" cy="61524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nl-NL" sz="3300" b="1" kern="0" dirty="0">
                <a:latin typeface="Times New Roman"/>
              </a:rPr>
              <a:t>5 mogelijkheden</a:t>
            </a:r>
            <a:r>
              <a:rPr lang="nl-NL" sz="3300" kern="0" dirty="0">
                <a:latin typeface="Times New Roman"/>
              </a:rPr>
              <a:t>:</a:t>
            </a:r>
          </a:p>
          <a:p>
            <a:pPr algn="l"/>
            <a:endParaRPr lang="nl-NL" sz="6700" dirty="0">
              <a:latin typeface="Bell MT" pitchFamily="18" charset="0"/>
            </a:endParaRPr>
          </a:p>
        </p:txBody>
      </p:sp>
      <p:pic>
        <p:nvPicPr>
          <p:cNvPr id="9218" name="Picture 2"/>
          <p:cNvPicPr>
            <a:picLocks noChangeAspect="1" noChangeArrowheads="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l="22778" t="41418" r="55003" b="28059"/>
          <a:stretch/>
        </p:blipFill>
        <p:spPr bwMode="auto">
          <a:xfrm>
            <a:off x="5777" y="1996520"/>
            <a:ext cx="2643295" cy="2088232"/>
          </a:xfrm>
          <a:prstGeom prst="rect">
            <a:avLst/>
          </a:prstGeom>
          <a:blipFill>
            <a:blip r:embed="rId4">
              <a:duotone>
                <a:prstClr val="black"/>
                <a:schemeClr val="accent3">
                  <a:tint val="45000"/>
                  <a:satMod val="400000"/>
                </a:schemeClr>
              </a:duotone>
            </a:blip>
            <a:tile tx="0" ty="0" sx="100000" sy="100000" flip="none" algn="tl"/>
          </a:blipFill>
          <a:ln w="12700">
            <a:solidFill>
              <a:schemeClr val="tx1"/>
            </a:solidFill>
          </a:ln>
          <a:effectLst/>
        </p:spPr>
      </p:pic>
      <p:pic>
        <p:nvPicPr>
          <p:cNvPr id="9219" name="Picture 3"/>
          <p:cNvPicPr>
            <a:picLocks noChangeAspect="1" noChangeArrowheads="1"/>
          </p:cNvPicPr>
          <p:nvPr/>
        </p:nvPicPr>
        <p:blipFill rotWithShape="1">
          <a:blip r:embed="rId5">
            <a:duotone>
              <a:prstClr val="black"/>
              <a:schemeClr val="accent6">
                <a:tint val="45000"/>
                <a:satMod val="400000"/>
              </a:schemeClr>
            </a:duotone>
            <a:extLst>
              <a:ext uri="{28A0092B-C50C-407E-A947-70E740481C1C}">
                <a14:useLocalDpi xmlns:a14="http://schemas.microsoft.com/office/drawing/2010/main" val="0"/>
              </a:ext>
            </a:extLst>
          </a:blip>
          <a:srcRect l="27339" t="33334" r="49191" b="38294"/>
          <a:stretch/>
        </p:blipFill>
        <p:spPr bwMode="auto">
          <a:xfrm>
            <a:off x="2760630" y="1996520"/>
            <a:ext cx="2986886" cy="20765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rotWithShape="1">
          <a:blip r:embed="rId6">
            <a:duotone>
              <a:prstClr val="black"/>
              <a:schemeClr val="accent5">
                <a:tint val="45000"/>
                <a:satMod val="400000"/>
              </a:schemeClr>
            </a:duotone>
            <a:extLst>
              <a:ext uri="{28A0092B-C50C-407E-A947-70E740481C1C}">
                <a14:useLocalDpi xmlns:a14="http://schemas.microsoft.com/office/drawing/2010/main" val="0"/>
              </a:ext>
            </a:extLst>
          </a:blip>
          <a:srcRect l="11520" t="39422" r="56916" b="26653"/>
          <a:stretch/>
        </p:blipFill>
        <p:spPr bwMode="auto">
          <a:xfrm>
            <a:off x="5849871" y="1997592"/>
            <a:ext cx="3294129" cy="20754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rotWithShape="1">
          <a:blip r:embed="rId7">
            <a:duotone>
              <a:prstClr val="black"/>
              <a:schemeClr val="accent2">
                <a:tint val="45000"/>
                <a:satMod val="400000"/>
              </a:schemeClr>
            </a:duotone>
            <a:extLst>
              <a:ext uri="{28A0092B-C50C-407E-A947-70E740481C1C}">
                <a14:useLocalDpi xmlns:a14="http://schemas.microsoft.com/office/drawing/2010/main" val="0"/>
              </a:ext>
            </a:extLst>
          </a:blip>
          <a:srcRect l="11594" t="40341" r="57946" b="26781"/>
          <a:stretch/>
        </p:blipFill>
        <p:spPr bwMode="auto">
          <a:xfrm>
            <a:off x="-7872" y="4221088"/>
            <a:ext cx="3643767" cy="226195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rotWithShape="1">
          <a:blip r:embed="rId8">
            <a:duotone>
              <a:prstClr val="black"/>
              <a:srgbClr val="D9C3A5">
                <a:tint val="50000"/>
                <a:satMod val="180000"/>
              </a:srgbClr>
            </a:duotone>
            <a:extLst>
              <a:ext uri="{28A0092B-C50C-407E-A947-70E740481C1C}">
                <a14:useLocalDpi xmlns:a14="http://schemas.microsoft.com/office/drawing/2010/main" val="0"/>
              </a:ext>
            </a:extLst>
          </a:blip>
          <a:srcRect l="11669" t="42738" r="65814" b="24416"/>
          <a:stretch/>
        </p:blipFill>
        <p:spPr bwMode="auto">
          <a:xfrm>
            <a:off x="5854496" y="4200289"/>
            <a:ext cx="2969100" cy="22841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txBox="1">
            <a:spLocks noChangeArrowheads="1"/>
          </p:cNvSpPr>
          <p:nvPr/>
        </p:nvSpPr>
        <p:spPr bwMode="auto">
          <a:xfrm>
            <a:off x="0" y="1"/>
            <a:ext cx="9144000" cy="876648"/>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CONGRUENTE  DRIEHOEKEN (3.2)</a:t>
            </a:r>
            <a:endParaRPr kumimoji="0" lang="nl-NL" altLang="nl-NL" sz="3200" b="1" i="0" u="none" strike="noStrike" kern="0" cap="none" spc="0" normalizeH="0" baseline="0" noProof="0" dirty="0">
              <a:ln>
                <a:noFill/>
              </a:ln>
              <a:solidFill>
                <a:schemeClr val="tx1"/>
              </a:solidFill>
              <a:effectLst/>
              <a:uLnTx/>
              <a:uFillTx/>
              <a:latin typeface="Times New Roman"/>
            </a:endParaRPr>
          </a:p>
        </p:txBody>
      </p:sp>
    </p:spTree>
    <p:extLst>
      <p:ext uri="{BB962C8B-B14F-4D97-AF65-F5344CB8AC3E}">
        <p14:creationId xmlns:p14="http://schemas.microsoft.com/office/powerpoint/2010/main" val="420991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gtEl>
                                        <p:attrNameLst>
                                          <p:attrName>style.visibility</p:attrName>
                                        </p:attrNameLst>
                                      </p:cBhvr>
                                      <p:to>
                                        <p:strVal val="visible"/>
                                      </p:to>
                                    </p:set>
                                    <p:anim calcmode="lin" valueType="num">
                                      <p:cBhvr additive="base">
                                        <p:cTn id="13" dur="500" fill="hold"/>
                                        <p:tgtEl>
                                          <p:spTgt spid="9219"/>
                                        </p:tgtEl>
                                        <p:attrNameLst>
                                          <p:attrName>ppt_x</p:attrName>
                                        </p:attrNameLst>
                                      </p:cBhvr>
                                      <p:tavLst>
                                        <p:tav tm="0">
                                          <p:val>
                                            <p:strVal val="#ppt_x"/>
                                          </p:val>
                                        </p:tav>
                                        <p:tav tm="100000">
                                          <p:val>
                                            <p:strVal val="#ppt_x"/>
                                          </p:val>
                                        </p:tav>
                                      </p:tavLst>
                                    </p:anim>
                                    <p:anim calcmode="lin" valueType="num">
                                      <p:cBhvr additive="base">
                                        <p:cTn id="14"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anim calcmode="lin" valueType="num">
                                      <p:cBhvr additive="base">
                                        <p:cTn id="19" dur="500" fill="hold"/>
                                        <p:tgtEl>
                                          <p:spTgt spid="9220"/>
                                        </p:tgtEl>
                                        <p:attrNameLst>
                                          <p:attrName>ppt_x</p:attrName>
                                        </p:attrNameLst>
                                      </p:cBhvr>
                                      <p:tavLst>
                                        <p:tav tm="0">
                                          <p:val>
                                            <p:strVal val="#ppt_x"/>
                                          </p:val>
                                        </p:tav>
                                        <p:tav tm="100000">
                                          <p:val>
                                            <p:strVal val="#ppt_x"/>
                                          </p:val>
                                        </p:tav>
                                      </p:tavLst>
                                    </p:anim>
                                    <p:anim calcmode="lin" valueType="num">
                                      <p:cBhvr additive="base">
                                        <p:cTn id="20"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1"/>
                                        </p:tgtEl>
                                        <p:attrNameLst>
                                          <p:attrName>style.visibility</p:attrName>
                                        </p:attrNameLst>
                                      </p:cBhvr>
                                      <p:to>
                                        <p:strVal val="visible"/>
                                      </p:to>
                                    </p:set>
                                    <p:anim calcmode="lin" valueType="num">
                                      <p:cBhvr additive="base">
                                        <p:cTn id="25" dur="500" fill="hold"/>
                                        <p:tgtEl>
                                          <p:spTgt spid="9221"/>
                                        </p:tgtEl>
                                        <p:attrNameLst>
                                          <p:attrName>ppt_x</p:attrName>
                                        </p:attrNameLst>
                                      </p:cBhvr>
                                      <p:tavLst>
                                        <p:tav tm="0">
                                          <p:val>
                                            <p:strVal val="#ppt_x"/>
                                          </p:val>
                                        </p:tav>
                                        <p:tav tm="100000">
                                          <p:val>
                                            <p:strVal val="#ppt_x"/>
                                          </p:val>
                                        </p:tav>
                                      </p:tavLst>
                                    </p:anim>
                                    <p:anim calcmode="lin" valueType="num">
                                      <p:cBhvr additive="base">
                                        <p:cTn id="26"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9222"/>
                                        </p:tgtEl>
                                        <p:attrNameLst>
                                          <p:attrName>style.visibility</p:attrName>
                                        </p:attrNameLst>
                                      </p:cBhvr>
                                      <p:to>
                                        <p:strVal val="visible"/>
                                      </p:to>
                                    </p:set>
                                    <p:animEffect transition="in" filter="wipe(down)">
                                      <p:cBhvr>
                                        <p:cTn id="31" dur="580">
                                          <p:stCondLst>
                                            <p:cond delay="0"/>
                                          </p:stCondLst>
                                        </p:cTn>
                                        <p:tgtEl>
                                          <p:spTgt spid="9222"/>
                                        </p:tgtEl>
                                      </p:cBhvr>
                                    </p:animEffect>
                                    <p:anim calcmode="lin" valueType="num">
                                      <p:cBhvr>
                                        <p:cTn id="32" dur="1822" tmFilter="0,0; 0.14,0.36; 0.43,0.73; 0.71,0.91; 1.0,1.0">
                                          <p:stCondLst>
                                            <p:cond delay="0"/>
                                          </p:stCondLst>
                                        </p:cTn>
                                        <p:tgtEl>
                                          <p:spTgt spid="9222"/>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9222"/>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9222"/>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9222"/>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9222"/>
                                        </p:tgtEl>
                                        <p:attrNameLst>
                                          <p:attrName>ppt_y</p:attrName>
                                        </p:attrNameLst>
                                      </p:cBhvr>
                                      <p:tavLst>
                                        <p:tav tm="0" fmla="#ppt_y-sin(pi*$)/81">
                                          <p:val>
                                            <p:fltVal val="0"/>
                                          </p:val>
                                        </p:tav>
                                        <p:tav tm="100000">
                                          <p:val>
                                            <p:fltVal val="1"/>
                                          </p:val>
                                        </p:tav>
                                      </p:tavLst>
                                    </p:anim>
                                    <p:animScale>
                                      <p:cBhvr>
                                        <p:cTn id="37" dur="26">
                                          <p:stCondLst>
                                            <p:cond delay="650"/>
                                          </p:stCondLst>
                                        </p:cTn>
                                        <p:tgtEl>
                                          <p:spTgt spid="9222"/>
                                        </p:tgtEl>
                                      </p:cBhvr>
                                      <p:to x="100000" y="60000"/>
                                    </p:animScale>
                                    <p:animScale>
                                      <p:cBhvr>
                                        <p:cTn id="38" dur="166" decel="50000">
                                          <p:stCondLst>
                                            <p:cond delay="676"/>
                                          </p:stCondLst>
                                        </p:cTn>
                                        <p:tgtEl>
                                          <p:spTgt spid="9222"/>
                                        </p:tgtEl>
                                      </p:cBhvr>
                                      <p:to x="100000" y="100000"/>
                                    </p:animScale>
                                    <p:animScale>
                                      <p:cBhvr>
                                        <p:cTn id="39" dur="26">
                                          <p:stCondLst>
                                            <p:cond delay="1312"/>
                                          </p:stCondLst>
                                        </p:cTn>
                                        <p:tgtEl>
                                          <p:spTgt spid="9222"/>
                                        </p:tgtEl>
                                      </p:cBhvr>
                                      <p:to x="100000" y="80000"/>
                                    </p:animScale>
                                    <p:animScale>
                                      <p:cBhvr>
                                        <p:cTn id="40" dur="166" decel="50000">
                                          <p:stCondLst>
                                            <p:cond delay="1338"/>
                                          </p:stCondLst>
                                        </p:cTn>
                                        <p:tgtEl>
                                          <p:spTgt spid="9222"/>
                                        </p:tgtEl>
                                      </p:cBhvr>
                                      <p:to x="100000" y="100000"/>
                                    </p:animScale>
                                    <p:animScale>
                                      <p:cBhvr>
                                        <p:cTn id="41" dur="26">
                                          <p:stCondLst>
                                            <p:cond delay="1642"/>
                                          </p:stCondLst>
                                        </p:cTn>
                                        <p:tgtEl>
                                          <p:spTgt spid="9222"/>
                                        </p:tgtEl>
                                      </p:cBhvr>
                                      <p:to x="100000" y="90000"/>
                                    </p:animScale>
                                    <p:animScale>
                                      <p:cBhvr>
                                        <p:cTn id="42" dur="166" decel="50000">
                                          <p:stCondLst>
                                            <p:cond delay="1668"/>
                                          </p:stCondLst>
                                        </p:cTn>
                                        <p:tgtEl>
                                          <p:spTgt spid="9222"/>
                                        </p:tgtEl>
                                      </p:cBhvr>
                                      <p:to x="100000" y="100000"/>
                                    </p:animScale>
                                    <p:animScale>
                                      <p:cBhvr>
                                        <p:cTn id="43" dur="26">
                                          <p:stCondLst>
                                            <p:cond delay="1808"/>
                                          </p:stCondLst>
                                        </p:cTn>
                                        <p:tgtEl>
                                          <p:spTgt spid="9222"/>
                                        </p:tgtEl>
                                      </p:cBhvr>
                                      <p:to x="100000" y="95000"/>
                                    </p:animScale>
                                    <p:animScale>
                                      <p:cBhvr>
                                        <p:cTn id="44" dur="166" decel="50000">
                                          <p:stCondLst>
                                            <p:cond delay="1834"/>
                                          </p:stCondLst>
                                        </p:cTn>
                                        <p:tgtEl>
                                          <p:spTgt spid="92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9"/>
          <p:cNvSpPr>
            <a:spLocks noChangeArrowheads="1"/>
          </p:cNvSpPr>
          <p:nvPr/>
        </p:nvSpPr>
        <p:spPr bwMode="auto">
          <a:xfrm>
            <a:off x="-29511" y="1344563"/>
            <a:ext cx="9041944"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nl-NL" altLang="nl-NL" sz="2200" dirty="0"/>
              <a:t>Twee driehoeken zijn congruent als elk van de drie zijden even lang zijn.</a:t>
            </a:r>
          </a:p>
        </p:txBody>
      </p:sp>
      <p:grpSp>
        <p:nvGrpSpPr>
          <p:cNvPr id="51206" name="Groep 1"/>
          <p:cNvGrpSpPr>
            <a:grpSpLocks/>
          </p:cNvGrpSpPr>
          <p:nvPr/>
        </p:nvGrpSpPr>
        <p:grpSpPr bwMode="auto">
          <a:xfrm>
            <a:off x="2671373" y="1877615"/>
            <a:ext cx="5950304" cy="2703513"/>
            <a:chOff x="1532814" y="3922713"/>
            <a:chExt cx="5950304" cy="2703512"/>
          </a:xfrm>
        </p:grpSpPr>
        <p:grpSp>
          <p:nvGrpSpPr>
            <p:cNvPr id="51208" name="Groep 59"/>
            <p:cNvGrpSpPr>
              <a:grpSpLocks/>
            </p:cNvGrpSpPr>
            <p:nvPr/>
          </p:nvGrpSpPr>
          <p:grpSpPr bwMode="auto">
            <a:xfrm>
              <a:off x="4712009" y="3922713"/>
              <a:ext cx="2771109" cy="2703512"/>
              <a:chOff x="4701899" y="1689306"/>
              <a:chExt cx="2771287" cy="2703578"/>
            </a:xfrm>
          </p:grpSpPr>
          <mc:AlternateContent xmlns:mc="http://schemas.openxmlformats.org/markup-compatibility/2006" xmlns:a14="http://schemas.microsoft.com/office/drawing/2010/main">
            <mc:Choice Requires="a14">
              <p:sp>
                <p:nvSpPr>
                  <p:cNvPr id="61" name="Text Box 21"/>
                  <p:cNvSpPr txBox="1">
                    <a:spLocks noChangeArrowheads="1"/>
                  </p:cNvSpPr>
                  <p:nvPr/>
                </p:nvSpPr>
                <p:spPr bwMode="auto">
                  <a:xfrm>
                    <a:off x="4701899" y="3624252"/>
                    <a:ext cx="301109" cy="369897"/>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𝐸</m:t>
                          </m:r>
                        </m:oMath>
                      </m:oMathPara>
                    </a14:m>
                    <a:endParaRPr lang="en-US" sz="1800" dirty="0">
                      <a:latin typeface="+mj-lt"/>
                    </a:endParaRPr>
                  </a:p>
                </p:txBody>
              </p:sp>
            </mc:Choice>
            <mc:Fallback xmlns="">
              <p:sp>
                <p:nvSpPr>
                  <p:cNvPr id="61" name="Text Box 21"/>
                  <p:cNvSpPr txBox="1">
                    <a:spLocks noRot="1" noChangeAspect="1" noMove="1" noResize="1" noEditPoints="1" noAdjustHandles="1" noChangeArrowheads="1" noChangeShapeType="1" noTextEdit="1"/>
                  </p:cNvSpPr>
                  <p:nvPr/>
                </p:nvSpPr>
                <p:spPr bwMode="auto">
                  <a:xfrm>
                    <a:off x="4701899" y="3624252"/>
                    <a:ext cx="301109" cy="369897"/>
                  </a:xfrm>
                  <a:prstGeom prst="rect">
                    <a:avLst/>
                  </a:prstGeom>
                  <a:blipFill rotWithShape="0">
                    <a:blip r:embed="rId3"/>
                    <a:stretch>
                      <a:fillRect r="-6122"/>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 Box 22"/>
                  <p:cNvSpPr txBox="1">
                    <a:spLocks noChangeArrowheads="1"/>
                  </p:cNvSpPr>
                  <p:nvPr/>
                </p:nvSpPr>
                <p:spPr bwMode="auto">
                  <a:xfrm>
                    <a:off x="7097609" y="3168606"/>
                    <a:ext cx="375577" cy="369897"/>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𝐹</m:t>
                          </m:r>
                        </m:oMath>
                      </m:oMathPara>
                    </a14:m>
                    <a:endParaRPr lang="en-US" sz="1800" dirty="0">
                      <a:latin typeface="+mj-lt"/>
                    </a:endParaRPr>
                  </a:p>
                </p:txBody>
              </p:sp>
            </mc:Choice>
            <mc:Fallback xmlns="">
              <p:sp>
                <p:nvSpPr>
                  <p:cNvPr id="62" name="Text Box 22"/>
                  <p:cNvSpPr txBox="1">
                    <a:spLocks noRot="1" noChangeAspect="1" noMove="1" noResize="1" noEditPoints="1" noAdjustHandles="1" noChangeArrowheads="1" noChangeShapeType="1" noTextEdit="1"/>
                  </p:cNvSpPr>
                  <p:nvPr/>
                </p:nvSpPr>
                <p:spPr bwMode="auto">
                  <a:xfrm>
                    <a:off x="7097609" y="3168606"/>
                    <a:ext cx="375577" cy="369897"/>
                  </a:xfrm>
                  <a:prstGeom prst="rect">
                    <a:avLst/>
                  </a:prstGeom>
                  <a:blipFill rotWithShape="0">
                    <a:blip r:embed="rId4"/>
                    <a:stretch>
                      <a:fillRect/>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 Box 23"/>
                  <p:cNvSpPr txBox="1">
                    <a:spLocks noChangeArrowheads="1"/>
                  </p:cNvSpPr>
                  <p:nvPr/>
                </p:nvSpPr>
                <p:spPr bwMode="auto">
                  <a:xfrm>
                    <a:off x="5977681" y="1689306"/>
                    <a:ext cx="323545" cy="369897"/>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𝐷</m:t>
                          </m:r>
                        </m:oMath>
                      </m:oMathPara>
                    </a14:m>
                    <a:endParaRPr lang="en-US" sz="1800" dirty="0">
                      <a:latin typeface="+mj-lt"/>
                    </a:endParaRPr>
                  </a:p>
                </p:txBody>
              </p:sp>
            </mc:Choice>
            <mc:Fallback xmlns="">
              <p:sp>
                <p:nvSpPr>
                  <p:cNvPr id="63" name="Text Box 23"/>
                  <p:cNvSpPr txBox="1">
                    <a:spLocks noRot="1" noChangeAspect="1" noMove="1" noResize="1" noEditPoints="1" noAdjustHandles="1" noChangeArrowheads="1" noChangeShapeType="1" noTextEdit="1"/>
                  </p:cNvSpPr>
                  <p:nvPr/>
                </p:nvSpPr>
                <p:spPr bwMode="auto">
                  <a:xfrm>
                    <a:off x="5977681" y="1689306"/>
                    <a:ext cx="323545" cy="369897"/>
                  </a:xfrm>
                  <a:prstGeom prst="rect">
                    <a:avLst/>
                  </a:prstGeom>
                  <a:blipFill rotWithShape="0">
                    <a:blip r:embed="rId5"/>
                    <a:stretch>
                      <a:fillRect r="-3774"/>
                    </a:stretch>
                  </a:blipFill>
                  <a:ln>
                    <a:noFill/>
                  </a:ln>
                  <a:extLst/>
                </p:spPr>
                <p:txBody>
                  <a:bodyPr/>
                  <a:lstStyle/>
                  <a:p>
                    <a:r>
                      <a:rPr lang="en-US">
                        <a:noFill/>
                      </a:rPr>
                      <a:t> </a:t>
                    </a:r>
                  </a:p>
                </p:txBody>
              </p:sp>
            </mc:Fallback>
          </mc:AlternateContent>
          <p:grpSp>
            <p:nvGrpSpPr>
              <p:cNvPr id="51229" name="Groep 63"/>
              <p:cNvGrpSpPr>
                <a:grpSpLocks/>
              </p:cNvGrpSpPr>
              <p:nvPr/>
            </p:nvGrpSpPr>
            <p:grpSpPr bwMode="auto">
              <a:xfrm>
                <a:off x="5440837" y="2268809"/>
                <a:ext cx="1568450" cy="2124075"/>
                <a:chOff x="5440837" y="2268809"/>
                <a:chExt cx="1568450" cy="2124075"/>
              </a:xfrm>
            </p:grpSpPr>
            <p:sp>
              <p:nvSpPr>
                <p:cNvPr id="51230" name="Freeform 3"/>
                <p:cNvSpPr>
                  <a:spLocks/>
                </p:cNvSpPr>
                <p:nvPr/>
              </p:nvSpPr>
              <p:spPr bwMode="auto">
                <a:xfrm rot="7380000">
                  <a:off x="5163024" y="2546622"/>
                  <a:ext cx="2124075" cy="1568450"/>
                </a:xfrm>
                <a:custGeom>
                  <a:avLst/>
                  <a:gdLst>
                    <a:gd name="T0" fmla="*/ 2147483646 w 1338"/>
                    <a:gd name="T1" fmla="*/ 0 h 988"/>
                    <a:gd name="T2" fmla="*/ 0 w 1338"/>
                    <a:gd name="T3" fmla="*/ 2147483646 h 988"/>
                    <a:gd name="T4" fmla="*/ 2147483646 w 1338"/>
                    <a:gd name="T5" fmla="*/ 2147483646 h 988"/>
                    <a:gd name="T6" fmla="*/ 2147483646 w 1338"/>
                    <a:gd name="T7" fmla="*/ 0 h 988"/>
                    <a:gd name="T8" fmla="*/ 0 60000 65536"/>
                    <a:gd name="T9" fmla="*/ 0 60000 65536"/>
                    <a:gd name="T10" fmla="*/ 0 60000 65536"/>
                    <a:gd name="T11" fmla="*/ 0 60000 65536"/>
                    <a:gd name="T12" fmla="*/ 0 w 1338"/>
                    <a:gd name="T13" fmla="*/ 0 h 988"/>
                    <a:gd name="T14" fmla="*/ 1338 w 1338"/>
                    <a:gd name="T15" fmla="*/ 988 h 988"/>
                  </a:gdLst>
                  <a:ahLst/>
                  <a:cxnLst>
                    <a:cxn ang="T8">
                      <a:pos x="T0" y="T1"/>
                    </a:cxn>
                    <a:cxn ang="T9">
                      <a:pos x="T2" y="T3"/>
                    </a:cxn>
                    <a:cxn ang="T10">
                      <a:pos x="T4" y="T5"/>
                    </a:cxn>
                    <a:cxn ang="T11">
                      <a:pos x="T6" y="T7"/>
                    </a:cxn>
                  </a:cxnLst>
                  <a:rect l="T12" t="T13" r="T14" b="T15"/>
                  <a:pathLst>
                    <a:path w="1338" h="988">
                      <a:moveTo>
                        <a:pt x="351" y="0"/>
                      </a:moveTo>
                      <a:lnTo>
                        <a:pt x="0" y="983"/>
                      </a:lnTo>
                      <a:lnTo>
                        <a:pt x="1338" y="988"/>
                      </a:lnTo>
                      <a:lnTo>
                        <a:pt x="351" y="0"/>
                      </a:lnTo>
                      <a:close/>
                    </a:path>
                  </a:pathLst>
                </a:custGeom>
                <a:solidFill>
                  <a:srgbClr val="FFC000"/>
                </a:solidFill>
                <a:ln w="38100" cmpd="sng">
                  <a:solidFill>
                    <a:srgbClr val="FFC000"/>
                  </a:solidFill>
                  <a:round/>
                  <a:headEnd/>
                  <a:tailEnd/>
                </a:ln>
              </p:spPr>
              <p:txBody>
                <a:bodyPr/>
                <a:lstStyle/>
                <a:p>
                  <a:endParaRPr lang="en-US"/>
                </a:p>
              </p:txBody>
            </p:sp>
            <p:sp>
              <p:nvSpPr>
                <p:cNvPr id="67" name="Line 27"/>
                <p:cNvSpPr>
                  <a:spLocks noChangeShapeType="1"/>
                </p:cNvSpPr>
                <p:nvPr/>
              </p:nvSpPr>
              <p:spPr bwMode="auto">
                <a:xfrm rot="7380000">
                  <a:off x="5566831" y="2827568"/>
                  <a:ext cx="0" cy="152410"/>
                </a:xfrm>
                <a:prstGeom prst="line">
                  <a:avLst/>
                </a:prstGeom>
                <a:noFill/>
                <a:ln w="9525">
                  <a:solidFill>
                    <a:schemeClr val="tx1"/>
                  </a:solidFill>
                  <a:round/>
                  <a:headEnd/>
                  <a:tailEnd/>
                </a:ln>
              </p:spPr>
              <p:txBody>
                <a:bodyPr wrap="none" anchor="ctr"/>
                <a:lstStyle/>
                <a:p>
                  <a:pPr>
                    <a:defRPr/>
                  </a:pPr>
                  <a:endParaRPr lang="nl-NL">
                    <a:latin typeface="+mj-lt"/>
                  </a:endParaRPr>
                </a:p>
              </p:txBody>
            </p:sp>
          </p:grpSp>
        </p:grpSp>
        <p:sp>
          <p:nvSpPr>
            <p:cNvPr id="51209" name="Freeform 3"/>
            <p:cNvSpPr>
              <a:spLocks/>
            </p:cNvSpPr>
            <p:nvPr/>
          </p:nvSpPr>
          <p:spPr bwMode="auto">
            <a:xfrm>
              <a:off x="1827213" y="4452938"/>
              <a:ext cx="2124075" cy="1568450"/>
            </a:xfrm>
            <a:custGeom>
              <a:avLst/>
              <a:gdLst>
                <a:gd name="T0" fmla="*/ 2147483646 w 1338"/>
                <a:gd name="T1" fmla="*/ 0 h 988"/>
                <a:gd name="T2" fmla="*/ 0 w 1338"/>
                <a:gd name="T3" fmla="*/ 2147483646 h 988"/>
                <a:gd name="T4" fmla="*/ 2147483646 w 1338"/>
                <a:gd name="T5" fmla="*/ 2147483646 h 988"/>
                <a:gd name="T6" fmla="*/ 2147483646 w 1338"/>
                <a:gd name="T7" fmla="*/ 0 h 988"/>
                <a:gd name="T8" fmla="*/ 0 60000 65536"/>
                <a:gd name="T9" fmla="*/ 0 60000 65536"/>
                <a:gd name="T10" fmla="*/ 0 60000 65536"/>
                <a:gd name="T11" fmla="*/ 0 60000 65536"/>
                <a:gd name="T12" fmla="*/ 0 w 1338"/>
                <a:gd name="T13" fmla="*/ 0 h 988"/>
                <a:gd name="T14" fmla="*/ 1338 w 1338"/>
                <a:gd name="T15" fmla="*/ 988 h 988"/>
              </a:gdLst>
              <a:ahLst/>
              <a:cxnLst>
                <a:cxn ang="T8">
                  <a:pos x="T0" y="T1"/>
                </a:cxn>
                <a:cxn ang="T9">
                  <a:pos x="T2" y="T3"/>
                </a:cxn>
                <a:cxn ang="T10">
                  <a:pos x="T4" y="T5"/>
                </a:cxn>
                <a:cxn ang="T11">
                  <a:pos x="T6" y="T7"/>
                </a:cxn>
              </a:cxnLst>
              <a:rect l="T12" t="T13" r="T14" b="T15"/>
              <a:pathLst>
                <a:path w="1338" h="988">
                  <a:moveTo>
                    <a:pt x="351" y="0"/>
                  </a:moveTo>
                  <a:lnTo>
                    <a:pt x="0" y="983"/>
                  </a:lnTo>
                  <a:lnTo>
                    <a:pt x="1338" y="988"/>
                  </a:lnTo>
                  <a:lnTo>
                    <a:pt x="351" y="0"/>
                  </a:lnTo>
                  <a:close/>
                </a:path>
              </a:pathLst>
            </a:custGeom>
            <a:solidFill>
              <a:srgbClr val="336699"/>
            </a:solidFill>
            <a:ln w="38100" cmpd="sng">
              <a:solidFill>
                <a:srgbClr val="336688"/>
              </a:solidFill>
              <a:round/>
              <a:headEnd/>
              <a:tailEnd/>
            </a:ln>
          </p:spPr>
          <p:txBody>
            <a:bodyPr/>
            <a:lstStyle/>
            <a:p>
              <a:endParaRPr lang="en-US"/>
            </a:p>
          </p:txBody>
        </p:sp>
        <p:grpSp>
          <p:nvGrpSpPr>
            <p:cNvPr id="51210" name="Group 45"/>
            <p:cNvGrpSpPr>
              <a:grpSpLocks/>
            </p:cNvGrpSpPr>
            <p:nvPr/>
          </p:nvGrpSpPr>
          <p:grpSpPr bwMode="auto">
            <a:xfrm>
              <a:off x="1998912" y="5064340"/>
              <a:ext cx="228609" cy="228623"/>
              <a:chOff x="1371600" y="5105400"/>
              <a:chExt cx="228601" cy="228599"/>
            </a:xfrm>
          </p:grpSpPr>
          <p:sp>
            <p:nvSpPr>
              <p:cNvPr id="11" name="Line 27"/>
              <p:cNvSpPr>
                <a:spLocks noChangeShapeType="1"/>
              </p:cNvSpPr>
              <p:nvPr/>
            </p:nvSpPr>
            <p:spPr bwMode="auto">
              <a:xfrm rot="16200000" flipH="1">
                <a:off x="1409452" y="5219469"/>
                <a:ext cx="76192" cy="152395"/>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12" name="Line 27"/>
              <p:cNvSpPr>
                <a:spLocks noChangeShapeType="1"/>
              </p:cNvSpPr>
              <p:nvPr/>
            </p:nvSpPr>
            <p:spPr bwMode="auto">
              <a:xfrm rot="16200000" flipH="1">
                <a:off x="1460251" y="5143277"/>
                <a:ext cx="76192" cy="152395"/>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13" name="Line 27"/>
              <p:cNvSpPr>
                <a:spLocks noChangeShapeType="1"/>
              </p:cNvSpPr>
              <p:nvPr/>
            </p:nvSpPr>
            <p:spPr bwMode="auto">
              <a:xfrm rot="16200000" flipH="1">
                <a:off x="1485650" y="5067085"/>
                <a:ext cx="76192" cy="152395"/>
              </a:xfrm>
              <a:prstGeom prst="line">
                <a:avLst/>
              </a:prstGeom>
              <a:noFill/>
              <a:ln w="9525">
                <a:solidFill>
                  <a:schemeClr val="tx1"/>
                </a:solidFill>
                <a:round/>
                <a:headEnd/>
                <a:tailEnd/>
              </a:ln>
            </p:spPr>
            <p:txBody>
              <a:bodyPr wrap="none" anchor="ctr"/>
              <a:lstStyle/>
              <a:p>
                <a:pPr>
                  <a:defRPr/>
                </a:pPr>
                <a:endParaRPr lang="nl-NL">
                  <a:latin typeface="+mj-lt"/>
                </a:endParaRPr>
              </a:p>
            </p:txBody>
          </p:sp>
        </p:grpSp>
        <p:sp>
          <p:nvSpPr>
            <p:cNvPr id="43" name="Line 27"/>
            <p:cNvSpPr>
              <a:spLocks noChangeShapeType="1"/>
            </p:cNvSpPr>
            <p:nvPr/>
          </p:nvSpPr>
          <p:spPr bwMode="auto">
            <a:xfrm rot="2940000">
              <a:off x="2978150" y="4922838"/>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44" name="Line 27"/>
            <p:cNvSpPr>
              <a:spLocks noChangeShapeType="1"/>
            </p:cNvSpPr>
            <p:nvPr/>
          </p:nvSpPr>
          <p:spPr bwMode="auto">
            <a:xfrm rot="-600000">
              <a:off x="5978525" y="5757862"/>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mc:AlternateContent xmlns:mc="http://schemas.openxmlformats.org/markup-compatibility/2006" xmlns:a14="http://schemas.microsoft.com/office/drawing/2010/main">
          <mc:Choice Requires="a14">
            <p:sp>
              <p:nvSpPr>
                <p:cNvPr id="54" name="Text Box 21"/>
                <p:cNvSpPr txBox="1">
                  <a:spLocks noChangeArrowheads="1"/>
                </p:cNvSpPr>
                <p:nvPr/>
              </p:nvSpPr>
              <p:spPr bwMode="auto">
                <a:xfrm>
                  <a:off x="1532814" y="5861095"/>
                  <a:ext cx="309129" cy="369887"/>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m:t>
                        </m:r>
                      </m:oMath>
                    </m:oMathPara>
                  </a14:m>
                  <a:endParaRPr lang="en-US" sz="1800" dirty="0">
                    <a:latin typeface="+mj-lt"/>
                  </a:endParaRPr>
                </a:p>
              </p:txBody>
            </p:sp>
          </mc:Choice>
          <mc:Fallback xmlns="">
            <p:sp>
              <p:nvSpPr>
                <p:cNvPr id="54" name="Text Box 21"/>
                <p:cNvSpPr txBox="1">
                  <a:spLocks noRot="1" noChangeAspect="1" noMove="1" noResize="1" noEditPoints="1" noAdjustHandles="1" noChangeArrowheads="1" noChangeShapeType="1" noTextEdit="1"/>
                </p:cNvSpPr>
                <p:nvPr/>
              </p:nvSpPr>
              <p:spPr bwMode="auto">
                <a:xfrm>
                  <a:off x="1532814" y="5861095"/>
                  <a:ext cx="309129" cy="369887"/>
                </a:xfrm>
                <a:prstGeom prst="rect">
                  <a:avLst/>
                </a:prstGeom>
                <a:blipFill rotWithShape="0">
                  <a:blip r:embed="rId6"/>
                  <a:stretch>
                    <a:fillRect r="-3922"/>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 Box 22"/>
                <p:cNvSpPr txBox="1">
                  <a:spLocks noChangeArrowheads="1"/>
                </p:cNvSpPr>
                <p:nvPr/>
              </p:nvSpPr>
              <p:spPr bwMode="auto">
                <a:xfrm>
                  <a:off x="3896460" y="5841673"/>
                  <a:ext cx="364319" cy="369887"/>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𝐵</m:t>
                        </m:r>
                      </m:oMath>
                    </m:oMathPara>
                  </a14:m>
                  <a:endParaRPr lang="en-US" sz="1800" dirty="0">
                    <a:latin typeface="+mj-lt"/>
                  </a:endParaRPr>
                </a:p>
              </p:txBody>
            </p:sp>
          </mc:Choice>
          <mc:Fallback xmlns="">
            <p:sp>
              <p:nvSpPr>
                <p:cNvPr id="55" name="Text Box 22"/>
                <p:cNvSpPr txBox="1">
                  <a:spLocks noRot="1" noChangeAspect="1" noMove="1" noResize="1" noEditPoints="1" noAdjustHandles="1" noChangeArrowheads="1" noChangeShapeType="1" noTextEdit="1"/>
                </p:cNvSpPr>
                <p:nvPr/>
              </p:nvSpPr>
              <p:spPr bwMode="auto">
                <a:xfrm>
                  <a:off x="3896460" y="5841673"/>
                  <a:ext cx="364319" cy="369887"/>
                </a:xfrm>
                <a:prstGeom prst="rect">
                  <a:avLst/>
                </a:prstGeom>
                <a:blipFill rotWithShape="0">
                  <a:blip r:embed="rId7"/>
                  <a:stretch>
                    <a:fillRect/>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 Box 23"/>
                <p:cNvSpPr txBox="1">
                  <a:spLocks noChangeArrowheads="1"/>
                </p:cNvSpPr>
                <p:nvPr/>
              </p:nvSpPr>
              <p:spPr bwMode="auto">
                <a:xfrm>
                  <a:off x="2190750" y="4111626"/>
                  <a:ext cx="378595" cy="369887"/>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𝐶</m:t>
                        </m:r>
                      </m:oMath>
                    </m:oMathPara>
                  </a14:m>
                  <a:endParaRPr lang="en-US" sz="1800" dirty="0">
                    <a:latin typeface="+mj-lt"/>
                  </a:endParaRPr>
                </a:p>
              </p:txBody>
            </p:sp>
          </mc:Choice>
          <mc:Fallback xmlns="">
            <p:sp>
              <p:nvSpPr>
                <p:cNvPr id="56" name="Text Box 23"/>
                <p:cNvSpPr txBox="1">
                  <a:spLocks noRot="1" noChangeAspect="1" noMove="1" noResize="1" noEditPoints="1" noAdjustHandles="1" noChangeArrowheads="1" noChangeShapeType="1" noTextEdit="1"/>
                </p:cNvSpPr>
                <p:nvPr/>
              </p:nvSpPr>
              <p:spPr bwMode="auto">
                <a:xfrm>
                  <a:off x="2190750" y="4111626"/>
                  <a:ext cx="378595" cy="369887"/>
                </a:xfrm>
                <a:prstGeom prst="rect">
                  <a:avLst/>
                </a:prstGeom>
                <a:blipFill rotWithShape="0">
                  <a:blip r:embed="rId8"/>
                  <a:stretch>
                    <a:fillRect/>
                  </a:stretch>
                </a:blipFill>
                <a:ln>
                  <a:noFill/>
                </a:ln>
                <a:extLst/>
              </p:spPr>
              <p:txBody>
                <a:bodyPr/>
                <a:lstStyle/>
                <a:p>
                  <a:r>
                    <a:rPr lang="en-US">
                      <a:noFill/>
                    </a:rPr>
                    <a:t> </a:t>
                  </a:r>
                </a:p>
              </p:txBody>
            </p:sp>
          </mc:Fallback>
        </mc:AlternateContent>
        <p:sp>
          <p:nvSpPr>
            <p:cNvPr id="57" name="Line 27"/>
            <p:cNvSpPr>
              <a:spLocks noChangeShapeType="1"/>
            </p:cNvSpPr>
            <p:nvPr/>
          </p:nvSpPr>
          <p:spPr bwMode="auto">
            <a:xfrm>
              <a:off x="2889250" y="5946775"/>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grpSp>
          <p:nvGrpSpPr>
            <p:cNvPr id="51217" name="Group 45"/>
            <p:cNvGrpSpPr>
              <a:grpSpLocks/>
            </p:cNvGrpSpPr>
            <p:nvPr/>
          </p:nvGrpSpPr>
          <p:grpSpPr bwMode="auto">
            <a:xfrm rot="7200000">
              <a:off x="6514360" y="4730484"/>
              <a:ext cx="228585" cy="228538"/>
              <a:chOff x="1371600" y="5105400"/>
              <a:chExt cx="228601" cy="228599"/>
            </a:xfrm>
          </p:grpSpPr>
          <p:sp>
            <p:nvSpPr>
              <p:cNvPr id="47" name="Line 27"/>
              <p:cNvSpPr>
                <a:spLocks noChangeShapeType="1"/>
              </p:cNvSpPr>
              <p:nvPr/>
            </p:nvSpPr>
            <p:spPr bwMode="auto">
              <a:xfrm rot="16200000" flipH="1">
                <a:off x="1409036" y="5221850"/>
                <a:ext cx="76220" cy="152411"/>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48" name="Line 27"/>
              <p:cNvSpPr>
                <a:spLocks noChangeShapeType="1"/>
              </p:cNvSpPr>
              <p:nvPr/>
            </p:nvSpPr>
            <p:spPr bwMode="auto">
              <a:xfrm rot="16200000" flipH="1">
                <a:off x="1458518" y="5145604"/>
                <a:ext cx="76220" cy="152411"/>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49" name="Line 27"/>
              <p:cNvSpPr>
                <a:spLocks noChangeShapeType="1"/>
              </p:cNvSpPr>
              <p:nvPr/>
            </p:nvSpPr>
            <p:spPr bwMode="auto">
              <a:xfrm rot="16200000" flipH="1">
                <a:off x="1483775" y="5068677"/>
                <a:ext cx="76220" cy="152411"/>
              </a:xfrm>
              <a:prstGeom prst="line">
                <a:avLst/>
              </a:prstGeom>
              <a:noFill/>
              <a:ln w="9525">
                <a:solidFill>
                  <a:schemeClr val="tx1"/>
                </a:solidFill>
                <a:round/>
                <a:headEnd/>
                <a:tailEnd/>
              </a:ln>
            </p:spPr>
            <p:txBody>
              <a:bodyPr wrap="none" anchor="ctr"/>
              <a:lstStyle/>
              <a:p>
                <a:pPr>
                  <a:defRPr/>
                </a:pPr>
                <a:endParaRPr lang="nl-NL">
                  <a:latin typeface="+mj-lt"/>
                </a:endParaRPr>
              </a:p>
            </p:txBody>
          </p:sp>
        </p:grpSp>
        <p:sp>
          <p:nvSpPr>
            <p:cNvPr id="50" name="Line 27"/>
            <p:cNvSpPr>
              <a:spLocks noChangeShapeType="1"/>
            </p:cNvSpPr>
            <p:nvPr/>
          </p:nvSpPr>
          <p:spPr bwMode="auto">
            <a:xfrm rot="-600000">
              <a:off x="6057900" y="5738812"/>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51" name="Line 27"/>
            <p:cNvSpPr>
              <a:spLocks noChangeShapeType="1"/>
            </p:cNvSpPr>
            <p:nvPr/>
          </p:nvSpPr>
          <p:spPr bwMode="auto">
            <a:xfrm rot="2940000">
              <a:off x="3044825" y="4968876"/>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grpSp>
      <mc:AlternateContent xmlns:mc="http://schemas.openxmlformats.org/markup-compatibility/2006" xmlns:a14="http://schemas.microsoft.com/office/drawing/2010/main">
        <mc:Choice Requires="a14">
          <p:sp>
            <p:nvSpPr>
              <p:cNvPr id="51207" name="Rectangle 9"/>
              <p:cNvSpPr>
                <a:spLocks noChangeArrowheads="1"/>
              </p:cNvSpPr>
              <p:nvPr/>
            </p:nvSpPr>
            <p:spPr bwMode="auto">
              <a:xfrm>
                <a:off x="111271" y="5678812"/>
                <a:ext cx="4129622" cy="4144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nl-NL" sz="1800" dirty="0">
                    <a:cs typeface="Times New Roman" panose="02020603050405020304" pitchFamily="18" charset="0"/>
                    <a:sym typeface="Symbol" panose="05050102010706020507" pitchFamily="18" charset="2"/>
                  </a:rPr>
                  <a:t>4.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𝐴𝐵𝐶</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  </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𝐷𝐸𝐹</m:t>
                    </m:r>
                  </m:oMath>
                </a14:m>
                <a:r>
                  <a:rPr lang="en-US" altLang="nl-NL" sz="1800" dirty="0">
                    <a:cs typeface="Times New Roman" panose="02020603050405020304" pitchFamily="18" charset="0"/>
                    <a:sym typeface="Symbol" panose="05050102010706020507" pitchFamily="18" charset="2"/>
                  </a:rPr>
                  <a:t> (</a:t>
                </a:r>
                <a:r>
                  <a:rPr lang="en-US" altLang="nl-NL" sz="1800" b="1" dirty="0">
                    <a:cs typeface="Times New Roman" panose="02020603050405020304" pitchFamily="18" charset="0"/>
                    <a:sym typeface="Symbol" panose="05050102010706020507" pitchFamily="18" charset="2"/>
                  </a:rPr>
                  <a:t>ZZZ</a:t>
                </a:r>
                <a:r>
                  <a:rPr lang="en-US" altLang="nl-NL" sz="1800" dirty="0">
                    <a:cs typeface="Times New Roman" panose="02020603050405020304" pitchFamily="18" charset="0"/>
                    <a:sym typeface="Symbol" panose="05050102010706020507" pitchFamily="18" charset="2"/>
                  </a:rPr>
                  <a:t>) (1, 2, 3) </a:t>
                </a:r>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51207" name="Rectangle 9"/>
              <p:cNvSpPr>
                <a:spLocks noRot="1" noChangeAspect="1" noMove="1" noResize="1" noEditPoints="1" noAdjustHandles="1" noChangeArrowheads="1" noChangeShapeType="1" noTextEdit="1"/>
              </p:cNvSpPr>
              <p:nvPr/>
            </p:nvSpPr>
            <p:spPr bwMode="auto">
              <a:xfrm>
                <a:off x="111271" y="5678812"/>
                <a:ext cx="4129622" cy="414484"/>
              </a:xfrm>
              <a:prstGeom prst="rect">
                <a:avLst/>
              </a:prstGeom>
              <a:blipFill rotWithShape="0">
                <a:blip r:embed="rId9"/>
                <a:stretch>
                  <a:fillRect l="-1180" t="-8824" b="-117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3" name="Rectangle 2"/>
          <p:cNvSpPr txBox="1">
            <a:spLocks noChangeArrowheads="1"/>
          </p:cNvSpPr>
          <p:nvPr/>
        </p:nvSpPr>
        <p:spPr bwMode="auto">
          <a:xfrm>
            <a:off x="-29511" y="-88"/>
            <a:ext cx="9173511" cy="1152128"/>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CONGRUENTE  DRIEHOEKEN (3.2)</a:t>
            </a:r>
          </a:p>
          <a:p>
            <a:pPr eaLnBrk="1" hangingPunct="1">
              <a:defRPr/>
            </a:pPr>
            <a:r>
              <a:rPr lang="nl-NL" altLang="nl-NL" sz="3200" b="1" kern="0" dirty="0">
                <a:solidFill>
                  <a:schemeClr val="tx1"/>
                </a:solidFill>
                <a:latin typeface="Times New Roman"/>
              </a:rPr>
              <a:t>ZZZ </a:t>
            </a:r>
          </a:p>
        </p:txBody>
      </p:sp>
      <mc:AlternateContent xmlns:mc="http://schemas.openxmlformats.org/markup-compatibility/2006" xmlns:a14="http://schemas.microsoft.com/office/drawing/2010/main">
        <mc:Choice Requires="a14">
          <p:sp>
            <p:nvSpPr>
              <p:cNvPr id="35" name="Rectangle 9"/>
              <p:cNvSpPr>
                <a:spLocks noChangeArrowheads="1"/>
              </p:cNvSpPr>
              <p:nvPr/>
            </p:nvSpPr>
            <p:spPr bwMode="auto">
              <a:xfrm>
                <a:off x="95533" y="4446045"/>
                <a:ext cx="3041689" cy="392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1800" dirty="0">
                    <a:cs typeface="Times New Roman" panose="02020603050405020304" pitchFamily="18" charset="0"/>
                    <a:sym typeface="Symbol" panose="05050102010706020507" pitchFamily="18" charset="2"/>
                  </a:rPr>
                  <a:t>1.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𝐴𝐵</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𝐷𝐸</m:t>
                    </m:r>
                    <m:r>
                      <a:rPr lang="nl-NL" altLang="nl-NL" sz="1800" i="1" dirty="0" smtClean="0">
                        <a:latin typeface="Cambria Math" panose="02040503050406030204" pitchFamily="18" charset="0"/>
                        <a:sym typeface="Symbol" panose="05050102010706020507" pitchFamily="18" charset="2"/>
                      </a:rPr>
                      <m:t>|</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p:txBody>
          </p:sp>
        </mc:Choice>
        <mc:Fallback xmlns="">
          <p:sp>
            <p:nvSpPr>
              <p:cNvPr id="35" name="Rectangle 9"/>
              <p:cNvSpPr>
                <a:spLocks noRot="1" noChangeAspect="1" noMove="1" noResize="1" noEditPoints="1" noAdjustHandles="1" noChangeArrowheads="1" noChangeShapeType="1" noTextEdit="1"/>
              </p:cNvSpPr>
              <p:nvPr/>
            </p:nvSpPr>
            <p:spPr bwMode="auto">
              <a:xfrm>
                <a:off x="95533" y="4446045"/>
                <a:ext cx="3041689" cy="392113"/>
              </a:xfrm>
              <a:prstGeom prst="rect">
                <a:avLst/>
              </a:prstGeom>
              <a:blipFill rotWithShape="0">
                <a:blip r:embed="rId10"/>
                <a:stretch>
                  <a:fillRect l="-1804" t="-7692" b="-169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9"/>
              <p:cNvSpPr>
                <a:spLocks noChangeArrowheads="1"/>
              </p:cNvSpPr>
              <p:nvPr/>
            </p:nvSpPr>
            <p:spPr bwMode="auto">
              <a:xfrm>
                <a:off x="107504" y="4838158"/>
                <a:ext cx="2858268"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None/>
                </a:pPr>
                <a:r>
                  <a:rPr lang="en-US" altLang="nl-NL" sz="1800" dirty="0">
                    <a:cs typeface="Times New Roman" panose="02020603050405020304" pitchFamily="18" charset="0"/>
                    <a:sym typeface="Symbol" panose="05050102010706020507" pitchFamily="18" charset="2"/>
                  </a:rPr>
                  <a:t>2.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𝐴𝐶</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𝐷𝐹</m:t>
                    </m:r>
                    <m:r>
                      <a:rPr lang="nl-NL" altLang="nl-NL" sz="1800" i="1" dirty="0">
                        <a:latin typeface="Cambria Math" panose="02040503050406030204" pitchFamily="18" charset="0"/>
                        <a:sym typeface="Symbol" panose="05050102010706020507" pitchFamily="18" charset="2"/>
                      </a:rPr>
                      <m:t>|</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a:p>
                <a:pPr eaLnBrk="1" hangingPunct="1">
                  <a:buFontTx/>
                  <a:buNone/>
                </a:pPr>
                <a:endParaRPr lang="nl-NL" altLang="nl-NL" sz="1800" dirty="0">
                  <a:cs typeface="Times New Roman" panose="02020603050405020304" pitchFamily="18" charset="0"/>
                </a:endParaRPr>
              </a:p>
            </p:txBody>
          </p:sp>
        </mc:Choice>
        <mc:Fallback xmlns="">
          <p:sp>
            <p:nvSpPr>
              <p:cNvPr id="36" name="Rectangle 9"/>
              <p:cNvSpPr>
                <a:spLocks noRot="1" noChangeAspect="1" noMove="1" noResize="1" noEditPoints="1" noAdjustHandles="1" noChangeArrowheads="1" noChangeShapeType="1" noTextEdit="1"/>
              </p:cNvSpPr>
              <p:nvPr/>
            </p:nvSpPr>
            <p:spPr bwMode="auto">
              <a:xfrm>
                <a:off x="107504" y="4838158"/>
                <a:ext cx="2858268" cy="392112"/>
              </a:xfrm>
              <a:prstGeom prst="rect">
                <a:avLst/>
              </a:prstGeom>
              <a:blipFill rotWithShape="0">
                <a:blip r:embed="rId11"/>
                <a:stretch>
                  <a:fillRect l="-1919" t="-9375"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9"/>
              <p:cNvSpPr>
                <a:spLocks noChangeArrowheads="1"/>
              </p:cNvSpPr>
              <p:nvPr/>
            </p:nvSpPr>
            <p:spPr bwMode="auto">
              <a:xfrm>
                <a:off x="104754" y="5258485"/>
                <a:ext cx="2861018"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None/>
                </a:pPr>
                <a:r>
                  <a:rPr lang="en-US" altLang="nl-NL" sz="1800" dirty="0">
                    <a:cs typeface="Times New Roman" panose="02020603050405020304" pitchFamily="18" charset="0"/>
                    <a:sym typeface="Symbol" panose="05050102010706020507" pitchFamily="18" charset="2"/>
                  </a:rPr>
                  <a:t>3.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𝐵𝐶</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𝐸𝐹</m:t>
                    </m:r>
                    <m:r>
                      <a:rPr lang="nl-NL" altLang="nl-NL" sz="1800" i="1" dirty="0">
                        <a:latin typeface="Cambria Math" panose="02040503050406030204" pitchFamily="18" charset="0"/>
                        <a:sym typeface="Symbol" panose="05050102010706020507" pitchFamily="18" charset="2"/>
                      </a:rPr>
                      <m:t>| </m:t>
                    </m:r>
                    <m:r>
                      <a:rPr lang="nl-NL" altLang="nl-NL" sz="1800" i="1" dirty="0" smtClean="0">
                        <a:latin typeface="Cambria Math" panose="02040503050406030204" pitchFamily="18" charset="0"/>
                        <a:sym typeface="Symbol" panose="05050102010706020507" pitchFamily="18" charset="2"/>
                      </a:rPr>
                      <m:t>  </m:t>
                    </m:r>
                  </m:oMath>
                </a14:m>
                <a:r>
                  <a:rPr lang="nl-NL" altLang="nl-NL" sz="1800" dirty="0">
                    <a:sym typeface="Symbol" panose="05050102010706020507" pitchFamily="18" charset="2"/>
                  </a:rPr>
                  <a:t>(gegeven)</a:t>
                </a:r>
                <a:endParaRPr lang="nl-NL" altLang="nl-NL" sz="1800" dirty="0">
                  <a:cs typeface="Times New Roman" panose="02020603050405020304" pitchFamily="18" charset="0"/>
                </a:endParaRPr>
              </a:p>
            </p:txBody>
          </p:sp>
        </mc:Choice>
        <mc:Fallback xmlns="">
          <p:sp>
            <p:nvSpPr>
              <p:cNvPr id="37" name="Rectangle 9"/>
              <p:cNvSpPr>
                <a:spLocks noRot="1" noChangeAspect="1" noMove="1" noResize="1" noEditPoints="1" noAdjustHandles="1" noChangeArrowheads="1" noChangeShapeType="1" noTextEdit="1"/>
              </p:cNvSpPr>
              <p:nvPr/>
            </p:nvSpPr>
            <p:spPr bwMode="auto">
              <a:xfrm>
                <a:off x="104754" y="5258485"/>
                <a:ext cx="2861018" cy="392112"/>
              </a:xfrm>
              <a:prstGeom prst="rect">
                <a:avLst/>
              </a:prstGeom>
              <a:blipFill rotWithShape="0">
                <a:blip r:embed="rId12"/>
                <a:stretch>
                  <a:fillRect l="-1702" t="-9375"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9" name="Rectangle 9"/>
          <p:cNvSpPr>
            <a:spLocks noChangeArrowheads="1"/>
          </p:cNvSpPr>
          <p:nvPr/>
        </p:nvSpPr>
        <p:spPr bwMode="auto">
          <a:xfrm>
            <a:off x="107504" y="4046070"/>
            <a:ext cx="1810557" cy="44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NOTATIE:</a:t>
            </a:r>
            <a:endParaRPr lang="nl-NL" altLang="nl-NL" sz="1800" dirty="0"/>
          </a:p>
        </p:txBody>
      </p:sp>
    </p:spTree>
    <p:extLst>
      <p:ext uri="{BB962C8B-B14F-4D97-AF65-F5344CB8AC3E}">
        <p14:creationId xmlns:p14="http://schemas.microsoft.com/office/powerpoint/2010/main" val="129660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07"/>
                                        </p:tgtEl>
                                        <p:attrNameLst>
                                          <p:attrName>style.visibility</p:attrName>
                                        </p:attrNameLst>
                                      </p:cBhvr>
                                      <p:to>
                                        <p:strVal val="visible"/>
                                      </p:to>
                                    </p:set>
                                    <p:anim calcmode="lin" valueType="num">
                                      <p:cBhvr additive="base">
                                        <p:cTn id="25" dur="500" fill="hold"/>
                                        <p:tgtEl>
                                          <p:spTgt spid="51207"/>
                                        </p:tgtEl>
                                        <p:attrNameLst>
                                          <p:attrName>ppt_x</p:attrName>
                                        </p:attrNameLst>
                                      </p:cBhvr>
                                      <p:tavLst>
                                        <p:tav tm="0">
                                          <p:val>
                                            <p:strVal val="#ppt_x"/>
                                          </p:val>
                                        </p:tav>
                                        <p:tav tm="100000">
                                          <p:val>
                                            <p:strVal val="#ppt_x"/>
                                          </p:val>
                                        </p:tav>
                                      </p:tavLst>
                                    </p:anim>
                                    <p:anim calcmode="lin" valueType="num">
                                      <p:cBhvr additive="base">
                                        <p:cTn id="26"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07" name="Rectangle 9"/>
              <p:cNvSpPr>
                <a:spLocks noChangeArrowheads="1"/>
              </p:cNvSpPr>
              <p:nvPr/>
            </p:nvSpPr>
            <p:spPr bwMode="auto">
              <a:xfrm>
                <a:off x="111271" y="5624220"/>
                <a:ext cx="4129622" cy="4144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nl-NL" sz="1800" dirty="0">
                    <a:cs typeface="Times New Roman" panose="02020603050405020304" pitchFamily="18" charset="0"/>
                    <a:sym typeface="Symbol" panose="05050102010706020507" pitchFamily="18" charset="2"/>
                  </a:rPr>
                  <a:t>4.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𝐴𝐵𝐶</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  </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𝐷𝐸𝐹</m:t>
                    </m:r>
                  </m:oMath>
                </a14:m>
                <a:r>
                  <a:rPr lang="en-US" altLang="nl-NL" sz="1800" dirty="0">
                    <a:cs typeface="Times New Roman" panose="02020603050405020304" pitchFamily="18" charset="0"/>
                    <a:sym typeface="Symbol" panose="05050102010706020507" pitchFamily="18" charset="2"/>
                  </a:rPr>
                  <a:t> (</a:t>
                </a:r>
                <a:r>
                  <a:rPr lang="en-US" altLang="nl-NL" sz="1800" b="1" dirty="0">
                    <a:cs typeface="Times New Roman" panose="02020603050405020304" pitchFamily="18" charset="0"/>
                    <a:sym typeface="Symbol" panose="05050102010706020507" pitchFamily="18" charset="2"/>
                  </a:rPr>
                  <a:t>ZHZ</a:t>
                </a:r>
                <a:r>
                  <a:rPr lang="en-US" altLang="nl-NL" sz="1800" dirty="0">
                    <a:cs typeface="Times New Roman" panose="02020603050405020304" pitchFamily="18" charset="0"/>
                    <a:sym typeface="Symbol" panose="05050102010706020507" pitchFamily="18" charset="2"/>
                  </a:rPr>
                  <a:t>) (1, 2, 3) </a:t>
                </a:r>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51207" name="Rectangle 9"/>
              <p:cNvSpPr>
                <a:spLocks noRot="1" noChangeAspect="1" noMove="1" noResize="1" noEditPoints="1" noAdjustHandles="1" noChangeArrowheads="1" noChangeShapeType="1" noTextEdit="1"/>
              </p:cNvSpPr>
              <p:nvPr/>
            </p:nvSpPr>
            <p:spPr bwMode="auto">
              <a:xfrm>
                <a:off x="111271" y="5624220"/>
                <a:ext cx="4129622" cy="414484"/>
              </a:xfrm>
              <a:prstGeom prst="rect">
                <a:avLst/>
              </a:prstGeom>
              <a:blipFill rotWithShape="0">
                <a:blip r:embed="rId3"/>
                <a:stretch>
                  <a:fillRect l="-1180" t="-8824" b="-117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3" name="Rectangle 2"/>
          <p:cNvSpPr txBox="1">
            <a:spLocks noChangeArrowheads="1"/>
          </p:cNvSpPr>
          <p:nvPr/>
        </p:nvSpPr>
        <p:spPr bwMode="auto">
          <a:xfrm>
            <a:off x="0" y="-88"/>
            <a:ext cx="9144000" cy="1152128"/>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CONGRUENTE  DRIEHOEKEN (3.2)</a:t>
            </a:r>
          </a:p>
          <a:p>
            <a:pPr eaLnBrk="1" hangingPunct="1">
              <a:defRPr/>
            </a:pPr>
            <a:r>
              <a:rPr lang="nl-NL" altLang="nl-NL" sz="3200" b="1" kern="0" dirty="0">
                <a:solidFill>
                  <a:schemeClr val="tx1"/>
                </a:solidFill>
                <a:latin typeface="Times New Roman"/>
              </a:rPr>
              <a:t>ZHZ </a:t>
            </a:r>
          </a:p>
        </p:txBody>
      </p:sp>
      <mc:AlternateContent xmlns:mc="http://schemas.openxmlformats.org/markup-compatibility/2006" xmlns:a14="http://schemas.microsoft.com/office/drawing/2010/main">
        <mc:Choice Requires="a14">
          <p:sp>
            <p:nvSpPr>
              <p:cNvPr id="35" name="Rectangle 9"/>
              <p:cNvSpPr>
                <a:spLocks noChangeArrowheads="1"/>
              </p:cNvSpPr>
              <p:nvPr/>
            </p:nvSpPr>
            <p:spPr bwMode="auto">
              <a:xfrm>
                <a:off x="95533" y="4446045"/>
                <a:ext cx="2797338" cy="392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1800" dirty="0">
                    <a:cs typeface="Times New Roman" panose="02020603050405020304" pitchFamily="18" charset="0"/>
                    <a:sym typeface="Symbol" panose="05050102010706020507" pitchFamily="18" charset="2"/>
                  </a:rPr>
                  <a:t>1. </a:t>
                </a:r>
                <a14:m>
                  <m:oMath xmlns:m="http://schemas.openxmlformats.org/officeDocument/2006/math">
                    <m:d>
                      <m:dPr>
                        <m:begChr m:val="|"/>
                        <m:endChr m:val="|"/>
                        <m:ctrlP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𝐴𝐵</m:t>
                        </m:r>
                      </m:e>
                    </m:d>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𝐷𝐸</m:t>
                    </m:r>
                    <m:r>
                      <a:rPr lang="nl-NL" altLang="nl-NL" sz="1800" i="1" dirty="0" smtClean="0">
                        <a:latin typeface="Cambria Math" panose="02040503050406030204" pitchFamily="18" charset="0"/>
                        <a:sym typeface="Symbol" panose="05050102010706020507" pitchFamily="18" charset="2"/>
                      </a:rPr>
                      <m:t>|</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p:txBody>
          </p:sp>
        </mc:Choice>
        <mc:Fallback xmlns="">
          <p:sp>
            <p:nvSpPr>
              <p:cNvPr id="35" name="Rectangle 9"/>
              <p:cNvSpPr>
                <a:spLocks noRot="1" noChangeAspect="1" noMove="1" noResize="1" noEditPoints="1" noAdjustHandles="1" noChangeArrowheads="1" noChangeShapeType="1" noTextEdit="1"/>
              </p:cNvSpPr>
              <p:nvPr/>
            </p:nvSpPr>
            <p:spPr bwMode="auto">
              <a:xfrm>
                <a:off x="95533" y="4446045"/>
                <a:ext cx="2797338" cy="392113"/>
              </a:xfrm>
              <a:prstGeom prst="rect">
                <a:avLst/>
              </a:prstGeom>
              <a:blipFill rotWithShape="0">
                <a:blip r:embed="rId4"/>
                <a:stretch>
                  <a:fillRect l="-1961" t="-7692" b="-169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9"/>
              <p:cNvSpPr>
                <a:spLocks noChangeArrowheads="1"/>
              </p:cNvSpPr>
              <p:nvPr/>
            </p:nvSpPr>
            <p:spPr bwMode="auto">
              <a:xfrm>
                <a:off x="107504" y="4838158"/>
                <a:ext cx="3016696"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None/>
                </a:pPr>
                <a:r>
                  <a:rPr lang="en-US" altLang="nl-NL" sz="1800" dirty="0">
                    <a:cs typeface="Times New Roman" panose="02020603050405020304" pitchFamily="18" charset="0"/>
                    <a:sym typeface="Symbol" panose="05050102010706020507" pitchFamily="18" charset="2"/>
                  </a:rPr>
                  <a:t>2. </a:t>
                </a:r>
                <a14:m>
                  <m:oMath xmlns:m="http://schemas.openxmlformats.org/officeDocument/2006/math">
                    <m:d>
                      <m:dPr>
                        <m:begChr m:val="|"/>
                        <m:endChr m:val="|"/>
                        <m:ctrlP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𝐴𝐶</m:t>
                        </m:r>
                      </m:e>
                    </m:d>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𝐷𝐹</m:t>
                    </m:r>
                    <m:r>
                      <a:rPr lang="nl-NL" altLang="nl-NL" sz="1800" i="1" dirty="0">
                        <a:latin typeface="Cambria Math" panose="02040503050406030204" pitchFamily="18" charset="0"/>
                        <a:sym typeface="Symbol" panose="05050102010706020507" pitchFamily="18" charset="2"/>
                      </a:rPr>
                      <m:t>|  </m:t>
                    </m:r>
                  </m:oMath>
                </a14:m>
                <a:r>
                  <a:rPr lang="nl-NL" altLang="nl-NL" sz="1800" dirty="0">
                    <a:sym typeface="Symbol" panose="05050102010706020507" pitchFamily="18" charset="2"/>
                  </a:rPr>
                  <a:t>(gegeven)</a:t>
                </a:r>
                <a:endParaRPr lang="nl-NL" altLang="nl-NL" sz="1800" dirty="0">
                  <a:cs typeface="Times New Roman" panose="02020603050405020304" pitchFamily="18" charset="0"/>
                </a:endParaRPr>
              </a:p>
              <a:p>
                <a:pPr eaLnBrk="1" hangingPunct="1">
                  <a:buFontTx/>
                  <a:buNone/>
                </a:pPr>
                <a:endParaRPr lang="nl-NL" altLang="nl-NL" sz="1800" dirty="0">
                  <a:cs typeface="Times New Roman" panose="02020603050405020304" pitchFamily="18" charset="0"/>
                </a:endParaRPr>
              </a:p>
            </p:txBody>
          </p:sp>
        </mc:Choice>
        <mc:Fallback xmlns="">
          <p:sp>
            <p:nvSpPr>
              <p:cNvPr id="36" name="Rectangle 9"/>
              <p:cNvSpPr>
                <a:spLocks noRot="1" noChangeAspect="1" noMove="1" noResize="1" noEditPoints="1" noAdjustHandles="1" noChangeArrowheads="1" noChangeShapeType="1" noTextEdit="1"/>
              </p:cNvSpPr>
              <p:nvPr/>
            </p:nvSpPr>
            <p:spPr bwMode="auto">
              <a:xfrm>
                <a:off x="107504" y="4838158"/>
                <a:ext cx="3016696" cy="392112"/>
              </a:xfrm>
              <a:prstGeom prst="rect">
                <a:avLst/>
              </a:prstGeom>
              <a:blipFill rotWithShape="0">
                <a:blip r:embed="rId5"/>
                <a:stretch>
                  <a:fillRect l="-1818" t="-9375"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9"/>
              <p:cNvSpPr>
                <a:spLocks noChangeArrowheads="1"/>
              </p:cNvSpPr>
              <p:nvPr/>
            </p:nvSpPr>
            <p:spPr bwMode="auto">
              <a:xfrm>
                <a:off x="104753" y="5231189"/>
                <a:ext cx="3019447"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None/>
                </a:pPr>
                <a:r>
                  <a:rPr lang="en-US" altLang="nl-NL" sz="1800" dirty="0">
                    <a:cs typeface="Times New Roman" panose="02020603050405020304" pitchFamily="18" charset="0"/>
                    <a:sym typeface="Symbol" panose="05050102010706020507" pitchFamily="18" charset="2"/>
                  </a:rPr>
                  <a:t>3.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a:p>
                <a:pPr eaLnBrk="1" hangingPunct="1">
                  <a:buFontTx/>
                  <a:buNone/>
                </a:pPr>
                <a:endParaRPr lang="nl-NL" altLang="nl-NL" sz="1800" dirty="0">
                  <a:cs typeface="Times New Roman" panose="02020603050405020304" pitchFamily="18" charset="0"/>
                </a:endParaRPr>
              </a:p>
            </p:txBody>
          </p:sp>
        </mc:Choice>
        <mc:Fallback xmlns="">
          <p:sp>
            <p:nvSpPr>
              <p:cNvPr id="37" name="Rectangle 9"/>
              <p:cNvSpPr>
                <a:spLocks noRot="1" noChangeAspect="1" noMove="1" noResize="1" noEditPoints="1" noAdjustHandles="1" noChangeArrowheads="1" noChangeShapeType="1" noTextEdit="1"/>
              </p:cNvSpPr>
              <p:nvPr/>
            </p:nvSpPr>
            <p:spPr bwMode="auto">
              <a:xfrm>
                <a:off x="104753" y="5231189"/>
                <a:ext cx="3019447" cy="392112"/>
              </a:xfrm>
              <a:prstGeom prst="rect">
                <a:avLst/>
              </a:prstGeom>
              <a:blipFill rotWithShape="0">
                <a:blip r:embed="rId6"/>
                <a:stretch>
                  <a:fillRect l="-1613" t="-7813"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9" name="Rectangle 9"/>
          <p:cNvSpPr>
            <a:spLocks noChangeArrowheads="1"/>
          </p:cNvSpPr>
          <p:nvPr/>
        </p:nvSpPr>
        <p:spPr bwMode="auto">
          <a:xfrm>
            <a:off x="107504" y="4046070"/>
            <a:ext cx="1810557" cy="44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NOTATIE:</a:t>
            </a:r>
            <a:endParaRPr lang="nl-NL" altLang="nl-NL" sz="1800" dirty="0"/>
          </a:p>
        </p:txBody>
      </p:sp>
      <p:grpSp>
        <p:nvGrpSpPr>
          <p:cNvPr id="38" name="Groep 5"/>
          <p:cNvGrpSpPr>
            <a:grpSpLocks/>
          </p:cNvGrpSpPr>
          <p:nvPr/>
        </p:nvGrpSpPr>
        <p:grpSpPr bwMode="auto">
          <a:xfrm>
            <a:off x="2878518" y="1991034"/>
            <a:ext cx="2655709" cy="2114241"/>
            <a:chOff x="2052767" y="1897036"/>
            <a:chExt cx="2655904" cy="2114103"/>
          </a:xfrm>
        </p:grpSpPr>
        <p:sp>
          <p:nvSpPr>
            <p:cNvPr id="40" name="Freeform 3"/>
            <p:cNvSpPr>
              <a:spLocks/>
            </p:cNvSpPr>
            <p:nvPr/>
          </p:nvSpPr>
          <p:spPr bwMode="auto">
            <a:xfrm>
              <a:off x="2333821" y="2210740"/>
              <a:ext cx="2124075" cy="1568450"/>
            </a:xfrm>
            <a:custGeom>
              <a:avLst/>
              <a:gdLst>
                <a:gd name="T0" fmla="*/ 2147483646 w 1338"/>
                <a:gd name="T1" fmla="*/ 0 h 988"/>
                <a:gd name="T2" fmla="*/ 0 w 1338"/>
                <a:gd name="T3" fmla="*/ 2147483646 h 988"/>
                <a:gd name="T4" fmla="*/ 2147483646 w 1338"/>
                <a:gd name="T5" fmla="*/ 2147483646 h 988"/>
                <a:gd name="T6" fmla="*/ 2147483646 w 1338"/>
                <a:gd name="T7" fmla="*/ 0 h 988"/>
                <a:gd name="T8" fmla="*/ 0 60000 65536"/>
                <a:gd name="T9" fmla="*/ 0 60000 65536"/>
                <a:gd name="T10" fmla="*/ 0 60000 65536"/>
                <a:gd name="T11" fmla="*/ 0 60000 65536"/>
                <a:gd name="T12" fmla="*/ 0 w 1338"/>
                <a:gd name="T13" fmla="*/ 0 h 988"/>
                <a:gd name="T14" fmla="*/ 1338 w 1338"/>
                <a:gd name="T15" fmla="*/ 988 h 988"/>
              </a:gdLst>
              <a:ahLst/>
              <a:cxnLst>
                <a:cxn ang="T8">
                  <a:pos x="T0" y="T1"/>
                </a:cxn>
                <a:cxn ang="T9">
                  <a:pos x="T2" y="T3"/>
                </a:cxn>
                <a:cxn ang="T10">
                  <a:pos x="T4" y="T5"/>
                </a:cxn>
                <a:cxn ang="T11">
                  <a:pos x="T6" y="T7"/>
                </a:cxn>
              </a:cxnLst>
              <a:rect l="T12" t="T13" r="T14" b="T15"/>
              <a:pathLst>
                <a:path w="1338" h="988">
                  <a:moveTo>
                    <a:pt x="351" y="0"/>
                  </a:moveTo>
                  <a:lnTo>
                    <a:pt x="0" y="983"/>
                  </a:lnTo>
                  <a:lnTo>
                    <a:pt x="1338" y="988"/>
                  </a:lnTo>
                  <a:lnTo>
                    <a:pt x="351" y="0"/>
                  </a:lnTo>
                  <a:close/>
                </a:path>
              </a:pathLst>
            </a:custGeom>
            <a:solidFill>
              <a:srgbClr val="336699"/>
            </a:solidFill>
            <a:ln w="38100" cmpd="sng">
              <a:solidFill>
                <a:srgbClr val="336688"/>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41" name="Text Box 21"/>
                <p:cNvSpPr txBox="1">
                  <a:spLocks noChangeArrowheads="1"/>
                </p:cNvSpPr>
                <p:nvPr/>
              </p:nvSpPr>
              <p:spPr bwMode="auto">
                <a:xfrm>
                  <a:off x="2052767" y="3622263"/>
                  <a:ext cx="322707" cy="336239"/>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m:t>
                        </m:r>
                      </m:oMath>
                    </m:oMathPara>
                  </a14:m>
                  <a:endParaRPr lang="en-US" sz="1800" dirty="0">
                    <a:latin typeface="+mj-lt"/>
                  </a:endParaRPr>
                </a:p>
              </p:txBody>
            </p:sp>
          </mc:Choice>
          <mc:Fallback xmlns="">
            <p:sp>
              <p:nvSpPr>
                <p:cNvPr id="41" name="Text Box 21"/>
                <p:cNvSpPr txBox="1">
                  <a:spLocks noRot="1" noChangeAspect="1" noMove="1" noResize="1" noEditPoints="1" noAdjustHandles="1" noChangeArrowheads="1" noChangeShapeType="1" noTextEdit="1"/>
                </p:cNvSpPr>
                <p:nvPr/>
              </p:nvSpPr>
              <p:spPr bwMode="auto">
                <a:xfrm>
                  <a:off x="2052767" y="3622263"/>
                  <a:ext cx="322707" cy="336239"/>
                </a:xfrm>
                <a:prstGeom prst="rect">
                  <a:avLst/>
                </a:prstGeom>
                <a:blipFill rotWithShape="0">
                  <a:blip r:embed="rId7"/>
                  <a:stretch>
                    <a:fillRect b="-1818"/>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Box 22"/>
                <p:cNvSpPr txBox="1">
                  <a:spLocks noChangeArrowheads="1"/>
                </p:cNvSpPr>
                <p:nvPr/>
              </p:nvSpPr>
              <p:spPr bwMode="auto">
                <a:xfrm>
                  <a:off x="4407558" y="3611791"/>
                  <a:ext cx="301113" cy="336239"/>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𝐵</m:t>
                        </m:r>
                      </m:oMath>
                    </m:oMathPara>
                  </a14:m>
                  <a:endParaRPr lang="en-US" sz="1800" dirty="0">
                    <a:latin typeface="+mj-lt"/>
                  </a:endParaRPr>
                </a:p>
              </p:txBody>
            </p:sp>
          </mc:Choice>
          <mc:Fallback xmlns="">
            <p:sp>
              <p:nvSpPr>
                <p:cNvPr id="42" name="Text Box 22"/>
                <p:cNvSpPr txBox="1">
                  <a:spLocks noRot="1" noChangeAspect="1" noMove="1" noResize="1" noEditPoints="1" noAdjustHandles="1" noChangeArrowheads="1" noChangeShapeType="1" noTextEdit="1"/>
                </p:cNvSpPr>
                <p:nvPr/>
              </p:nvSpPr>
              <p:spPr bwMode="auto">
                <a:xfrm>
                  <a:off x="4407558" y="3611791"/>
                  <a:ext cx="301113" cy="336239"/>
                </a:xfrm>
                <a:prstGeom prst="rect">
                  <a:avLst/>
                </a:prstGeom>
                <a:blipFill rotWithShape="0">
                  <a:blip r:embed="rId8"/>
                  <a:stretch>
                    <a:fillRect r="-8000" b="-1818"/>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 Box 23"/>
                <p:cNvSpPr txBox="1">
                  <a:spLocks noChangeArrowheads="1"/>
                </p:cNvSpPr>
                <p:nvPr/>
              </p:nvSpPr>
              <p:spPr bwMode="auto">
                <a:xfrm>
                  <a:off x="2702970" y="1897036"/>
                  <a:ext cx="331223" cy="369863"/>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𝐶</m:t>
                        </m:r>
                      </m:oMath>
                    </m:oMathPara>
                  </a14:m>
                  <a:endParaRPr lang="en-US" sz="1800" dirty="0">
                    <a:latin typeface="+mj-lt"/>
                  </a:endParaRPr>
                </a:p>
              </p:txBody>
            </p:sp>
          </mc:Choice>
          <mc:Fallback xmlns="">
            <p:sp>
              <p:nvSpPr>
                <p:cNvPr id="45" name="Text Box 23"/>
                <p:cNvSpPr txBox="1">
                  <a:spLocks noRot="1" noChangeAspect="1" noMove="1" noResize="1" noEditPoints="1" noAdjustHandles="1" noChangeArrowheads="1" noChangeShapeType="1" noTextEdit="1"/>
                </p:cNvSpPr>
                <p:nvPr/>
              </p:nvSpPr>
              <p:spPr bwMode="auto">
                <a:xfrm>
                  <a:off x="2702970" y="1897036"/>
                  <a:ext cx="331223" cy="369863"/>
                </a:xfrm>
                <a:prstGeom prst="rect">
                  <a:avLst/>
                </a:prstGeom>
                <a:blipFill rotWithShape="0">
                  <a:blip r:embed="rId9"/>
                  <a:stretch>
                    <a:fillRect/>
                  </a:stretch>
                </a:blipFill>
                <a:ln>
                  <a:noFill/>
                </a:ln>
                <a:extLst/>
              </p:spPr>
              <p:txBody>
                <a:bodyPr/>
                <a:lstStyle/>
                <a:p>
                  <a:r>
                    <a:rPr lang="en-US">
                      <a:noFill/>
                    </a:rPr>
                    <a:t> </a:t>
                  </a:r>
                </a:p>
              </p:txBody>
            </p:sp>
          </mc:Fallback>
        </mc:AlternateContent>
        <p:sp>
          <p:nvSpPr>
            <p:cNvPr id="46" name="Line 27"/>
            <p:cNvSpPr>
              <a:spLocks noChangeShapeType="1"/>
            </p:cNvSpPr>
            <p:nvPr/>
          </p:nvSpPr>
          <p:spPr bwMode="auto">
            <a:xfrm>
              <a:off x="3395955" y="3704772"/>
              <a:ext cx="0" cy="152390"/>
            </a:xfrm>
            <a:prstGeom prst="line">
              <a:avLst/>
            </a:prstGeom>
            <a:noFill/>
            <a:ln w="9525">
              <a:solidFill>
                <a:schemeClr val="tx1"/>
              </a:solidFill>
              <a:round/>
              <a:headEnd/>
              <a:tailEnd/>
            </a:ln>
          </p:spPr>
          <p:txBody>
            <a:bodyPr wrap="none" anchor="ctr"/>
            <a:lstStyle/>
            <a:p>
              <a:pPr>
                <a:defRPr/>
              </a:pPr>
              <a:endParaRPr lang="nl-NL">
                <a:latin typeface="+mj-lt"/>
              </a:endParaRPr>
            </a:p>
          </p:txBody>
        </p:sp>
        <p:grpSp>
          <p:nvGrpSpPr>
            <p:cNvPr id="52" name="Group 45"/>
            <p:cNvGrpSpPr>
              <a:grpSpLocks/>
            </p:cNvGrpSpPr>
            <p:nvPr/>
          </p:nvGrpSpPr>
          <p:grpSpPr bwMode="auto">
            <a:xfrm>
              <a:off x="2487843" y="2817255"/>
              <a:ext cx="228601" cy="228599"/>
              <a:chOff x="1371600" y="5105400"/>
              <a:chExt cx="228601" cy="228599"/>
            </a:xfrm>
          </p:grpSpPr>
          <p:sp>
            <p:nvSpPr>
              <p:cNvPr id="58" name="Line 27"/>
              <p:cNvSpPr>
                <a:spLocks noChangeShapeType="1"/>
              </p:cNvSpPr>
              <p:nvPr/>
            </p:nvSpPr>
            <p:spPr bwMode="auto">
              <a:xfrm rot="16200000" flipH="1">
                <a:off x="1409704" y="5219844"/>
                <a:ext cx="76195" cy="152411"/>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59" name="Line 27"/>
              <p:cNvSpPr>
                <a:spLocks noChangeShapeType="1"/>
              </p:cNvSpPr>
              <p:nvPr/>
            </p:nvSpPr>
            <p:spPr bwMode="auto">
              <a:xfrm rot="16200000" flipH="1">
                <a:off x="1460508" y="5143649"/>
                <a:ext cx="76195" cy="152411"/>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60" name="Line 27"/>
              <p:cNvSpPr>
                <a:spLocks noChangeShapeType="1"/>
              </p:cNvSpPr>
              <p:nvPr/>
            </p:nvSpPr>
            <p:spPr bwMode="auto">
              <a:xfrm rot="16200000" flipH="1">
                <a:off x="1485910" y="5067454"/>
                <a:ext cx="76195" cy="152411"/>
              </a:xfrm>
              <a:prstGeom prst="line">
                <a:avLst/>
              </a:prstGeom>
              <a:noFill/>
              <a:ln w="9525">
                <a:solidFill>
                  <a:schemeClr val="tx1"/>
                </a:solidFill>
                <a:round/>
                <a:headEnd/>
                <a:tailEnd/>
              </a:ln>
            </p:spPr>
            <p:txBody>
              <a:bodyPr wrap="none" anchor="ctr"/>
              <a:lstStyle/>
              <a:p>
                <a:pPr>
                  <a:defRPr/>
                </a:pPr>
                <a:endParaRPr lang="nl-NL">
                  <a:latin typeface="+mj-lt"/>
                </a:endParaRPr>
              </a:p>
            </p:txBody>
          </p:sp>
        </p:grpSp>
        <p:sp>
          <p:nvSpPr>
            <p:cNvPr id="53" name="Boog 4"/>
            <p:cNvSpPr/>
            <p:nvPr/>
          </p:nvSpPr>
          <p:spPr>
            <a:xfrm>
              <a:off x="2162378" y="3553969"/>
              <a:ext cx="457233" cy="457170"/>
            </a:xfrm>
            <a:prstGeom prst="arc">
              <a:avLst/>
            </a:prstGeom>
            <a:ln w="38100">
              <a:solidFill>
                <a:srgbClr val="33333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grpSp>
      <p:grpSp>
        <p:nvGrpSpPr>
          <p:cNvPr id="64" name="Groep 17"/>
          <p:cNvGrpSpPr>
            <a:grpSpLocks/>
          </p:cNvGrpSpPr>
          <p:nvPr/>
        </p:nvGrpSpPr>
        <p:grpSpPr bwMode="auto">
          <a:xfrm>
            <a:off x="6072576" y="2562274"/>
            <a:ext cx="2707941" cy="2627004"/>
            <a:chOff x="5132604" y="1716600"/>
            <a:chExt cx="2708113" cy="2626880"/>
          </a:xfrm>
        </p:grpSpPr>
        <mc:AlternateContent xmlns:mc="http://schemas.openxmlformats.org/markup-compatibility/2006" xmlns:a14="http://schemas.microsoft.com/office/drawing/2010/main">
          <mc:Choice Requires="a14">
            <p:sp>
              <p:nvSpPr>
                <p:cNvPr id="65" name="Text Box 21"/>
                <p:cNvSpPr txBox="1">
                  <a:spLocks noChangeArrowheads="1"/>
                </p:cNvSpPr>
                <p:nvPr/>
              </p:nvSpPr>
              <p:spPr bwMode="auto">
                <a:xfrm>
                  <a:off x="5132604" y="3628915"/>
                  <a:ext cx="322624" cy="305678"/>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𝐸</m:t>
                        </m:r>
                      </m:oMath>
                    </m:oMathPara>
                  </a14:m>
                  <a:endParaRPr lang="en-US" sz="1800" dirty="0">
                    <a:latin typeface="+mj-lt"/>
                  </a:endParaRPr>
                </a:p>
              </p:txBody>
            </p:sp>
          </mc:Choice>
          <mc:Fallback xmlns="">
            <p:sp>
              <p:nvSpPr>
                <p:cNvPr id="65" name="Text Box 21"/>
                <p:cNvSpPr txBox="1">
                  <a:spLocks noRot="1" noChangeAspect="1" noMove="1" noResize="1" noEditPoints="1" noAdjustHandles="1" noChangeArrowheads="1" noChangeShapeType="1" noTextEdit="1"/>
                </p:cNvSpPr>
                <p:nvPr/>
              </p:nvSpPr>
              <p:spPr bwMode="auto">
                <a:xfrm>
                  <a:off x="5132604" y="3628915"/>
                  <a:ext cx="322624" cy="305678"/>
                </a:xfrm>
                <a:prstGeom prst="rect">
                  <a:avLst/>
                </a:prstGeom>
                <a:blipFill rotWithShape="0">
                  <a:blip r:embed="rId10"/>
                  <a:stretch>
                    <a:fillRect b="-12000"/>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 Box 22"/>
                <p:cNvSpPr txBox="1">
                  <a:spLocks noChangeArrowheads="1"/>
                </p:cNvSpPr>
                <p:nvPr/>
              </p:nvSpPr>
              <p:spPr bwMode="auto">
                <a:xfrm>
                  <a:off x="7539637" y="3168315"/>
                  <a:ext cx="301080" cy="305678"/>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𝐹</m:t>
                        </m:r>
                      </m:oMath>
                    </m:oMathPara>
                  </a14:m>
                  <a:endParaRPr lang="en-US" sz="1800" dirty="0">
                    <a:latin typeface="+mj-lt"/>
                  </a:endParaRPr>
                </a:p>
              </p:txBody>
            </p:sp>
          </mc:Choice>
          <mc:Fallback xmlns="">
            <p:sp>
              <p:nvSpPr>
                <p:cNvPr id="66" name="Text Box 22"/>
                <p:cNvSpPr txBox="1">
                  <a:spLocks noRot="1" noChangeAspect="1" noMove="1" noResize="1" noEditPoints="1" noAdjustHandles="1" noChangeArrowheads="1" noChangeShapeType="1" noTextEdit="1"/>
                </p:cNvSpPr>
                <p:nvPr/>
              </p:nvSpPr>
              <p:spPr bwMode="auto">
                <a:xfrm>
                  <a:off x="7539637" y="3168315"/>
                  <a:ext cx="301080" cy="305678"/>
                </a:xfrm>
                <a:prstGeom prst="rect">
                  <a:avLst/>
                </a:prstGeom>
                <a:blipFill rotWithShape="0">
                  <a:blip r:embed="rId11"/>
                  <a:stretch>
                    <a:fillRect r="-4082" b="-9804"/>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 Box 23"/>
                <p:cNvSpPr txBox="1">
                  <a:spLocks noChangeArrowheads="1"/>
                </p:cNvSpPr>
                <p:nvPr/>
              </p:nvSpPr>
              <p:spPr bwMode="auto">
                <a:xfrm>
                  <a:off x="6331632" y="1716600"/>
                  <a:ext cx="355895" cy="369870"/>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𝐷</m:t>
                        </m:r>
                      </m:oMath>
                    </m:oMathPara>
                  </a14:m>
                  <a:endParaRPr lang="en-US" sz="1800" dirty="0">
                    <a:latin typeface="+mj-lt"/>
                  </a:endParaRPr>
                </a:p>
              </p:txBody>
            </p:sp>
          </mc:Choice>
          <mc:Fallback xmlns="">
            <p:sp>
              <p:nvSpPr>
                <p:cNvPr id="68" name="Text Box 23"/>
                <p:cNvSpPr txBox="1">
                  <a:spLocks noRot="1" noChangeAspect="1" noMove="1" noResize="1" noEditPoints="1" noAdjustHandles="1" noChangeArrowheads="1" noChangeShapeType="1" noTextEdit="1"/>
                </p:cNvSpPr>
                <p:nvPr/>
              </p:nvSpPr>
              <p:spPr bwMode="auto">
                <a:xfrm>
                  <a:off x="6331632" y="1716600"/>
                  <a:ext cx="355895" cy="369870"/>
                </a:xfrm>
                <a:prstGeom prst="rect">
                  <a:avLst/>
                </a:prstGeom>
                <a:blipFill rotWithShape="0">
                  <a:blip r:embed="rId12"/>
                  <a:stretch>
                    <a:fillRect/>
                  </a:stretch>
                </a:blipFill>
                <a:ln>
                  <a:noFill/>
                </a:ln>
                <a:extLst/>
              </p:spPr>
              <p:txBody>
                <a:bodyPr/>
                <a:lstStyle/>
                <a:p>
                  <a:r>
                    <a:rPr lang="en-US">
                      <a:noFill/>
                    </a:rPr>
                    <a:t> </a:t>
                  </a:r>
                </a:p>
              </p:txBody>
            </p:sp>
          </mc:Fallback>
        </mc:AlternateContent>
        <p:grpSp>
          <p:nvGrpSpPr>
            <p:cNvPr id="69" name="Groep 9"/>
            <p:cNvGrpSpPr>
              <a:grpSpLocks/>
            </p:cNvGrpSpPr>
            <p:nvPr/>
          </p:nvGrpSpPr>
          <p:grpSpPr bwMode="auto">
            <a:xfrm rot="7380000">
              <a:off x="5451411" y="2295520"/>
              <a:ext cx="2295325" cy="1800596"/>
              <a:chOff x="5451411" y="2295520"/>
              <a:chExt cx="2295325" cy="1800596"/>
            </a:xfrm>
          </p:grpSpPr>
          <p:sp>
            <p:nvSpPr>
              <p:cNvPr id="70" name="Freeform 3"/>
              <p:cNvSpPr>
                <a:spLocks/>
              </p:cNvSpPr>
              <p:nvPr/>
            </p:nvSpPr>
            <p:spPr bwMode="auto">
              <a:xfrm>
                <a:off x="5622661" y="2295520"/>
                <a:ext cx="2124075" cy="1568450"/>
              </a:xfrm>
              <a:custGeom>
                <a:avLst/>
                <a:gdLst>
                  <a:gd name="T0" fmla="*/ 2147483646 w 1338"/>
                  <a:gd name="T1" fmla="*/ 0 h 988"/>
                  <a:gd name="T2" fmla="*/ 0 w 1338"/>
                  <a:gd name="T3" fmla="*/ 2147483646 h 988"/>
                  <a:gd name="T4" fmla="*/ 2147483646 w 1338"/>
                  <a:gd name="T5" fmla="*/ 2147483646 h 988"/>
                  <a:gd name="T6" fmla="*/ 2147483646 w 1338"/>
                  <a:gd name="T7" fmla="*/ 0 h 988"/>
                  <a:gd name="T8" fmla="*/ 0 60000 65536"/>
                  <a:gd name="T9" fmla="*/ 0 60000 65536"/>
                  <a:gd name="T10" fmla="*/ 0 60000 65536"/>
                  <a:gd name="T11" fmla="*/ 0 60000 65536"/>
                  <a:gd name="T12" fmla="*/ 0 w 1338"/>
                  <a:gd name="T13" fmla="*/ 0 h 988"/>
                  <a:gd name="T14" fmla="*/ 1338 w 1338"/>
                  <a:gd name="T15" fmla="*/ 988 h 988"/>
                </a:gdLst>
                <a:ahLst/>
                <a:cxnLst>
                  <a:cxn ang="T8">
                    <a:pos x="T0" y="T1"/>
                  </a:cxn>
                  <a:cxn ang="T9">
                    <a:pos x="T2" y="T3"/>
                  </a:cxn>
                  <a:cxn ang="T10">
                    <a:pos x="T4" y="T5"/>
                  </a:cxn>
                  <a:cxn ang="T11">
                    <a:pos x="T6" y="T7"/>
                  </a:cxn>
                </a:cxnLst>
                <a:rect l="T12" t="T13" r="T14" b="T15"/>
                <a:pathLst>
                  <a:path w="1338" h="988">
                    <a:moveTo>
                      <a:pt x="351" y="0"/>
                    </a:moveTo>
                    <a:lnTo>
                      <a:pt x="0" y="983"/>
                    </a:lnTo>
                    <a:lnTo>
                      <a:pt x="1338" y="988"/>
                    </a:lnTo>
                    <a:lnTo>
                      <a:pt x="351" y="0"/>
                    </a:lnTo>
                    <a:close/>
                  </a:path>
                </a:pathLst>
              </a:custGeom>
              <a:solidFill>
                <a:srgbClr val="FFC000"/>
              </a:solidFill>
              <a:ln w="38100" cmpd="sng">
                <a:solidFill>
                  <a:srgbClr val="FFC000"/>
                </a:solidFill>
                <a:round/>
                <a:headEnd/>
                <a:tailEnd/>
              </a:ln>
            </p:spPr>
            <p:txBody>
              <a:bodyPr/>
              <a:lstStyle/>
              <a:p>
                <a:endParaRPr lang="en-US"/>
              </a:p>
            </p:txBody>
          </p:sp>
          <p:sp>
            <p:nvSpPr>
              <p:cNvPr id="71" name="Line 27"/>
              <p:cNvSpPr>
                <a:spLocks noChangeShapeType="1"/>
              </p:cNvSpPr>
              <p:nvPr/>
            </p:nvSpPr>
            <p:spPr bwMode="auto">
              <a:xfrm>
                <a:off x="6677790" y="3794765"/>
                <a:ext cx="0" cy="152410"/>
              </a:xfrm>
              <a:prstGeom prst="line">
                <a:avLst/>
              </a:prstGeom>
              <a:noFill/>
              <a:ln w="9525">
                <a:solidFill>
                  <a:schemeClr val="tx1"/>
                </a:solidFill>
                <a:round/>
                <a:headEnd/>
                <a:tailEnd/>
              </a:ln>
            </p:spPr>
            <p:txBody>
              <a:bodyPr wrap="none" anchor="ctr"/>
              <a:lstStyle/>
              <a:p>
                <a:pPr>
                  <a:defRPr/>
                </a:pPr>
                <a:endParaRPr lang="nl-NL">
                  <a:latin typeface="+mj-lt"/>
                </a:endParaRPr>
              </a:p>
            </p:txBody>
          </p:sp>
          <p:grpSp>
            <p:nvGrpSpPr>
              <p:cNvPr id="72" name="Group 45"/>
              <p:cNvGrpSpPr>
                <a:grpSpLocks/>
              </p:cNvGrpSpPr>
              <p:nvPr/>
            </p:nvGrpSpPr>
            <p:grpSpPr bwMode="auto">
              <a:xfrm>
                <a:off x="5776683" y="2902035"/>
                <a:ext cx="228601" cy="228599"/>
                <a:chOff x="1371600" y="5105400"/>
                <a:chExt cx="228601" cy="228599"/>
              </a:xfrm>
            </p:grpSpPr>
            <p:sp>
              <p:nvSpPr>
                <p:cNvPr id="74" name="Line 27"/>
                <p:cNvSpPr>
                  <a:spLocks noChangeShapeType="1"/>
                </p:cNvSpPr>
                <p:nvPr/>
              </p:nvSpPr>
              <p:spPr bwMode="auto">
                <a:xfrm rot="16200000" flipH="1">
                  <a:off x="1399068" y="5253565"/>
                  <a:ext cx="76205" cy="152393"/>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75" name="Line 27"/>
                <p:cNvSpPr>
                  <a:spLocks noChangeShapeType="1"/>
                </p:cNvSpPr>
                <p:nvPr/>
              </p:nvSpPr>
              <p:spPr bwMode="auto">
                <a:xfrm rot="16200000" flipH="1">
                  <a:off x="1452337" y="5181108"/>
                  <a:ext cx="76205" cy="152393"/>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76" name="Line 27"/>
                <p:cNvSpPr>
                  <a:spLocks noChangeShapeType="1"/>
                </p:cNvSpPr>
                <p:nvPr/>
              </p:nvSpPr>
              <p:spPr bwMode="auto">
                <a:xfrm rot="16200000" flipH="1">
                  <a:off x="1474465" y="5098588"/>
                  <a:ext cx="76205" cy="152393"/>
                </a:xfrm>
                <a:prstGeom prst="line">
                  <a:avLst/>
                </a:prstGeom>
                <a:noFill/>
                <a:ln w="9525">
                  <a:solidFill>
                    <a:schemeClr val="tx1"/>
                  </a:solidFill>
                  <a:round/>
                  <a:headEnd/>
                  <a:tailEnd/>
                </a:ln>
              </p:spPr>
              <p:txBody>
                <a:bodyPr wrap="none" anchor="ctr"/>
                <a:lstStyle/>
                <a:p>
                  <a:pPr>
                    <a:defRPr/>
                  </a:pPr>
                  <a:endParaRPr lang="nl-NL">
                    <a:latin typeface="+mj-lt"/>
                  </a:endParaRPr>
                </a:p>
              </p:txBody>
            </p:sp>
          </p:grpSp>
          <p:sp>
            <p:nvSpPr>
              <p:cNvPr id="73" name="Boog 58"/>
              <p:cNvSpPr/>
              <p:nvPr/>
            </p:nvSpPr>
            <p:spPr>
              <a:xfrm>
                <a:off x="5451510" y="3639144"/>
                <a:ext cx="457178" cy="457229"/>
              </a:xfrm>
              <a:prstGeom prst="arc">
                <a:avLst/>
              </a:prstGeom>
              <a:ln w="38100">
                <a:solidFill>
                  <a:srgbClr val="33333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grpSp>
      </p:grpSp>
      <p:sp>
        <p:nvSpPr>
          <p:cNvPr id="77" name="Rectangle 9"/>
          <p:cNvSpPr>
            <a:spLocks noChangeArrowheads="1"/>
          </p:cNvSpPr>
          <p:nvPr/>
        </p:nvSpPr>
        <p:spPr bwMode="auto">
          <a:xfrm>
            <a:off x="8200" y="1361207"/>
            <a:ext cx="9135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nl-NL" altLang="nl-NL" dirty="0"/>
              <a:t>Twee driehoeken zijn congruent als twee zijden en de </a:t>
            </a:r>
            <a:r>
              <a:rPr lang="nl-NL" altLang="nl-NL" u="sng" dirty="0"/>
              <a:t>ingesloten</a:t>
            </a:r>
            <a:r>
              <a:rPr lang="nl-NL" altLang="nl-NL" dirty="0"/>
              <a:t> hoek gelijk zijn.</a:t>
            </a:r>
          </a:p>
        </p:txBody>
      </p:sp>
    </p:spTree>
    <p:extLst>
      <p:ext uri="{BB962C8B-B14F-4D97-AF65-F5344CB8AC3E}">
        <p14:creationId xmlns:p14="http://schemas.microsoft.com/office/powerpoint/2010/main" val="163325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07"/>
                                        </p:tgtEl>
                                        <p:attrNameLst>
                                          <p:attrName>style.visibility</p:attrName>
                                        </p:attrNameLst>
                                      </p:cBhvr>
                                      <p:to>
                                        <p:strVal val="visible"/>
                                      </p:to>
                                    </p:set>
                                    <p:anim calcmode="lin" valueType="num">
                                      <p:cBhvr additive="base">
                                        <p:cTn id="25" dur="500" fill="hold"/>
                                        <p:tgtEl>
                                          <p:spTgt spid="51207"/>
                                        </p:tgtEl>
                                        <p:attrNameLst>
                                          <p:attrName>ppt_x</p:attrName>
                                        </p:attrNameLst>
                                      </p:cBhvr>
                                      <p:tavLst>
                                        <p:tav tm="0">
                                          <p:val>
                                            <p:strVal val="#ppt_x"/>
                                          </p:val>
                                        </p:tav>
                                        <p:tav tm="100000">
                                          <p:val>
                                            <p:strVal val="#ppt_x"/>
                                          </p:val>
                                        </p:tav>
                                      </p:tavLst>
                                    </p:anim>
                                    <p:anim calcmode="lin" valueType="num">
                                      <p:cBhvr additive="base">
                                        <p:cTn id="26"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P spid="35"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07" name="Rectangle 9"/>
              <p:cNvSpPr>
                <a:spLocks noChangeArrowheads="1"/>
              </p:cNvSpPr>
              <p:nvPr/>
            </p:nvSpPr>
            <p:spPr bwMode="auto">
              <a:xfrm>
                <a:off x="111271" y="5571910"/>
                <a:ext cx="4129622" cy="4144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nl-NL" sz="1800" dirty="0">
                    <a:cs typeface="Times New Roman" panose="02020603050405020304" pitchFamily="18" charset="0"/>
                    <a:sym typeface="Symbol" panose="05050102010706020507" pitchFamily="18" charset="2"/>
                  </a:rPr>
                  <a:t>4.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𝐴𝐵𝐶</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  </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𝐷𝐸𝐹</m:t>
                    </m:r>
                  </m:oMath>
                </a14:m>
                <a:r>
                  <a:rPr lang="en-US" altLang="nl-NL" sz="1800" dirty="0">
                    <a:cs typeface="Times New Roman" panose="02020603050405020304" pitchFamily="18" charset="0"/>
                    <a:sym typeface="Symbol" panose="05050102010706020507" pitchFamily="18" charset="2"/>
                  </a:rPr>
                  <a:t>  (</a:t>
                </a:r>
                <a:r>
                  <a:rPr lang="en-US" altLang="nl-NL" sz="1800" b="1" dirty="0">
                    <a:cs typeface="Times New Roman" panose="02020603050405020304" pitchFamily="18" charset="0"/>
                    <a:sym typeface="Symbol" panose="05050102010706020507" pitchFamily="18" charset="2"/>
                  </a:rPr>
                  <a:t>HZH</a:t>
                </a:r>
                <a:r>
                  <a:rPr lang="en-US" altLang="nl-NL" sz="1800" dirty="0">
                    <a:cs typeface="Times New Roman" panose="02020603050405020304" pitchFamily="18" charset="0"/>
                    <a:sym typeface="Symbol" panose="05050102010706020507" pitchFamily="18" charset="2"/>
                  </a:rPr>
                  <a:t>) (1, 2, 3) </a:t>
                </a:r>
                <a:endParaRPr lang="nl-NL" altLang="nl-NL" sz="1800" dirty="0">
                  <a:cs typeface="Times New Roman" panose="02020603050405020304" pitchFamily="18" charset="0"/>
                </a:endParaRPr>
              </a:p>
            </p:txBody>
          </p:sp>
        </mc:Choice>
        <mc:Fallback xmlns="">
          <p:sp>
            <p:nvSpPr>
              <p:cNvPr id="51207" name="Rectangle 9"/>
              <p:cNvSpPr>
                <a:spLocks noRot="1" noChangeAspect="1" noMove="1" noResize="1" noEditPoints="1" noAdjustHandles="1" noChangeArrowheads="1" noChangeShapeType="1" noTextEdit="1"/>
              </p:cNvSpPr>
              <p:nvPr/>
            </p:nvSpPr>
            <p:spPr bwMode="auto">
              <a:xfrm>
                <a:off x="111271" y="5571910"/>
                <a:ext cx="4129622" cy="414484"/>
              </a:xfrm>
              <a:prstGeom prst="rect">
                <a:avLst/>
              </a:prstGeom>
              <a:blipFill rotWithShape="0">
                <a:blip r:embed="rId3"/>
                <a:stretch>
                  <a:fillRect l="-1180" t="-7353" b="-117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3" name="Rectangle 2"/>
          <p:cNvSpPr txBox="1">
            <a:spLocks noChangeArrowheads="1"/>
          </p:cNvSpPr>
          <p:nvPr/>
        </p:nvSpPr>
        <p:spPr bwMode="auto">
          <a:xfrm>
            <a:off x="0" y="-88"/>
            <a:ext cx="9144000" cy="1152128"/>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CONGRUENTE  DRIEHOEKEN (3.2)</a:t>
            </a:r>
          </a:p>
          <a:p>
            <a:pPr eaLnBrk="1" hangingPunct="1">
              <a:defRPr/>
            </a:pPr>
            <a:r>
              <a:rPr lang="nl-NL" altLang="nl-NL" sz="3200" b="1" kern="0" dirty="0">
                <a:solidFill>
                  <a:schemeClr val="tx1"/>
                </a:solidFill>
                <a:latin typeface="Times New Roman"/>
              </a:rPr>
              <a:t>HZH </a:t>
            </a:r>
          </a:p>
        </p:txBody>
      </p:sp>
      <mc:AlternateContent xmlns:mc="http://schemas.openxmlformats.org/markup-compatibility/2006" xmlns:a14="http://schemas.microsoft.com/office/drawing/2010/main">
        <mc:Choice Requires="a14">
          <p:sp>
            <p:nvSpPr>
              <p:cNvPr id="35" name="Rectangle 9"/>
              <p:cNvSpPr>
                <a:spLocks noChangeArrowheads="1"/>
              </p:cNvSpPr>
              <p:nvPr/>
            </p:nvSpPr>
            <p:spPr bwMode="auto">
              <a:xfrm>
                <a:off x="95533" y="4339143"/>
                <a:ext cx="3372012" cy="392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1800" dirty="0">
                    <a:cs typeface="Times New Roman" panose="02020603050405020304" pitchFamily="18" charset="0"/>
                    <a:sym typeface="Symbol" panose="05050102010706020507" pitchFamily="18" charset="2"/>
                  </a:rPr>
                  <a:t>1.  </a:t>
                </a:r>
                <a14:m>
                  <m:oMath xmlns:m="http://schemas.openxmlformats.org/officeDocument/2006/math">
                    <m:d>
                      <m:dPr>
                        <m:begChr m:val="|"/>
                        <m:endChr m:val="|"/>
                        <m:ctrlP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𝐴𝐵</m:t>
                        </m:r>
                      </m:e>
                    </m:d>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𝐷𝐸</m:t>
                    </m:r>
                    <m:r>
                      <a:rPr lang="nl-NL" altLang="nl-NL" sz="1800" i="1" dirty="0" smtClean="0">
                        <a:latin typeface="Cambria Math" panose="02040503050406030204" pitchFamily="18" charset="0"/>
                        <a:sym typeface="Symbol" panose="05050102010706020507" pitchFamily="18" charset="2"/>
                      </a:rPr>
                      <m:t>| </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p:txBody>
          </p:sp>
        </mc:Choice>
        <mc:Fallback xmlns="">
          <p:sp>
            <p:nvSpPr>
              <p:cNvPr id="35" name="Rectangle 9"/>
              <p:cNvSpPr>
                <a:spLocks noRot="1" noChangeAspect="1" noMove="1" noResize="1" noEditPoints="1" noAdjustHandles="1" noChangeArrowheads="1" noChangeShapeType="1" noTextEdit="1"/>
              </p:cNvSpPr>
              <p:nvPr/>
            </p:nvSpPr>
            <p:spPr bwMode="auto">
              <a:xfrm>
                <a:off x="95533" y="4339143"/>
                <a:ext cx="3372012" cy="392113"/>
              </a:xfrm>
              <a:prstGeom prst="rect">
                <a:avLst/>
              </a:prstGeom>
              <a:blipFill rotWithShape="0">
                <a:blip r:embed="rId4"/>
                <a:stretch>
                  <a:fillRect l="-1627" t="-9375"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9"/>
              <p:cNvSpPr>
                <a:spLocks noChangeArrowheads="1"/>
              </p:cNvSpPr>
              <p:nvPr/>
            </p:nvSpPr>
            <p:spPr bwMode="auto">
              <a:xfrm>
                <a:off x="107504" y="4731256"/>
                <a:ext cx="2736304"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1800" dirty="0">
                    <a:cs typeface="Times New Roman" panose="02020603050405020304" pitchFamily="18" charset="0"/>
                    <a:sym typeface="Symbol" panose="05050102010706020507" pitchFamily="18" charset="2"/>
                  </a:rPr>
                  <a:t>2.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𝐷</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p:txBody>
          </p:sp>
        </mc:Choice>
        <mc:Fallback xmlns="">
          <p:sp>
            <p:nvSpPr>
              <p:cNvPr id="36" name="Rectangle 9"/>
              <p:cNvSpPr>
                <a:spLocks noRot="1" noChangeAspect="1" noMove="1" noResize="1" noEditPoints="1" noAdjustHandles="1" noChangeArrowheads="1" noChangeShapeType="1" noTextEdit="1"/>
              </p:cNvSpPr>
              <p:nvPr/>
            </p:nvSpPr>
            <p:spPr bwMode="auto">
              <a:xfrm>
                <a:off x="107504" y="4731256"/>
                <a:ext cx="2736304" cy="392112"/>
              </a:xfrm>
              <a:prstGeom prst="rect">
                <a:avLst/>
              </a:prstGeom>
              <a:blipFill rotWithShape="0">
                <a:blip r:embed="rId5"/>
                <a:stretch>
                  <a:fillRect l="-2004" t="-7813" r="-223"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9"/>
              <p:cNvSpPr>
                <a:spLocks noChangeArrowheads="1"/>
              </p:cNvSpPr>
              <p:nvPr/>
            </p:nvSpPr>
            <p:spPr bwMode="auto">
              <a:xfrm>
                <a:off x="104753" y="5151583"/>
                <a:ext cx="2883367"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None/>
                </a:pPr>
                <a:r>
                  <a:rPr lang="en-US" altLang="nl-NL" sz="1800" dirty="0">
                    <a:cs typeface="Times New Roman" panose="02020603050405020304" pitchFamily="18" charset="0"/>
                    <a:sym typeface="Symbol" panose="05050102010706020507" pitchFamily="18" charset="2"/>
                  </a:rPr>
                  <a:t>3. </a:t>
                </a:r>
                <a14:m>
                  <m:oMath xmlns:m="http://schemas.openxmlformats.org/officeDocument/2006/math">
                    <m:r>
                      <a:rPr lang="en-US" altLang="nl-NL" sz="1800" b="0" i="0" dirty="0" smtClean="0">
                        <a:latin typeface="Cambria Math" panose="02040503050406030204" pitchFamily="18" charset="0"/>
                        <a:cs typeface="Times New Roman" panose="02020603050405020304" pitchFamily="18" charset="0"/>
                        <a:sym typeface="Symbol" panose="05050102010706020507" pitchFamily="18" charset="2"/>
                      </a:rPr>
                      <m:t> </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𝐵</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𝐸</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p:txBody>
          </p:sp>
        </mc:Choice>
        <mc:Fallback xmlns="">
          <p:sp>
            <p:nvSpPr>
              <p:cNvPr id="37" name="Rectangle 9"/>
              <p:cNvSpPr>
                <a:spLocks noRot="1" noChangeAspect="1" noMove="1" noResize="1" noEditPoints="1" noAdjustHandles="1" noChangeArrowheads="1" noChangeShapeType="1" noTextEdit="1"/>
              </p:cNvSpPr>
              <p:nvPr/>
            </p:nvSpPr>
            <p:spPr bwMode="auto">
              <a:xfrm>
                <a:off x="104753" y="5151583"/>
                <a:ext cx="2883367" cy="392112"/>
              </a:xfrm>
              <a:prstGeom prst="rect">
                <a:avLst/>
              </a:prstGeom>
              <a:blipFill rotWithShape="0">
                <a:blip r:embed="rId6"/>
                <a:stretch>
                  <a:fillRect l="-1691" t="-7813"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9" name="Rectangle 9"/>
          <p:cNvSpPr>
            <a:spLocks noChangeArrowheads="1"/>
          </p:cNvSpPr>
          <p:nvPr/>
        </p:nvSpPr>
        <p:spPr bwMode="auto">
          <a:xfrm>
            <a:off x="107504" y="4048351"/>
            <a:ext cx="1810557" cy="44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NOTATIE:</a:t>
            </a:r>
            <a:endParaRPr lang="nl-NL" altLang="nl-NL" sz="1800" dirty="0"/>
          </a:p>
        </p:txBody>
      </p:sp>
      <p:sp>
        <p:nvSpPr>
          <p:cNvPr id="57" name="Freeform 3"/>
          <p:cNvSpPr>
            <a:spLocks/>
          </p:cNvSpPr>
          <p:nvPr/>
        </p:nvSpPr>
        <p:spPr bwMode="auto">
          <a:xfrm>
            <a:off x="3362570" y="2213347"/>
            <a:ext cx="2124075" cy="1568450"/>
          </a:xfrm>
          <a:custGeom>
            <a:avLst/>
            <a:gdLst>
              <a:gd name="T0" fmla="*/ 2147483646 w 1338"/>
              <a:gd name="T1" fmla="*/ 0 h 988"/>
              <a:gd name="T2" fmla="*/ 0 w 1338"/>
              <a:gd name="T3" fmla="*/ 2147483646 h 988"/>
              <a:gd name="T4" fmla="*/ 2147483646 w 1338"/>
              <a:gd name="T5" fmla="*/ 2147483646 h 988"/>
              <a:gd name="T6" fmla="*/ 2147483646 w 1338"/>
              <a:gd name="T7" fmla="*/ 0 h 988"/>
              <a:gd name="T8" fmla="*/ 0 60000 65536"/>
              <a:gd name="T9" fmla="*/ 0 60000 65536"/>
              <a:gd name="T10" fmla="*/ 0 60000 65536"/>
              <a:gd name="T11" fmla="*/ 0 60000 65536"/>
              <a:gd name="T12" fmla="*/ 0 w 1338"/>
              <a:gd name="T13" fmla="*/ 0 h 988"/>
              <a:gd name="T14" fmla="*/ 1338 w 1338"/>
              <a:gd name="T15" fmla="*/ 988 h 988"/>
            </a:gdLst>
            <a:ahLst/>
            <a:cxnLst>
              <a:cxn ang="T8">
                <a:pos x="T0" y="T1"/>
              </a:cxn>
              <a:cxn ang="T9">
                <a:pos x="T2" y="T3"/>
              </a:cxn>
              <a:cxn ang="T10">
                <a:pos x="T4" y="T5"/>
              </a:cxn>
              <a:cxn ang="T11">
                <a:pos x="T6" y="T7"/>
              </a:cxn>
            </a:cxnLst>
            <a:rect l="T12" t="T13" r="T14" b="T15"/>
            <a:pathLst>
              <a:path w="1338" h="988">
                <a:moveTo>
                  <a:pt x="351" y="0"/>
                </a:moveTo>
                <a:lnTo>
                  <a:pt x="0" y="983"/>
                </a:lnTo>
                <a:lnTo>
                  <a:pt x="1338" y="988"/>
                </a:lnTo>
                <a:lnTo>
                  <a:pt x="351" y="0"/>
                </a:lnTo>
                <a:close/>
              </a:path>
            </a:pathLst>
          </a:custGeom>
          <a:solidFill>
            <a:srgbClr val="336699"/>
          </a:solidFill>
          <a:ln w="38100" cmpd="sng">
            <a:solidFill>
              <a:srgbClr val="336688"/>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61" name="Text Box 21"/>
              <p:cNvSpPr txBox="1">
                <a:spLocks noChangeArrowheads="1"/>
              </p:cNvSpPr>
              <p:nvPr/>
            </p:nvSpPr>
            <p:spPr bwMode="auto">
              <a:xfrm>
                <a:off x="3082535" y="3612658"/>
                <a:ext cx="293370" cy="305692"/>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m:t>
                      </m:r>
                    </m:oMath>
                  </m:oMathPara>
                </a14:m>
                <a:endParaRPr lang="en-US" sz="1800" dirty="0">
                  <a:latin typeface="+mj-lt"/>
                </a:endParaRPr>
              </a:p>
            </p:txBody>
          </p:sp>
        </mc:Choice>
        <mc:Fallback xmlns="">
          <p:sp>
            <p:nvSpPr>
              <p:cNvPr id="61" name="Text Box 21"/>
              <p:cNvSpPr txBox="1">
                <a:spLocks noRot="1" noChangeAspect="1" noMove="1" noResize="1" noEditPoints="1" noAdjustHandles="1" noChangeArrowheads="1" noChangeShapeType="1" noTextEdit="1"/>
              </p:cNvSpPr>
              <p:nvPr/>
            </p:nvSpPr>
            <p:spPr bwMode="auto">
              <a:xfrm>
                <a:off x="3082535" y="3612658"/>
                <a:ext cx="293370" cy="305692"/>
              </a:xfrm>
              <a:prstGeom prst="rect">
                <a:avLst/>
              </a:prstGeom>
              <a:blipFill rotWithShape="0">
                <a:blip r:embed="rId7"/>
                <a:stretch>
                  <a:fillRect r="-8333" b="-12000"/>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 Box 22"/>
              <p:cNvSpPr txBox="1">
                <a:spLocks noChangeArrowheads="1"/>
              </p:cNvSpPr>
              <p:nvPr/>
            </p:nvSpPr>
            <p:spPr bwMode="auto">
              <a:xfrm>
                <a:off x="5431817" y="3600042"/>
                <a:ext cx="364319" cy="369887"/>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𝐵</m:t>
                      </m:r>
                    </m:oMath>
                  </m:oMathPara>
                </a14:m>
                <a:endParaRPr lang="en-US" sz="1800" dirty="0">
                  <a:latin typeface="+mj-lt"/>
                </a:endParaRPr>
              </a:p>
            </p:txBody>
          </p:sp>
        </mc:Choice>
        <mc:Fallback xmlns="">
          <p:sp>
            <p:nvSpPr>
              <p:cNvPr id="62" name="Text Box 22"/>
              <p:cNvSpPr txBox="1">
                <a:spLocks noRot="1" noChangeAspect="1" noMove="1" noResize="1" noEditPoints="1" noAdjustHandles="1" noChangeArrowheads="1" noChangeShapeType="1" noTextEdit="1"/>
              </p:cNvSpPr>
              <p:nvPr/>
            </p:nvSpPr>
            <p:spPr bwMode="auto">
              <a:xfrm>
                <a:off x="5431817" y="3600042"/>
                <a:ext cx="364319" cy="369887"/>
              </a:xfrm>
              <a:prstGeom prst="rect">
                <a:avLst/>
              </a:prstGeom>
              <a:blipFill rotWithShape="0">
                <a:blip r:embed="rId8"/>
                <a:stretch>
                  <a:fillRect/>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 Box 23"/>
              <p:cNvSpPr txBox="1">
                <a:spLocks noChangeArrowheads="1"/>
              </p:cNvSpPr>
              <p:nvPr/>
            </p:nvSpPr>
            <p:spPr bwMode="auto">
              <a:xfrm>
                <a:off x="3698811" y="1899331"/>
                <a:ext cx="378596" cy="369887"/>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𝐶</m:t>
                      </m:r>
                    </m:oMath>
                  </m:oMathPara>
                </a14:m>
                <a:endParaRPr lang="en-US" sz="1800" dirty="0">
                  <a:latin typeface="+mj-lt"/>
                </a:endParaRPr>
              </a:p>
            </p:txBody>
          </p:sp>
        </mc:Choice>
        <mc:Fallback xmlns="">
          <p:sp>
            <p:nvSpPr>
              <p:cNvPr id="63" name="Text Box 23"/>
              <p:cNvSpPr txBox="1">
                <a:spLocks noRot="1" noChangeAspect="1" noMove="1" noResize="1" noEditPoints="1" noAdjustHandles="1" noChangeArrowheads="1" noChangeShapeType="1" noTextEdit="1"/>
              </p:cNvSpPr>
              <p:nvPr/>
            </p:nvSpPr>
            <p:spPr bwMode="auto">
              <a:xfrm>
                <a:off x="3698811" y="1899331"/>
                <a:ext cx="378596" cy="369887"/>
              </a:xfrm>
              <a:prstGeom prst="rect">
                <a:avLst/>
              </a:prstGeom>
              <a:blipFill rotWithShape="0">
                <a:blip r:embed="rId9"/>
                <a:stretch>
                  <a:fillRect/>
                </a:stretch>
              </a:blipFill>
              <a:ln>
                <a:noFill/>
              </a:ln>
              <a:extLst/>
            </p:spPr>
            <p:txBody>
              <a:bodyPr/>
              <a:lstStyle/>
              <a:p>
                <a:r>
                  <a:rPr lang="en-US">
                    <a:noFill/>
                  </a:rPr>
                  <a:t> </a:t>
                </a:r>
              </a:p>
            </p:txBody>
          </p:sp>
        </mc:Fallback>
      </mc:AlternateContent>
      <p:sp>
        <p:nvSpPr>
          <p:cNvPr id="67" name="Line 27"/>
          <p:cNvSpPr>
            <a:spLocks noChangeShapeType="1"/>
          </p:cNvSpPr>
          <p:nvPr/>
        </p:nvSpPr>
        <p:spPr bwMode="auto">
          <a:xfrm>
            <a:off x="4424607" y="3707185"/>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78" name="Boog 4"/>
          <p:cNvSpPr/>
          <p:nvPr/>
        </p:nvSpPr>
        <p:spPr>
          <a:xfrm>
            <a:off x="3191120" y="3556372"/>
            <a:ext cx="457200" cy="457200"/>
          </a:xfrm>
          <a:prstGeom prst="arc">
            <a:avLst/>
          </a:prstGeom>
          <a:ln w="38100">
            <a:solidFill>
              <a:srgbClr val="33333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sp>
        <p:nvSpPr>
          <p:cNvPr id="79" name="Boog 1"/>
          <p:cNvSpPr/>
          <p:nvPr/>
        </p:nvSpPr>
        <p:spPr>
          <a:xfrm rot="16200000">
            <a:off x="4929433" y="3580184"/>
            <a:ext cx="569912" cy="423863"/>
          </a:xfrm>
          <a:prstGeom prst="arc">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grpSp>
        <p:nvGrpSpPr>
          <p:cNvPr id="80" name="Groep 7"/>
          <p:cNvGrpSpPr>
            <a:grpSpLocks/>
          </p:cNvGrpSpPr>
          <p:nvPr/>
        </p:nvGrpSpPr>
        <p:grpSpPr bwMode="auto">
          <a:xfrm>
            <a:off x="5975490" y="2836969"/>
            <a:ext cx="2777756" cy="2752271"/>
            <a:chOff x="4695688" y="1689306"/>
            <a:chExt cx="2700889" cy="2703578"/>
          </a:xfrm>
        </p:grpSpPr>
        <mc:AlternateContent xmlns:mc="http://schemas.openxmlformats.org/markup-compatibility/2006" xmlns:a14="http://schemas.microsoft.com/office/drawing/2010/main">
          <mc:Choice Requires="a14">
            <p:sp>
              <p:nvSpPr>
                <p:cNvPr id="81" name="Text Box 21"/>
                <p:cNvSpPr txBox="1">
                  <a:spLocks noChangeArrowheads="1"/>
                </p:cNvSpPr>
                <p:nvPr/>
              </p:nvSpPr>
              <p:spPr bwMode="auto">
                <a:xfrm>
                  <a:off x="4695688" y="3653965"/>
                  <a:ext cx="358188" cy="369897"/>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𝐸</m:t>
                        </m:r>
                      </m:oMath>
                    </m:oMathPara>
                  </a14:m>
                  <a:endParaRPr lang="en-US" sz="1800" dirty="0">
                    <a:latin typeface="+mj-lt"/>
                  </a:endParaRPr>
                </a:p>
              </p:txBody>
            </p:sp>
          </mc:Choice>
          <mc:Fallback xmlns="">
            <p:sp>
              <p:nvSpPr>
                <p:cNvPr id="81" name="Text Box 21"/>
                <p:cNvSpPr txBox="1">
                  <a:spLocks noRot="1" noChangeAspect="1" noMove="1" noResize="1" noEditPoints="1" noAdjustHandles="1" noChangeArrowheads="1" noChangeShapeType="1" noTextEdit="1"/>
                </p:cNvSpPr>
                <p:nvPr/>
              </p:nvSpPr>
              <p:spPr bwMode="auto">
                <a:xfrm>
                  <a:off x="4695688" y="3653965"/>
                  <a:ext cx="358188" cy="369897"/>
                </a:xfrm>
                <a:prstGeom prst="rect">
                  <a:avLst/>
                </a:prstGeom>
                <a:blipFill rotWithShape="0">
                  <a:blip r:embed="rId10"/>
                  <a:stretch>
                    <a:fillRect/>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 Box 22"/>
                <p:cNvSpPr txBox="1">
                  <a:spLocks noChangeArrowheads="1"/>
                </p:cNvSpPr>
                <p:nvPr/>
              </p:nvSpPr>
              <p:spPr bwMode="auto">
                <a:xfrm>
                  <a:off x="7095468" y="3188991"/>
                  <a:ext cx="301109" cy="305699"/>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𝐹</m:t>
                        </m:r>
                      </m:oMath>
                    </m:oMathPara>
                  </a14:m>
                  <a:endParaRPr lang="en-US" sz="1800" dirty="0">
                    <a:latin typeface="+mj-lt"/>
                  </a:endParaRPr>
                </a:p>
              </p:txBody>
            </p:sp>
          </mc:Choice>
          <mc:Fallback xmlns="">
            <p:sp>
              <p:nvSpPr>
                <p:cNvPr id="82" name="Text Box 22"/>
                <p:cNvSpPr txBox="1">
                  <a:spLocks noRot="1" noChangeAspect="1" noMove="1" noResize="1" noEditPoints="1" noAdjustHandles="1" noChangeArrowheads="1" noChangeShapeType="1" noTextEdit="1"/>
                </p:cNvSpPr>
                <p:nvPr/>
              </p:nvSpPr>
              <p:spPr bwMode="auto">
                <a:xfrm>
                  <a:off x="7095468" y="3188991"/>
                  <a:ext cx="301109" cy="305699"/>
                </a:xfrm>
                <a:prstGeom prst="rect">
                  <a:avLst/>
                </a:prstGeom>
                <a:blipFill rotWithShape="0">
                  <a:blip r:embed="rId11"/>
                  <a:stretch>
                    <a:fillRect r="-1961" b="-9804"/>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 Box 23"/>
                <p:cNvSpPr txBox="1">
                  <a:spLocks noChangeArrowheads="1"/>
                </p:cNvSpPr>
                <p:nvPr/>
              </p:nvSpPr>
              <p:spPr bwMode="auto">
                <a:xfrm>
                  <a:off x="5947856" y="1689306"/>
                  <a:ext cx="323826" cy="369897"/>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𝐷</m:t>
                        </m:r>
                      </m:oMath>
                    </m:oMathPara>
                  </a14:m>
                  <a:endParaRPr lang="en-US" sz="1800" dirty="0">
                    <a:latin typeface="+mj-lt"/>
                  </a:endParaRPr>
                </a:p>
              </p:txBody>
            </p:sp>
          </mc:Choice>
          <mc:Fallback xmlns="">
            <p:sp>
              <p:nvSpPr>
                <p:cNvPr id="83" name="Text Box 23"/>
                <p:cNvSpPr txBox="1">
                  <a:spLocks noRot="1" noChangeAspect="1" noMove="1" noResize="1" noEditPoints="1" noAdjustHandles="1" noChangeArrowheads="1" noChangeShapeType="1" noTextEdit="1"/>
                </p:cNvSpPr>
                <p:nvPr/>
              </p:nvSpPr>
              <p:spPr bwMode="auto">
                <a:xfrm>
                  <a:off x="5947856" y="1689306"/>
                  <a:ext cx="323826" cy="369897"/>
                </a:xfrm>
                <a:prstGeom prst="rect">
                  <a:avLst/>
                </a:prstGeom>
                <a:blipFill rotWithShape="0">
                  <a:blip r:embed="rId12"/>
                  <a:stretch>
                    <a:fillRect/>
                  </a:stretch>
                </a:blipFill>
                <a:ln>
                  <a:noFill/>
                </a:ln>
                <a:extLst/>
              </p:spPr>
              <p:txBody>
                <a:bodyPr/>
                <a:lstStyle/>
                <a:p>
                  <a:r>
                    <a:rPr lang="en-US">
                      <a:noFill/>
                    </a:rPr>
                    <a:t> </a:t>
                  </a:r>
                </a:p>
              </p:txBody>
            </p:sp>
          </mc:Fallback>
        </mc:AlternateContent>
        <p:grpSp>
          <p:nvGrpSpPr>
            <p:cNvPr id="84" name="Groep 3"/>
            <p:cNvGrpSpPr>
              <a:grpSpLocks/>
            </p:cNvGrpSpPr>
            <p:nvPr/>
          </p:nvGrpSpPr>
          <p:grpSpPr bwMode="auto">
            <a:xfrm>
              <a:off x="5440837" y="1830594"/>
              <a:ext cx="1568450" cy="2562290"/>
              <a:chOff x="5440837" y="1830594"/>
              <a:chExt cx="1568450" cy="2562290"/>
            </a:xfrm>
          </p:grpSpPr>
          <p:sp>
            <p:nvSpPr>
              <p:cNvPr id="86" name="Freeform 3"/>
              <p:cNvSpPr>
                <a:spLocks/>
              </p:cNvSpPr>
              <p:nvPr/>
            </p:nvSpPr>
            <p:spPr bwMode="auto">
              <a:xfrm rot="7380000">
                <a:off x="5163024" y="2546622"/>
                <a:ext cx="2124075" cy="1568450"/>
              </a:xfrm>
              <a:custGeom>
                <a:avLst/>
                <a:gdLst>
                  <a:gd name="T0" fmla="*/ 2147483646 w 1338"/>
                  <a:gd name="T1" fmla="*/ 0 h 988"/>
                  <a:gd name="T2" fmla="*/ 0 w 1338"/>
                  <a:gd name="T3" fmla="*/ 2147483646 h 988"/>
                  <a:gd name="T4" fmla="*/ 2147483646 w 1338"/>
                  <a:gd name="T5" fmla="*/ 2147483646 h 988"/>
                  <a:gd name="T6" fmla="*/ 2147483646 w 1338"/>
                  <a:gd name="T7" fmla="*/ 0 h 988"/>
                  <a:gd name="T8" fmla="*/ 0 60000 65536"/>
                  <a:gd name="T9" fmla="*/ 0 60000 65536"/>
                  <a:gd name="T10" fmla="*/ 0 60000 65536"/>
                  <a:gd name="T11" fmla="*/ 0 60000 65536"/>
                  <a:gd name="T12" fmla="*/ 0 w 1338"/>
                  <a:gd name="T13" fmla="*/ 0 h 988"/>
                  <a:gd name="T14" fmla="*/ 1338 w 1338"/>
                  <a:gd name="T15" fmla="*/ 988 h 988"/>
                </a:gdLst>
                <a:ahLst/>
                <a:cxnLst>
                  <a:cxn ang="T8">
                    <a:pos x="T0" y="T1"/>
                  </a:cxn>
                  <a:cxn ang="T9">
                    <a:pos x="T2" y="T3"/>
                  </a:cxn>
                  <a:cxn ang="T10">
                    <a:pos x="T4" y="T5"/>
                  </a:cxn>
                  <a:cxn ang="T11">
                    <a:pos x="T6" y="T7"/>
                  </a:cxn>
                </a:cxnLst>
                <a:rect l="T12" t="T13" r="T14" b="T15"/>
                <a:pathLst>
                  <a:path w="1338" h="988">
                    <a:moveTo>
                      <a:pt x="351" y="0"/>
                    </a:moveTo>
                    <a:lnTo>
                      <a:pt x="0" y="983"/>
                    </a:lnTo>
                    <a:lnTo>
                      <a:pt x="1338" y="988"/>
                    </a:lnTo>
                    <a:lnTo>
                      <a:pt x="351" y="0"/>
                    </a:lnTo>
                    <a:close/>
                  </a:path>
                </a:pathLst>
              </a:custGeom>
              <a:solidFill>
                <a:srgbClr val="FFC000"/>
              </a:solidFill>
              <a:ln w="38100" cmpd="sng">
                <a:solidFill>
                  <a:srgbClr val="FFC000"/>
                </a:solidFill>
                <a:round/>
                <a:headEnd/>
                <a:tailEnd/>
              </a:ln>
            </p:spPr>
            <p:txBody>
              <a:bodyPr/>
              <a:lstStyle/>
              <a:p>
                <a:endParaRPr lang="en-US"/>
              </a:p>
            </p:txBody>
          </p:sp>
          <p:sp>
            <p:nvSpPr>
              <p:cNvPr id="87" name="Line 27"/>
              <p:cNvSpPr>
                <a:spLocks noChangeShapeType="1"/>
              </p:cNvSpPr>
              <p:nvPr/>
            </p:nvSpPr>
            <p:spPr bwMode="auto">
              <a:xfrm rot="7380000">
                <a:off x="5566831" y="2827568"/>
                <a:ext cx="0" cy="15241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88" name="Boog 58"/>
              <p:cNvSpPr/>
              <p:nvPr/>
            </p:nvSpPr>
            <p:spPr>
              <a:xfrm rot="7380000">
                <a:off x="5884360" y="1830588"/>
                <a:ext cx="457211" cy="457229"/>
              </a:xfrm>
              <a:prstGeom prst="arc">
                <a:avLst/>
              </a:prstGeom>
              <a:ln w="38100">
                <a:solidFill>
                  <a:srgbClr val="33333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grpSp>
        <p:sp>
          <p:nvSpPr>
            <p:cNvPr id="85" name="Boog 33"/>
            <p:cNvSpPr/>
            <p:nvPr/>
          </p:nvSpPr>
          <p:spPr>
            <a:xfrm>
              <a:off x="4904801" y="3484812"/>
              <a:ext cx="569949" cy="423872"/>
            </a:xfrm>
            <a:prstGeom prst="arc">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grpSp>
      <p:sp>
        <p:nvSpPr>
          <p:cNvPr id="89" name="Rectangle 9"/>
          <p:cNvSpPr>
            <a:spLocks noChangeArrowheads="1"/>
          </p:cNvSpPr>
          <p:nvPr/>
        </p:nvSpPr>
        <p:spPr bwMode="auto">
          <a:xfrm>
            <a:off x="-40943" y="1289199"/>
            <a:ext cx="918494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nl-NL" altLang="nl-NL" dirty="0"/>
              <a:t>Twee driehoeken zijn congruent als twee hoeken en de ingesloten zijde gelijk zijn.</a:t>
            </a:r>
          </a:p>
        </p:txBody>
      </p:sp>
    </p:spTree>
    <p:extLst>
      <p:ext uri="{BB962C8B-B14F-4D97-AF65-F5344CB8AC3E}">
        <p14:creationId xmlns:p14="http://schemas.microsoft.com/office/powerpoint/2010/main" val="192663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207"/>
                                        </p:tgtEl>
                                        <p:attrNameLst>
                                          <p:attrName>style.visibility</p:attrName>
                                        </p:attrNameLst>
                                      </p:cBhvr>
                                      <p:to>
                                        <p:strVal val="visible"/>
                                      </p:to>
                                    </p:set>
                                    <p:anim calcmode="lin" valueType="num">
                                      <p:cBhvr additive="base">
                                        <p:cTn id="23" dur="500" fill="hold"/>
                                        <p:tgtEl>
                                          <p:spTgt spid="51207"/>
                                        </p:tgtEl>
                                        <p:attrNameLst>
                                          <p:attrName>ppt_x</p:attrName>
                                        </p:attrNameLst>
                                      </p:cBhvr>
                                      <p:tavLst>
                                        <p:tav tm="0">
                                          <p:val>
                                            <p:strVal val="#ppt_x"/>
                                          </p:val>
                                        </p:tav>
                                        <p:tav tm="100000">
                                          <p:val>
                                            <p:strVal val="#ppt_x"/>
                                          </p:val>
                                        </p:tav>
                                      </p:tavLst>
                                    </p:anim>
                                    <p:anim calcmode="lin" valueType="num">
                                      <p:cBhvr additive="base">
                                        <p:cTn id="24"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P spid="35" grpId="0"/>
      <p:bldP spid="36" grpId="0"/>
      <p:bldP spid="37"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07" name="Rectangle 9"/>
              <p:cNvSpPr>
                <a:spLocks noChangeArrowheads="1"/>
              </p:cNvSpPr>
              <p:nvPr/>
            </p:nvSpPr>
            <p:spPr bwMode="auto">
              <a:xfrm>
                <a:off x="111271" y="5517316"/>
                <a:ext cx="3452617" cy="4144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nl-NL" sz="1800" dirty="0">
                    <a:cs typeface="Times New Roman" panose="02020603050405020304" pitchFamily="18" charset="0"/>
                    <a:sym typeface="Symbol" panose="05050102010706020507" pitchFamily="18" charset="2"/>
                  </a:rPr>
                  <a:t>4.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𝐴𝐵𝐶</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  </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𝐷𝐸𝐹</m:t>
                    </m:r>
                  </m:oMath>
                </a14:m>
                <a:r>
                  <a:rPr lang="en-US" altLang="nl-NL" sz="1800" dirty="0">
                    <a:cs typeface="Times New Roman" panose="02020603050405020304" pitchFamily="18" charset="0"/>
                    <a:sym typeface="Symbol" panose="05050102010706020507" pitchFamily="18" charset="2"/>
                  </a:rPr>
                  <a:t> (</a:t>
                </a:r>
                <a:r>
                  <a:rPr lang="en-US" altLang="nl-NL" sz="1800" b="1" dirty="0">
                    <a:cs typeface="Times New Roman" panose="02020603050405020304" pitchFamily="18" charset="0"/>
                    <a:sym typeface="Symbol" panose="05050102010706020507" pitchFamily="18" charset="2"/>
                  </a:rPr>
                  <a:t>ZHH</a:t>
                </a:r>
                <a:r>
                  <a:rPr lang="en-US" altLang="nl-NL" sz="1800" dirty="0">
                    <a:cs typeface="Times New Roman" panose="02020603050405020304" pitchFamily="18" charset="0"/>
                    <a:sym typeface="Symbol" panose="05050102010706020507" pitchFamily="18" charset="2"/>
                  </a:rPr>
                  <a:t>) (1, 2, 3) </a:t>
                </a:r>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51207" name="Rectangle 9"/>
              <p:cNvSpPr>
                <a:spLocks noRot="1" noChangeAspect="1" noMove="1" noResize="1" noEditPoints="1" noAdjustHandles="1" noChangeArrowheads="1" noChangeShapeType="1" noTextEdit="1"/>
              </p:cNvSpPr>
              <p:nvPr/>
            </p:nvSpPr>
            <p:spPr bwMode="auto">
              <a:xfrm>
                <a:off x="111271" y="5517316"/>
                <a:ext cx="3452617" cy="414484"/>
              </a:xfrm>
              <a:prstGeom prst="rect">
                <a:avLst/>
              </a:prstGeom>
              <a:blipFill rotWithShape="0">
                <a:blip r:embed="rId3"/>
                <a:stretch>
                  <a:fillRect l="-1411" t="-7353" r="-529" b="-117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3" name="Rectangle 2"/>
          <p:cNvSpPr txBox="1">
            <a:spLocks noChangeArrowheads="1"/>
          </p:cNvSpPr>
          <p:nvPr/>
        </p:nvSpPr>
        <p:spPr bwMode="auto">
          <a:xfrm>
            <a:off x="0" y="-88"/>
            <a:ext cx="9144000" cy="1152128"/>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CONGRUENTE  DRIEHOEKEN (3.2)</a:t>
            </a:r>
          </a:p>
          <a:p>
            <a:pPr eaLnBrk="1" hangingPunct="1">
              <a:defRPr/>
            </a:pPr>
            <a:r>
              <a:rPr lang="nl-NL" altLang="nl-NL" sz="3200" b="1" kern="0" dirty="0">
                <a:solidFill>
                  <a:schemeClr val="tx1"/>
                </a:solidFill>
                <a:latin typeface="Times New Roman"/>
              </a:rPr>
              <a:t>ZHH </a:t>
            </a:r>
          </a:p>
        </p:txBody>
      </p:sp>
      <mc:AlternateContent xmlns:mc="http://schemas.openxmlformats.org/markup-compatibility/2006" xmlns:a14="http://schemas.microsoft.com/office/drawing/2010/main">
        <mc:Choice Requires="a14">
          <p:sp>
            <p:nvSpPr>
              <p:cNvPr id="35" name="Rectangle 9"/>
              <p:cNvSpPr>
                <a:spLocks noChangeArrowheads="1"/>
              </p:cNvSpPr>
              <p:nvPr/>
            </p:nvSpPr>
            <p:spPr bwMode="auto">
              <a:xfrm>
                <a:off x="95533" y="4284549"/>
                <a:ext cx="3335547" cy="392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1800" dirty="0">
                    <a:cs typeface="Times New Roman" panose="02020603050405020304" pitchFamily="18" charset="0"/>
                    <a:sym typeface="Symbol" panose="05050102010706020507" pitchFamily="18" charset="2"/>
                  </a:rPr>
                  <a:t>1. </a:t>
                </a:r>
                <a14:m>
                  <m:oMath xmlns:m="http://schemas.openxmlformats.org/officeDocument/2006/math">
                    <m:d>
                      <m:dPr>
                        <m:begChr m:val="|"/>
                        <m:endChr m:val="|"/>
                        <m:ctrlP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𝐴𝐵</m:t>
                        </m:r>
                      </m:e>
                    </m:d>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𝐷𝐸</m:t>
                    </m:r>
                    <m:r>
                      <a:rPr lang="nl-NL" altLang="nl-NL" sz="1800" i="1" dirty="0" smtClean="0">
                        <a:latin typeface="Cambria Math" panose="02040503050406030204" pitchFamily="18" charset="0"/>
                        <a:sym typeface="Symbol" panose="05050102010706020507" pitchFamily="18" charset="2"/>
                      </a:rPr>
                      <m:t>|</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p:txBody>
          </p:sp>
        </mc:Choice>
        <mc:Fallback xmlns="">
          <p:sp>
            <p:nvSpPr>
              <p:cNvPr id="35" name="Rectangle 9"/>
              <p:cNvSpPr>
                <a:spLocks noRot="1" noChangeAspect="1" noMove="1" noResize="1" noEditPoints="1" noAdjustHandles="1" noChangeArrowheads="1" noChangeShapeType="1" noTextEdit="1"/>
              </p:cNvSpPr>
              <p:nvPr/>
            </p:nvSpPr>
            <p:spPr bwMode="auto">
              <a:xfrm>
                <a:off x="95533" y="4284549"/>
                <a:ext cx="3335547" cy="392113"/>
              </a:xfrm>
              <a:prstGeom prst="rect">
                <a:avLst/>
              </a:prstGeom>
              <a:blipFill rotWithShape="0">
                <a:blip r:embed="rId4"/>
                <a:stretch>
                  <a:fillRect l="-1645" t="-9375"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9"/>
              <p:cNvSpPr>
                <a:spLocks noChangeArrowheads="1"/>
              </p:cNvSpPr>
              <p:nvPr/>
            </p:nvSpPr>
            <p:spPr bwMode="auto">
              <a:xfrm>
                <a:off x="107504" y="4676662"/>
                <a:ext cx="2880616"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None/>
                </a:pPr>
                <a:r>
                  <a:rPr lang="en-US" altLang="nl-NL" sz="1800" dirty="0">
                    <a:cs typeface="Times New Roman" panose="02020603050405020304" pitchFamily="18" charset="0"/>
                    <a:sym typeface="Symbol" panose="05050102010706020507" pitchFamily="18" charset="2"/>
                  </a:rPr>
                  <a:t>2.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𝐶</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𝐹</m:t>
                    </m:r>
                  </m:oMath>
                </a14:m>
                <a:r>
                  <a:rPr lang="en-US" altLang="nl-NL" sz="1800" dirty="0">
                    <a:cs typeface="Times New Roman" panose="02020603050405020304" pitchFamily="18" charset="0"/>
                    <a:sym typeface="Symbol" panose="05050102010706020507" pitchFamily="18" charset="2"/>
                  </a:rPr>
                  <a:t>  </a:t>
                </a:r>
                <a:r>
                  <a:rPr lang="nl-NL" altLang="nl-NL" sz="1800" dirty="0">
                    <a:sym typeface="Symbol" panose="05050102010706020507" pitchFamily="18" charset="2"/>
                  </a:rPr>
                  <a:t>  (gegeven)</a:t>
                </a:r>
                <a:endParaRPr lang="nl-NL" altLang="nl-NL" sz="1800" dirty="0">
                  <a:cs typeface="Times New Roman" panose="02020603050405020304" pitchFamily="18" charset="0"/>
                </a:endParaRPr>
              </a:p>
              <a:p>
                <a:pPr eaLnBrk="1" hangingPunct="1">
                  <a:buFontTx/>
                  <a:buNone/>
                </a:pPr>
                <a:endParaRPr lang="nl-NL" altLang="nl-NL" sz="1800" dirty="0">
                  <a:cs typeface="Times New Roman" panose="02020603050405020304" pitchFamily="18" charset="0"/>
                </a:endParaRPr>
              </a:p>
            </p:txBody>
          </p:sp>
        </mc:Choice>
        <mc:Fallback xmlns="">
          <p:sp>
            <p:nvSpPr>
              <p:cNvPr id="36" name="Rectangle 9"/>
              <p:cNvSpPr>
                <a:spLocks noRot="1" noChangeAspect="1" noMove="1" noResize="1" noEditPoints="1" noAdjustHandles="1" noChangeArrowheads="1" noChangeShapeType="1" noTextEdit="1"/>
              </p:cNvSpPr>
              <p:nvPr/>
            </p:nvSpPr>
            <p:spPr bwMode="auto">
              <a:xfrm>
                <a:off x="107504" y="4676662"/>
                <a:ext cx="2880616" cy="392112"/>
              </a:xfrm>
              <a:prstGeom prst="rect">
                <a:avLst/>
              </a:prstGeom>
              <a:blipFill rotWithShape="0">
                <a:blip r:embed="rId5"/>
                <a:stretch>
                  <a:fillRect l="-1907" t="-7813"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9"/>
              <p:cNvSpPr>
                <a:spLocks noChangeArrowheads="1"/>
              </p:cNvSpPr>
              <p:nvPr/>
            </p:nvSpPr>
            <p:spPr bwMode="auto">
              <a:xfrm>
                <a:off x="104753" y="5096989"/>
                <a:ext cx="2883367"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None/>
                </a:pPr>
                <a:r>
                  <a:rPr lang="en-US" altLang="nl-NL" sz="1800" dirty="0">
                    <a:cs typeface="Times New Roman" panose="02020603050405020304" pitchFamily="18" charset="0"/>
                    <a:sym typeface="Symbol" panose="05050102010706020507" pitchFamily="18" charset="2"/>
                  </a:rPr>
                  <a:t>3.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𝐵</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𝐸</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a:p>
                <a:pPr eaLnBrk="1" hangingPunct="1">
                  <a:buFontTx/>
                  <a:buNone/>
                </a:pPr>
                <a:endParaRPr lang="nl-NL" altLang="nl-NL" sz="1800" dirty="0">
                  <a:cs typeface="Times New Roman" panose="02020603050405020304" pitchFamily="18" charset="0"/>
                </a:endParaRPr>
              </a:p>
            </p:txBody>
          </p:sp>
        </mc:Choice>
        <mc:Fallback xmlns="">
          <p:sp>
            <p:nvSpPr>
              <p:cNvPr id="37" name="Rectangle 9"/>
              <p:cNvSpPr>
                <a:spLocks noRot="1" noChangeAspect="1" noMove="1" noResize="1" noEditPoints="1" noAdjustHandles="1" noChangeArrowheads="1" noChangeShapeType="1" noTextEdit="1"/>
              </p:cNvSpPr>
              <p:nvPr/>
            </p:nvSpPr>
            <p:spPr bwMode="auto">
              <a:xfrm>
                <a:off x="104753" y="5096989"/>
                <a:ext cx="2883367" cy="392112"/>
              </a:xfrm>
              <a:prstGeom prst="rect">
                <a:avLst/>
              </a:prstGeom>
              <a:blipFill rotWithShape="0">
                <a:blip r:embed="rId6"/>
                <a:stretch>
                  <a:fillRect l="-1691" t="-7813"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9" name="Rectangle 9"/>
          <p:cNvSpPr>
            <a:spLocks noChangeArrowheads="1"/>
          </p:cNvSpPr>
          <p:nvPr/>
        </p:nvSpPr>
        <p:spPr bwMode="auto">
          <a:xfrm>
            <a:off x="107504" y="3884574"/>
            <a:ext cx="1810557" cy="44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NOTATIE:</a:t>
            </a:r>
            <a:endParaRPr lang="nl-NL" altLang="nl-NL" sz="1800" dirty="0"/>
          </a:p>
        </p:txBody>
      </p:sp>
      <p:sp>
        <p:nvSpPr>
          <p:cNvPr id="27" name="Rectangle 9"/>
          <p:cNvSpPr>
            <a:spLocks noChangeArrowheads="1"/>
          </p:cNvSpPr>
          <p:nvPr/>
        </p:nvSpPr>
        <p:spPr bwMode="auto">
          <a:xfrm>
            <a:off x="0" y="1145183"/>
            <a:ext cx="9143999" cy="70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nl-NL" altLang="nl-NL" dirty="0"/>
              <a:t>Twee driehoeken zijn congruent als een zijde en een hoek op die zijde en de overstaande hoek aan elkaar gelijk zijn. </a:t>
            </a:r>
          </a:p>
        </p:txBody>
      </p:sp>
      <p:grpSp>
        <p:nvGrpSpPr>
          <p:cNvPr id="28" name="Groep 7"/>
          <p:cNvGrpSpPr>
            <a:grpSpLocks/>
          </p:cNvGrpSpPr>
          <p:nvPr/>
        </p:nvGrpSpPr>
        <p:grpSpPr bwMode="auto">
          <a:xfrm>
            <a:off x="6271882" y="3067523"/>
            <a:ext cx="2727516" cy="2703513"/>
            <a:chOff x="4706234" y="1689306"/>
            <a:chExt cx="2727690" cy="2703578"/>
          </a:xfrm>
        </p:grpSpPr>
        <mc:AlternateContent xmlns:mc="http://schemas.openxmlformats.org/markup-compatibility/2006" xmlns:a14="http://schemas.microsoft.com/office/drawing/2010/main">
          <mc:Choice Requires="a14">
            <p:sp>
              <p:nvSpPr>
                <p:cNvPr id="29" name="Text Box 21"/>
                <p:cNvSpPr txBox="1">
                  <a:spLocks noChangeArrowheads="1"/>
                </p:cNvSpPr>
                <p:nvPr/>
              </p:nvSpPr>
              <p:spPr bwMode="auto">
                <a:xfrm>
                  <a:off x="4706234" y="3639165"/>
                  <a:ext cx="315725" cy="305700"/>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𝐸</m:t>
                        </m:r>
                      </m:oMath>
                    </m:oMathPara>
                  </a14:m>
                  <a:endParaRPr lang="en-US" sz="1800" dirty="0">
                    <a:latin typeface="+mj-lt"/>
                  </a:endParaRPr>
                </a:p>
              </p:txBody>
            </p:sp>
          </mc:Choice>
          <mc:Fallback xmlns="">
            <p:sp>
              <p:nvSpPr>
                <p:cNvPr id="29" name="Text Box 21"/>
                <p:cNvSpPr txBox="1">
                  <a:spLocks noRot="1" noChangeAspect="1" noMove="1" noResize="1" noEditPoints="1" noAdjustHandles="1" noChangeArrowheads="1" noChangeShapeType="1" noTextEdit="1"/>
                </p:cNvSpPr>
                <p:nvPr/>
              </p:nvSpPr>
              <p:spPr bwMode="auto">
                <a:xfrm>
                  <a:off x="4706234" y="3639165"/>
                  <a:ext cx="315725" cy="305700"/>
                </a:xfrm>
                <a:prstGeom prst="rect">
                  <a:avLst/>
                </a:prstGeom>
                <a:blipFill rotWithShape="0">
                  <a:blip r:embed="rId7"/>
                  <a:stretch>
                    <a:fillRect b="-12000"/>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 Box 22"/>
                <p:cNvSpPr txBox="1">
                  <a:spLocks noChangeArrowheads="1"/>
                </p:cNvSpPr>
                <p:nvPr/>
              </p:nvSpPr>
              <p:spPr bwMode="auto">
                <a:xfrm>
                  <a:off x="7111261" y="3154957"/>
                  <a:ext cx="322663" cy="369897"/>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𝐹</m:t>
                        </m:r>
                      </m:oMath>
                    </m:oMathPara>
                  </a14:m>
                  <a:endParaRPr lang="en-US" sz="1800" dirty="0">
                    <a:latin typeface="+mj-lt"/>
                  </a:endParaRPr>
                </a:p>
              </p:txBody>
            </p:sp>
          </mc:Choice>
          <mc:Fallback xmlns="">
            <p:sp>
              <p:nvSpPr>
                <p:cNvPr id="30" name="Text Box 22"/>
                <p:cNvSpPr txBox="1">
                  <a:spLocks noRot="1" noChangeAspect="1" noMove="1" noResize="1" noEditPoints="1" noAdjustHandles="1" noChangeArrowheads="1" noChangeShapeType="1" noTextEdit="1"/>
                </p:cNvSpPr>
                <p:nvPr/>
              </p:nvSpPr>
              <p:spPr bwMode="auto">
                <a:xfrm>
                  <a:off x="7111261" y="3154957"/>
                  <a:ext cx="322663" cy="369897"/>
                </a:xfrm>
                <a:prstGeom prst="rect">
                  <a:avLst/>
                </a:prstGeom>
                <a:blipFill rotWithShape="0">
                  <a:blip r:embed="rId8"/>
                  <a:stretch>
                    <a:fillRect/>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 Box 23"/>
                <p:cNvSpPr txBox="1">
                  <a:spLocks noChangeArrowheads="1"/>
                </p:cNvSpPr>
                <p:nvPr/>
              </p:nvSpPr>
              <p:spPr bwMode="auto">
                <a:xfrm>
                  <a:off x="5947855" y="1689306"/>
                  <a:ext cx="373312" cy="369897"/>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𝐷</m:t>
                        </m:r>
                      </m:oMath>
                    </m:oMathPara>
                  </a14:m>
                  <a:endParaRPr lang="en-US" sz="1800" dirty="0">
                    <a:latin typeface="+mj-lt"/>
                  </a:endParaRPr>
                </a:p>
              </p:txBody>
            </p:sp>
          </mc:Choice>
          <mc:Fallback xmlns="">
            <p:sp>
              <p:nvSpPr>
                <p:cNvPr id="31" name="Text Box 23"/>
                <p:cNvSpPr txBox="1">
                  <a:spLocks noRot="1" noChangeAspect="1" noMove="1" noResize="1" noEditPoints="1" noAdjustHandles="1" noChangeArrowheads="1" noChangeShapeType="1" noTextEdit="1"/>
                </p:cNvSpPr>
                <p:nvPr/>
              </p:nvSpPr>
              <p:spPr bwMode="auto">
                <a:xfrm>
                  <a:off x="5947855" y="1689306"/>
                  <a:ext cx="373312" cy="369897"/>
                </a:xfrm>
                <a:prstGeom prst="rect">
                  <a:avLst/>
                </a:prstGeom>
                <a:blipFill rotWithShape="0">
                  <a:blip r:embed="rId9"/>
                  <a:stretch>
                    <a:fillRect/>
                  </a:stretch>
                </a:blipFill>
                <a:ln>
                  <a:noFill/>
                </a:ln>
                <a:extLst/>
              </p:spPr>
              <p:txBody>
                <a:bodyPr/>
                <a:lstStyle/>
                <a:p>
                  <a:r>
                    <a:rPr lang="en-US">
                      <a:noFill/>
                    </a:rPr>
                    <a:t> </a:t>
                  </a:r>
                </a:p>
              </p:txBody>
            </p:sp>
          </mc:Fallback>
        </mc:AlternateContent>
        <p:grpSp>
          <p:nvGrpSpPr>
            <p:cNvPr id="32" name="Groep 3"/>
            <p:cNvGrpSpPr>
              <a:grpSpLocks/>
            </p:cNvGrpSpPr>
            <p:nvPr/>
          </p:nvGrpSpPr>
          <p:grpSpPr bwMode="auto">
            <a:xfrm>
              <a:off x="5440837" y="2268809"/>
              <a:ext cx="1880486" cy="2124075"/>
              <a:chOff x="5440837" y="2268809"/>
              <a:chExt cx="1880486" cy="2124075"/>
            </a:xfrm>
          </p:grpSpPr>
          <p:sp>
            <p:nvSpPr>
              <p:cNvPr id="40" name="Freeform 3"/>
              <p:cNvSpPr>
                <a:spLocks/>
              </p:cNvSpPr>
              <p:nvPr/>
            </p:nvSpPr>
            <p:spPr bwMode="auto">
              <a:xfrm rot="7380000">
                <a:off x="5163024" y="2546622"/>
                <a:ext cx="2124075" cy="1568450"/>
              </a:xfrm>
              <a:custGeom>
                <a:avLst/>
                <a:gdLst>
                  <a:gd name="T0" fmla="*/ 2147483646 w 1338"/>
                  <a:gd name="T1" fmla="*/ 0 h 988"/>
                  <a:gd name="T2" fmla="*/ 0 w 1338"/>
                  <a:gd name="T3" fmla="*/ 2147483646 h 988"/>
                  <a:gd name="T4" fmla="*/ 2147483646 w 1338"/>
                  <a:gd name="T5" fmla="*/ 2147483646 h 988"/>
                  <a:gd name="T6" fmla="*/ 2147483646 w 1338"/>
                  <a:gd name="T7" fmla="*/ 0 h 988"/>
                  <a:gd name="T8" fmla="*/ 0 60000 65536"/>
                  <a:gd name="T9" fmla="*/ 0 60000 65536"/>
                  <a:gd name="T10" fmla="*/ 0 60000 65536"/>
                  <a:gd name="T11" fmla="*/ 0 60000 65536"/>
                  <a:gd name="T12" fmla="*/ 0 w 1338"/>
                  <a:gd name="T13" fmla="*/ 0 h 988"/>
                  <a:gd name="T14" fmla="*/ 1338 w 1338"/>
                  <a:gd name="T15" fmla="*/ 988 h 988"/>
                </a:gdLst>
                <a:ahLst/>
                <a:cxnLst>
                  <a:cxn ang="T8">
                    <a:pos x="T0" y="T1"/>
                  </a:cxn>
                  <a:cxn ang="T9">
                    <a:pos x="T2" y="T3"/>
                  </a:cxn>
                  <a:cxn ang="T10">
                    <a:pos x="T4" y="T5"/>
                  </a:cxn>
                  <a:cxn ang="T11">
                    <a:pos x="T6" y="T7"/>
                  </a:cxn>
                </a:cxnLst>
                <a:rect l="T12" t="T13" r="T14" b="T15"/>
                <a:pathLst>
                  <a:path w="1338" h="988">
                    <a:moveTo>
                      <a:pt x="351" y="0"/>
                    </a:moveTo>
                    <a:lnTo>
                      <a:pt x="0" y="983"/>
                    </a:lnTo>
                    <a:lnTo>
                      <a:pt x="1338" y="988"/>
                    </a:lnTo>
                    <a:lnTo>
                      <a:pt x="351" y="0"/>
                    </a:lnTo>
                    <a:close/>
                  </a:path>
                </a:pathLst>
              </a:custGeom>
              <a:solidFill>
                <a:srgbClr val="FFC000"/>
              </a:solidFill>
              <a:ln w="38100" cmpd="sng">
                <a:solidFill>
                  <a:srgbClr val="FFC000"/>
                </a:solidFill>
                <a:round/>
                <a:headEnd/>
                <a:tailEnd/>
              </a:ln>
            </p:spPr>
            <p:txBody>
              <a:bodyPr/>
              <a:lstStyle/>
              <a:p>
                <a:endParaRPr lang="en-US"/>
              </a:p>
            </p:txBody>
          </p:sp>
          <p:sp>
            <p:nvSpPr>
              <p:cNvPr id="41" name="Line 27"/>
              <p:cNvSpPr>
                <a:spLocks noChangeShapeType="1"/>
              </p:cNvSpPr>
              <p:nvPr/>
            </p:nvSpPr>
            <p:spPr bwMode="auto">
              <a:xfrm rot="7380000">
                <a:off x="5566831" y="2827568"/>
                <a:ext cx="0" cy="15241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42" name="Boog 15"/>
              <p:cNvSpPr/>
              <p:nvPr/>
            </p:nvSpPr>
            <p:spPr>
              <a:xfrm rot="14388749">
                <a:off x="6863910" y="3035529"/>
                <a:ext cx="457211" cy="457229"/>
              </a:xfrm>
              <a:prstGeom prst="arc">
                <a:avLst/>
              </a:prstGeom>
              <a:ln w="38100">
                <a:solidFill>
                  <a:srgbClr val="33333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grpSp>
        <p:sp>
          <p:nvSpPr>
            <p:cNvPr id="38" name="Boog 12"/>
            <p:cNvSpPr/>
            <p:nvPr/>
          </p:nvSpPr>
          <p:spPr>
            <a:xfrm>
              <a:off x="4904801" y="3484812"/>
              <a:ext cx="569949" cy="423872"/>
            </a:xfrm>
            <a:prstGeom prst="arc">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grpSp>
      <p:sp>
        <p:nvSpPr>
          <p:cNvPr id="43" name="Freeform 3"/>
          <p:cNvSpPr>
            <a:spLocks/>
          </p:cNvSpPr>
          <p:nvPr/>
        </p:nvSpPr>
        <p:spPr bwMode="auto">
          <a:xfrm>
            <a:off x="3955951" y="2219325"/>
            <a:ext cx="2124075" cy="1568450"/>
          </a:xfrm>
          <a:custGeom>
            <a:avLst/>
            <a:gdLst>
              <a:gd name="T0" fmla="*/ 2147483646 w 1338"/>
              <a:gd name="T1" fmla="*/ 0 h 988"/>
              <a:gd name="T2" fmla="*/ 0 w 1338"/>
              <a:gd name="T3" fmla="*/ 2147483646 h 988"/>
              <a:gd name="T4" fmla="*/ 2147483646 w 1338"/>
              <a:gd name="T5" fmla="*/ 2147483646 h 988"/>
              <a:gd name="T6" fmla="*/ 2147483646 w 1338"/>
              <a:gd name="T7" fmla="*/ 0 h 988"/>
              <a:gd name="T8" fmla="*/ 0 60000 65536"/>
              <a:gd name="T9" fmla="*/ 0 60000 65536"/>
              <a:gd name="T10" fmla="*/ 0 60000 65536"/>
              <a:gd name="T11" fmla="*/ 0 60000 65536"/>
              <a:gd name="T12" fmla="*/ 0 w 1338"/>
              <a:gd name="T13" fmla="*/ 0 h 988"/>
              <a:gd name="T14" fmla="*/ 1338 w 1338"/>
              <a:gd name="T15" fmla="*/ 988 h 988"/>
            </a:gdLst>
            <a:ahLst/>
            <a:cxnLst>
              <a:cxn ang="T8">
                <a:pos x="T0" y="T1"/>
              </a:cxn>
              <a:cxn ang="T9">
                <a:pos x="T2" y="T3"/>
              </a:cxn>
              <a:cxn ang="T10">
                <a:pos x="T4" y="T5"/>
              </a:cxn>
              <a:cxn ang="T11">
                <a:pos x="T6" y="T7"/>
              </a:cxn>
            </a:cxnLst>
            <a:rect l="T12" t="T13" r="T14" b="T15"/>
            <a:pathLst>
              <a:path w="1338" h="988">
                <a:moveTo>
                  <a:pt x="351" y="0"/>
                </a:moveTo>
                <a:lnTo>
                  <a:pt x="0" y="983"/>
                </a:lnTo>
                <a:lnTo>
                  <a:pt x="1338" y="988"/>
                </a:lnTo>
                <a:lnTo>
                  <a:pt x="351" y="0"/>
                </a:lnTo>
                <a:close/>
              </a:path>
            </a:pathLst>
          </a:custGeom>
          <a:solidFill>
            <a:srgbClr val="336699"/>
          </a:solidFill>
          <a:ln w="38100" cmpd="sng">
            <a:solidFill>
              <a:srgbClr val="336688"/>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44" name="Text Box 21"/>
              <p:cNvSpPr txBox="1">
                <a:spLocks noChangeArrowheads="1"/>
              </p:cNvSpPr>
              <p:nvPr/>
            </p:nvSpPr>
            <p:spPr bwMode="auto">
              <a:xfrm>
                <a:off x="3679991" y="3632284"/>
                <a:ext cx="301756" cy="305692"/>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m:t>
                      </m:r>
                    </m:oMath>
                  </m:oMathPara>
                </a14:m>
                <a:endParaRPr lang="en-US" sz="1800" dirty="0">
                  <a:latin typeface="+mj-lt"/>
                </a:endParaRPr>
              </a:p>
            </p:txBody>
          </p:sp>
        </mc:Choice>
        <mc:Fallback xmlns="">
          <p:sp>
            <p:nvSpPr>
              <p:cNvPr id="44" name="Text Box 21"/>
              <p:cNvSpPr txBox="1">
                <a:spLocks noRot="1" noChangeAspect="1" noMove="1" noResize="1" noEditPoints="1" noAdjustHandles="1" noChangeArrowheads="1" noChangeShapeType="1" noTextEdit="1"/>
              </p:cNvSpPr>
              <p:nvPr/>
            </p:nvSpPr>
            <p:spPr bwMode="auto">
              <a:xfrm>
                <a:off x="3679991" y="3632284"/>
                <a:ext cx="301756" cy="305692"/>
              </a:xfrm>
              <a:prstGeom prst="rect">
                <a:avLst/>
              </a:prstGeom>
              <a:blipFill rotWithShape="0">
                <a:blip r:embed="rId10"/>
                <a:stretch>
                  <a:fillRect r="-6122" b="-12000"/>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 Box 23"/>
              <p:cNvSpPr txBox="1">
                <a:spLocks noChangeArrowheads="1"/>
              </p:cNvSpPr>
              <p:nvPr/>
            </p:nvSpPr>
            <p:spPr bwMode="auto">
              <a:xfrm>
                <a:off x="4278544" y="1937406"/>
                <a:ext cx="324003" cy="305692"/>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𝐶</m:t>
                      </m:r>
                    </m:oMath>
                  </m:oMathPara>
                </a14:m>
                <a:endParaRPr lang="en-US" sz="1800" dirty="0">
                  <a:latin typeface="+mj-lt"/>
                </a:endParaRPr>
              </a:p>
            </p:txBody>
          </p:sp>
        </mc:Choice>
        <mc:Fallback xmlns="">
          <p:sp>
            <p:nvSpPr>
              <p:cNvPr id="45" name="Text Box 23"/>
              <p:cNvSpPr txBox="1">
                <a:spLocks noRot="1" noChangeAspect="1" noMove="1" noResize="1" noEditPoints="1" noAdjustHandles="1" noChangeArrowheads="1" noChangeShapeType="1" noTextEdit="1"/>
              </p:cNvSpPr>
              <p:nvPr/>
            </p:nvSpPr>
            <p:spPr bwMode="auto">
              <a:xfrm>
                <a:off x="4278544" y="1937406"/>
                <a:ext cx="324003" cy="305692"/>
              </a:xfrm>
              <a:prstGeom prst="rect">
                <a:avLst/>
              </a:prstGeom>
              <a:blipFill rotWithShape="0">
                <a:blip r:embed="rId11"/>
                <a:stretch>
                  <a:fillRect b="-12000"/>
                </a:stretch>
              </a:blipFill>
              <a:ln>
                <a:noFill/>
              </a:ln>
              <a:extLst/>
            </p:spPr>
            <p:txBody>
              <a:bodyPr/>
              <a:lstStyle/>
              <a:p>
                <a:r>
                  <a:rPr lang="en-US">
                    <a:noFill/>
                  </a:rPr>
                  <a:t> </a:t>
                </a:r>
              </a:p>
            </p:txBody>
          </p:sp>
        </mc:Fallback>
      </mc:AlternateContent>
      <p:sp>
        <p:nvSpPr>
          <p:cNvPr id="46" name="Line 27"/>
          <p:cNvSpPr>
            <a:spLocks noChangeShapeType="1"/>
          </p:cNvSpPr>
          <p:nvPr/>
        </p:nvSpPr>
        <p:spPr bwMode="auto">
          <a:xfrm>
            <a:off x="5017988" y="3713163"/>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47" name="Boog 20"/>
          <p:cNvSpPr/>
          <p:nvPr/>
        </p:nvSpPr>
        <p:spPr>
          <a:xfrm rot="7386817">
            <a:off x="4319488" y="2078038"/>
            <a:ext cx="457200" cy="457200"/>
          </a:xfrm>
          <a:prstGeom prst="arc">
            <a:avLst/>
          </a:prstGeom>
          <a:ln w="38100">
            <a:solidFill>
              <a:srgbClr val="33333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sp>
        <p:nvSpPr>
          <p:cNvPr id="48" name="Boog 21"/>
          <p:cNvSpPr/>
          <p:nvPr/>
        </p:nvSpPr>
        <p:spPr>
          <a:xfrm rot="16200000">
            <a:off x="5522814" y="3586162"/>
            <a:ext cx="569912" cy="423863"/>
          </a:xfrm>
          <a:prstGeom prst="arc">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mc:AlternateContent xmlns:mc="http://schemas.openxmlformats.org/markup-compatibility/2006" xmlns:a14="http://schemas.microsoft.com/office/drawing/2010/main">
        <mc:Choice Requires="a14">
          <p:sp>
            <p:nvSpPr>
              <p:cNvPr id="49" name="Text Box 23"/>
              <p:cNvSpPr txBox="1">
                <a:spLocks noChangeArrowheads="1"/>
              </p:cNvSpPr>
              <p:nvPr/>
            </p:nvSpPr>
            <p:spPr bwMode="auto">
              <a:xfrm>
                <a:off x="6021266" y="3625626"/>
                <a:ext cx="333336" cy="305693"/>
              </a:xfrm>
              <a:prstGeom prst="rect">
                <a:avLst/>
              </a:prstGeom>
              <a:noFill/>
              <a:ln>
                <a:noFill/>
              </a:ln>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𝐵</m:t>
                      </m:r>
                    </m:oMath>
                  </m:oMathPara>
                </a14:m>
                <a:endParaRPr lang="en-US" sz="1800" dirty="0">
                  <a:latin typeface="+mj-lt"/>
                </a:endParaRPr>
              </a:p>
            </p:txBody>
          </p:sp>
        </mc:Choice>
        <mc:Fallback xmlns="">
          <p:sp>
            <p:nvSpPr>
              <p:cNvPr id="49" name="Text Box 23"/>
              <p:cNvSpPr txBox="1">
                <a:spLocks noRot="1" noChangeAspect="1" noMove="1" noResize="1" noEditPoints="1" noAdjustHandles="1" noChangeArrowheads="1" noChangeShapeType="1" noTextEdit="1"/>
              </p:cNvSpPr>
              <p:nvPr/>
            </p:nvSpPr>
            <p:spPr bwMode="auto">
              <a:xfrm>
                <a:off x="6021266" y="3625626"/>
                <a:ext cx="333336" cy="305693"/>
              </a:xfrm>
              <a:prstGeom prst="rect">
                <a:avLst/>
              </a:prstGeom>
              <a:blipFill rotWithShape="0">
                <a:blip r:embed="rId12"/>
                <a:stretch>
                  <a:fillRect b="-12000"/>
                </a:stretch>
              </a:blipFill>
              <a:ln>
                <a:noFill/>
              </a:ln>
              <a:extLst/>
            </p:spPr>
            <p:txBody>
              <a:bodyPr/>
              <a:lstStyle/>
              <a:p>
                <a:r>
                  <a:rPr lang="en-US">
                    <a:noFill/>
                  </a:rPr>
                  <a:t> </a:t>
                </a:r>
              </a:p>
            </p:txBody>
          </p:sp>
        </mc:Fallback>
      </mc:AlternateContent>
    </p:spTree>
    <p:extLst>
      <p:ext uri="{BB962C8B-B14F-4D97-AF65-F5344CB8AC3E}">
        <p14:creationId xmlns:p14="http://schemas.microsoft.com/office/powerpoint/2010/main" val="300720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07" name="Rectangle 9"/>
              <p:cNvSpPr>
                <a:spLocks noChangeArrowheads="1"/>
              </p:cNvSpPr>
              <p:nvPr/>
            </p:nvSpPr>
            <p:spPr bwMode="auto">
              <a:xfrm>
                <a:off x="83975" y="4522238"/>
                <a:ext cx="4129622" cy="4144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nl-NL" sz="1800" dirty="0">
                    <a:cs typeface="Times New Roman" panose="02020603050405020304" pitchFamily="18" charset="0"/>
                    <a:sym typeface="Symbol" panose="05050102010706020507" pitchFamily="18" charset="2"/>
                  </a:rPr>
                  <a:t>4.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𝐴𝐵𝐶</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  </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𝐷𝐸𝐹</m:t>
                    </m:r>
                  </m:oMath>
                </a14:m>
                <a:r>
                  <a:rPr lang="en-US" altLang="nl-NL" sz="1800" dirty="0">
                    <a:cs typeface="Times New Roman" panose="02020603050405020304" pitchFamily="18" charset="0"/>
                    <a:sym typeface="Symbol" panose="05050102010706020507" pitchFamily="18" charset="2"/>
                  </a:rPr>
                  <a:t> (</a:t>
                </a:r>
                <a:r>
                  <a:rPr lang="en-US" altLang="nl-NL" sz="1800" b="1" dirty="0">
                    <a:cs typeface="Times New Roman" panose="02020603050405020304" pitchFamily="18" charset="0"/>
                    <a:sym typeface="Symbol" panose="05050102010706020507" pitchFamily="18" charset="2"/>
                  </a:rPr>
                  <a:t>ZZR</a:t>
                </a:r>
                <a:r>
                  <a:rPr lang="en-US" altLang="nl-NL" sz="1800" dirty="0">
                    <a:cs typeface="Times New Roman" panose="02020603050405020304" pitchFamily="18" charset="0"/>
                    <a:sym typeface="Symbol" panose="05050102010706020507" pitchFamily="18" charset="2"/>
                  </a:rPr>
                  <a:t>) (1, 2, 3) </a:t>
                </a:r>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51207" name="Rectangle 9"/>
              <p:cNvSpPr>
                <a:spLocks noRot="1" noChangeAspect="1" noMove="1" noResize="1" noEditPoints="1" noAdjustHandles="1" noChangeArrowheads="1" noChangeShapeType="1" noTextEdit="1"/>
              </p:cNvSpPr>
              <p:nvPr/>
            </p:nvSpPr>
            <p:spPr bwMode="auto">
              <a:xfrm>
                <a:off x="83975" y="4522238"/>
                <a:ext cx="4129622" cy="414484"/>
              </a:xfrm>
              <a:prstGeom prst="rect">
                <a:avLst/>
              </a:prstGeom>
              <a:blipFill rotWithShape="0">
                <a:blip r:embed="rId3"/>
                <a:stretch>
                  <a:fillRect l="-1329" t="-8824" b="-117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3" name="Rectangle 2"/>
          <p:cNvSpPr txBox="1">
            <a:spLocks noChangeArrowheads="1"/>
          </p:cNvSpPr>
          <p:nvPr/>
        </p:nvSpPr>
        <p:spPr bwMode="auto">
          <a:xfrm>
            <a:off x="0" y="-88"/>
            <a:ext cx="9144000" cy="1152128"/>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CONGRUENTE  DRIEHOEKEN (3.2)</a:t>
            </a:r>
          </a:p>
          <a:p>
            <a:pPr eaLnBrk="1" hangingPunct="1">
              <a:defRPr/>
            </a:pPr>
            <a:r>
              <a:rPr lang="nl-NL" altLang="nl-NL" sz="3200" b="1" kern="0" dirty="0">
                <a:solidFill>
                  <a:schemeClr val="tx1"/>
                </a:solidFill>
                <a:latin typeface="Times New Roman"/>
              </a:rPr>
              <a:t>ZZR </a:t>
            </a:r>
          </a:p>
        </p:txBody>
      </p:sp>
      <mc:AlternateContent xmlns:mc="http://schemas.openxmlformats.org/markup-compatibility/2006" xmlns:a14="http://schemas.microsoft.com/office/drawing/2010/main">
        <mc:Choice Requires="a14">
          <p:sp>
            <p:nvSpPr>
              <p:cNvPr id="35" name="Rectangle 9"/>
              <p:cNvSpPr>
                <a:spLocks noChangeArrowheads="1"/>
              </p:cNvSpPr>
              <p:nvPr/>
            </p:nvSpPr>
            <p:spPr bwMode="auto">
              <a:xfrm>
                <a:off x="68237" y="3289471"/>
                <a:ext cx="2836820" cy="392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1800" dirty="0">
                    <a:cs typeface="Times New Roman" panose="02020603050405020304" pitchFamily="18" charset="0"/>
                    <a:sym typeface="Symbol" panose="05050102010706020507" pitchFamily="18" charset="2"/>
                  </a:rPr>
                  <a:t>1.  </a:t>
                </a:r>
                <a14:m>
                  <m:oMath xmlns:m="http://schemas.openxmlformats.org/officeDocument/2006/math">
                    <m:d>
                      <m:dPr>
                        <m:begChr m:val="|"/>
                        <m:endChr m:val="|"/>
                        <m:ctrlP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𝐴𝐵</m:t>
                        </m:r>
                      </m:e>
                    </m:d>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𝐷𝐸</m:t>
                    </m:r>
                    <m:r>
                      <a:rPr lang="nl-NL" altLang="nl-NL" sz="1800" i="1" dirty="0" smtClean="0">
                        <a:latin typeface="Cambria Math" panose="02040503050406030204" pitchFamily="18" charset="0"/>
                        <a:sym typeface="Symbol" panose="05050102010706020507" pitchFamily="18" charset="2"/>
                      </a:rPr>
                      <m:t>|</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p:txBody>
          </p:sp>
        </mc:Choice>
        <mc:Fallback xmlns="">
          <p:sp>
            <p:nvSpPr>
              <p:cNvPr id="35" name="Rectangle 9"/>
              <p:cNvSpPr>
                <a:spLocks noRot="1" noChangeAspect="1" noMove="1" noResize="1" noEditPoints="1" noAdjustHandles="1" noChangeArrowheads="1" noChangeShapeType="1" noTextEdit="1"/>
              </p:cNvSpPr>
              <p:nvPr/>
            </p:nvSpPr>
            <p:spPr bwMode="auto">
              <a:xfrm>
                <a:off x="68237" y="3289471"/>
                <a:ext cx="2836820" cy="392113"/>
              </a:xfrm>
              <a:prstGeom prst="rect">
                <a:avLst/>
              </a:prstGeom>
              <a:blipFill rotWithShape="0">
                <a:blip r:embed="rId4"/>
                <a:stretch>
                  <a:fillRect l="-1717" t="-9375"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9"/>
              <p:cNvSpPr>
                <a:spLocks noChangeArrowheads="1"/>
              </p:cNvSpPr>
              <p:nvPr/>
            </p:nvSpPr>
            <p:spPr bwMode="auto">
              <a:xfrm>
                <a:off x="80207" y="3681584"/>
                <a:ext cx="2824849"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1800" dirty="0">
                    <a:cs typeface="Times New Roman" panose="02020603050405020304" pitchFamily="18" charset="0"/>
                    <a:sym typeface="Symbol" panose="05050102010706020507" pitchFamily="18" charset="2"/>
                  </a:rPr>
                  <a:t>2.  </a:t>
                </a:r>
                <a14:m>
                  <m:oMath xmlns:m="http://schemas.openxmlformats.org/officeDocument/2006/math">
                    <m:d>
                      <m:dPr>
                        <m:begChr m:val="|"/>
                        <m:endChr m:val="|"/>
                        <m:ctrlP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𝐵𝐶</m:t>
                        </m:r>
                      </m:e>
                    </m:d>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𝐸𝐹</m:t>
                    </m:r>
                    <m:r>
                      <a:rPr lang="nl-NL" altLang="nl-NL" sz="1800" i="1" dirty="0" smtClean="0">
                        <a:latin typeface="Cambria Math" panose="02040503050406030204" pitchFamily="18" charset="0"/>
                        <a:sym typeface="Symbol" panose="05050102010706020507" pitchFamily="18" charset="2"/>
                      </a:rPr>
                      <m:t>|</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a:p>
                <a:pPr eaLnBrk="1" hangingPunct="1">
                  <a:buFontTx/>
                  <a:buNone/>
                </a:pPr>
                <a:endParaRPr lang="nl-NL" altLang="nl-NL" sz="1800" dirty="0">
                  <a:cs typeface="Times New Roman" panose="02020603050405020304" pitchFamily="18" charset="0"/>
                </a:endParaRPr>
              </a:p>
            </p:txBody>
          </p:sp>
        </mc:Choice>
        <mc:Fallback xmlns="">
          <p:sp>
            <p:nvSpPr>
              <p:cNvPr id="36" name="Rectangle 9"/>
              <p:cNvSpPr>
                <a:spLocks noRot="1" noChangeAspect="1" noMove="1" noResize="1" noEditPoints="1" noAdjustHandles="1" noChangeArrowheads="1" noChangeShapeType="1" noTextEdit="1"/>
              </p:cNvSpPr>
              <p:nvPr/>
            </p:nvSpPr>
            <p:spPr bwMode="auto">
              <a:xfrm>
                <a:off x="80207" y="3681584"/>
                <a:ext cx="2824849" cy="392112"/>
              </a:xfrm>
              <a:prstGeom prst="rect">
                <a:avLst/>
              </a:prstGeom>
              <a:blipFill rotWithShape="0">
                <a:blip r:embed="rId5"/>
                <a:stretch>
                  <a:fillRect l="-1724" t="-9375"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9"/>
              <p:cNvSpPr>
                <a:spLocks noChangeArrowheads="1"/>
              </p:cNvSpPr>
              <p:nvPr/>
            </p:nvSpPr>
            <p:spPr bwMode="auto">
              <a:xfrm>
                <a:off x="77457" y="4101911"/>
                <a:ext cx="3527278"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None/>
                </a:pPr>
                <a:r>
                  <a:rPr lang="en-US" altLang="nl-NL" sz="1800" dirty="0">
                    <a:cs typeface="Times New Roman" panose="02020603050405020304" pitchFamily="18" charset="0"/>
                    <a:sym typeface="Symbol" panose="05050102010706020507" pitchFamily="18" charset="2"/>
                  </a:rPr>
                  <a:t>3.   </a:t>
                </a:r>
                <a14:m>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90°</m:t>
                    </m:r>
                  </m:oMath>
                </a14:m>
                <a:r>
                  <a:rPr lang="nl-NL" altLang="nl-NL" sz="1800" dirty="0">
                    <a:sym typeface="Symbol" panose="05050102010706020507" pitchFamily="18" charset="2"/>
                  </a:rPr>
                  <a:t>  (gegeven)</a:t>
                </a:r>
                <a:endParaRPr lang="nl-NL" altLang="nl-NL" sz="1800" dirty="0">
                  <a:cs typeface="Times New Roman" panose="02020603050405020304" pitchFamily="18" charset="0"/>
                </a:endParaRPr>
              </a:p>
              <a:p>
                <a:pPr eaLnBrk="1" hangingPunct="1">
                  <a:buFontTx/>
                  <a:buNone/>
                </a:pPr>
                <a:endParaRPr lang="nl-NL" altLang="nl-NL" sz="1800" dirty="0">
                  <a:cs typeface="Times New Roman" panose="02020603050405020304" pitchFamily="18" charset="0"/>
                </a:endParaRPr>
              </a:p>
            </p:txBody>
          </p:sp>
        </mc:Choice>
        <mc:Fallback xmlns="">
          <p:sp>
            <p:nvSpPr>
              <p:cNvPr id="37" name="Rectangle 9"/>
              <p:cNvSpPr>
                <a:spLocks noRot="1" noChangeAspect="1" noMove="1" noResize="1" noEditPoints="1" noAdjustHandles="1" noChangeArrowheads="1" noChangeShapeType="1" noTextEdit="1"/>
              </p:cNvSpPr>
              <p:nvPr/>
            </p:nvSpPr>
            <p:spPr bwMode="auto">
              <a:xfrm>
                <a:off x="77457" y="4101911"/>
                <a:ext cx="3527278" cy="392112"/>
              </a:xfrm>
              <a:prstGeom prst="rect">
                <a:avLst/>
              </a:prstGeom>
              <a:blipFill rotWithShape="0">
                <a:blip r:embed="rId6"/>
                <a:stretch>
                  <a:fillRect l="-1557" t="-9375" b="-187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9" name="Rectangle 9"/>
          <p:cNvSpPr>
            <a:spLocks noChangeArrowheads="1"/>
          </p:cNvSpPr>
          <p:nvPr/>
        </p:nvSpPr>
        <p:spPr bwMode="auto">
          <a:xfrm>
            <a:off x="80208" y="2889496"/>
            <a:ext cx="1810557" cy="44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NOTATIE:</a:t>
            </a:r>
            <a:endParaRPr lang="nl-NL" altLang="nl-NL" sz="1800" dirty="0"/>
          </a:p>
        </p:txBody>
      </p:sp>
      <p:sp>
        <p:nvSpPr>
          <p:cNvPr id="26" name="Rectangle 9"/>
          <p:cNvSpPr>
            <a:spLocks noChangeArrowheads="1"/>
          </p:cNvSpPr>
          <p:nvPr/>
        </p:nvSpPr>
        <p:spPr bwMode="auto">
          <a:xfrm>
            <a:off x="0" y="1302168"/>
            <a:ext cx="9143999" cy="75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nl-NL" altLang="nl-NL" dirty="0"/>
              <a:t>Twee driehoeken zijn congruent als twee zijden en de</a:t>
            </a:r>
            <a:r>
              <a:rPr lang="nl-NL" altLang="nl-NL" b="1" dirty="0"/>
              <a:t> rechte hoek </a:t>
            </a:r>
            <a:r>
              <a:rPr lang="nl-NL" altLang="nl-NL" dirty="0"/>
              <a:t>tegenover één van die zijden aan elkaar gelijk zijn.</a:t>
            </a:r>
          </a:p>
        </p:txBody>
      </p:sp>
      <p:grpSp>
        <p:nvGrpSpPr>
          <p:cNvPr id="60" name="Groep 22"/>
          <p:cNvGrpSpPr>
            <a:grpSpLocks/>
          </p:cNvGrpSpPr>
          <p:nvPr/>
        </p:nvGrpSpPr>
        <p:grpSpPr bwMode="auto">
          <a:xfrm rot="600000">
            <a:off x="5959837" y="2183183"/>
            <a:ext cx="3308754" cy="1763082"/>
            <a:chOff x="1216039" y="1837627"/>
            <a:chExt cx="3309183" cy="1763777"/>
          </a:xfrm>
        </p:grpSpPr>
        <p:sp>
          <p:nvSpPr>
            <p:cNvPr id="61" name="Rechthoekige driehoek 23"/>
            <p:cNvSpPr/>
            <p:nvPr/>
          </p:nvSpPr>
          <p:spPr>
            <a:xfrm>
              <a:off x="1540861" y="2081868"/>
              <a:ext cx="2648295" cy="1299086"/>
            </a:xfrm>
            <a:prstGeom prst="rtTriangle">
              <a:avLst/>
            </a:prstGeom>
            <a:solidFill>
              <a:srgbClr val="336699"/>
            </a:solid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mc:AlternateContent xmlns:mc="http://schemas.openxmlformats.org/markup-compatibility/2006" xmlns:a14="http://schemas.microsoft.com/office/drawing/2010/main">
          <mc:Choice Requires="a14">
            <p:sp>
              <p:nvSpPr>
                <p:cNvPr id="62" name="Rectangle 9"/>
                <p:cNvSpPr>
                  <a:spLocks noChangeArrowheads="1"/>
                </p:cNvSpPr>
                <p:nvPr/>
              </p:nvSpPr>
              <p:spPr bwMode="auto">
                <a:xfrm rot="21000000">
                  <a:off x="1252958" y="3244939"/>
                  <a:ext cx="366776" cy="3564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m:t>
                        </m:r>
                      </m:oMath>
                    </m:oMathPara>
                  </a14:m>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62" name="Rectangle 9"/>
                <p:cNvSpPr>
                  <a:spLocks noRot="1" noChangeAspect="1" noMove="1" noResize="1" noEditPoints="1" noAdjustHandles="1" noChangeArrowheads="1" noChangeShapeType="1" noTextEdit="1"/>
                </p:cNvSpPr>
                <p:nvPr/>
              </p:nvSpPr>
              <p:spPr bwMode="auto">
                <a:xfrm rot="21000000">
                  <a:off x="1252958" y="3244939"/>
                  <a:ext cx="366776" cy="356465"/>
                </a:xfrm>
                <a:prstGeom prst="rect">
                  <a:avLst/>
                </a:prstGeom>
                <a:blipFill rotWithShape="0">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9"/>
                <p:cNvSpPr>
                  <a:spLocks noChangeArrowheads="1"/>
                </p:cNvSpPr>
                <p:nvPr/>
              </p:nvSpPr>
              <p:spPr bwMode="auto">
                <a:xfrm rot="21000000">
                  <a:off x="4081423" y="3191998"/>
                  <a:ext cx="443799" cy="3921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𝐵</m:t>
                        </m:r>
                      </m:oMath>
                    </m:oMathPara>
                  </a14:m>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63" name="Rectangle 9"/>
                <p:cNvSpPr>
                  <a:spLocks noRot="1" noChangeAspect="1" noMove="1" noResize="1" noEditPoints="1" noAdjustHandles="1" noChangeArrowheads="1" noChangeShapeType="1" noTextEdit="1"/>
                </p:cNvSpPr>
                <p:nvPr/>
              </p:nvSpPr>
              <p:spPr bwMode="auto">
                <a:xfrm rot="21000000">
                  <a:off x="4081423" y="3191998"/>
                  <a:ext cx="443799" cy="392112"/>
                </a:xfrm>
                <a:prstGeom prst="rect">
                  <a:avLst/>
                </a:prstGeom>
                <a:blipFill rotWithShape="0">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9"/>
                <p:cNvSpPr>
                  <a:spLocks noChangeArrowheads="1"/>
                </p:cNvSpPr>
                <p:nvPr/>
              </p:nvSpPr>
              <p:spPr bwMode="auto">
                <a:xfrm rot="21000000">
                  <a:off x="1216039" y="1837627"/>
                  <a:ext cx="443799" cy="3921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𝐶</m:t>
                        </m:r>
                      </m:oMath>
                    </m:oMathPara>
                  </a14:m>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64" name="Rectangle 9"/>
                <p:cNvSpPr>
                  <a:spLocks noRot="1" noChangeAspect="1" noMove="1" noResize="1" noEditPoints="1" noAdjustHandles="1" noChangeArrowheads="1" noChangeShapeType="1" noTextEdit="1"/>
                </p:cNvSpPr>
                <p:nvPr/>
              </p:nvSpPr>
              <p:spPr bwMode="auto">
                <a:xfrm rot="21000000">
                  <a:off x="1216039" y="1837627"/>
                  <a:ext cx="443799" cy="392112"/>
                </a:xfrm>
                <a:prstGeom prst="rect">
                  <a:avLst/>
                </a:prstGeom>
                <a:blipFill rotWithShape="0">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
        <p:nvSpPr>
          <p:cNvPr id="65" name="Line 27"/>
          <p:cNvSpPr>
            <a:spLocks noChangeShapeType="1"/>
          </p:cNvSpPr>
          <p:nvPr/>
        </p:nvSpPr>
        <p:spPr bwMode="auto">
          <a:xfrm rot="300000">
            <a:off x="6909159" y="3549001"/>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grpSp>
        <p:nvGrpSpPr>
          <p:cNvPr id="66" name="Groep 27"/>
          <p:cNvGrpSpPr>
            <a:grpSpLocks/>
          </p:cNvGrpSpPr>
          <p:nvPr/>
        </p:nvGrpSpPr>
        <p:grpSpPr bwMode="auto">
          <a:xfrm rot="600000">
            <a:off x="4200096" y="3377985"/>
            <a:ext cx="3191170" cy="1811736"/>
            <a:chOff x="1258558" y="1824217"/>
            <a:chExt cx="3191586" cy="1810772"/>
          </a:xfrm>
        </p:grpSpPr>
        <p:sp>
          <p:nvSpPr>
            <p:cNvPr id="67" name="Rechthoekige driehoek 28"/>
            <p:cNvSpPr/>
            <p:nvPr/>
          </p:nvSpPr>
          <p:spPr>
            <a:xfrm>
              <a:off x="1540724" y="2081679"/>
              <a:ext cx="2648295" cy="1297883"/>
            </a:xfrm>
            <a:prstGeom prst="r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mc:AlternateContent xmlns:mc="http://schemas.openxmlformats.org/markup-compatibility/2006" xmlns:a14="http://schemas.microsoft.com/office/drawing/2010/main">
          <mc:Choice Requires="a14">
            <p:sp>
              <p:nvSpPr>
                <p:cNvPr id="68" name="Rectangle 9"/>
                <p:cNvSpPr>
                  <a:spLocks noChangeArrowheads="1"/>
                </p:cNvSpPr>
                <p:nvPr/>
              </p:nvSpPr>
              <p:spPr bwMode="auto">
                <a:xfrm rot="21000000">
                  <a:off x="1258558" y="3242877"/>
                  <a:ext cx="333433" cy="3921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m:t>
                        </m:r>
                      </m:oMath>
                    </m:oMathPara>
                  </a14:m>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68" name="Rectangle 9"/>
                <p:cNvSpPr>
                  <a:spLocks noRot="1" noChangeAspect="1" noMove="1" noResize="1" noEditPoints="1" noAdjustHandles="1" noChangeArrowheads="1" noChangeShapeType="1" noTextEdit="1"/>
                </p:cNvSpPr>
                <p:nvPr/>
              </p:nvSpPr>
              <p:spPr bwMode="auto">
                <a:xfrm rot="21000000">
                  <a:off x="1258558" y="3242877"/>
                  <a:ext cx="333433" cy="392112"/>
                </a:xfrm>
                <a:prstGeom prst="rect">
                  <a:avLst/>
                </a:prstGeom>
                <a:blipFill rotWithShape="0">
                  <a:blip r:embed="rId1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9"/>
                <p:cNvSpPr>
                  <a:spLocks noChangeArrowheads="1"/>
                </p:cNvSpPr>
                <p:nvPr/>
              </p:nvSpPr>
              <p:spPr bwMode="auto">
                <a:xfrm rot="21000000">
                  <a:off x="4147023" y="3199138"/>
                  <a:ext cx="303121" cy="3240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𝐸</m:t>
                        </m:r>
                      </m:oMath>
                    </m:oMathPara>
                  </a14:m>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69" name="Rectangle 9"/>
                <p:cNvSpPr>
                  <a:spLocks noRot="1" noChangeAspect="1" noMove="1" noResize="1" noEditPoints="1" noAdjustHandles="1" noChangeArrowheads="1" noChangeShapeType="1" noTextEdit="1"/>
                </p:cNvSpPr>
                <p:nvPr/>
              </p:nvSpPr>
              <p:spPr bwMode="auto">
                <a:xfrm rot="21000000">
                  <a:off x="4147023" y="3199138"/>
                  <a:ext cx="303121" cy="324059"/>
                </a:xfrm>
                <a:prstGeom prst="rect">
                  <a:avLst/>
                </a:prstGeom>
                <a:blipFill rotWithShape="0">
                  <a:blip r:embed="rId11"/>
                  <a:stretch>
                    <a:fillRect r="-6000" b="-55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9"/>
                <p:cNvSpPr>
                  <a:spLocks noChangeArrowheads="1"/>
                </p:cNvSpPr>
                <p:nvPr/>
              </p:nvSpPr>
              <p:spPr bwMode="auto">
                <a:xfrm rot="21000000">
                  <a:off x="1284005" y="1824217"/>
                  <a:ext cx="303121" cy="3921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𝐹</m:t>
                        </m:r>
                      </m:oMath>
                    </m:oMathPara>
                  </a14:m>
                  <a:endParaRPr lang="nl-NL" altLang="nl-NL" sz="1800" dirty="0">
                    <a:cs typeface="Times New Roman" panose="02020603050405020304" pitchFamily="18" charset="0"/>
                  </a:endParaRPr>
                </a:p>
                <a:p>
                  <a:pPr>
                    <a:buFontTx/>
                    <a:buNone/>
                  </a:pPr>
                  <a:endParaRPr lang="nl-NL" altLang="nl-NL" sz="1800" dirty="0"/>
                </a:p>
              </p:txBody>
            </p:sp>
          </mc:Choice>
          <mc:Fallback xmlns="">
            <p:sp>
              <p:nvSpPr>
                <p:cNvPr id="70" name="Rectangle 9"/>
                <p:cNvSpPr>
                  <a:spLocks noRot="1" noChangeAspect="1" noMove="1" noResize="1" noEditPoints="1" noAdjustHandles="1" noChangeArrowheads="1" noChangeShapeType="1" noTextEdit="1"/>
                </p:cNvSpPr>
                <p:nvPr/>
              </p:nvSpPr>
              <p:spPr bwMode="auto">
                <a:xfrm rot="21000000">
                  <a:off x="1284005" y="1824217"/>
                  <a:ext cx="303121" cy="392111"/>
                </a:xfrm>
                <a:prstGeom prst="rect">
                  <a:avLst/>
                </a:prstGeom>
                <a:blipFill rotWithShape="0">
                  <a:blip r:embed="rId12"/>
                  <a:stretch>
                    <a:fillRect r="-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
        <p:nvSpPr>
          <p:cNvPr id="71" name="Line 27"/>
          <p:cNvSpPr>
            <a:spLocks noChangeShapeType="1"/>
          </p:cNvSpPr>
          <p:nvPr/>
        </p:nvSpPr>
        <p:spPr bwMode="auto">
          <a:xfrm rot="300000">
            <a:off x="5535989" y="4840672"/>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72" name="Line 27"/>
          <p:cNvSpPr>
            <a:spLocks noChangeShapeType="1"/>
          </p:cNvSpPr>
          <p:nvPr/>
        </p:nvSpPr>
        <p:spPr bwMode="auto">
          <a:xfrm rot="1800000">
            <a:off x="7099890" y="2668935"/>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73" name="Line 27"/>
          <p:cNvSpPr>
            <a:spLocks noChangeShapeType="1"/>
          </p:cNvSpPr>
          <p:nvPr/>
        </p:nvSpPr>
        <p:spPr bwMode="auto">
          <a:xfrm rot="1800000">
            <a:off x="5520114" y="3956483"/>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75" name="Rectangle 9"/>
          <p:cNvSpPr>
            <a:spLocks noChangeArrowheads="1"/>
          </p:cNvSpPr>
          <p:nvPr/>
        </p:nvSpPr>
        <p:spPr bwMode="auto">
          <a:xfrm>
            <a:off x="1" y="5675907"/>
            <a:ext cx="9144000" cy="574177"/>
          </a:xfrm>
          <a:prstGeom prst="rect">
            <a:avLst/>
          </a:prstGeom>
          <a:solidFill>
            <a:srgbClr val="FFC000"/>
          </a:solidFill>
          <a:ln>
            <a:noFill/>
          </a:ln>
        </p:spPr>
        <p:txBody>
          <a:bodyPr anchor="ctr" anchorCtr="0"/>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50000"/>
              </a:lnSpc>
              <a:buFontTx/>
              <a:buNone/>
            </a:pPr>
            <a:r>
              <a:rPr lang="nl-NL" altLang="nl-NL" sz="2800" b="1" dirty="0">
                <a:solidFill>
                  <a:schemeClr val="tx1"/>
                </a:solidFill>
              </a:rPr>
              <a:t>NIET ZZH!!!!!!!!!!!!!!!!!!!!!!!!!!!</a:t>
            </a:r>
            <a:endParaRPr lang="nl-NL" altLang="nl-NL" sz="2800" dirty="0">
              <a:solidFill>
                <a:schemeClr val="tx1"/>
              </a:solidFill>
            </a:endParaRPr>
          </a:p>
        </p:txBody>
      </p:sp>
      <p:sp>
        <p:nvSpPr>
          <p:cNvPr id="28" name="Line 27"/>
          <p:cNvSpPr>
            <a:spLocks noChangeShapeType="1"/>
          </p:cNvSpPr>
          <p:nvPr/>
        </p:nvSpPr>
        <p:spPr bwMode="auto">
          <a:xfrm rot="300000">
            <a:off x="6979671" y="3564921"/>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29" name="Line 27"/>
          <p:cNvSpPr>
            <a:spLocks noChangeShapeType="1"/>
          </p:cNvSpPr>
          <p:nvPr/>
        </p:nvSpPr>
        <p:spPr bwMode="auto">
          <a:xfrm rot="300000">
            <a:off x="5588261" y="4852246"/>
            <a:ext cx="0" cy="152400"/>
          </a:xfrm>
          <a:prstGeom prst="line">
            <a:avLst/>
          </a:prstGeom>
          <a:noFill/>
          <a:ln w="9525">
            <a:solidFill>
              <a:schemeClr val="tx1"/>
            </a:solidFill>
            <a:round/>
            <a:headEnd/>
            <a:tailEnd/>
          </a:ln>
        </p:spPr>
        <p:txBody>
          <a:bodyPr wrap="none" anchor="ctr"/>
          <a:lstStyle/>
          <a:p>
            <a:pPr>
              <a:defRPr/>
            </a:pPr>
            <a:endParaRPr lang="nl-NL">
              <a:latin typeface="+mj-lt"/>
            </a:endParaRPr>
          </a:p>
        </p:txBody>
      </p:sp>
      <p:sp>
        <p:nvSpPr>
          <p:cNvPr id="30" name="Tekstvak 4"/>
          <p:cNvSpPr txBox="1">
            <a:spLocks noChangeArrowheads="1"/>
          </p:cNvSpPr>
          <p:nvPr/>
        </p:nvSpPr>
        <p:spPr bwMode="auto">
          <a:xfrm rot="667205">
            <a:off x="4309604" y="4335100"/>
            <a:ext cx="485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nl-NL" altLang="nl-NL" sz="2400" dirty="0">
                <a:solidFill>
                  <a:schemeClr val="tx1"/>
                </a:solidFill>
              </a:rPr>
              <a:t>∟</a:t>
            </a:r>
          </a:p>
        </p:txBody>
      </p:sp>
      <p:sp>
        <p:nvSpPr>
          <p:cNvPr id="31" name="Tekstvak 4"/>
          <p:cNvSpPr txBox="1">
            <a:spLocks noChangeArrowheads="1"/>
          </p:cNvSpPr>
          <p:nvPr/>
        </p:nvSpPr>
        <p:spPr bwMode="auto">
          <a:xfrm rot="667205">
            <a:off x="6116044" y="3131243"/>
            <a:ext cx="485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nl-NL" altLang="nl-NL" sz="2400" dirty="0">
                <a:solidFill>
                  <a:schemeClr val="tx1"/>
                </a:solidFill>
              </a:rPr>
              <a:t>∟</a:t>
            </a:r>
          </a:p>
        </p:txBody>
      </p:sp>
    </p:spTree>
    <p:extLst>
      <p:ext uri="{BB962C8B-B14F-4D97-AF65-F5344CB8AC3E}">
        <p14:creationId xmlns:p14="http://schemas.microsoft.com/office/powerpoint/2010/main" val="72373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80">
                                          <p:stCondLst>
                                            <p:cond delay="0"/>
                                          </p:stCondLst>
                                        </p:cTn>
                                        <p:tgtEl>
                                          <p:spTgt spid="75"/>
                                        </p:tgtEl>
                                      </p:cBhvr>
                                    </p:animEffect>
                                    <p:anim calcmode="lin" valueType="num">
                                      <p:cBhvr>
                                        <p:cTn id="8" dur="1822" tmFilter="0,0; 0.14,0.36; 0.43,0.73; 0.71,0.91; 1.0,1.0">
                                          <p:stCondLst>
                                            <p:cond delay="0"/>
                                          </p:stCondLst>
                                        </p:cTn>
                                        <p:tgtEl>
                                          <p:spTgt spid="7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5"/>
                                        </p:tgtEl>
                                        <p:attrNameLst>
                                          <p:attrName>ppt_y</p:attrName>
                                        </p:attrNameLst>
                                      </p:cBhvr>
                                      <p:tavLst>
                                        <p:tav tm="0" fmla="#ppt_y-sin(pi*$)/81">
                                          <p:val>
                                            <p:fltVal val="0"/>
                                          </p:val>
                                        </p:tav>
                                        <p:tav tm="100000">
                                          <p:val>
                                            <p:fltVal val="1"/>
                                          </p:val>
                                        </p:tav>
                                      </p:tavLst>
                                    </p:anim>
                                    <p:animScale>
                                      <p:cBhvr>
                                        <p:cTn id="13" dur="26">
                                          <p:stCondLst>
                                            <p:cond delay="650"/>
                                          </p:stCondLst>
                                        </p:cTn>
                                        <p:tgtEl>
                                          <p:spTgt spid="75"/>
                                        </p:tgtEl>
                                      </p:cBhvr>
                                      <p:to x="100000" y="60000"/>
                                    </p:animScale>
                                    <p:animScale>
                                      <p:cBhvr>
                                        <p:cTn id="14" dur="166" decel="50000">
                                          <p:stCondLst>
                                            <p:cond delay="676"/>
                                          </p:stCondLst>
                                        </p:cTn>
                                        <p:tgtEl>
                                          <p:spTgt spid="75"/>
                                        </p:tgtEl>
                                      </p:cBhvr>
                                      <p:to x="100000" y="100000"/>
                                    </p:animScale>
                                    <p:animScale>
                                      <p:cBhvr>
                                        <p:cTn id="15" dur="26">
                                          <p:stCondLst>
                                            <p:cond delay="1312"/>
                                          </p:stCondLst>
                                        </p:cTn>
                                        <p:tgtEl>
                                          <p:spTgt spid="75"/>
                                        </p:tgtEl>
                                      </p:cBhvr>
                                      <p:to x="100000" y="80000"/>
                                    </p:animScale>
                                    <p:animScale>
                                      <p:cBhvr>
                                        <p:cTn id="16" dur="166" decel="50000">
                                          <p:stCondLst>
                                            <p:cond delay="1338"/>
                                          </p:stCondLst>
                                        </p:cTn>
                                        <p:tgtEl>
                                          <p:spTgt spid="75"/>
                                        </p:tgtEl>
                                      </p:cBhvr>
                                      <p:to x="100000" y="100000"/>
                                    </p:animScale>
                                    <p:animScale>
                                      <p:cBhvr>
                                        <p:cTn id="17" dur="26">
                                          <p:stCondLst>
                                            <p:cond delay="1642"/>
                                          </p:stCondLst>
                                        </p:cTn>
                                        <p:tgtEl>
                                          <p:spTgt spid="75"/>
                                        </p:tgtEl>
                                      </p:cBhvr>
                                      <p:to x="100000" y="90000"/>
                                    </p:animScale>
                                    <p:animScale>
                                      <p:cBhvr>
                                        <p:cTn id="18" dur="166" decel="50000">
                                          <p:stCondLst>
                                            <p:cond delay="1668"/>
                                          </p:stCondLst>
                                        </p:cTn>
                                        <p:tgtEl>
                                          <p:spTgt spid="75"/>
                                        </p:tgtEl>
                                      </p:cBhvr>
                                      <p:to x="100000" y="100000"/>
                                    </p:animScale>
                                    <p:animScale>
                                      <p:cBhvr>
                                        <p:cTn id="19" dur="26">
                                          <p:stCondLst>
                                            <p:cond delay="1808"/>
                                          </p:stCondLst>
                                        </p:cTn>
                                        <p:tgtEl>
                                          <p:spTgt spid="75"/>
                                        </p:tgtEl>
                                      </p:cBhvr>
                                      <p:to x="100000" y="95000"/>
                                    </p:animScale>
                                    <p:animScale>
                                      <p:cBhvr>
                                        <p:cTn id="20" dur="166" decel="50000">
                                          <p:stCondLst>
                                            <p:cond delay="1834"/>
                                          </p:stCondLst>
                                        </p:cTn>
                                        <p:tgtEl>
                                          <p:spTgt spid="7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0" y="-88"/>
            <a:ext cx="9144000" cy="1196840"/>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NIET - CONGRUENTE  DRIEHOEKEN (3.2)</a:t>
            </a:r>
          </a:p>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ZZH</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5846"/>
            <a:ext cx="9144000" cy="1889138"/>
          </a:xfrm>
          <a:prstGeom prst="rect">
            <a:avLst/>
          </a:prstGeom>
        </p:spPr>
      </p:pic>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7" y="3645024"/>
            <a:ext cx="5238116" cy="3024336"/>
          </a:xfrm>
          <a:prstGeom prst="rect">
            <a:avLst/>
          </a:prstGeom>
        </p:spPr>
      </p:pic>
    </p:spTree>
    <p:extLst>
      <p:ext uri="{BB962C8B-B14F-4D97-AF65-F5344CB8AC3E}">
        <p14:creationId xmlns:p14="http://schemas.microsoft.com/office/powerpoint/2010/main" val="1294709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txBox="1">
            <a:spLocks noChangeArrowheads="1"/>
          </p:cNvSpPr>
          <p:nvPr/>
        </p:nvSpPr>
        <p:spPr bwMode="auto">
          <a:xfrm>
            <a:off x="0" y="-88"/>
            <a:ext cx="9144000" cy="870176"/>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CONGRUENTE  DRIEHOEKEN (3.2)</a:t>
            </a:r>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025525"/>
            <a:ext cx="8443913"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ep 7"/>
          <p:cNvGrpSpPr>
            <a:grpSpLocks/>
          </p:cNvGrpSpPr>
          <p:nvPr/>
        </p:nvGrpSpPr>
        <p:grpSpPr bwMode="auto">
          <a:xfrm>
            <a:off x="5418138" y="2927350"/>
            <a:ext cx="1419225" cy="1863725"/>
            <a:chOff x="3179929" y="3691719"/>
            <a:chExt cx="1419367" cy="1862919"/>
          </a:xfrm>
        </p:grpSpPr>
        <p:sp>
          <p:nvSpPr>
            <p:cNvPr id="28" name="Ovaal 4"/>
            <p:cNvSpPr/>
            <p:nvPr/>
          </p:nvSpPr>
          <p:spPr>
            <a:xfrm>
              <a:off x="3179929" y="3691719"/>
              <a:ext cx="1419367" cy="1378941"/>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29" name="Rechte verbindingslijn met pijl 6"/>
            <p:cNvCxnSpPr/>
            <p:nvPr/>
          </p:nvCxnSpPr>
          <p:spPr>
            <a:xfrm flipH="1">
              <a:off x="3889612" y="5070660"/>
              <a:ext cx="0" cy="48397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0" name="Rectangle 29"/>
          <p:cNvSpPr>
            <a:spLocks noChangeArrowheads="1"/>
          </p:cNvSpPr>
          <p:nvPr/>
        </p:nvSpPr>
        <p:spPr bwMode="auto">
          <a:xfrm>
            <a:off x="5196544" y="4791075"/>
            <a:ext cx="1872207" cy="798165"/>
          </a:xfrm>
          <a:prstGeom prst="rect">
            <a:avLst/>
          </a:prstGeom>
          <a:solidFill>
            <a:srgbClr val="FFFF00"/>
          </a:solidFill>
          <a:ln>
            <a:noFill/>
          </a:ln>
          <a:effec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150000"/>
              </a:lnSpc>
              <a:buFontTx/>
              <a:buNone/>
            </a:pPr>
            <a:r>
              <a:rPr lang="en-US" altLang="nl-NL" sz="2800" b="1" dirty="0"/>
              <a:t>niet ZZH!!</a:t>
            </a:r>
            <a:r>
              <a:rPr lang="en-US" altLang="nl-NL" sz="1800" b="1" dirty="0"/>
              <a:t> </a:t>
            </a:r>
            <a:endParaRPr lang="nl-NL" altLang="nl-NL" sz="1800" dirty="0"/>
          </a:p>
          <a:p>
            <a:pPr algn="ctr" eaLnBrk="1" hangingPunct="1">
              <a:lnSpc>
                <a:spcPct val="250000"/>
              </a:lnSpc>
              <a:buFontTx/>
              <a:buNone/>
            </a:pPr>
            <a:endParaRPr lang="nl-NL" altLang="nl-NL" sz="1800" dirty="0"/>
          </a:p>
        </p:txBody>
      </p:sp>
      <p:sp>
        <p:nvSpPr>
          <p:cNvPr id="8" name="Rectangle 29"/>
          <p:cNvSpPr>
            <a:spLocks noChangeArrowheads="1"/>
          </p:cNvSpPr>
          <p:nvPr/>
        </p:nvSpPr>
        <p:spPr bwMode="auto">
          <a:xfrm>
            <a:off x="755576" y="5805264"/>
            <a:ext cx="3456384" cy="798165"/>
          </a:xfrm>
          <a:prstGeom prst="rect">
            <a:avLst/>
          </a:prstGeom>
          <a:solidFill>
            <a:srgbClr val="FFC000"/>
          </a:solidFill>
          <a:ln>
            <a:noFill/>
          </a:ln>
          <a:effec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150000"/>
              </a:lnSpc>
              <a:buFontTx/>
              <a:buNone/>
            </a:pPr>
            <a:r>
              <a:rPr lang="en-US" altLang="nl-NL" sz="2800" b="1" i="1" dirty="0"/>
              <a:t>Maak opgave 8!</a:t>
            </a:r>
          </a:p>
          <a:p>
            <a:pPr algn="ctr" eaLnBrk="1" hangingPunct="1">
              <a:lnSpc>
                <a:spcPct val="150000"/>
              </a:lnSpc>
              <a:buFontTx/>
              <a:buNone/>
            </a:pPr>
            <a:r>
              <a:rPr lang="en-US" altLang="nl-NL" sz="1800" b="1" dirty="0"/>
              <a:t> </a:t>
            </a:r>
            <a:endParaRPr lang="nl-NL" altLang="nl-NL" sz="1800" dirty="0"/>
          </a:p>
          <a:p>
            <a:pPr algn="ctr" eaLnBrk="1" hangingPunct="1">
              <a:lnSpc>
                <a:spcPct val="250000"/>
              </a:lnSpc>
              <a:buFontTx/>
              <a:buNone/>
            </a:pPr>
            <a:endParaRPr lang="nl-NL" altLang="nl-NL" sz="1800" dirty="0"/>
          </a:p>
        </p:txBody>
      </p:sp>
    </p:spTree>
    <p:extLst>
      <p:ext uri="{BB962C8B-B14F-4D97-AF65-F5344CB8AC3E}">
        <p14:creationId xmlns:p14="http://schemas.microsoft.com/office/powerpoint/2010/main" val="375008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barn(inVertical)">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9"/>
              <p:cNvSpPr>
                <a:spLocks noChangeArrowheads="1"/>
              </p:cNvSpPr>
              <p:nvPr/>
            </p:nvSpPr>
            <p:spPr bwMode="auto">
              <a:xfrm>
                <a:off x="25867" y="1565932"/>
                <a:ext cx="8199438" cy="1594778"/>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b="1" dirty="0"/>
                  <a:t>Gegeven:</a:t>
                </a:r>
              </a:p>
              <a:p>
                <a:pPr eaLnBrk="1" hangingPunct="1">
                  <a:spcBef>
                    <a:spcPts val="600"/>
                  </a:spcBef>
                  <a:buFontTx/>
                  <a:buNone/>
                </a:pPr>
                <a:r>
                  <a:rPr lang="nl-NL" altLang="nl-NL" dirty="0"/>
                  <a:t>Twee snijdende lijnstukken </a:t>
                </a:r>
                <a14:m>
                  <m:oMath xmlns:m="http://schemas.openxmlformats.org/officeDocument/2006/math">
                    <m:r>
                      <a:rPr lang="nl-NL" altLang="nl-NL" i="1" dirty="0" smtClean="0">
                        <a:latin typeface="Cambria Math" panose="02040503050406030204" pitchFamily="18" charset="0"/>
                      </a:rPr>
                      <m:t>𝐴𝐵</m:t>
                    </m:r>
                  </m:oMath>
                </a14:m>
                <a:r>
                  <a:rPr lang="nl-NL" altLang="nl-NL" dirty="0"/>
                  <a:t> en </a:t>
                </a:r>
                <a14:m>
                  <m:oMath xmlns:m="http://schemas.openxmlformats.org/officeDocument/2006/math">
                    <m:r>
                      <a:rPr lang="nl-NL" altLang="nl-NL" i="1" dirty="0" smtClean="0">
                        <a:latin typeface="Cambria Math" panose="02040503050406030204" pitchFamily="18" charset="0"/>
                      </a:rPr>
                      <m:t>𝐶𝐷</m:t>
                    </m:r>
                  </m:oMath>
                </a14:m>
                <a:r>
                  <a:rPr lang="nl-NL" altLang="nl-NL" dirty="0"/>
                  <a:t>. </a:t>
                </a:r>
              </a:p>
              <a:p>
                <a:pPr eaLnBrk="1" hangingPunct="1">
                  <a:spcBef>
                    <a:spcPts val="600"/>
                  </a:spcBef>
                  <a:buFontTx/>
                  <a:buNone/>
                </a:pPr>
                <a:r>
                  <a:rPr lang="nl-NL" altLang="nl-NL" dirty="0"/>
                  <a:t>Punt </a:t>
                </a:r>
                <a14:m>
                  <m:oMath xmlns:m="http://schemas.openxmlformats.org/officeDocument/2006/math">
                    <m:r>
                      <a:rPr lang="nl-NL" altLang="nl-NL" i="1" dirty="0" smtClean="0">
                        <a:latin typeface="Cambria Math" panose="02040503050406030204" pitchFamily="18" charset="0"/>
                      </a:rPr>
                      <m:t>𝑀</m:t>
                    </m:r>
                  </m:oMath>
                </a14:m>
                <a:r>
                  <a:rPr lang="nl-NL" altLang="nl-NL" dirty="0"/>
                  <a:t> is het midden</a:t>
                </a:r>
                <a:r>
                  <a:rPr lang="nl-NL" altLang="nl-NL" i="1" dirty="0"/>
                  <a:t> </a:t>
                </a:r>
                <a:r>
                  <a:rPr lang="nl-NL" altLang="nl-NL" dirty="0"/>
                  <a:t>van </a:t>
                </a:r>
                <a14:m>
                  <m:oMath xmlns:m="http://schemas.openxmlformats.org/officeDocument/2006/math">
                    <m:r>
                      <a:rPr lang="nl-NL" altLang="nl-NL" i="1" dirty="0" smtClean="0">
                        <a:latin typeface="Cambria Math" panose="02040503050406030204" pitchFamily="18" charset="0"/>
                      </a:rPr>
                      <m:t>𝐴𝐵</m:t>
                    </m:r>
                  </m:oMath>
                </a14:m>
                <a:r>
                  <a:rPr lang="nl-NL" altLang="nl-NL" dirty="0"/>
                  <a:t> en van </a:t>
                </a:r>
                <a14:m>
                  <m:oMath xmlns:m="http://schemas.openxmlformats.org/officeDocument/2006/math">
                    <m:r>
                      <a:rPr lang="nl-NL" altLang="nl-NL" i="1" dirty="0" smtClean="0">
                        <a:latin typeface="Cambria Math" panose="02040503050406030204" pitchFamily="18" charset="0"/>
                      </a:rPr>
                      <m:t>𝐶𝐷</m:t>
                    </m:r>
                  </m:oMath>
                </a14:m>
                <a:r>
                  <a:rPr lang="nl-NL" altLang="nl-NL" dirty="0"/>
                  <a:t>. </a:t>
                </a:r>
              </a:p>
              <a:p>
                <a:pPr eaLnBrk="1" hangingPunct="1">
                  <a:spcBef>
                    <a:spcPts val="600"/>
                  </a:spcBef>
                  <a:buFontTx/>
                  <a:buNone/>
                </a:pPr>
                <a:r>
                  <a:rPr lang="nl-NL" altLang="nl-NL" dirty="0"/>
                  <a:t>Bewijs: </a:t>
                </a:r>
                <a14:m>
                  <m:oMath xmlns:m="http://schemas.openxmlformats.org/officeDocument/2006/math">
                    <m:d>
                      <m:dPr>
                        <m:begChr m:val="|"/>
                        <m:endChr m:val="|"/>
                        <m:ctrlPr>
                          <a:rPr lang="nl-NL" altLang="nl-NL" i="1" dirty="0" smtClean="0">
                            <a:latin typeface="Cambria Math" panose="02040503050406030204" pitchFamily="18" charset="0"/>
                          </a:rPr>
                        </m:ctrlPr>
                      </m:dPr>
                      <m:e>
                        <m:r>
                          <a:rPr lang="nl-NL" altLang="nl-NL" i="1" dirty="0" smtClean="0">
                            <a:latin typeface="Cambria Math" panose="02040503050406030204" pitchFamily="18" charset="0"/>
                          </a:rPr>
                          <m:t>𝐴𝐶</m:t>
                        </m:r>
                      </m:e>
                    </m:d>
                    <m:r>
                      <a:rPr lang="en-US" altLang="nl-NL" b="0" i="1" dirty="0" smtClean="0">
                        <a:latin typeface="Cambria Math" panose="02040503050406030204" pitchFamily="18" charset="0"/>
                      </a:rPr>
                      <m:t>=</m:t>
                    </m:r>
                    <m:r>
                      <a:rPr lang="nl-NL" altLang="nl-NL" i="1" dirty="0" smtClean="0">
                        <a:latin typeface="Cambria Math" panose="02040503050406030204" pitchFamily="18" charset="0"/>
                      </a:rPr>
                      <m:t>|</m:t>
                    </m:r>
                    <m:r>
                      <a:rPr lang="nl-NL" altLang="nl-NL" i="1" dirty="0" smtClean="0">
                        <a:latin typeface="Cambria Math" panose="02040503050406030204" pitchFamily="18" charset="0"/>
                      </a:rPr>
                      <m:t>𝐵𝐷</m:t>
                    </m:r>
                    <m:r>
                      <a:rPr lang="nl-NL" altLang="nl-NL" i="1" dirty="0" smtClean="0">
                        <a:latin typeface="Cambria Math" panose="02040503050406030204" pitchFamily="18" charset="0"/>
                      </a:rPr>
                      <m:t>|</m:t>
                    </m:r>
                  </m:oMath>
                </a14:m>
                <a:r>
                  <a:rPr lang="nl-NL" altLang="nl-NL" dirty="0"/>
                  <a:t> </a:t>
                </a:r>
              </a:p>
              <a:p>
                <a:pPr eaLnBrk="1" hangingPunct="1">
                  <a:buFontTx/>
                  <a:buNone/>
                </a:pPr>
                <a:endParaRPr lang="nl-NL" altLang="nl-NL" dirty="0"/>
              </a:p>
            </p:txBody>
          </p:sp>
        </mc:Choice>
        <mc:Fallback xmlns="">
          <p:sp>
            <p:nvSpPr>
              <p:cNvPr id="2" name="Rectangle 9"/>
              <p:cNvSpPr>
                <a:spLocks noRot="1" noChangeAspect="1" noMove="1" noResize="1" noEditPoints="1" noAdjustHandles="1" noChangeArrowheads="1" noChangeShapeType="1" noTextEdit="1"/>
              </p:cNvSpPr>
              <p:nvPr/>
            </p:nvSpPr>
            <p:spPr bwMode="auto">
              <a:xfrm>
                <a:off x="25867" y="1565932"/>
                <a:ext cx="8199438" cy="1594778"/>
              </a:xfrm>
              <a:prstGeom prst="rect">
                <a:avLst/>
              </a:prstGeom>
              <a:blipFill rotWithShape="0">
                <a:blip r:embed="rId2"/>
                <a:stretch>
                  <a:fillRect l="-743" t="-2299" b="-38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 name="Titel 1"/>
          <p:cNvSpPr txBox="1">
            <a:spLocks/>
          </p:cNvSpPr>
          <p:nvPr/>
        </p:nvSpPr>
        <p:spPr>
          <a:xfrm>
            <a:off x="0" y="4627"/>
            <a:ext cx="9144000" cy="1318980"/>
          </a:xfrm>
          <a:prstGeom prst="rect">
            <a:avLst/>
          </a:prstGeom>
        </p:spPr>
        <p:txBody>
          <a:bodyPr anchor="ctr" anchorCtr="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l-NL" altLang="nl-NL" sz="3200" b="1" kern="0" dirty="0">
                <a:latin typeface="Times New Roman"/>
              </a:rPr>
              <a:t>VOORBEELDOPGAVE </a:t>
            </a:r>
          </a:p>
          <a:p>
            <a:pPr>
              <a:lnSpc>
                <a:spcPct val="150000"/>
              </a:lnSpc>
            </a:pPr>
            <a:r>
              <a:rPr lang="nl-NL" altLang="nl-NL" sz="3200" b="1" kern="0" dirty="0">
                <a:latin typeface="Times New Roman"/>
              </a:rPr>
              <a:t>TOEPASSEN VAN CONGRUENTIE</a:t>
            </a:r>
          </a:p>
        </p:txBody>
      </p:sp>
      <p:grpSp>
        <p:nvGrpSpPr>
          <p:cNvPr id="4" name="Groep 34"/>
          <p:cNvGrpSpPr>
            <a:grpSpLocks/>
          </p:cNvGrpSpPr>
          <p:nvPr/>
        </p:nvGrpSpPr>
        <p:grpSpPr bwMode="auto">
          <a:xfrm>
            <a:off x="5105394" y="1237284"/>
            <a:ext cx="3811766" cy="2407740"/>
            <a:chOff x="2392630" y="2178403"/>
            <a:chExt cx="3949819" cy="2478245"/>
          </a:xfrm>
        </p:grpSpPr>
        <p:cxnSp>
          <p:nvCxnSpPr>
            <p:cNvPr id="5" name="Rechte verbindingslijn 29"/>
            <p:cNvCxnSpPr/>
            <p:nvPr/>
          </p:nvCxnSpPr>
          <p:spPr>
            <a:xfrm flipV="1">
              <a:off x="2836995" y="2527547"/>
              <a:ext cx="3313502" cy="1836181"/>
            </a:xfrm>
            <a:prstGeom prst="line">
              <a:avLst/>
            </a:prstGeom>
            <a:ln>
              <a:headEnd type="oval"/>
              <a:tailEnd type="oval"/>
            </a:ln>
          </p:spPr>
          <p:style>
            <a:lnRef idx="1">
              <a:schemeClr val="accent4"/>
            </a:lnRef>
            <a:fillRef idx="0">
              <a:schemeClr val="accent4"/>
            </a:fillRef>
            <a:effectRef idx="0">
              <a:schemeClr val="accent4"/>
            </a:effectRef>
            <a:fontRef idx="minor">
              <a:schemeClr val="tx1"/>
            </a:fontRef>
          </p:style>
        </p:cxnSp>
        <p:cxnSp>
          <p:nvCxnSpPr>
            <p:cNvPr id="6" name="Rechte verbindingslijn 2"/>
            <p:cNvCxnSpPr/>
            <p:nvPr/>
          </p:nvCxnSpPr>
          <p:spPr>
            <a:xfrm>
              <a:off x="2675051" y="2768774"/>
              <a:ext cx="3313502" cy="1288659"/>
            </a:xfrm>
            <a:prstGeom prst="line">
              <a:avLst/>
            </a:prstGeom>
            <a:ln>
              <a:headEnd type="oval"/>
              <a:tailEnd type="ova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7" name="Text Box 23"/>
                <p:cNvSpPr txBox="1">
                  <a:spLocks noChangeArrowheads="1"/>
                </p:cNvSpPr>
                <p:nvPr/>
              </p:nvSpPr>
              <p:spPr bwMode="auto">
                <a:xfrm>
                  <a:off x="2392630" y="2428848"/>
                  <a:ext cx="331237" cy="3455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m:t>
                        </m:r>
                      </m:oMath>
                    </m:oMathPara>
                  </a14:m>
                  <a:endParaRPr lang="en-US" sz="1800" dirty="0">
                    <a:latin typeface="+mj-lt"/>
                  </a:endParaRPr>
                </a:p>
              </p:txBody>
            </p:sp>
          </mc:Choice>
          <mc:Fallback xmlns="">
            <p:sp>
              <p:nvSpPr>
                <p:cNvPr id="7" name="Text Box 23"/>
                <p:cNvSpPr txBox="1">
                  <a:spLocks noRot="1" noChangeAspect="1" noMove="1" noResize="1" noEditPoints="1" noAdjustHandles="1" noChangeArrowheads="1" noChangeShapeType="1" noTextEdit="1"/>
                </p:cNvSpPr>
                <p:nvPr/>
              </p:nvSpPr>
              <p:spPr bwMode="auto">
                <a:xfrm>
                  <a:off x="2392630" y="2428848"/>
                  <a:ext cx="331237" cy="345588"/>
                </a:xfrm>
                <a:prstGeom prst="rect">
                  <a:avLst/>
                </a:prstGeom>
                <a:blipFill rotWithShape="0">
                  <a:blip r:embed="rId3"/>
                  <a:stretch>
                    <a:fillRect b="-1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8" name="Ovaal 16"/>
            <p:cNvSpPr/>
            <p:nvPr/>
          </p:nvSpPr>
          <p:spPr bwMode="auto">
            <a:xfrm>
              <a:off x="4423094" y="3416749"/>
              <a:ext cx="71446" cy="73003"/>
            </a:xfrm>
            <a:prstGeom prst="ellipse">
              <a:avLst/>
            </a:prstGeom>
            <a:solidFill>
              <a:srgbClr val="3333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mc:AlternateContent xmlns:mc="http://schemas.openxmlformats.org/markup-compatibility/2006" xmlns:a14="http://schemas.microsoft.com/office/drawing/2010/main">
          <mc:Choice Requires="a14">
            <p:sp>
              <p:nvSpPr>
                <p:cNvPr id="9" name="Text Box 23"/>
                <p:cNvSpPr txBox="1">
                  <a:spLocks noChangeArrowheads="1"/>
                </p:cNvSpPr>
                <p:nvPr/>
              </p:nvSpPr>
              <p:spPr bwMode="auto">
                <a:xfrm>
                  <a:off x="5852455" y="4029339"/>
                  <a:ext cx="301126" cy="3801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𝐵</m:t>
                        </m:r>
                      </m:oMath>
                    </m:oMathPara>
                  </a14:m>
                  <a:endParaRPr lang="en-US" sz="1800" dirty="0">
                    <a:latin typeface="+mj-lt"/>
                  </a:endParaRPr>
                </a:p>
              </p:txBody>
            </p:sp>
          </mc:Choice>
          <mc:Fallback xmlns="">
            <p:sp>
              <p:nvSpPr>
                <p:cNvPr id="9" name="Text Box 23"/>
                <p:cNvSpPr txBox="1">
                  <a:spLocks noRot="1" noChangeAspect="1" noMove="1" noResize="1" noEditPoints="1" noAdjustHandles="1" noChangeArrowheads="1" noChangeShapeType="1" noTextEdit="1"/>
                </p:cNvSpPr>
                <p:nvPr/>
              </p:nvSpPr>
              <p:spPr bwMode="auto">
                <a:xfrm>
                  <a:off x="5852455" y="4029339"/>
                  <a:ext cx="301126" cy="380147"/>
                </a:xfrm>
                <a:prstGeom prst="rect">
                  <a:avLst/>
                </a:prstGeom>
                <a:blipFill rotWithShape="0">
                  <a:blip r:embed="rId4"/>
                  <a:stretch>
                    <a:fillRect r="-1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 Box 23"/>
                <p:cNvSpPr txBox="1">
                  <a:spLocks noChangeArrowheads="1"/>
                </p:cNvSpPr>
                <p:nvPr/>
              </p:nvSpPr>
              <p:spPr bwMode="auto">
                <a:xfrm>
                  <a:off x="2543650" y="4276501"/>
                  <a:ext cx="364362" cy="3801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𝐶</m:t>
                        </m:r>
                      </m:oMath>
                    </m:oMathPara>
                  </a14:m>
                  <a:endParaRPr lang="en-US" sz="1800" dirty="0">
                    <a:latin typeface="+mj-lt"/>
                  </a:endParaRPr>
                </a:p>
              </p:txBody>
            </p:sp>
          </mc:Choice>
          <mc:Fallback xmlns="">
            <p:sp>
              <p:nvSpPr>
                <p:cNvPr id="10" name="Text Box 23"/>
                <p:cNvSpPr txBox="1">
                  <a:spLocks noRot="1" noChangeAspect="1" noMove="1" noResize="1" noEditPoints="1" noAdjustHandles="1" noChangeArrowheads="1" noChangeShapeType="1" noTextEdit="1"/>
                </p:cNvSpPr>
                <p:nvPr/>
              </p:nvSpPr>
              <p:spPr bwMode="auto">
                <a:xfrm>
                  <a:off x="2543650" y="4276501"/>
                  <a:ext cx="364362" cy="380147"/>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 Box 23"/>
                <p:cNvSpPr txBox="1">
                  <a:spLocks noChangeArrowheads="1"/>
                </p:cNvSpPr>
                <p:nvPr/>
              </p:nvSpPr>
              <p:spPr bwMode="auto">
                <a:xfrm>
                  <a:off x="5996650" y="2178403"/>
                  <a:ext cx="345799" cy="3801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𝐷</m:t>
                        </m:r>
                      </m:oMath>
                    </m:oMathPara>
                  </a14:m>
                  <a:endParaRPr lang="en-US" sz="1800" dirty="0">
                    <a:latin typeface="+mj-lt"/>
                  </a:endParaRPr>
                </a:p>
              </p:txBody>
            </p:sp>
          </mc:Choice>
          <mc:Fallback xmlns="">
            <p:sp>
              <p:nvSpPr>
                <p:cNvPr id="11" name="Text Box 23"/>
                <p:cNvSpPr txBox="1">
                  <a:spLocks noRot="1" noChangeAspect="1" noMove="1" noResize="1" noEditPoints="1" noAdjustHandles="1" noChangeArrowheads="1" noChangeShapeType="1" noTextEdit="1"/>
                </p:cNvSpPr>
                <p:nvPr/>
              </p:nvSpPr>
              <p:spPr bwMode="auto">
                <a:xfrm>
                  <a:off x="5996650" y="2178403"/>
                  <a:ext cx="345799" cy="380147"/>
                </a:xfrm>
                <a:prstGeom prst="rect">
                  <a:avLst/>
                </a:prstGeom>
                <a:blipFill rotWithShape="0">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 Box 23"/>
                <p:cNvSpPr txBox="1">
                  <a:spLocks noChangeArrowheads="1"/>
                </p:cNvSpPr>
                <p:nvPr/>
              </p:nvSpPr>
              <p:spPr bwMode="auto">
                <a:xfrm>
                  <a:off x="4258332" y="3488892"/>
                  <a:ext cx="331238" cy="3801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nchorCtr="0">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14:m>
                    <m:oMathPara xmlns:m="http://schemas.openxmlformats.org/officeDocument/2006/math">
                      <m:oMathParaPr>
                        <m:jc m:val="center"/>
                      </m:oMathParaPr>
                      <m:oMath xmlns:m="http://schemas.openxmlformats.org/officeDocument/2006/math">
                        <m:r>
                          <a:rPr lang="en-US" sz="1800" i="1" dirty="0" smtClean="0">
                            <a:latin typeface="Cambria Math" panose="02040503050406030204" pitchFamily="18" charset="0"/>
                          </a:rPr>
                          <m:t>𝑀</m:t>
                        </m:r>
                      </m:oMath>
                    </m:oMathPara>
                  </a14:m>
                  <a:endParaRPr lang="en-US" sz="1800" dirty="0">
                    <a:latin typeface="+mj-lt"/>
                  </a:endParaRPr>
                </a:p>
              </p:txBody>
            </p:sp>
          </mc:Choice>
          <mc:Fallback xmlns="">
            <p:sp>
              <p:nvSpPr>
                <p:cNvPr id="12" name="Text Box 23"/>
                <p:cNvSpPr txBox="1">
                  <a:spLocks noRot="1" noChangeAspect="1" noMove="1" noResize="1" noEditPoints="1" noAdjustHandles="1" noChangeArrowheads="1" noChangeShapeType="1" noTextEdit="1"/>
                </p:cNvSpPr>
                <p:nvPr/>
              </p:nvSpPr>
              <p:spPr bwMode="auto">
                <a:xfrm>
                  <a:off x="4258332" y="3488892"/>
                  <a:ext cx="331238" cy="380147"/>
                </a:xfrm>
                <a:prstGeom prst="rect">
                  <a:avLst/>
                </a:prstGeom>
                <a:blipFill rotWithShape="0">
                  <a:blip r:embed="rId7"/>
                  <a:stretch>
                    <a:fillRect r="-153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13" name="Rechte verbindingslijn 30"/>
            <p:cNvCxnSpPr/>
            <p:nvPr/>
          </p:nvCxnSpPr>
          <p:spPr>
            <a:xfrm>
              <a:off x="2675051" y="2787818"/>
              <a:ext cx="161944" cy="1575910"/>
            </a:xfrm>
            <a:prstGeom prst="line">
              <a:avLst/>
            </a:prstGeom>
          </p:spPr>
          <p:style>
            <a:lnRef idx="1">
              <a:schemeClr val="dk1"/>
            </a:lnRef>
            <a:fillRef idx="0">
              <a:schemeClr val="dk1"/>
            </a:fillRef>
            <a:effectRef idx="0">
              <a:schemeClr val="dk1"/>
            </a:effectRef>
            <a:fontRef idx="minor">
              <a:schemeClr val="tx1"/>
            </a:fontRef>
          </p:style>
        </p:cxnSp>
        <p:cxnSp>
          <p:nvCxnSpPr>
            <p:cNvPr id="14" name="Rechte verbindingslijn 33"/>
            <p:cNvCxnSpPr/>
            <p:nvPr/>
          </p:nvCxnSpPr>
          <p:spPr>
            <a:xfrm flipH="1">
              <a:off x="5988554" y="2527547"/>
              <a:ext cx="161944" cy="1529886"/>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Rectangle 9"/>
              <p:cNvSpPr>
                <a:spLocks noChangeArrowheads="1"/>
              </p:cNvSpPr>
              <p:nvPr/>
            </p:nvSpPr>
            <p:spPr bwMode="auto">
              <a:xfrm>
                <a:off x="25867" y="3695786"/>
                <a:ext cx="7915275" cy="29735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nl-NL" altLang="nl-NL" sz="1800" b="1" dirty="0"/>
                  <a:t>Te bewijzen:  </a:t>
                </a:r>
                <a14:m>
                  <m:oMath xmlns:m="http://schemas.openxmlformats.org/officeDocument/2006/math">
                    <m:d>
                      <m:dPr>
                        <m:begChr m:val="|"/>
                        <m:endChr m:val="|"/>
                        <m:ctrlPr>
                          <a:rPr lang="nl-NL" altLang="nl-NL" sz="1800" i="1" dirty="0">
                            <a:latin typeface="Cambria Math" panose="02040503050406030204" pitchFamily="18" charset="0"/>
                          </a:rPr>
                        </m:ctrlPr>
                      </m:dPr>
                      <m:e>
                        <m:r>
                          <a:rPr lang="nl-NL" altLang="nl-NL" sz="1800" i="1" dirty="0">
                            <a:latin typeface="Cambria Math" panose="02040503050406030204" pitchFamily="18" charset="0"/>
                          </a:rPr>
                          <m:t>𝐴𝐶</m:t>
                        </m:r>
                      </m:e>
                    </m:d>
                    <m:r>
                      <a:rPr lang="en-US" altLang="nl-NL" sz="1800" i="1" dirty="0">
                        <a:latin typeface="Cambria Math" panose="02040503050406030204" pitchFamily="18" charset="0"/>
                      </a:rPr>
                      <m:t>=</m:t>
                    </m:r>
                    <m:d>
                      <m:dPr>
                        <m:begChr m:val="|"/>
                        <m:endChr m:val="|"/>
                        <m:ctrlPr>
                          <a:rPr lang="nl-NL" altLang="nl-NL" sz="1800" i="1" dirty="0">
                            <a:latin typeface="Cambria Math" panose="02040503050406030204" pitchFamily="18" charset="0"/>
                          </a:rPr>
                        </m:ctrlPr>
                      </m:dPr>
                      <m:e>
                        <m:r>
                          <a:rPr lang="nl-NL" altLang="nl-NL" sz="1800" i="1" dirty="0">
                            <a:latin typeface="Cambria Math" panose="02040503050406030204" pitchFamily="18" charset="0"/>
                          </a:rPr>
                          <m:t>𝐵𝐷</m:t>
                        </m:r>
                      </m:e>
                    </m:d>
                    <m:r>
                      <a:rPr lang="en-US" altLang="nl-NL" sz="1800" b="0" i="1" dirty="0" smtClean="0">
                        <a:latin typeface="Cambria Math" panose="02040503050406030204" pitchFamily="18" charset="0"/>
                      </a:rPr>
                      <m:t> </m:t>
                    </m:r>
                  </m:oMath>
                </a14:m>
                <a:r>
                  <a:rPr lang="nl-NL" altLang="nl-NL" sz="1800" b="1" dirty="0"/>
                  <a:t> </a:t>
                </a:r>
                <a:r>
                  <a:rPr lang="nl-NL" altLang="nl-NL" sz="1800" dirty="0"/>
                  <a:t>(</a:t>
                </a:r>
                <a:r>
                  <a:rPr lang="nl-NL" altLang="nl-NL" sz="1800" b="1" dirty="0"/>
                  <a:t>bewezen als</a:t>
                </a:r>
                <a:r>
                  <a:rPr lang="nl-NL" altLang="nl-NL" sz="1800" dirty="0"/>
                  <a:t>:</a:t>
                </a:r>
                <a:r>
                  <a:rPr lang="nl-NL" altLang="nl-NL" sz="1800" b="1" dirty="0"/>
                  <a:t> </a:t>
                </a:r>
                <a14:m>
                  <m:oMath xmlns:m="http://schemas.openxmlformats.org/officeDocument/2006/math">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𝐴𝑀𝐶</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  </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𝐵𝑀𝐷</m:t>
                    </m:r>
                  </m:oMath>
                </a14:m>
                <a:r>
                  <a:rPr lang="nl-NL" altLang="nl-NL" sz="1800" b="1" dirty="0"/>
                  <a:t>) </a:t>
                </a:r>
              </a:p>
              <a:p>
                <a:pPr>
                  <a:spcBef>
                    <a:spcPts val="1200"/>
                  </a:spcBef>
                  <a:buNone/>
                </a:pPr>
                <a:r>
                  <a:rPr lang="nl-NL" altLang="nl-NL" sz="1800" b="1" dirty="0"/>
                  <a:t>Bewijs:</a:t>
                </a:r>
              </a:p>
              <a:p>
                <a:pPr>
                  <a:spcBef>
                    <a:spcPts val="900"/>
                  </a:spcBef>
                  <a:buNone/>
                </a:pPr>
                <a:r>
                  <a:rPr lang="nl-NL" altLang="nl-NL" sz="1800" dirty="0">
                    <a:sym typeface="Symbol" panose="05050102010706020507" pitchFamily="18" charset="2"/>
                  </a:rPr>
                  <a:t>1.  </a:t>
                </a:r>
                <a14:m>
                  <m:oMath xmlns:m="http://schemas.openxmlformats.org/officeDocument/2006/math">
                    <m:d>
                      <m:dPr>
                        <m:begChr m:val="|"/>
                        <m:endChr m:val="|"/>
                        <m:ctrlPr>
                          <a:rPr lang="nl-NL" altLang="nl-NL" sz="1800" i="1" dirty="0">
                            <a:latin typeface="Cambria Math" panose="02040503050406030204" pitchFamily="18" charset="0"/>
                          </a:rPr>
                        </m:ctrlPr>
                      </m:dPr>
                      <m:e>
                        <m:r>
                          <a:rPr lang="nl-NL" altLang="nl-NL" sz="1800" i="1" dirty="0">
                            <a:latin typeface="Cambria Math" panose="02040503050406030204" pitchFamily="18" charset="0"/>
                          </a:rPr>
                          <m:t>𝐴</m:t>
                        </m:r>
                        <m:r>
                          <a:rPr lang="en-US" altLang="nl-NL" sz="1800" b="0" i="1" dirty="0" smtClean="0">
                            <a:latin typeface="Cambria Math" panose="02040503050406030204" pitchFamily="18" charset="0"/>
                          </a:rPr>
                          <m:t>𝑀</m:t>
                        </m:r>
                      </m:e>
                    </m:d>
                    <m:r>
                      <a:rPr lang="en-US" altLang="nl-NL" sz="1800" i="1" dirty="0">
                        <a:latin typeface="Cambria Math" panose="02040503050406030204" pitchFamily="18" charset="0"/>
                      </a:rPr>
                      <m:t>=</m:t>
                    </m:r>
                    <m:d>
                      <m:dPr>
                        <m:begChr m:val="|"/>
                        <m:endChr m:val="|"/>
                        <m:ctrlPr>
                          <a:rPr lang="nl-NL" altLang="nl-NL" sz="1800" i="1" dirty="0">
                            <a:latin typeface="Cambria Math" panose="02040503050406030204" pitchFamily="18" charset="0"/>
                          </a:rPr>
                        </m:ctrlPr>
                      </m:dPr>
                      <m:e>
                        <m:r>
                          <a:rPr lang="nl-NL" altLang="nl-NL" sz="1800" i="1" dirty="0">
                            <a:latin typeface="Cambria Math" panose="02040503050406030204" pitchFamily="18" charset="0"/>
                          </a:rPr>
                          <m:t>𝐵</m:t>
                        </m:r>
                        <m:r>
                          <a:rPr lang="en-US" altLang="nl-NL" sz="1800" b="0" i="1" dirty="0" smtClean="0">
                            <a:latin typeface="Cambria Math" panose="02040503050406030204" pitchFamily="18" charset="0"/>
                          </a:rPr>
                          <m:t>𝑀</m:t>
                        </m:r>
                      </m:e>
                    </m:d>
                    <m:r>
                      <a:rPr lang="nl-NL" altLang="nl-NL" sz="1800" i="1" dirty="0" smtClean="0">
                        <a:latin typeface="Cambria Math" panose="02040503050406030204" pitchFamily="18" charset="0"/>
                        <a:sym typeface="Symbol" panose="05050102010706020507" pitchFamily="18" charset="2"/>
                      </a:rPr>
                      <m:t>  </m:t>
                    </m:r>
                  </m:oMath>
                </a14:m>
                <a:r>
                  <a:rPr lang="nl-NL" altLang="nl-NL" sz="1800" dirty="0">
                    <a:sym typeface="Symbol" panose="05050102010706020507" pitchFamily="18" charset="2"/>
                  </a:rPr>
                  <a:t>(gegeven)</a:t>
                </a:r>
              </a:p>
              <a:p>
                <a:pPr>
                  <a:spcBef>
                    <a:spcPts val="900"/>
                  </a:spcBef>
                  <a:buNone/>
                </a:pPr>
                <a:r>
                  <a:rPr lang="nl-NL" altLang="nl-NL" sz="1800" dirty="0">
                    <a:sym typeface="Symbol" panose="05050102010706020507" pitchFamily="18" charset="2"/>
                  </a:rPr>
                  <a:t>2.  </a:t>
                </a:r>
                <a14:m>
                  <m:oMath xmlns:m="http://schemas.openxmlformats.org/officeDocument/2006/math">
                    <m:d>
                      <m:dPr>
                        <m:begChr m:val="|"/>
                        <m:endChr m:val="|"/>
                        <m:ctrlPr>
                          <a:rPr lang="nl-NL" altLang="nl-NL" sz="1800" i="1" dirty="0">
                            <a:latin typeface="Cambria Math" panose="02040503050406030204" pitchFamily="18" charset="0"/>
                          </a:rPr>
                        </m:ctrlPr>
                      </m:dPr>
                      <m:e>
                        <m:r>
                          <a:rPr lang="en-US" altLang="nl-NL" sz="1800" b="0" i="1" dirty="0" smtClean="0">
                            <a:latin typeface="Cambria Math" panose="02040503050406030204" pitchFamily="18" charset="0"/>
                          </a:rPr>
                          <m:t>𝐶</m:t>
                        </m:r>
                        <m:r>
                          <a:rPr lang="en-US" altLang="nl-NL" sz="1800" i="1" dirty="0">
                            <a:latin typeface="Cambria Math" panose="02040503050406030204" pitchFamily="18" charset="0"/>
                          </a:rPr>
                          <m:t>𝑀</m:t>
                        </m:r>
                      </m:e>
                    </m:d>
                    <m:r>
                      <a:rPr lang="en-US" altLang="nl-NL" sz="1800" i="1" dirty="0">
                        <a:latin typeface="Cambria Math" panose="02040503050406030204" pitchFamily="18" charset="0"/>
                      </a:rPr>
                      <m:t>=</m:t>
                    </m:r>
                    <m:d>
                      <m:dPr>
                        <m:begChr m:val="|"/>
                        <m:endChr m:val="|"/>
                        <m:ctrlPr>
                          <a:rPr lang="nl-NL" altLang="nl-NL" sz="1800" i="1" dirty="0">
                            <a:latin typeface="Cambria Math" panose="02040503050406030204" pitchFamily="18" charset="0"/>
                          </a:rPr>
                        </m:ctrlPr>
                      </m:dPr>
                      <m:e>
                        <m:r>
                          <a:rPr lang="en-US" altLang="nl-NL" sz="1800" b="0" i="1" dirty="0" smtClean="0">
                            <a:latin typeface="Cambria Math" panose="02040503050406030204" pitchFamily="18" charset="0"/>
                          </a:rPr>
                          <m:t>𝐷</m:t>
                        </m:r>
                        <m:r>
                          <a:rPr lang="en-US" altLang="nl-NL" sz="1800" i="1" dirty="0">
                            <a:latin typeface="Cambria Math" panose="02040503050406030204" pitchFamily="18" charset="0"/>
                          </a:rPr>
                          <m:t>𝑀</m:t>
                        </m:r>
                      </m:e>
                    </m:d>
                    <m:r>
                      <a:rPr lang="nl-NL" altLang="nl-NL" sz="1800" i="1" dirty="0">
                        <a:latin typeface="Cambria Math" panose="02040503050406030204" pitchFamily="18" charset="0"/>
                        <a:sym typeface="Symbol" panose="05050102010706020507" pitchFamily="18" charset="2"/>
                      </a:rPr>
                      <m:t>  </m:t>
                    </m:r>
                  </m:oMath>
                </a14:m>
                <a:r>
                  <a:rPr lang="nl-NL" altLang="nl-NL" sz="1800" dirty="0">
                    <a:sym typeface="Symbol" panose="05050102010706020507" pitchFamily="18" charset="2"/>
                  </a:rPr>
                  <a:t>(gegeven)</a:t>
                </a:r>
              </a:p>
              <a:p>
                <a:pPr>
                  <a:spcBef>
                    <a:spcPts val="900"/>
                  </a:spcBef>
                  <a:buNone/>
                </a:pPr>
                <a:r>
                  <a:rPr lang="nl-NL" altLang="nl-NL" sz="1800" dirty="0">
                    <a:sym typeface="Symbol" panose="05050102010706020507" pitchFamily="18" charset="2"/>
                  </a:rPr>
                  <a:t>3.  </a:t>
                </a:r>
                <a14:m>
                  <m:oMath xmlns:m="http://schemas.openxmlformats.org/officeDocument/2006/math">
                    <m:r>
                      <a:rPr lang="nl-NL" altLang="nl-NL" sz="1800" i="1" dirty="0">
                        <a:latin typeface="Cambria Math" panose="02040503050406030204" pitchFamily="18" charset="0"/>
                        <a:sym typeface="Symbol" panose="05050102010706020507" pitchFamily="18" charset="2"/>
                      </a:rPr>
                      <m:t></m:t>
                    </m:r>
                    <m:r>
                      <a:rPr lang="en-US" altLang="nl-NL" sz="1800" b="0" i="1" dirty="0" smtClean="0">
                        <a:latin typeface="Cambria Math" panose="02040503050406030204" pitchFamily="18" charset="0"/>
                        <a:sym typeface="Symbol" panose="05050102010706020507" pitchFamily="18" charset="2"/>
                      </a:rPr>
                      <m:t>𝐴𝑀𝐶</m:t>
                    </m:r>
                    <m:r>
                      <a:rPr lang="en-US" altLang="nl-NL" sz="1800" b="0" i="1" dirty="0" smtClean="0">
                        <a:latin typeface="Cambria Math" panose="02040503050406030204" pitchFamily="18" charset="0"/>
                        <a:sym typeface="Symbol" panose="05050102010706020507" pitchFamily="18" charset="2"/>
                      </a:rPr>
                      <m:t>=</m:t>
                    </m:r>
                    <m:r>
                      <a:rPr lang="en-US" altLang="nl-NL" sz="1800" b="0" i="1" dirty="0" smtClean="0">
                        <a:latin typeface="Cambria Math" panose="02040503050406030204" pitchFamily="18" charset="0"/>
                        <a:sym typeface="Symbol" panose="05050102010706020507" pitchFamily="18" charset="2"/>
                      </a:rPr>
                      <m:t>𝐷𝑀𝐶</m:t>
                    </m:r>
                  </m:oMath>
                </a14:m>
                <a:r>
                  <a:rPr lang="nl-NL" altLang="nl-NL" sz="1800" dirty="0">
                    <a:sym typeface="Symbol" panose="05050102010706020507" pitchFamily="18" charset="2"/>
                  </a:rPr>
                  <a:t>  (overstaande hoeken)</a:t>
                </a:r>
              </a:p>
              <a:p>
                <a:pPr>
                  <a:spcBef>
                    <a:spcPts val="900"/>
                  </a:spcBef>
                  <a:buNone/>
                </a:pPr>
                <a:r>
                  <a:rPr lang="nl-NL" altLang="nl-NL" sz="1800" dirty="0">
                    <a:sym typeface="Symbol" panose="05050102010706020507" pitchFamily="18" charset="2"/>
                  </a:rPr>
                  <a:t>4.  </a:t>
                </a:r>
                <a14:m>
                  <m:oMath xmlns:m="http://schemas.openxmlformats.org/officeDocument/2006/math">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𝐴𝑀𝐶</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  </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𝐵𝑀𝐷</m:t>
                    </m:r>
                    <m:r>
                      <a:rPr lang="en-US" altLang="nl-NL" sz="1800" i="1" dirty="0">
                        <a:latin typeface="Cambria Math" panose="02040503050406030204" pitchFamily="18" charset="0"/>
                        <a:cs typeface="Times New Roman" panose="02020603050405020304" pitchFamily="18" charset="0"/>
                        <a:sym typeface="Symbol" panose="05050102010706020507" pitchFamily="18" charset="2"/>
                      </a:rPr>
                      <m:t> </m:t>
                    </m:r>
                  </m:oMath>
                </a14:m>
                <a:r>
                  <a:rPr lang="nl-NL" altLang="nl-NL" sz="1800" dirty="0">
                    <a:sym typeface="Symbol" panose="05050102010706020507" pitchFamily="18" charset="2"/>
                  </a:rPr>
                  <a:t> (</a:t>
                </a:r>
                <a:r>
                  <a:rPr lang="nl-NL" altLang="nl-NL" sz="1800" b="1" dirty="0">
                    <a:sym typeface="Symbol" panose="05050102010706020507" pitchFamily="18" charset="2"/>
                  </a:rPr>
                  <a:t>ZHZ</a:t>
                </a:r>
                <a:r>
                  <a:rPr lang="nl-NL" altLang="nl-NL" sz="1800" dirty="0">
                    <a:sym typeface="Symbol" panose="05050102010706020507" pitchFamily="18" charset="2"/>
                  </a:rPr>
                  <a:t>)  (1, 2, 3)</a:t>
                </a:r>
              </a:p>
              <a:p>
                <a:pPr>
                  <a:spcBef>
                    <a:spcPts val="900"/>
                  </a:spcBef>
                  <a:buNone/>
                </a:pPr>
                <a:r>
                  <a:rPr lang="nl-NL" altLang="nl-NL" sz="1800" dirty="0">
                    <a:sym typeface="Symbol" panose="05050102010706020507" pitchFamily="18" charset="2"/>
                  </a:rPr>
                  <a:t>5.  </a:t>
                </a:r>
                <a14:m>
                  <m:oMath xmlns:m="http://schemas.openxmlformats.org/officeDocument/2006/math">
                    <m:d>
                      <m:dPr>
                        <m:begChr m:val="|"/>
                        <m:endChr m:val="|"/>
                        <m:ctrlPr>
                          <a:rPr lang="nl-NL" altLang="nl-NL" sz="1800" i="1" dirty="0">
                            <a:latin typeface="Cambria Math" panose="02040503050406030204" pitchFamily="18" charset="0"/>
                          </a:rPr>
                        </m:ctrlPr>
                      </m:dPr>
                      <m:e>
                        <m:r>
                          <a:rPr lang="nl-NL" altLang="nl-NL" sz="1800" i="1" dirty="0">
                            <a:latin typeface="Cambria Math" panose="02040503050406030204" pitchFamily="18" charset="0"/>
                          </a:rPr>
                          <m:t>𝐴𝐶</m:t>
                        </m:r>
                      </m:e>
                    </m:d>
                    <m:r>
                      <a:rPr lang="en-US" altLang="nl-NL" sz="1800" i="1" dirty="0">
                        <a:latin typeface="Cambria Math" panose="02040503050406030204" pitchFamily="18" charset="0"/>
                      </a:rPr>
                      <m:t>=</m:t>
                    </m:r>
                    <m:d>
                      <m:dPr>
                        <m:begChr m:val="|"/>
                        <m:endChr m:val="|"/>
                        <m:ctrlPr>
                          <a:rPr lang="nl-NL" altLang="nl-NL" sz="1800" i="1" dirty="0">
                            <a:latin typeface="Cambria Math" panose="02040503050406030204" pitchFamily="18" charset="0"/>
                          </a:rPr>
                        </m:ctrlPr>
                      </m:dPr>
                      <m:e>
                        <m:r>
                          <a:rPr lang="nl-NL" altLang="nl-NL" sz="1800" i="1" dirty="0">
                            <a:latin typeface="Cambria Math" panose="02040503050406030204" pitchFamily="18" charset="0"/>
                          </a:rPr>
                          <m:t>𝐵𝐷</m:t>
                        </m:r>
                      </m:e>
                    </m:d>
                  </m:oMath>
                </a14:m>
                <a:r>
                  <a:rPr lang="nl-NL" altLang="nl-NL" sz="1800" dirty="0">
                    <a:sym typeface="Symbol" panose="05050102010706020507" pitchFamily="18" charset="2"/>
                  </a:rPr>
                  <a:t>   (4)    </a:t>
                </a:r>
                <a:r>
                  <a:rPr lang="nl-NL" altLang="nl-NL" sz="1800" b="1" dirty="0">
                    <a:sym typeface="Symbol" panose="05050102010706020507" pitchFamily="18" charset="2"/>
                  </a:rPr>
                  <a:t>QED</a:t>
                </a:r>
                <a:r>
                  <a:rPr lang="nl-NL" altLang="nl-NL" sz="1800" dirty="0">
                    <a:sym typeface="Symbol" panose="05050102010706020507" pitchFamily="18" charset="2"/>
                  </a:rPr>
                  <a:t>!</a:t>
                </a:r>
                <a:endParaRPr lang="nl-NL" altLang="nl-NL" sz="1800" dirty="0"/>
              </a:p>
              <a:p>
                <a:pPr eaLnBrk="1" hangingPunct="1">
                  <a:buFontTx/>
                  <a:buNone/>
                </a:pPr>
                <a:endParaRPr lang="nl-NL" altLang="nl-NL" sz="1800" dirty="0"/>
              </a:p>
            </p:txBody>
          </p:sp>
        </mc:Choice>
        <mc:Fallback xmlns="">
          <p:sp>
            <p:nvSpPr>
              <p:cNvPr id="16" name="Rectangle 9"/>
              <p:cNvSpPr>
                <a:spLocks noRot="1" noChangeAspect="1" noMove="1" noResize="1" noEditPoints="1" noAdjustHandles="1" noChangeArrowheads="1" noChangeShapeType="1" noTextEdit="1"/>
              </p:cNvSpPr>
              <p:nvPr/>
            </p:nvSpPr>
            <p:spPr bwMode="auto">
              <a:xfrm>
                <a:off x="25867" y="3695786"/>
                <a:ext cx="7915275" cy="2973574"/>
              </a:xfrm>
              <a:prstGeom prst="rect">
                <a:avLst/>
              </a:prstGeom>
              <a:blipFill rotWithShape="0">
                <a:blip r:embed="rId8"/>
                <a:stretch>
                  <a:fillRect l="-616" t="-102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5966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el 1"/>
          <p:cNvSpPr>
            <a:spLocks noGrp="1"/>
          </p:cNvSpPr>
          <p:nvPr>
            <p:ph type="title"/>
          </p:nvPr>
        </p:nvSpPr>
        <p:spPr>
          <a:xfrm>
            <a:off x="0" y="0"/>
            <a:ext cx="9143999" cy="980728"/>
          </a:xfrm>
        </p:spPr>
        <p:txBody>
          <a:bodyPr>
            <a:normAutofit/>
          </a:bodyPr>
          <a:lstStyle/>
          <a:p>
            <a:r>
              <a:rPr lang="nl-NL" altLang="nl-NL" sz="3200" b="1" kern="0" dirty="0">
                <a:latin typeface="Times New Roman"/>
              </a:rPr>
              <a:t>HUISWERK</a:t>
            </a:r>
          </a:p>
        </p:txBody>
      </p:sp>
      <p:sp>
        <p:nvSpPr>
          <p:cNvPr id="67589" name="Tekstvak 2"/>
          <p:cNvSpPr txBox="1">
            <a:spLocks noChangeArrowheads="1"/>
          </p:cNvSpPr>
          <p:nvPr/>
        </p:nvSpPr>
        <p:spPr bwMode="auto">
          <a:xfrm>
            <a:off x="1043608" y="1484784"/>
            <a:ext cx="7211963"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nl-NL" altLang="nl-NL" sz="2400" b="1" kern="0" dirty="0">
                <a:solidFill>
                  <a:schemeClr val="tx1"/>
                </a:solidFill>
                <a:latin typeface="Times New Roman"/>
              </a:rPr>
              <a:t>leren 3.2</a:t>
            </a:r>
          </a:p>
          <a:p>
            <a:pPr>
              <a:spcBef>
                <a:spcPct val="0"/>
              </a:spcBef>
              <a:buClrTx/>
              <a:buFontTx/>
              <a:buNone/>
            </a:pPr>
            <a:r>
              <a:rPr lang="en-US" altLang="nl-NL" sz="2400" b="1" kern="0" dirty="0">
                <a:solidFill>
                  <a:schemeClr val="tx1"/>
                </a:solidFill>
                <a:latin typeface="Times New Roman"/>
              </a:rPr>
              <a:t>+ stellingenblad (stellingen tot nu toe bewezen)</a:t>
            </a:r>
            <a:endParaRPr lang="nl-NL" altLang="nl-NL" sz="2400" b="1" kern="0" dirty="0">
              <a:solidFill>
                <a:schemeClr val="tx1"/>
              </a:solidFill>
              <a:latin typeface="Times New Roman"/>
            </a:endParaRPr>
          </a:p>
          <a:p>
            <a:pPr>
              <a:spcBef>
                <a:spcPct val="0"/>
              </a:spcBef>
              <a:buClrTx/>
              <a:buFontTx/>
              <a:buNone/>
            </a:pPr>
            <a:endParaRPr lang="en-US" altLang="nl-NL" sz="2400" b="1" kern="0" dirty="0">
              <a:solidFill>
                <a:schemeClr val="tx1"/>
              </a:solidFill>
              <a:latin typeface="Times New Roman"/>
            </a:endParaRPr>
          </a:p>
          <a:p>
            <a:pPr>
              <a:spcBef>
                <a:spcPct val="0"/>
              </a:spcBef>
              <a:buClrTx/>
              <a:buFontTx/>
              <a:buNone/>
            </a:pPr>
            <a:r>
              <a:rPr lang="en-US" altLang="nl-NL" sz="2400" b="1" kern="0" dirty="0">
                <a:solidFill>
                  <a:schemeClr val="tx1"/>
                </a:solidFill>
                <a:latin typeface="Times New Roman"/>
              </a:rPr>
              <a:t>nog maken</a:t>
            </a:r>
            <a:endParaRPr lang="nl-NL" altLang="nl-NL" sz="2400" b="1" kern="0" dirty="0">
              <a:solidFill>
                <a:schemeClr val="tx1"/>
              </a:solidFill>
              <a:latin typeface="Times New Roman"/>
            </a:endParaRPr>
          </a:p>
          <a:p>
            <a:pPr>
              <a:spcBef>
                <a:spcPct val="0"/>
              </a:spcBef>
              <a:buClrTx/>
              <a:buFontTx/>
              <a:buNone/>
            </a:pPr>
            <a:endParaRPr lang="nl-NL" altLang="en-US" sz="1000" dirty="0">
              <a:solidFill>
                <a:schemeClr val="tx1"/>
              </a:solidFill>
            </a:endParaRPr>
          </a:p>
          <a:p>
            <a:pPr>
              <a:spcBef>
                <a:spcPct val="0"/>
              </a:spcBef>
              <a:buClrTx/>
              <a:buFontTx/>
              <a:buNone/>
            </a:pPr>
            <a:r>
              <a:rPr lang="nl-NL" altLang="en-US" sz="2400" b="1" dirty="0">
                <a:solidFill>
                  <a:schemeClr val="tx1"/>
                </a:solidFill>
              </a:rPr>
              <a:t>3.2: opgave 10 </a:t>
            </a:r>
            <a:r>
              <a:rPr lang="nl-NL" altLang="en-US" sz="2400" b="1">
                <a:solidFill>
                  <a:schemeClr val="tx1"/>
                </a:solidFill>
              </a:rPr>
              <a:t>en 11</a:t>
            </a:r>
          </a:p>
          <a:p>
            <a:pPr>
              <a:spcBef>
                <a:spcPct val="0"/>
              </a:spcBef>
              <a:buClrTx/>
              <a:buFontTx/>
              <a:buNone/>
            </a:pPr>
            <a:endParaRPr lang="nl-NL" altLang="en-US" sz="2400" b="1" dirty="0">
              <a:solidFill>
                <a:schemeClr val="tx1"/>
              </a:solidFill>
            </a:endParaRPr>
          </a:p>
          <a:p>
            <a:pPr>
              <a:spcBef>
                <a:spcPct val="0"/>
              </a:spcBef>
              <a:buClrTx/>
              <a:buFontTx/>
              <a:buNone/>
            </a:pPr>
            <a:endParaRPr lang="nl-NL" altLang="en-US" sz="1000" b="1" dirty="0">
              <a:solidFill>
                <a:schemeClr val="tx1"/>
              </a:solidFill>
            </a:endParaRPr>
          </a:p>
        </p:txBody>
      </p:sp>
    </p:spTree>
    <p:extLst>
      <p:ext uri="{BB962C8B-B14F-4D97-AF65-F5344CB8AC3E}">
        <p14:creationId xmlns:p14="http://schemas.microsoft.com/office/powerpoint/2010/main" val="74325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45" t="516" r="3423" b="4233"/>
          <a:stretch/>
        </p:blipFill>
        <p:spPr bwMode="auto">
          <a:xfrm>
            <a:off x="1" y="1177903"/>
            <a:ext cx="9144000" cy="35472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a:ln>
            <a:noFill/>
          </a:ln>
        </p:spPr>
      </p:pic>
      <p:sp>
        <p:nvSpPr>
          <p:cNvPr id="10" name="Rectangle 2"/>
          <p:cNvSpPr txBox="1">
            <a:spLocks noChangeArrowheads="1"/>
          </p:cNvSpPr>
          <p:nvPr/>
        </p:nvSpPr>
        <p:spPr bwMode="auto">
          <a:xfrm>
            <a:off x="144780" y="44624"/>
            <a:ext cx="8549640" cy="66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NL" altLang="nl-NL" sz="3200" b="1" i="0" u="none" strike="noStrike" kern="0" cap="none" spc="0" normalizeH="0" baseline="0" noProof="0" dirty="0">
                <a:ln>
                  <a:noFill/>
                </a:ln>
                <a:solidFill>
                  <a:schemeClr val="tx1"/>
                </a:solidFill>
                <a:effectLst/>
                <a:uLnTx/>
                <a:uFillTx/>
                <a:latin typeface="Times New Roman"/>
                <a:ea typeface="+mj-ea"/>
                <a:cs typeface="+mj-cs"/>
              </a:rPr>
              <a:t>VOORKENNIS</a:t>
            </a:r>
          </a:p>
        </p:txBody>
      </p:sp>
    </p:spTree>
    <p:extLst>
      <p:ext uri="{BB962C8B-B14F-4D97-AF65-F5344CB8AC3E}">
        <p14:creationId xmlns:p14="http://schemas.microsoft.com/office/powerpoint/2010/main" val="1395780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9"/>
              <p:cNvSpPr>
                <a:spLocks noChangeArrowheads="1"/>
              </p:cNvSpPr>
              <p:nvPr/>
            </p:nvSpPr>
            <p:spPr bwMode="auto">
              <a:xfrm>
                <a:off x="-1680" y="1711627"/>
                <a:ext cx="8112125" cy="1157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nl-NL" altLang="nl-NL" b="1" u="sng" dirty="0"/>
                  <a:t>STELLING</a:t>
                </a:r>
                <a:r>
                  <a:rPr lang="nl-NL" altLang="nl-NL" dirty="0"/>
                  <a:t> </a:t>
                </a:r>
              </a:p>
              <a:p>
                <a:pPr>
                  <a:buFontTx/>
                  <a:buNone/>
                </a:pPr>
                <a:r>
                  <a:rPr lang="nl-NL" altLang="nl-NL" dirty="0"/>
                  <a:t>Gegeven is gelijkbenige </a:t>
                </a:r>
                <a14:m>
                  <m:oMath xmlns:m="http://schemas.openxmlformats.org/officeDocument/2006/math">
                    <m:r>
                      <a:rPr lang="nl-NL" altLang="nl-NL" i="1" dirty="0" smtClean="0">
                        <a:latin typeface="Cambria Math" panose="02040503050406030204" pitchFamily="18" charset="0"/>
                        <a:sym typeface="Symbol" panose="05050102010706020507" pitchFamily="18" charset="2"/>
                      </a:rPr>
                      <m:t></m:t>
                    </m:r>
                    <m:r>
                      <a:rPr lang="nl-NL" altLang="nl-NL" i="1" dirty="0" smtClean="0">
                        <a:latin typeface="Cambria Math" panose="02040503050406030204" pitchFamily="18" charset="0"/>
                        <a:sym typeface="Symbol" panose="05050102010706020507" pitchFamily="18" charset="2"/>
                      </a:rPr>
                      <m:t>𝐴𝐵𝐶</m:t>
                    </m:r>
                  </m:oMath>
                </a14:m>
                <a:r>
                  <a:rPr lang="nl-NL" altLang="nl-NL" dirty="0">
                    <a:sym typeface="Symbol" panose="05050102010706020507" pitchFamily="18" charset="2"/>
                  </a:rPr>
                  <a:t>. </a:t>
                </a:r>
              </a:p>
              <a:p>
                <a:pPr>
                  <a:buFontTx/>
                  <a:buNone/>
                </a:pPr>
                <a:r>
                  <a:rPr lang="nl-NL" altLang="nl-NL" dirty="0">
                    <a:sym typeface="Symbol" panose="05050102010706020507" pitchFamily="18" charset="2"/>
                  </a:rPr>
                  <a:t>Dan geldt: de basishoeken zijn gelijk ofwel </a:t>
                </a:r>
                <a14:m>
                  <m:oMath xmlns:m="http://schemas.openxmlformats.org/officeDocument/2006/math">
                    <m:r>
                      <a:rPr lang="nl-NL" altLang="nl-NL" i="1" dirty="0" smtClean="0">
                        <a:latin typeface="Cambria Math" panose="02040503050406030204" pitchFamily="18" charset="0"/>
                        <a:sym typeface="Symbol" panose="05050102010706020507" pitchFamily="18" charset="2"/>
                      </a:rPr>
                      <m:t></m:t>
                    </m:r>
                    <m:r>
                      <a:rPr lang="nl-NL" altLang="nl-NL" i="1" dirty="0" smtClean="0">
                        <a:latin typeface="Cambria Math" panose="02040503050406030204" pitchFamily="18" charset="0"/>
                        <a:sym typeface="Symbol" panose="05050102010706020507" pitchFamily="18" charset="2"/>
                      </a:rPr>
                      <m:t>𝐴</m:t>
                    </m:r>
                    <m:r>
                      <a:rPr lang="en-US" altLang="nl-NL" b="0" i="1" dirty="0" smtClean="0">
                        <a:latin typeface="Cambria Math" panose="02040503050406030204" pitchFamily="18" charset="0"/>
                        <a:sym typeface="Symbol" panose="05050102010706020507" pitchFamily="18" charset="2"/>
                      </a:rPr>
                      <m:t>=</m:t>
                    </m:r>
                    <m:r>
                      <a:rPr lang="nl-NL" altLang="nl-NL" i="1" dirty="0" smtClean="0">
                        <a:latin typeface="Cambria Math" panose="02040503050406030204" pitchFamily="18" charset="0"/>
                        <a:sym typeface="Symbol" panose="05050102010706020507" pitchFamily="18" charset="2"/>
                      </a:rPr>
                      <m:t></m:t>
                    </m:r>
                    <m:r>
                      <a:rPr lang="nl-NL" altLang="nl-NL" i="1" dirty="0" smtClean="0">
                        <a:latin typeface="Cambria Math" panose="02040503050406030204" pitchFamily="18" charset="0"/>
                        <a:sym typeface="Symbol" panose="05050102010706020507" pitchFamily="18" charset="2"/>
                      </a:rPr>
                      <m:t>𝐵</m:t>
                    </m:r>
                  </m:oMath>
                </a14:m>
                <a:r>
                  <a:rPr lang="nl-NL" altLang="nl-NL" dirty="0">
                    <a:sym typeface="Symbol" panose="05050102010706020507" pitchFamily="18" charset="2"/>
                  </a:rPr>
                  <a:t>. </a:t>
                </a:r>
                <a:endParaRPr lang="nl-NL" altLang="nl-NL" dirty="0"/>
              </a:p>
              <a:p>
                <a:pPr>
                  <a:buFontTx/>
                  <a:buNone/>
                </a:pPr>
                <a:endParaRPr lang="nl-NL" altLang="nl-NL" sz="1800" dirty="0"/>
              </a:p>
            </p:txBody>
          </p:sp>
        </mc:Choice>
        <mc:Fallback xmlns="">
          <p:sp>
            <p:nvSpPr>
              <p:cNvPr id="2" name="Rectangle 9"/>
              <p:cNvSpPr>
                <a:spLocks noRot="1" noChangeAspect="1" noMove="1" noResize="1" noEditPoints="1" noAdjustHandles="1" noChangeArrowheads="1" noChangeShapeType="1" noTextEdit="1"/>
              </p:cNvSpPr>
              <p:nvPr/>
            </p:nvSpPr>
            <p:spPr bwMode="auto">
              <a:xfrm>
                <a:off x="-1680" y="1711627"/>
                <a:ext cx="8112125" cy="1157331"/>
              </a:xfrm>
              <a:prstGeom prst="rect">
                <a:avLst/>
              </a:prstGeom>
              <a:blipFill rotWithShape="0">
                <a:blip r:embed="rId2"/>
                <a:stretch>
                  <a:fillRect l="-827" t="-3158" b="-68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5" name="Groep 2"/>
          <p:cNvGrpSpPr>
            <a:grpSpLocks/>
          </p:cNvGrpSpPr>
          <p:nvPr/>
        </p:nvGrpSpPr>
        <p:grpSpPr bwMode="auto">
          <a:xfrm>
            <a:off x="6403689" y="1387428"/>
            <a:ext cx="2636596" cy="2834967"/>
            <a:chOff x="2670197" y="1679675"/>
            <a:chExt cx="2636597" cy="2834317"/>
          </a:xfrm>
        </p:grpSpPr>
        <mc:AlternateContent xmlns:mc="http://schemas.openxmlformats.org/markup-compatibility/2006" xmlns:a14="http://schemas.microsoft.com/office/drawing/2010/main">
          <mc:Choice Requires="a14">
            <p:sp>
              <p:nvSpPr>
                <p:cNvPr id="6" name="Text Box 34"/>
                <p:cNvSpPr txBox="1">
                  <a:spLocks noChangeArrowheads="1"/>
                </p:cNvSpPr>
                <p:nvPr/>
              </p:nvSpPr>
              <p:spPr bwMode="auto">
                <a:xfrm>
                  <a:off x="2670197" y="4144660"/>
                  <a:ext cx="33726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𝐴</m:t>
                        </m:r>
                      </m:oMath>
                    </m:oMathPara>
                  </a14:m>
                  <a:endParaRPr lang="nl-NL" altLang="nl-NL" sz="1800" dirty="0">
                    <a:solidFill>
                      <a:schemeClr val="tx1"/>
                    </a:solidFill>
                  </a:endParaRPr>
                </a:p>
              </p:txBody>
            </p:sp>
          </mc:Choice>
          <mc:Fallback xmlns="">
            <p:sp>
              <p:nvSpPr>
                <p:cNvPr id="6" name="Text Box 34"/>
                <p:cNvSpPr txBox="1">
                  <a:spLocks noRot="1" noChangeAspect="1" noMove="1" noResize="1" noEditPoints="1" noAdjustHandles="1" noChangeArrowheads="1" noChangeShapeType="1" noTextEdit="1"/>
                </p:cNvSpPr>
                <p:nvPr/>
              </p:nvSpPr>
              <p:spPr bwMode="auto">
                <a:xfrm>
                  <a:off x="2670197" y="4144660"/>
                  <a:ext cx="337260" cy="369332"/>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35"/>
                <p:cNvSpPr txBox="1">
                  <a:spLocks noChangeArrowheads="1"/>
                </p:cNvSpPr>
                <p:nvPr/>
              </p:nvSpPr>
              <p:spPr bwMode="auto">
                <a:xfrm>
                  <a:off x="4969534" y="4142998"/>
                  <a:ext cx="33726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𝐵</m:t>
                        </m:r>
                      </m:oMath>
                    </m:oMathPara>
                  </a14:m>
                  <a:endParaRPr lang="nl-NL" altLang="nl-NL" sz="1800" dirty="0">
                    <a:solidFill>
                      <a:schemeClr val="tx1"/>
                    </a:solidFill>
                  </a:endParaRPr>
                </a:p>
              </p:txBody>
            </p:sp>
          </mc:Choice>
          <mc:Fallback xmlns="">
            <p:sp>
              <p:nvSpPr>
                <p:cNvPr id="7" name="Text Box 35"/>
                <p:cNvSpPr txBox="1">
                  <a:spLocks noRot="1" noChangeAspect="1" noMove="1" noResize="1" noEditPoints="1" noAdjustHandles="1" noChangeArrowheads="1" noChangeShapeType="1" noTextEdit="1"/>
                </p:cNvSpPr>
                <p:nvPr/>
              </p:nvSpPr>
              <p:spPr bwMode="auto">
                <a:xfrm>
                  <a:off x="4969534" y="4142998"/>
                  <a:ext cx="337260" cy="369332"/>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36"/>
                <p:cNvSpPr txBox="1">
                  <a:spLocks noChangeArrowheads="1"/>
                </p:cNvSpPr>
                <p:nvPr/>
              </p:nvSpPr>
              <p:spPr bwMode="auto">
                <a:xfrm>
                  <a:off x="3821900" y="1679675"/>
                  <a:ext cx="33726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𝐶</m:t>
                        </m:r>
                      </m:oMath>
                    </m:oMathPara>
                  </a14:m>
                  <a:endParaRPr lang="nl-NL" altLang="nl-NL" sz="1800" dirty="0">
                    <a:solidFill>
                      <a:schemeClr val="tx1"/>
                    </a:solidFill>
                  </a:endParaRPr>
                </a:p>
              </p:txBody>
            </p:sp>
          </mc:Choice>
          <mc:Fallback xmlns="">
            <p:sp>
              <p:nvSpPr>
                <p:cNvPr id="8" name="Text Box 36"/>
                <p:cNvSpPr txBox="1">
                  <a:spLocks noRot="1" noChangeAspect="1" noMove="1" noResize="1" noEditPoints="1" noAdjustHandles="1" noChangeArrowheads="1" noChangeShapeType="1" noTextEdit="1"/>
                </p:cNvSpPr>
                <p:nvPr/>
              </p:nvSpPr>
              <p:spPr bwMode="auto">
                <a:xfrm>
                  <a:off x="3821900" y="1679675"/>
                  <a:ext cx="337260" cy="369332"/>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9" name="Gelijkbenige driehoek 1"/>
            <p:cNvSpPr/>
            <p:nvPr/>
          </p:nvSpPr>
          <p:spPr>
            <a:xfrm>
              <a:off x="2959098" y="1992341"/>
              <a:ext cx="2089151" cy="234102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cxnSp>
        <p:nvCxnSpPr>
          <p:cNvPr id="10" name="Rechte verbindingslijn 3"/>
          <p:cNvCxnSpPr/>
          <p:nvPr/>
        </p:nvCxnSpPr>
        <p:spPr>
          <a:xfrm>
            <a:off x="7730815" y="1700166"/>
            <a:ext cx="0" cy="234156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 Box 36"/>
              <p:cNvSpPr txBox="1">
                <a:spLocks noChangeArrowheads="1"/>
              </p:cNvSpPr>
              <p:nvPr/>
            </p:nvSpPr>
            <p:spPr bwMode="auto">
              <a:xfrm>
                <a:off x="7572808" y="3992516"/>
                <a:ext cx="278727" cy="3683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𝐹</m:t>
                      </m:r>
                    </m:oMath>
                  </m:oMathPara>
                </a14:m>
                <a:endParaRPr lang="nl-NL" altLang="nl-NL" sz="1800" dirty="0">
                  <a:solidFill>
                    <a:schemeClr val="tx1"/>
                  </a:solidFill>
                </a:endParaRPr>
              </a:p>
            </p:txBody>
          </p:sp>
        </mc:Choice>
        <mc:Fallback xmlns="">
          <p:sp>
            <p:nvSpPr>
              <p:cNvPr id="11" name="Text Box 36"/>
              <p:cNvSpPr txBox="1">
                <a:spLocks noRot="1" noChangeAspect="1" noMove="1" noResize="1" noEditPoints="1" noAdjustHandles="1" noChangeArrowheads="1" noChangeShapeType="1" noTextEdit="1"/>
              </p:cNvSpPr>
              <p:nvPr/>
            </p:nvSpPr>
            <p:spPr bwMode="auto">
              <a:xfrm>
                <a:off x="7572808" y="3992516"/>
                <a:ext cx="278727" cy="368300"/>
              </a:xfrm>
              <a:prstGeom prst="rect">
                <a:avLst/>
              </a:prstGeom>
              <a:blipFill rotWithShape="0">
                <a:blip r:embed="rId6"/>
                <a:stretch>
                  <a:fillRect r="-130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2" name="Text Box 36"/>
          <p:cNvSpPr txBox="1">
            <a:spLocks noChangeArrowheads="1"/>
          </p:cNvSpPr>
          <p:nvPr/>
        </p:nvSpPr>
        <p:spPr bwMode="auto">
          <a:xfrm>
            <a:off x="7648265" y="3808366"/>
            <a:ext cx="3270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FontTx/>
              <a:buNone/>
            </a:pPr>
            <a:r>
              <a:rPr lang="nl-NL" altLang="nl-NL" sz="1000">
                <a:solidFill>
                  <a:schemeClr val="tx1"/>
                </a:solidFill>
              </a:rPr>
              <a:t>∟</a:t>
            </a:r>
          </a:p>
        </p:txBody>
      </p:sp>
      <p:sp>
        <p:nvSpPr>
          <p:cNvPr id="13" name="Text Box 36"/>
          <p:cNvSpPr txBox="1">
            <a:spLocks noChangeArrowheads="1"/>
          </p:cNvSpPr>
          <p:nvPr/>
        </p:nvSpPr>
        <p:spPr bwMode="auto">
          <a:xfrm rot="16200000">
            <a:off x="7480784" y="3790109"/>
            <a:ext cx="3270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FontTx/>
              <a:buNone/>
            </a:pPr>
            <a:r>
              <a:rPr lang="nl-NL" altLang="nl-NL" sz="1000">
                <a:solidFill>
                  <a:schemeClr val="tx1"/>
                </a:solidFill>
              </a:rPr>
              <a:t>∟</a:t>
            </a:r>
          </a:p>
        </p:txBody>
      </p:sp>
      <p:sp>
        <p:nvSpPr>
          <p:cNvPr id="14" name="Rectangle 9"/>
          <p:cNvSpPr>
            <a:spLocks noChangeArrowheads="1"/>
          </p:cNvSpPr>
          <p:nvPr/>
        </p:nvSpPr>
        <p:spPr bwMode="auto">
          <a:xfrm>
            <a:off x="28648" y="3315466"/>
            <a:ext cx="6127528" cy="119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nl-NL" altLang="nl-NL" b="1" dirty="0"/>
              <a:t>Bewijs dit!</a:t>
            </a:r>
            <a:r>
              <a:rPr lang="nl-NL" altLang="nl-NL" dirty="0"/>
              <a:t> </a:t>
            </a:r>
          </a:p>
          <a:p>
            <a:pPr>
              <a:buFontTx/>
              <a:buNone/>
            </a:pPr>
            <a:r>
              <a:rPr lang="nl-NL" altLang="nl-NL" dirty="0"/>
              <a:t>Het kan op drie manieren. </a:t>
            </a:r>
          </a:p>
          <a:p>
            <a:pPr>
              <a:buFontTx/>
              <a:buNone/>
            </a:pPr>
            <a:r>
              <a:rPr lang="nl-NL" altLang="nl-NL" dirty="0"/>
              <a:t>Kies een geschikte hulplijn, hiernaast staat één voorbeeld.</a:t>
            </a:r>
            <a:r>
              <a:rPr lang="nl-NL" altLang="nl-NL" dirty="0">
                <a:sym typeface="Symbol" panose="05050102010706020507" pitchFamily="18" charset="2"/>
              </a:rPr>
              <a:t> </a:t>
            </a:r>
            <a:endParaRPr lang="nl-NL" altLang="nl-NL" dirty="0"/>
          </a:p>
          <a:p>
            <a:pPr>
              <a:buFontTx/>
              <a:buNone/>
            </a:pPr>
            <a:endParaRPr lang="nl-NL" altLang="nl-NL" sz="1800" dirty="0"/>
          </a:p>
        </p:txBody>
      </p:sp>
      <p:sp>
        <p:nvSpPr>
          <p:cNvPr id="15" name="Titel 1"/>
          <p:cNvSpPr txBox="1">
            <a:spLocks/>
          </p:cNvSpPr>
          <p:nvPr/>
        </p:nvSpPr>
        <p:spPr>
          <a:xfrm>
            <a:off x="0" y="10726"/>
            <a:ext cx="9144000" cy="930194"/>
          </a:xfrm>
          <a:prstGeom prst="rect">
            <a:avLst/>
          </a:prstGeom>
        </p:spPr>
        <p:txBody>
          <a:bodyPr lIns="0" rIns="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600"/>
              </a:spcBef>
            </a:pPr>
            <a:r>
              <a:rPr lang="nl-NL" altLang="nl-NL" sz="3000" b="1" kern="0" dirty="0">
                <a:latin typeface="Times New Roman"/>
              </a:rPr>
              <a:t>TOEPASSEN VAN CONGRUENTIE (§3.2 opgave 10)</a:t>
            </a:r>
          </a:p>
        </p:txBody>
      </p:sp>
      <p:grpSp>
        <p:nvGrpSpPr>
          <p:cNvPr id="22" name="Group 24"/>
          <p:cNvGrpSpPr>
            <a:grpSpLocks/>
          </p:cNvGrpSpPr>
          <p:nvPr/>
        </p:nvGrpSpPr>
        <p:grpSpPr bwMode="auto">
          <a:xfrm rot="900000">
            <a:off x="8193901" y="2933520"/>
            <a:ext cx="261937" cy="269875"/>
            <a:chOff x="1227" y="1174"/>
            <a:chExt cx="165" cy="170"/>
          </a:xfrm>
        </p:grpSpPr>
        <p:sp>
          <p:nvSpPr>
            <p:cNvPr id="23" name="Line 22"/>
            <p:cNvSpPr>
              <a:spLocks noChangeShapeType="1"/>
            </p:cNvSpPr>
            <p:nvPr/>
          </p:nvSpPr>
          <p:spPr bwMode="auto">
            <a:xfrm flipH="1">
              <a:off x="1248" y="1200"/>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24" name="Line 23"/>
            <p:cNvSpPr>
              <a:spLocks noChangeShapeType="1"/>
            </p:cNvSpPr>
            <p:nvPr/>
          </p:nvSpPr>
          <p:spPr bwMode="auto">
            <a:xfrm flipH="1">
              <a:off x="1227" y="1174"/>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grpSp>
        <p:nvGrpSpPr>
          <p:cNvPr id="25" name="Group 24"/>
          <p:cNvGrpSpPr>
            <a:grpSpLocks/>
          </p:cNvGrpSpPr>
          <p:nvPr/>
        </p:nvGrpSpPr>
        <p:grpSpPr bwMode="auto">
          <a:xfrm rot="20700000" flipH="1">
            <a:off x="6984226" y="2943045"/>
            <a:ext cx="261937" cy="269875"/>
            <a:chOff x="1227" y="1174"/>
            <a:chExt cx="165" cy="170"/>
          </a:xfrm>
        </p:grpSpPr>
        <p:sp>
          <p:nvSpPr>
            <p:cNvPr id="26" name="Line 22"/>
            <p:cNvSpPr>
              <a:spLocks noChangeShapeType="1"/>
            </p:cNvSpPr>
            <p:nvPr/>
          </p:nvSpPr>
          <p:spPr bwMode="auto">
            <a:xfrm flipH="1">
              <a:off x="1248" y="1200"/>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27" name="Line 23"/>
            <p:cNvSpPr>
              <a:spLocks noChangeShapeType="1"/>
            </p:cNvSpPr>
            <p:nvPr/>
          </p:nvSpPr>
          <p:spPr bwMode="auto">
            <a:xfrm flipH="1">
              <a:off x="1227" y="1174"/>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8045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8" name="Groep 1"/>
          <p:cNvGrpSpPr>
            <a:grpSpLocks/>
          </p:cNvGrpSpPr>
          <p:nvPr/>
        </p:nvGrpSpPr>
        <p:grpSpPr bwMode="auto">
          <a:xfrm>
            <a:off x="3218603" y="2856918"/>
            <a:ext cx="3923958" cy="2086284"/>
            <a:chOff x="2274579" y="2190438"/>
            <a:chExt cx="3923958" cy="2085842"/>
          </a:xfrm>
        </p:grpSpPr>
        <mc:AlternateContent xmlns:mc="http://schemas.openxmlformats.org/markup-compatibility/2006" xmlns:a14="http://schemas.microsoft.com/office/drawing/2010/main">
          <mc:Choice Requires="a14">
            <p:sp>
              <p:nvSpPr>
                <p:cNvPr id="13339" name="Text Box 34"/>
                <p:cNvSpPr txBox="1">
                  <a:spLocks noChangeArrowheads="1"/>
                </p:cNvSpPr>
                <p:nvPr/>
              </p:nvSpPr>
              <p:spPr bwMode="auto">
                <a:xfrm>
                  <a:off x="2274579" y="3907980"/>
                  <a:ext cx="352775" cy="368300"/>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𝐴</m:t>
                        </m:r>
                      </m:oMath>
                    </m:oMathPara>
                  </a14:m>
                  <a:endParaRPr lang="nl-NL" altLang="nl-NL" sz="1800" dirty="0">
                    <a:solidFill>
                      <a:schemeClr val="tx1"/>
                    </a:solidFill>
                  </a:endParaRPr>
                </a:p>
              </p:txBody>
            </p:sp>
          </mc:Choice>
          <mc:Fallback xmlns="">
            <p:sp>
              <p:nvSpPr>
                <p:cNvPr id="13339" name="Text Box 34"/>
                <p:cNvSpPr txBox="1">
                  <a:spLocks noRot="1" noChangeAspect="1" noMove="1" noResize="1" noEditPoints="1" noAdjustHandles="1" noChangeArrowheads="1" noChangeShapeType="1" noTextEdit="1"/>
                </p:cNvSpPr>
                <p:nvPr/>
              </p:nvSpPr>
              <p:spPr bwMode="auto">
                <a:xfrm>
                  <a:off x="2274579" y="3907980"/>
                  <a:ext cx="352775" cy="368300"/>
                </a:xfrm>
                <a:prstGeom prst="rect">
                  <a:avLst/>
                </a:prstGeom>
                <a:blipFill rotWithShape="0">
                  <a:blip r:embed="rId2"/>
                  <a:stretch>
                    <a:fillRect/>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40" name="Text Box 35"/>
                <p:cNvSpPr txBox="1">
                  <a:spLocks noChangeArrowheads="1"/>
                </p:cNvSpPr>
                <p:nvPr/>
              </p:nvSpPr>
              <p:spPr bwMode="auto">
                <a:xfrm>
                  <a:off x="5826457" y="3803762"/>
                  <a:ext cx="372080" cy="369887"/>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𝐵</m:t>
                        </m:r>
                      </m:oMath>
                    </m:oMathPara>
                  </a14:m>
                  <a:endParaRPr lang="nl-NL" altLang="nl-NL" sz="1800" dirty="0">
                    <a:solidFill>
                      <a:schemeClr val="tx1"/>
                    </a:solidFill>
                  </a:endParaRPr>
                </a:p>
              </p:txBody>
            </p:sp>
          </mc:Choice>
          <mc:Fallback xmlns="">
            <p:sp>
              <p:nvSpPr>
                <p:cNvPr id="13340" name="Text Box 35"/>
                <p:cNvSpPr txBox="1">
                  <a:spLocks noRot="1" noChangeAspect="1" noMove="1" noResize="1" noEditPoints="1" noAdjustHandles="1" noChangeArrowheads="1" noChangeShapeType="1" noTextEdit="1"/>
                </p:cNvSpPr>
                <p:nvPr/>
              </p:nvSpPr>
              <p:spPr bwMode="auto">
                <a:xfrm>
                  <a:off x="5826457" y="3803762"/>
                  <a:ext cx="372080" cy="369887"/>
                </a:xfrm>
                <a:prstGeom prst="rect">
                  <a:avLst/>
                </a:prstGeom>
                <a:blipFill rotWithShape="0">
                  <a:blip r:embed="rId3"/>
                  <a:stretch>
                    <a:fillRect/>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41" name="Text Box 36"/>
                <p:cNvSpPr txBox="1">
                  <a:spLocks noChangeArrowheads="1"/>
                </p:cNvSpPr>
                <p:nvPr/>
              </p:nvSpPr>
              <p:spPr bwMode="auto">
                <a:xfrm>
                  <a:off x="3199144" y="2190438"/>
                  <a:ext cx="389843" cy="369887"/>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𝐶</m:t>
                        </m:r>
                      </m:oMath>
                    </m:oMathPara>
                  </a14:m>
                  <a:endParaRPr lang="nl-NL" altLang="nl-NL" sz="1800" dirty="0">
                    <a:solidFill>
                      <a:schemeClr val="tx1"/>
                    </a:solidFill>
                  </a:endParaRPr>
                </a:p>
              </p:txBody>
            </p:sp>
          </mc:Choice>
          <mc:Fallback xmlns="">
            <p:sp>
              <p:nvSpPr>
                <p:cNvPr id="13341" name="Text Box 36"/>
                <p:cNvSpPr txBox="1">
                  <a:spLocks noRot="1" noChangeAspect="1" noMove="1" noResize="1" noEditPoints="1" noAdjustHandles="1" noChangeArrowheads="1" noChangeShapeType="1" noTextEdit="1"/>
                </p:cNvSpPr>
                <p:nvPr/>
              </p:nvSpPr>
              <p:spPr bwMode="auto">
                <a:xfrm>
                  <a:off x="3199144" y="2190438"/>
                  <a:ext cx="389843" cy="369887"/>
                </a:xfrm>
                <a:prstGeom prst="rect">
                  <a:avLst/>
                </a:prstGeom>
                <a:blipFill rotWithShape="0">
                  <a:blip r:embed="rId4"/>
                  <a:stretch>
                    <a:fillRect/>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3342" name="Freeform 16"/>
            <p:cNvSpPr>
              <a:spLocks/>
            </p:cNvSpPr>
            <p:nvPr/>
          </p:nvSpPr>
          <p:spPr bwMode="auto">
            <a:xfrm>
              <a:off x="2655888" y="2528887"/>
              <a:ext cx="3240087" cy="1439863"/>
            </a:xfrm>
            <a:custGeom>
              <a:avLst/>
              <a:gdLst>
                <a:gd name="T0" fmla="*/ 0 w 2041"/>
                <a:gd name="T1" fmla="*/ 2147483646 h 907"/>
                <a:gd name="T2" fmla="*/ 2147483646 w 2041"/>
                <a:gd name="T3" fmla="*/ 2147483646 h 907"/>
                <a:gd name="T4" fmla="*/ 2147483646 w 2041"/>
                <a:gd name="T5" fmla="*/ 0 h 907"/>
                <a:gd name="T6" fmla="*/ 0 w 2041"/>
                <a:gd name="T7" fmla="*/ 2147483646 h 9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1" h="907">
                  <a:moveTo>
                    <a:pt x="0" y="907"/>
                  </a:moveTo>
                  <a:lnTo>
                    <a:pt x="2041" y="907"/>
                  </a:lnTo>
                  <a:lnTo>
                    <a:pt x="454" y="0"/>
                  </a:lnTo>
                  <a:lnTo>
                    <a:pt x="0" y="907"/>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19" name="Groep 13"/>
          <p:cNvGrpSpPr>
            <a:grpSpLocks/>
          </p:cNvGrpSpPr>
          <p:nvPr/>
        </p:nvGrpSpPr>
        <p:grpSpPr bwMode="auto">
          <a:xfrm>
            <a:off x="5260437" y="3036306"/>
            <a:ext cx="2101850" cy="709612"/>
            <a:chOff x="4316875" y="3030288"/>
            <a:chExt cx="2102092" cy="709199"/>
          </a:xfrm>
        </p:grpSpPr>
        <p:cxnSp>
          <p:nvCxnSpPr>
            <p:cNvPr id="12" name="Rechte verbindingslijn met pijl 11"/>
            <p:cNvCxnSpPr/>
            <p:nvPr/>
          </p:nvCxnSpPr>
          <p:spPr>
            <a:xfrm flipV="1">
              <a:off x="4316875" y="3222263"/>
              <a:ext cx="1428915" cy="517224"/>
            </a:xfrm>
            <a:prstGeom prst="straightConnector1">
              <a:avLst/>
            </a:prstGeom>
            <a:ln w="38100">
              <a:solidFill>
                <a:srgbClr val="336699"/>
              </a:solidFill>
              <a:tailEnd type="arrow"/>
            </a:ln>
          </p:spPr>
          <p:style>
            <a:lnRef idx="1">
              <a:schemeClr val="accent1"/>
            </a:lnRef>
            <a:fillRef idx="0">
              <a:schemeClr val="accent1"/>
            </a:fillRef>
            <a:effectRef idx="0">
              <a:schemeClr val="accent1"/>
            </a:effectRef>
            <a:fontRef idx="minor">
              <a:schemeClr val="tx1"/>
            </a:fontRef>
          </p:style>
        </p:cxnSp>
        <p:sp>
          <p:nvSpPr>
            <p:cNvPr id="13338" name="Rectangle 9"/>
            <p:cNvSpPr>
              <a:spLocks noChangeArrowheads="1"/>
            </p:cNvSpPr>
            <p:nvPr/>
          </p:nvSpPr>
          <p:spPr bwMode="auto">
            <a:xfrm>
              <a:off x="5677468" y="3030288"/>
              <a:ext cx="741499" cy="483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a:t>zijde</a:t>
              </a:r>
              <a:endParaRPr lang="nl-NL" altLang="nl-NL" sz="1800"/>
            </a:p>
          </p:txBody>
        </p:sp>
      </p:grpSp>
      <p:grpSp>
        <p:nvGrpSpPr>
          <p:cNvPr id="13320" name="Groep 20"/>
          <p:cNvGrpSpPr>
            <a:grpSpLocks/>
          </p:cNvGrpSpPr>
          <p:nvPr/>
        </p:nvGrpSpPr>
        <p:grpSpPr bwMode="auto">
          <a:xfrm>
            <a:off x="4860032" y="4725126"/>
            <a:ext cx="1960563" cy="448856"/>
            <a:chOff x="3897313" y="5246319"/>
            <a:chExt cx="1960327" cy="448837"/>
          </a:xfrm>
        </p:grpSpPr>
        <p:cxnSp>
          <p:nvCxnSpPr>
            <p:cNvPr id="16" name="Rechte verbindingslijn met pijl 15"/>
            <p:cNvCxnSpPr/>
            <p:nvPr/>
          </p:nvCxnSpPr>
          <p:spPr>
            <a:xfrm flipH="1">
              <a:off x="4940175" y="5246319"/>
              <a:ext cx="917465" cy="277800"/>
            </a:xfrm>
            <a:prstGeom prst="straightConnector1">
              <a:avLst/>
            </a:prstGeom>
            <a:ln w="38100">
              <a:solidFill>
                <a:srgbClr val="336699"/>
              </a:solidFill>
              <a:tailEnd type="arrow"/>
            </a:ln>
          </p:spPr>
          <p:style>
            <a:lnRef idx="1">
              <a:schemeClr val="accent1"/>
            </a:lnRef>
            <a:fillRef idx="0">
              <a:schemeClr val="accent1"/>
            </a:fillRef>
            <a:effectRef idx="0">
              <a:schemeClr val="accent1"/>
            </a:effectRef>
            <a:fontRef idx="minor">
              <a:schemeClr val="tx1"/>
            </a:fontRef>
          </p:style>
        </p:cxnSp>
        <p:sp>
          <p:nvSpPr>
            <p:cNvPr id="13336" name="Rectangle 9"/>
            <p:cNvSpPr>
              <a:spLocks noChangeArrowheads="1"/>
            </p:cNvSpPr>
            <p:nvPr/>
          </p:nvSpPr>
          <p:spPr bwMode="auto">
            <a:xfrm>
              <a:off x="3897313" y="5331541"/>
              <a:ext cx="1259900" cy="36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hoekpunt</a:t>
              </a:r>
            </a:p>
          </p:txBody>
        </p:sp>
      </p:grpSp>
      <p:grpSp>
        <p:nvGrpSpPr>
          <p:cNvPr id="13321" name="Groep 21"/>
          <p:cNvGrpSpPr>
            <a:grpSpLocks/>
          </p:cNvGrpSpPr>
          <p:nvPr/>
        </p:nvGrpSpPr>
        <p:grpSpPr bwMode="auto">
          <a:xfrm>
            <a:off x="4361912" y="2217078"/>
            <a:ext cx="3014022" cy="1179581"/>
            <a:chOff x="4316875" y="3135168"/>
            <a:chExt cx="3014387" cy="604319"/>
          </a:xfrm>
        </p:grpSpPr>
        <p:cxnSp>
          <p:nvCxnSpPr>
            <p:cNvPr id="23" name="Rechte verbindingslijn met pijl 22"/>
            <p:cNvCxnSpPr/>
            <p:nvPr/>
          </p:nvCxnSpPr>
          <p:spPr>
            <a:xfrm flipV="1">
              <a:off x="4316875" y="3222227"/>
              <a:ext cx="1428923" cy="517260"/>
            </a:xfrm>
            <a:prstGeom prst="straightConnector1">
              <a:avLst/>
            </a:prstGeom>
            <a:ln w="38100">
              <a:solidFill>
                <a:srgbClr val="336699"/>
              </a:solidFill>
              <a:tailEnd type="arrow"/>
            </a:ln>
          </p:spPr>
          <p:style>
            <a:lnRef idx="1">
              <a:schemeClr val="accent1"/>
            </a:lnRef>
            <a:fillRef idx="0">
              <a:schemeClr val="accent1"/>
            </a:fillRef>
            <a:effectRef idx="0">
              <a:schemeClr val="accent1"/>
            </a:effectRef>
            <a:fontRef idx="minor">
              <a:schemeClr val="tx1"/>
            </a:fontRef>
          </p:style>
        </p:cxnSp>
        <p:sp>
          <p:nvSpPr>
            <p:cNvPr id="13334" name="Rectangle 9"/>
            <p:cNvSpPr>
              <a:spLocks noChangeArrowheads="1"/>
            </p:cNvSpPr>
            <p:nvPr/>
          </p:nvSpPr>
          <p:spPr bwMode="auto">
            <a:xfrm>
              <a:off x="5691117" y="3135168"/>
              <a:ext cx="1640145" cy="19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binnenhoek</a:t>
              </a:r>
              <a:endParaRPr lang="nl-NL" altLang="nl-NL" sz="1800" dirty="0"/>
            </a:p>
          </p:txBody>
        </p:sp>
      </p:grpSp>
      <p:cxnSp>
        <p:nvCxnSpPr>
          <p:cNvPr id="15" name="Rechte verbindingslijn 14"/>
          <p:cNvCxnSpPr/>
          <p:nvPr/>
        </p:nvCxnSpPr>
        <p:spPr>
          <a:xfrm flipV="1">
            <a:off x="2318799" y="4636506"/>
            <a:ext cx="3730625" cy="0"/>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flipV="1">
            <a:off x="3014124" y="3617331"/>
            <a:ext cx="1093788" cy="2203450"/>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13324" name="Arc 9"/>
          <p:cNvSpPr>
            <a:spLocks/>
          </p:cNvSpPr>
          <p:nvPr/>
        </p:nvSpPr>
        <p:spPr bwMode="auto">
          <a:xfrm rot="218918" flipV="1">
            <a:off x="4179349" y="3317293"/>
            <a:ext cx="388938" cy="190500"/>
          </a:xfrm>
          <a:custGeom>
            <a:avLst/>
            <a:gdLst>
              <a:gd name="T0" fmla="*/ 2147483646 w 21543"/>
              <a:gd name="T1" fmla="*/ 0 h 21596"/>
              <a:gd name="T2" fmla="*/ 2147483646 w 21543"/>
              <a:gd name="T3" fmla="*/ 2147483646 h 21596"/>
              <a:gd name="T4" fmla="*/ 0 w 21543"/>
              <a:gd name="T5" fmla="*/ 2147483646 h 21596"/>
              <a:gd name="T6" fmla="*/ 0 60000 65536"/>
              <a:gd name="T7" fmla="*/ 0 60000 65536"/>
              <a:gd name="T8" fmla="*/ 0 60000 65536"/>
            </a:gdLst>
            <a:ahLst/>
            <a:cxnLst>
              <a:cxn ang="T6">
                <a:pos x="T0" y="T1"/>
              </a:cxn>
              <a:cxn ang="T7">
                <a:pos x="T2" y="T3"/>
              </a:cxn>
              <a:cxn ang="T8">
                <a:pos x="T4" y="T5"/>
              </a:cxn>
            </a:cxnLst>
            <a:rect l="0" t="0" r="r" b="b"/>
            <a:pathLst>
              <a:path w="21543" h="21596" fill="none" extrusionOk="0">
                <a:moveTo>
                  <a:pt x="420" y="0"/>
                </a:moveTo>
                <a:cubicBezTo>
                  <a:pt x="11576" y="217"/>
                  <a:pt x="20730" y="8895"/>
                  <a:pt x="21542" y="20024"/>
                </a:cubicBezTo>
              </a:path>
              <a:path w="21543" h="21596" stroke="0" extrusionOk="0">
                <a:moveTo>
                  <a:pt x="420" y="0"/>
                </a:moveTo>
                <a:cubicBezTo>
                  <a:pt x="11576" y="217"/>
                  <a:pt x="20730" y="8895"/>
                  <a:pt x="21542" y="20024"/>
                </a:cubicBezTo>
                <a:lnTo>
                  <a:pt x="0" y="21596"/>
                </a:lnTo>
                <a:lnTo>
                  <a:pt x="420"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30" name="Arc 9"/>
          <p:cNvSpPr>
            <a:spLocks/>
          </p:cNvSpPr>
          <p:nvPr/>
        </p:nvSpPr>
        <p:spPr bwMode="auto">
          <a:xfrm rot="9791989" flipV="1">
            <a:off x="3368137" y="4419018"/>
            <a:ext cx="387350" cy="190500"/>
          </a:xfrm>
          <a:custGeom>
            <a:avLst/>
            <a:gdLst>
              <a:gd name="T0" fmla="*/ 2147483646 w 21543"/>
              <a:gd name="T1" fmla="*/ 0 h 21596"/>
              <a:gd name="T2" fmla="*/ 2147483646 w 21543"/>
              <a:gd name="T3" fmla="*/ 2147483646 h 21596"/>
              <a:gd name="T4" fmla="*/ 0 w 21543"/>
              <a:gd name="T5" fmla="*/ 2147483646 h 21596"/>
              <a:gd name="T6" fmla="*/ 0 60000 65536"/>
              <a:gd name="T7" fmla="*/ 0 60000 65536"/>
              <a:gd name="T8" fmla="*/ 0 60000 65536"/>
            </a:gdLst>
            <a:ahLst/>
            <a:cxnLst>
              <a:cxn ang="T6">
                <a:pos x="T0" y="T1"/>
              </a:cxn>
              <a:cxn ang="T7">
                <a:pos x="T2" y="T3"/>
              </a:cxn>
              <a:cxn ang="T8">
                <a:pos x="T4" y="T5"/>
              </a:cxn>
            </a:cxnLst>
            <a:rect l="0" t="0" r="r" b="b"/>
            <a:pathLst>
              <a:path w="21543" h="21596" fill="none" extrusionOk="0">
                <a:moveTo>
                  <a:pt x="420" y="0"/>
                </a:moveTo>
                <a:cubicBezTo>
                  <a:pt x="11576" y="217"/>
                  <a:pt x="20730" y="8895"/>
                  <a:pt x="21542" y="20024"/>
                </a:cubicBezTo>
              </a:path>
              <a:path w="21543" h="21596" stroke="0" extrusionOk="0">
                <a:moveTo>
                  <a:pt x="420" y="0"/>
                </a:moveTo>
                <a:cubicBezTo>
                  <a:pt x="11576" y="217"/>
                  <a:pt x="20730" y="8895"/>
                  <a:pt x="21542" y="20024"/>
                </a:cubicBezTo>
                <a:lnTo>
                  <a:pt x="0" y="21596"/>
                </a:lnTo>
                <a:lnTo>
                  <a:pt x="420"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31" name="Arc 9"/>
          <p:cNvSpPr>
            <a:spLocks/>
          </p:cNvSpPr>
          <p:nvPr/>
        </p:nvSpPr>
        <p:spPr bwMode="auto">
          <a:xfrm rot="20696650" flipV="1">
            <a:off x="3449099" y="4671431"/>
            <a:ext cx="388938" cy="190500"/>
          </a:xfrm>
          <a:custGeom>
            <a:avLst/>
            <a:gdLst>
              <a:gd name="T0" fmla="*/ 2147483646 w 21543"/>
              <a:gd name="T1" fmla="*/ 0 h 21596"/>
              <a:gd name="T2" fmla="*/ 2147483646 w 21543"/>
              <a:gd name="T3" fmla="*/ 2147483646 h 21596"/>
              <a:gd name="T4" fmla="*/ 0 w 21543"/>
              <a:gd name="T5" fmla="*/ 2147483646 h 21596"/>
              <a:gd name="T6" fmla="*/ 0 60000 65536"/>
              <a:gd name="T7" fmla="*/ 0 60000 65536"/>
              <a:gd name="T8" fmla="*/ 0 60000 65536"/>
            </a:gdLst>
            <a:ahLst/>
            <a:cxnLst>
              <a:cxn ang="T6">
                <a:pos x="T0" y="T1"/>
              </a:cxn>
              <a:cxn ang="T7">
                <a:pos x="T2" y="T3"/>
              </a:cxn>
              <a:cxn ang="T8">
                <a:pos x="T4" y="T5"/>
              </a:cxn>
            </a:cxnLst>
            <a:rect l="0" t="0" r="r" b="b"/>
            <a:pathLst>
              <a:path w="21543" h="21596" fill="none" extrusionOk="0">
                <a:moveTo>
                  <a:pt x="420" y="0"/>
                </a:moveTo>
                <a:cubicBezTo>
                  <a:pt x="11576" y="217"/>
                  <a:pt x="20730" y="8895"/>
                  <a:pt x="21542" y="20024"/>
                </a:cubicBezTo>
              </a:path>
              <a:path w="21543" h="21596" stroke="0" extrusionOk="0">
                <a:moveTo>
                  <a:pt x="420" y="0"/>
                </a:moveTo>
                <a:cubicBezTo>
                  <a:pt x="11576" y="217"/>
                  <a:pt x="20730" y="8895"/>
                  <a:pt x="21542" y="20024"/>
                </a:cubicBezTo>
                <a:lnTo>
                  <a:pt x="0" y="21596"/>
                </a:lnTo>
                <a:lnTo>
                  <a:pt x="420"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nvGrpSpPr>
          <p:cNvPr id="32" name="Groep 31"/>
          <p:cNvGrpSpPr>
            <a:grpSpLocks/>
          </p:cNvGrpSpPr>
          <p:nvPr/>
        </p:nvGrpSpPr>
        <p:grpSpPr bwMode="auto">
          <a:xfrm>
            <a:off x="3774535" y="4909556"/>
            <a:ext cx="2258911" cy="1152676"/>
            <a:chOff x="4759650" y="2347567"/>
            <a:chExt cx="2449040" cy="983893"/>
          </a:xfrm>
        </p:grpSpPr>
        <p:cxnSp>
          <p:nvCxnSpPr>
            <p:cNvPr id="33" name="Rechte verbindingslijn met pijl 32"/>
            <p:cNvCxnSpPr/>
            <p:nvPr/>
          </p:nvCxnSpPr>
          <p:spPr>
            <a:xfrm>
              <a:off x="4759650" y="2347567"/>
              <a:ext cx="986199" cy="874005"/>
            </a:xfrm>
            <a:prstGeom prst="straightConnector1">
              <a:avLst/>
            </a:prstGeom>
            <a:ln w="38100">
              <a:solidFill>
                <a:srgbClr val="336699"/>
              </a:solidFill>
              <a:tailEnd type="arrow"/>
            </a:ln>
          </p:spPr>
          <p:style>
            <a:lnRef idx="1">
              <a:schemeClr val="accent1"/>
            </a:lnRef>
            <a:fillRef idx="0">
              <a:schemeClr val="accent1"/>
            </a:fillRef>
            <a:effectRef idx="0">
              <a:schemeClr val="accent1"/>
            </a:effectRef>
            <a:fontRef idx="minor">
              <a:schemeClr val="tx1"/>
            </a:fontRef>
          </p:style>
        </p:cxnSp>
        <p:sp>
          <p:nvSpPr>
            <p:cNvPr id="13332" name="Rectangle 9"/>
            <p:cNvSpPr>
              <a:spLocks noChangeArrowheads="1"/>
            </p:cNvSpPr>
            <p:nvPr/>
          </p:nvSpPr>
          <p:spPr bwMode="auto">
            <a:xfrm>
              <a:off x="5745638" y="3039769"/>
              <a:ext cx="1463052" cy="29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buitenhoek</a:t>
              </a:r>
              <a:endParaRPr lang="nl-NL" altLang="nl-NL" sz="1800" dirty="0"/>
            </a:p>
          </p:txBody>
        </p:sp>
      </p:grpSp>
      <p:grpSp>
        <p:nvGrpSpPr>
          <p:cNvPr id="37" name="Groep 36"/>
          <p:cNvGrpSpPr>
            <a:grpSpLocks/>
          </p:cNvGrpSpPr>
          <p:nvPr/>
        </p:nvGrpSpPr>
        <p:grpSpPr bwMode="auto">
          <a:xfrm>
            <a:off x="1250267" y="3539378"/>
            <a:ext cx="2181368" cy="827223"/>
            <a:chOff x="4434779" y="3038671"/>
            <a:chExt cx="2365572" cy="706629"/>
          </a:xfrm>
        </p:grpSpPr>
        <p:cxnSp>
          <p:nvCxnSpPr>
            <p:cNvPr id="38" name="Rechte verbindingslijn met pijl 37"/>
            <p:cNvCxnSpPr/>
            <p:nvPr/>
          </p:nvCxnSpPr>
          <p:spPr>
            <a:xfrm flipH="1" flipV="1">
              <a:off x="5745038" y="3221860"/>
              <a:ext cx="1055313" cy="523440"/>
            </a:xfrm>
            <a:prstGeom prst="straightConnector1">
              <a:avLst/>
            </a:prstGeom>
            <a:ln w="38100">
              <a:solidFill>
                <a:srgbClr val="336699"/>
              </a:solidFill>
              <a:tailEnd type="arrow"/>
            </a:ln>
          </p:spPr>
          <p:style>
            <a:lnRef idx="1">
              <a:schemeClr val="accent1"/>
            </a:lnRef>
            <a:fillRef idx="0">
              <a:schemeClr val="accent1"/>
            </a:fillRef>
            <a:effectRef idx="0">
              <a:schemeClr val="accent1"/>
            </a:effectRef>
            <a:fontRef idx="minor">
              <a:schemeClr val="tx1"/>
            </a:fontRef>
          </p:style>
        </p:cxnSp>
        <p:sp>
          <p:nvSpPr>
            <p:cNvPr id="13330" name="Rectangle 9"/>
            <p:cNvSpPr>
              <a:spLocks noChangeArrowheads="1"/>
            </p:cNvSpPr>
            <p:nvPr/>
          </p:nvSpPr>
          <p:spPr bwMode="auto">
            <a:xfrm>
              <a:off x="4434779" y="3038671"/>
              <a:ext cx="1616536" cy="28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buitenhoek</a:t>
              </a:r>
              <a:endParaRPr lang="nl-NL" altLang="nl-NL" sz="1800" dirty="0"/>
            </a:p>
          </p:txBody>
        </p:sp>
      </p:grpSp>
      <p:sp>
        <p:nvSpPr>
          <p:cNvPr id="34" name="Rectangle 2"/>
          <p:cNvSpPr txBox="1">
            <a:spLocks noChangeArrowheads="1"/>
          </p:cNvSpPr>
          <p:nvPr/>
        </p:nvSpPr>
        <p:spPr bwMode="auto">
          <a:xfrm>
            <a:off x="533400" y="116632"/>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NL" altLang="nl-NL" sz="3200" b="1" i="0" u="none" strike="noStrike" kern="0" cap="none" spc="0" normalizeH="0" baseline="0" noProof="0" dirty="0">
                <a:ln>
                  <a:noFill/>
                </a:ln>
                <a:solidFill>
                  <a:schemeClr val="tx1"/>
                </a:solidFill>
                <a:effectLst/>
                <a:uLnTx/>
                <a:uFillTx/>
                <a:latin typeface="Times New Roman"/>
                <a:ea typeface="+mj-ea"/>
                <a:cs typeface="+mj-cs"/>
              </a:rPr>
              <a:t>DEFINITIES &amp; NOTATIE</a:t>
            </a:r>
          </a:p>
        </p:txBody>
      </p:sp>
      <mc:AlternateContent xmlns:mc="http://schemas.openxmlformats.org/markup-compatibility/2006" xmlns:a14="http://schemas.microsoft.com/office/drawing/2010/main">
        <mc:Choice Requires="a14">
          <p:sp>
            <p:nvSpPr>
              <p:cNvPr id="35" name="Rectangle 9"/>
              <p:cNvSpPr>
                <a:spLocks noChangeArrowheads="1"/>
              </p:cNvSpPr>
              <p:nvPr/>
            </p:nvSpPr>
            <p:spPr bwMode="auto">
              <a:xfrm>
                <a:off x="115317" y="803899"/>
                <a:ext cx="8722171" cy="15156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u="sng" dirty="0">
                    <a:solidFill>
                      <a:schemeClr val="tx1"/>
                    </a:solidFill>
                  </a:rPr>
                  <a:t>DEFINITIE</a:t>
                </a:r>
                <a:r>
                  <a:rPr lang="nl-NL" altLang="nl-NL" sz="1800" dirty="0">
                    <a:solidFill>
                      <a:schemeClr val="tx1"/>
                    </a:solidFill>
                  </a:rPr>
                  <a:t> </a:t>
                </a:r>
              </a:p>
              <a:p>
                <a:pPr eaLnBrk="1" hangingPunct="1">
                  <a:buFontTx/>
                  <a:buNone/>
                </a:pPr>
                <a:r>
                  <a:rPr lang="nl-NL" altLang="nl-NL" sz="1800" dirty="0">
                    <a:solidFill>
                      <a:schemeClr val="tx1"/>
                    </a:solidFill>
                  </a:rPr>
                  <a:t>De meetkundige figuur die ontstaat door drie punten </a:t>
                </a:r>
                <a14:m>
                  <m:oMath xmlns:m="http://schemas.openxmlformats.org/officeDocument/2006/math">
                    <m:r>
                      <a:rPr lang="nl-NL" altLang="nl-NL" sz="1800" i="1" dirty="0" smtClean="0">
                        <a:solidFill>
                          <a:schemeClr val="tx1"/>
                        </a:solidFill>
                        <a:latin typeface="Cambria Math" panose="02040503050406030204" pitchFamily="18" charset="0"/>
                      </a:rPr>
                      <m:t>𝐴</m:t>
                    </m:r>
                  </m:oMath>
                </a14:m>
                <a:r>
                  <a:rPr lang="nl-NL" altLang="nl-NL" sz="1800" dirty="0">
                    <a:solidFill>
                      <a:schemeClr val="tx1"/>
                    </a:solidFill>
                  </a:rPr>
                  <a:t>, </a:t>
                </a:r>
                <a14:m>
                  <m:oMath xmlns:m="http://schemas.openxmlformats.org/officeDocument/2006/math">
                    <m:r>
                      <a:rPr lang="nl-NL" altLang="nl-NL" sz="1800" i="1" dirty="0" smtClean="0">
                        <a:solidFill>
                          <a:schemeClr val="tx1"/>
                        </a:solidFill>
                        <a:latin typeface="Cambria Math" panose="02040503050406030204" pitchFamily="18" charset="0"/>
                      </a:rPr>
                      <m:t>𝐵</m:t>
                    </m:r>
                  </m:oMath>
                </a14:m>
                <a:r>
                  <a:rPr lang="nl-NL" altLang="nl-NL" sz="1800" dirty="0">
                    <a:solidFill>
                      <a:schemeClr val="tx1"/>
                    </a:solidFill>
                  </a:rPr>
                  <a:t> en </a:t>
                </a:r>
                <a14:m>
                  <m:oMath xmlns:m="http://schemas.openxmlformats.org/officeDocument/2006/math">
                    <m:r>
                      <a:rPr lang="nl-NL" altLang="nl-NL" sz="1800" i="1" dirty="0" smtClean="0">
                        <a:solidFill>
                          <a:schemeClr val="tx1"/>
                        </a:solidFill>
                        <a:latin typeface="Cambria Math" panose="02040503050406030204" pitchFamily="18" charset="0"/>
                      </a:rPr>
                      <m:t>𝐶</m:t>
                    </m:r>
                  </m:oMath>
                </a14:m>
                <a:r>
                  <a:rPr lang="nl-NL" altLang="nl-NL" sz="1800" dirty="0">
                    <a:solidFill>
                      <a:schemeClr val="tx1"/>
                    </a:solidFill>
                  </a:rPr>
                  <a:t>, die niet alle op dezelfde rechte lijn liggen, door lijnstukken met elkaar te verbinden, heet een </a:t>
                </a:r>
                <a:r>
                  <a:rPr lang="nl-NL" altLang="nl-NL" sz="1800" b="1" dirty="0">
                    <a:solidFill>
                      <a:schemeClr val="tx1"/>
                    </a:solidFill>
                  </a:rPr>
                  <a:t>driehoek</a:t>
                </a:r>
                <a:r>
                  <a:rPr lang="nl-NL" altLang="nl-NL" sz="1800" dirty="0">
                    <a:solidFill>
                      <a:schemeClr val="tx1"/>
                    </a:solidFill>
                  </a:rPr>
                  <a:t>.</a:t>
                </a:r>
              </a:p>
              <a:p>
                <a:pPr eaLnBrk="1" hangingPunct="1">
                  <a:spcBef>
                    <a:spcPts val="1200"/>
                  </a:spcBef>
                  <a:buFontTx/>
                  <a:buNone/>
                </a:pPr>
                <a:r>
                  <a:rPr lang="nl-NL" altLang="nl-NL" sz="1800" b="1" dirty="0">
                    <a:solidFill>
                      <a:schemeClr val="tx1"/>
                    </a:solidFill>
                  </a:rPr>
                  <a:t>Notatie</a:t>
                </a:r>
                <a:r>
                  <a:rPr lang="nl-NL" altLang="nl-NL" sz="1800" dirty="0">
                    <a:solidFill>
                      <a:schemeClr val="tx1"/>
                    </a:solidFill>
                  </a:rPr>
                  <a:t>: </a:t>
                </a:r>
                <a14:m>
                  <m:oMath xmlns:m="http://schemas.openxmlformats.org/officeDocument/2006/math">
                    <m:r>
                      <a:rPr lang="nl-NL" altLang="nl-NL" sz="1800" i="1" dirty="0" smtClean="0">
                        <a:solidFill>
                          <a:schemeClr val="tx1"/>
                        </a:solidFill>
                        <a:latin typeface="Cambria Math" panose="02040503050406030204" pitchFamily="18" charset="0"/>
                        <a:sym typeface="Symbol" panose="05050102010706020507" pitchFamily="18" charset="2"/>
                      </a:rPr>
                      <m:t></m:t>
                    </m:r>
                    <m:r>
                      <a:rPr lang="nl-NL" altLang="nl-NL" sz="1800" i="1" dirty="0" smtClean="0">
                        <a:solidFill>
                          <a:schemeClr val="tx1"/>
                        </a:solidFill>
                        <a:latin typeface="Cambria Math" panose="02040503050406030204" pitchFamily="18" charset="0"/>
                        <a:sym typeface="Symbol" panose="05050102010706020507" pitchFamily="18" charset="2"/>
                      </a:rPr>
                      <m:t>𝐴𝐵𝐶</m:t>
                    </m:r>
                  </m:oMath>
                </a14:m>
                <a:endParaRPr lang="nl-NL" altLang="nl-NL" sz="1800" dirty="0">
                  <a:solidFill>
                    <a:schemeClr val="tx1"/>
                  </a:solidFill>
                </a:endParaRPr>
              </a:p>
            </p:txBody>
          </p:sp>
        </mc:Choice>
        <mc:Fallback xmlns="">
          <p:sp>
            <p:nvSpPr>
              <p:cNvPr id="35" name="Rectangle 9"/>
              <p:cNvSpPr>
                <a:spLocks noRot="1" noChangeAspect="1" noMove="1" noResize="1" noEditPoints="1" noAdjustHandles="1" noChangeArrowheads="1" noChangeShapeType="1" noTextEdit="1"/>
              </p:cNvSpPr>
              <p:nvPr/>
            </p:nvSpPr>
            <p:spPr bwMode="auto">
              <a:xfrm>
                <a:off x="115317" y="803899"/>
                <a:ext cx="8722171" cy="1515677"/>
              </a:xfrm>
              <a:prstGeom prst="rect">
                <a:avLst/>
              </a:prstGeom>
              <a:blipFill>
                <a:blip r:embed="rId5"/>
                <a:stretch>
                  <a:fillRect l="-629" t="-24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l-NL">
                    <a:noFill/>
                  </a:rPr>
                  <a:t> </a:t>
                </a:r>
              </a:p>
            </p:txBody>
          </p:sp>
        </mc:Fallback>
      </mc:AlternateContent>
    </p:spTree>
    <p:extLst>
      <p:ext uri="{BB962C8B-B14F-4D97-AF65-F5344CB8AC3E}">
        <p14:creationId xmlns:p14="http://schemas.microsoft.com/office/powerpoint/2010/main" val="185098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0" y="908721"/>
            <a:ext cx="9143999" cy="838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u="sng" dirty="0">
                <a:solidFill>
                  <a:schemeClr val="tx1"/>
                </a:solidFill>
              </a:rPr>
              <a:t>DEFINITIE</a:t>
            </a:r>
            <a:endParaRPr lang="nl-NL" altLang="nl-NL" sz="1800" dirty="0">
              <a:solidFill>
                <a:schemeClr val="tx1"/>
              </a:solidFill>
            </a:endParaRPr>
          </a:p>
          <a:p>
            <a:pPr eaLnBrk="1" hangingPunct="1">
              <a:buFontTx/>
              <a:buNone/>
            </a:pPr>
            <a:r>
              <a:rPr lang="nl-NL" altLang="nl-NL" sz="1800" dirty="0">
                <a:solidFill>
                  <a:schemeClr val="tx1"/>
                </a:solidFill>
              </a:rPr>
              <a:t>Een driehoek waarvan minstens twee zijden gelijk zijn, noemen we een </a:t>
            </a:r>
            <a:r>
              <a:rPr lang="nl-NL" altLang="nl-NL" sz="1800" b="1" dirty="0">
                <a:solidFill>
                  <a:schemeClr val="tx1"/>
                </a:solidFill>
              </a:rPr>
              <a:t>gelijkbenige driehoek</a:t>
            </a:r>
            <a:r>
              <a:rPr lang="nl-NL" altLang="nl-NL" sz="1800" dirty="0">
                <a:solidFill>
                  <a:schemeClr val="tx1"/>
                </a:solidFill>
              </a:rPr>
              <a:t>.</a:t>
            </a:r>
          </a:p>
        </p:txBody>
      </p:sp>
      <p:grpSp>
        <p:nvGrpSpPr>
          <p:cNvPr id="14" name="Groep 13"/>
          <p:cNvGrpSpPr>
            <a:grpSpLocks/>
          </p:cNvGrpSpPr>
          <p:nvPr/>
        </p:nvGrpSpPr>
        <p:grpSpPr bwMode="auto">
          <a:xfrm>
            <a:off x="5270500" y="3018500"/>
            <a:ext cx="2101850" cy="709612"/>
            <a:chOff x="4316875" y="3030288"/>
            <a:chExt cx="2102092" cy="709199"/>
          </a:xfrm>
        </p:grpSpPr>
        <p:cxnSp>
          <p:nvCxnSpPr>
            <p:cNvPr id="12" name="Rechte verbindingslijn met pijl 11"/>
            <p:cNvCxnSpPr/>
            <p:nvPr/>
          </p:nvCxnSpPr>
          <p:spPr>
            <a:xfrm flipV="1">
              <a:off x="4316875" y="3222263"/>
              <a:ext cx="1428915" cy="517224"/>
            </a:xfrm>
            <a:prstGeom prst="straightConnector1">
              <a:avLst/>
            </a:prstGeom>
            <a:ln w="38100">
              <a:solidFill>
                <a:srgbClr val="336699"/>
              </a:solidFill>
              <a:tailEnd type="arrow"/>
            </a:ln>
          </p:spPr>
          <p:style>
            <a:lnRef idx="1">
              <a:schemeClr val="accent1"/>
            </a:lnRef>
            <a:fillRef idx="0">
              <a:schemeClr val="accent1"/>
            </a:fillRef>
            <a:effectRef idx="0">
              <a:schemeClr val="accent1"/>
            </a:effectRef>
            <a:fontRef idx="minor">
              <a:schemeClr val="tx1"/>
            </a:fontRef>
          </p:style>
        </p:cxnSp>
        <p:sp>
          <p:nvSpPr>
            <p:cNvPr id="7198" name="Rectangle 9"/>
            <p:cNvSpPr>
              <a:spLocks noChangeArrowheads="1"/>
            </p:cNvSpPr>
            <p:nvPr/>
          </p:nvSpPr>
          <p:spPr bwMode="auto">
            <a:xfrm>
              <a:off x="5677468" y="3030288"/>
              <a:ext cx="741499" cy="483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a:t>been</a:t>
              </a:r>
              <a:endParaRPr lang="nl-NL" altLang="nl-NL" sz="1800"/>
            </a:p>
          </p:txBody>
        </p:sp>
      </p:grpSp>
      <p:grpSp>
        <p:nvGrpSpPr>
          <p:cNvPr id="21" name="Groep 20"/>
          <p:cNvGrpSpPr>
            <a:grpSpLocks/>
          </p:cNvGrpSpPr>
          <p:nvPr/>
        </p:nvGrpSpPr>
        <p:grpSpPr bwMode="auto">
          <a:xfrm>
            <a:off x="2392363" y="2010437"/>
            <a:ext cx="1958975" cy="768350"/>
            <a:chOff x="3897313" y="5246319"/>
            <a:chExt cx="1960327" cy="768315"/>
          </a:xfrm>
        </p:grpSpPr>
        <p:cxnSp>
          <p:nvCxnSpPr>
            <p:cNvPr id="16" name="Rechte verbindingslijn met pijl 15"/>
            <p:cNvCxnSpPr/>
            <p:nvPr/>
          </p:nvCxnSpPr>
          <p:spPr>
            <a:xfrm flipH="1">
              <a:off x="4939432" y="5246319"/>
              <a:ext cx="918208" cy="277800"/>
            </a:xfrm>
            <a:prstGeom prst="straightConnector1">
              <a:avLst/>
            </a:prstGeom>
            <a:ln w="38100">
              <a:solidFill>
                <a:srgbClr val="336699"/>
              </a:solidFill>
              <a:tailEnd type="arrow"/>
            </a:ln>
          </p:spPr>
          <p:style>
            <a:lnRef idx="1">
              <a:schemeClr val="accent1"/>
            </a:lnRef>
            <a:fillRef idx="0">
              <a:schemeClr val="accent1"/>
            </a:fillRef>
            <a:effectRef idx="0">
              <a:schemeClr val="accent1"/>
            </a:effectRef>
            <a:fontRef idx="minor">
              <a:schemeClr val="tx1"/>
            </a:fontRef>
          </p:style>
        </p:cxnSp>
        <p:sp>
          <p:nvSpPr>
            <p:cNvPr id="7196" name="Rectangle 9"/>
            <p:cNvSpPr>
              <a:spLocks noChangeArrowheads="1"/>
            </p:cNvSpPr>
            <p:nvPr/>
          </p:nvSpPr>
          <p:spPr bwMode="auto">
            <a:xfrm>
              <a:off x="3897313" y="5530660"/>
              <a:ext cx="1259900" cy="483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a:t>tophoek</a:t>
              </a:r>
            </a:p>
          </p:txBody>
        </p:sp>
      </p:grpSp>
      <p:grpSp>
        <p:nvGrpSpPr>
          <p:cNvPr id="15" name="Groep 14"/>
          <p:cNvGrpSpPr>
            <a:grpSpLocks/>
          </p:cNvGrpSpPr>
          <p:nvPr/>
        </p:nvGrpSpPr>
        <p:grpSpPr bwMode="auto">
          <a:xfrm>
            <a:off x="3071813" y="1796125"/>
            <a:ext cx="2852458" cy="3052118"/>
            <a:chOff x="3071696" y="1878099"/>
            <a:chExt cx="2853215" cy="3051346"/>
          </a:xfrm>
        </p:grpSpPr>
        <mc:AlternateContent xmlns:mc="http://schemas.openxmlformats.org/markup-compatibility/2006" xmlns:a14="http://schemas.microsoft.com/office/drawing/2010/main">
          <mc:Choice Requires="a14">
            <p:sp>
              <p:nvSpPr>
                <p:cNvPr id="7191" name="Text Box 34"/>
                <p:cNvSpPr txBox="1">
                  <a:spLocks noChangeArrowheads="1"/>
                </p:cNvSpPr>
                <p:nvPr/>
              </p:nvSpPr>
              <p:spPr bwMode="auto">
                <a:xfrm>
                  <a:off x="3071696" y="4545839"/>
                  <a:ext cx="395446" cy="368378"/>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𝐴</m:t>
                        </m:r>
                      </m:oMath>
                    </m:oMathPara>
                  </a14:m>
                  <a:endParaRPr lang="nl-NL" altLang="nl-NL" sz="1800" dirty="0">
                    <a:solidFill>
                      <a:schemeClr val="tx1"/>
                    </a:solidFill>
                  </a:endParaRPr>
                </a:p>
              </p:txBody>
            </p:sp>
          </mc:Choice>
          <mc:Fallback xmlns="">
            <p:sp>
              <p:nvSpPr>
                <p:cNvPr id="7191" name="Text Box 34"/>
                <p:cNvSpPr txBox="1">
                  <a:spLocks noRot="1" noChangeAspect="1" noMove="1" noResize="1" noEditPoints="1" noAdjustHandles="1" noChangeArrowheads="1" noChangeShapeType="1" noTextEdit="1"/>
                </p:cNvSpPr>
                <p:nvPr/>
              </p:nvSpPr>
              <p:spPr bwMode="auto">
                <a:xfrm>
                  <a:off x="3071696" y="4545839"/>
                  <a:ext cx="395446" cy="368378"/>
                </a:xfrm>
                <a:prstGeom prst="rect">
                  <a:avLst/>
                </a:prstGeom>
                <a:blipFill rotWithShape="0">
                  <a:blip r:embed="rId2"/>
                  <a:stretch>
                    <a:fillRect/>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92" name="Text Box 35"/>
                <p:cNvSpPr txBox="1">
                  <a:spLocks noChangeArrowheads="1"/>
                </p:cNvSpPr>
                <p:nvPr/>
              </p:nvSpPr>
              <p:spPr bwMode="auto">
                <a:xfrm>
                  <a:off x="5613853" y="4559479"/>
                  <a:ext cx="311058" cy="369966"/>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𝐵</m:t>
                        </m:r>
                      </m:oMath>
                    </m:oMathPara>
                  </a14:m>
                  <a:endParaRPr lang="nl-NL" altLang="nl-NL" sz="1800" dirty="0">
                    <a:solidFill>
                      <a:schemeClr val="tx1"/>
                    </a:solidFill>
                  </a:endParaRPr>
                </a:p>
              </p:txBody>
            </p:sp>
          </mc:Choice>
          <mc:Fallback xmlns="">
            <p:sp>
              <p:nvSpPr>
                <p:cNvPr id="7192" name="Text Box 35"/>
                <p:cNvSpPr txBox="1">
                  <a:spLocks noRot="1" noChangeAspect="1" noMove="1" noResize="1" noEditPoints="1" noAdjustHandles="1" noChangeArrowheads="1" noChangeShapeType="1" noTextEdit="1"/>
                </p:cNvSpPr>
                <p:nvPr/>
              </p:nvSpPr>
              <p:spPr bwMode="auto">
                <a:xfrm>
                  <a:off x="5613853" y="4559479"/>
                  <a:ext cx="311058" cy="369966"/>
                </a:xfrm>
                <a:prstGeom prst="rect">
                  <a:avLst/>
                </a:prstGeom>
                <a:blipFill rotWithShape="0">
                  <a:blip r:embed="rId3"/>
                  <a:stretch>
                    <a:fillRect r="-3922"/>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93" name="Text Box 36"/>
                <p:cNvSpPr txBox="1">
                  <a:spLocks noChangeArrowheads="1"/>
                </p:cNvSpPr>
                <p:nvPr/>
              </p:nvSpPr>
              <p:spPr bwMode="auto">
                <a:xfrm>
                  <a:off x="4362049" y="1878099"/>
                  <a:ext cx="289629" cy="369966"/>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𝐶</m:t>
                        </m:r>
                      </m:oMath>
                    </m:oMathPara>
                  </a14:m>
                  <a:endParaRPr lang="nl-NL" altLang="nl-NL" sz="1800" dirty="0">
                    <a:solidFill>
                      <a:schemeClr val="tx1"/>
                    </a:solidFill>
                  </a:endParaRPr>
                </a:p>
              </p:txBody>
            </p:sp>
          </mc:Choice>
          <mc:Fallback xmlns="">
            <p:sp>
              <p:nvSpPr>
                <p:cNvPr id="7193" name="Text Box 36"/>
                <p:cNvSpPr txBox="1">
                  <a:spLocks noRot="1" noChangeAspect="1" noMove="1" noResize="1" noEditPoints="1" noAdjustHandles="1" noChangeArrowheads="1" noChangeShapeType="1" noTextEdit="1"/>
                </p:cNvSpPr>
                <p:nvPr/>
              </p:nvSpPr>
              <p:spPr bwMode="auto">
                <a:xfrm>
                  <a:off x="4362049" y="1878099"/>
                  <a:ext cx="289629" cy="369966"/>
                </a:xfrm>
                <a:prstGeom prst="rect">
                  <a:avLst/>
                </a:prstGeom>
                <a:blipFill rotWithShape="0">
                  <a:blip r:embed="rId4"/>
                  <a:stretch>
                    <a:fillRect r="-8511"/>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 name="Gelijkbenige driehoek 10"/>
            <p:cNvSpPr/>
            <p:nvPr/>
          </p:nvSpPr>
          <p:spPr>
            <a:xfrm>
              <a:off x="3371813" y="2192344"/>
              <a:ext cx="2304076" cy="25250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cxnSp>
        <p:nvCxnSpPr>
          <p:cNvPr id="18" name="Rechte verbindingslijn 17"/>
          <p:cNvCxnSpPr/>
          <p:nvPr/>
        </p:nvCxnSpPr>
        <p:spPr>
          <a:xfrm flipV="1">
            <a:off x="2051720" y="1557655"/>
            <a:ext cx="20875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3" name="Groep 22"/>
          <p:cNvGrpSpPr>
            <a:grpSpLocks/>
          </p:cNvGrpSpPr>
          <p:nvPr/>
        </p:nvGrpSpPr>
        <p:grpSpPr bwMode="auto">
          <a:xfrm>
            <a:off x="4422775" y="4696816"/>
            <a:ext cx="1935163" cy="517060"/>
            <a:chOff x="4484053" y="2814355"/>
            <a:chExt cx="1934914" cy="516927"/>
          </a:xfrm>
        </p:grpSpPr>
        <p:cxnSp>
          <p:nvCxnSpPr>
            <p:cNvPr id="24" name="Rechte verbindingslijn met pijl 23"/>
            <p:cNvCxnSpPr/>
            <p:nvPr/>
          </p:nvCxnSpPr>
          <p:spPr>
            <a:xfrm>
              <a:off x="4484053" y="2814355"/>
              <a:ext cx="1261901" cy="407883"/>
            </a:xfrm>
            <a:prstGeom prst="straightConnector1">
              <a:avLst/>
            </a:prstGeom>
            <a:ln w="38100">
              <a:solidFill>
                <a:srgbClr val="336699"/>
              </a:solidFill>
              <a:tailEnd type="arrow"/>
            </a:ln>
          </p:spPr>
          <p:style>
            <a:lnRef idx="1">
              <a:schemeClr val="accent1"/>
            </a:lnRef>
            <a:fillRef idx="0">
              <a:schemeClr val="accent1"/>
            </a:fillRef>
            <a:effectRef idx="0">
              <a:schemeClr val="accent1"/>
            </a:effectRef>
            <a:fontRef idx="minor">
              <a:schemeClr val="tx1"/>
            </a:fontRef>
          </p:style>
        </p:cxnSp>
        <p:sp>
          <p:nvSpPr>
            <p:cNvPr id="7190" name="Rectangle 9"/>
            <p:cNvSpPr>
              <a:spLocks noChangeArrowheads="1"/>
            </p:cNvSpPr>
            <p:nvPr/>
          </p:nvSpPr>
          <p:spPr bwMode="auto">
            <a:xfrm>
              <a:off x="5677468" y="2967665"/>
              <a:ext cx="741499" cy="36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basis</a:t>
              </a:r>
              <a:endParaRPr lang="nl-NL" altLang="nl-NL" sz="1800" dirty="0"/>
            </a:p>
          </p:txBody>
        </p:sp>
      </p:grpSp>
      <p:grpSp>
        <p:nvGrpSpPr>
          <p:cNvPr id="26" name="Groep 25"/>
          <p:cNvGrpSpPr>
            <a:grpSpLocks/>
          </p:cNvGrpSpPr>
          <p:nvPr/>
        </p:nvGrpSpPr>
        <p:grpSpPr bwMode="auto">
          <a:xfrm>
            <a:off x="1165839" y="4651758"/>
            <a:ext cx="2001507" cy="437945"/>
            <a:chOff x="3856373" y="5246319"/>
            <a:chExt cx="2001267" cy="428023"/>
          </a:xfrm>
        </p:grpSpPr>
        <p:cxnSp>
          <p:nvCxnSpPr>
            <p:cNvPr id="27" name="Rechte verbindingslijn met pijl 26"/>
            <p:cNvCxnSpPr/>
            <p:nvPr/>
          </p:nvCxnSpPr>
          <p:spPr>
            <a:xfrm flipH="1">
              <a:off x="4940175" y="5246319"/>
              <a:ext cx="917465" cy="277799"/>
            </a:xfrm>
            <a:prstGeom prst="straightConnector1">
              <a:avLst/>
            </a:prstGeom>
            <a:ln w="38100">
              <a:solidFill>
                <a:srgbClr val="336699"/>
              </a:solidFill>
              <a:tailEnd type="arrow"/>
            </a:ln>
          </p:spPr>
          <p:style>
            <a:lnRef idx="1">
              <a:schemeClr val="accent1"/>
            </a:lnRef>
            <a:fillRef idx="0">
              <a:schemeClr val="accent1"/>
            </a:fillRef>
            <a:effectRef idx="0">
              <a:schemeClr val="accent1"/>
            </a:effectRef>
            <a:fontRef idx="minor">
              <a:schemeClr val="tx1"/>
            </a:fontRef>
          </p:style>
        </p:cxnSp>
        <p:sp>
          <p:nvSpPr>
            <p:cNvPr id="7188" name="Rectangle 9"/>
            <p:cNvSpPr>
              <a:spLocks noChangeArrowheads="1"/>
            </p:cNvSpPr>
            <p:nvPr/>
          </p:nvSpPr>
          <p:spPr bwMode="auto">
            <a:xfrm>
              <a:off x="3856373" y="5310725"/>
              <a:ext cx="1259900" cy="36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basishoek</a:t>
              </a:r>
            </a:p>
          </p:txBody>
        </p:sp>
      </p:grpSp>
      <p:grpSp>
        <p:nvGrpSpPr>
          <p:cNvPr id="14349" name="Group 24"/>
          <p:cNvGrpSpPr>
            <a:grpSpLocks/>
          </p:cNvGrpSpPr>
          <p:nvPr/>
        </p:nvGrpSpPr>
        <p:grpSpPr bwMode="auto">
          <a:xfrm rot="900000">
            <a:off x="4995863" y="3232812"/>
            <a:ext cx="261937" cy="269875"/>
            <a:chOff x="1227" y="1174"/>
            <a:chExt cx="165" cy="170"/>
          </a:xfrm>
        </p:grpSpPr>
        <p:sp>
          <p:nvSpPr>
            <p:cNvPr id="7185" name="Line 22"/>
            <p:cNvSpPr>
              <a:spLocks noChangeShapeType="1"/>
            </p:cNvSpPr>
            <p:nvPr/>
          </p:nvSpPr>
          <p:spPr bwMode="auto">
            <a:xfrm flipH="1">
              <a:off x="1248" y="1200"/>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7186" name="Line 23"/>
            <p:cNvSpPr>
              <a:spLocks noChangeShapeType="1"/>
            </p:cNvSpPr>
            <p:nvPr/>
          </p:nvSpPr>
          <p:spPr bwMode="auto">
            <a:xfrm flipH="1">
              <a:off x="1227" y="1174"/>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grpSp>
        <p:nvGrpSpPr>
          <p:cNvPr id="14350" name="Group 24"/>
          <p:cNvGrpSpPr>
            <a:grpSpLocks/>
          </p:cNvGrpSpPr>
          <p:nvPr/>
        </p:nvGrpSpPr>
        <p:grpSpPr bwMode="auto">
          <a:xfrm rot="20700000" flipH="1">
            <a:off x="3786188" y="3242337"/>
            <a:ext cx="261937" cy="269875"/>
            <a:chOff x="1227" y="1174"/>
            <a:chExt cx="165" cy="170"/>
          </a:xfrm>
        </p:grpSpPr>
        <p:sp>
          <p:nvSpPr>
            <p:cNvPr id="7183" name="Line 22"/>
            <p:cNvSpPr>
              <a:spLocks noChangeShapeType="1"/>
            </p:cNvSpPr>
            <p:nvPr/>
          </p:nvSpPr>
          <p:spPr bwMode="auto">
            <a:xfrm flipH="1">
              <a:off x="1248" y="1200"/>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7184" name="Line 23"/>
            <p:cNvSpPr>
              <a:spLocks noChangeShapeType="1"/>
            </p:cNvSpPr>
            <p:nvPr/>
          </p:nvSpPr>
          <p:spPr bwMode="auto">
            <a:xfrm flipH="1">
              <a:off x="1227" y="1174"/>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sp>
        <p:nvSpPr>
          <p:cNvPr id="32" name="Rectangle 2"/>
          <p:cNvSpPr txBox="1">
            <a:spLocks noChangeArrowheads="1"/>
          </p:cNvSpPr>
          <p:nvPr/>
        </p:nvSpPr>
        <p:spPr bwMode="auto">
          <a:xfrm>
            <a:off x="533400" y="48392"/>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NL" altLang="nl-NL" sz="3200" b="1" i="0" u="none" strike="noStrike" kern="0" cap="none" spc="0" normalizeH="0" baseline="0" noProof="0" dirty="0">
                <a:ln>
                  <a:noFill/>
                </a:ln>
                <a:solidFill>
                  <a:schemeClr val="tx1"/>
                </a:solidFill>
                <a:effectLst/>
                <a:uLnTx/>
                <a:uFillTx/>
                <a:latin typeface="Times New Roman"/>
                <a:ea typeface="+mj-ea"/>
                <a:cs typeface="+mj-cs"/>
              </a:rPr>
              <a:t>DEFINITIES</a:t>
            </a:r>
          </a:p>
        </p:txBody>
      </p:sp>
      <p:sp>
        <p:nvSpPr>
          <p:cNvPr id="31" name="Rectangle 9"/>
          <p:cNvSpPr>
            <a:spLocks noChangeArrowheads="1"/>
          </p:cNvSpPr>
          <p:nvPr/>
        </p:nvSpPr>
        <p:spPr bwMode="auto">
          <a:xfrm>
            <a:off x="0" y="5676358"/>
            <a:ext cx="9144000" cy="1183198"/>
          </a:xfrm>
          <a:prstGeom prst="rect">
            <a:avLst/>
          </a:prstGeom>
          <a:solidFill>
            <a:schemeClr val="bg1"/>
          </a:solidFill>
          <a:ln>
            <a:noFill/>
          </a:ln>
          <a:effectLst/>
        </p:spPr>
        <p:txBody>
          <a:bodyPr lIns="72000" tIns="72000" rIns="72000" bIns="72000" anchor="ctr" anchorCtr="0"/>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nl-NL" altLang="nl-NL" sz="2400" b="1" i="1" dirty="0">
                <a:solidFill>
                  <a:srgbClr val="FF0000"/>
                </a:solidFill>
              </a:rPr>
              <a:t>Eh….basishoeken zijn toch gelijk………? </a:t>
            </a:r>
          </a:p>
          <a:p>
            <a:pPr algn="ctr" eaLnBrk="1" hangingPunct="1">
              <a:buFontTx/>
              <a:buNone/>
            </a:pPr>
            <a:r>
              <a:rPr lang="nl-NL" altLang="nl-NL" sz="2400" b="1" i="1" dirty="0">
                <a:solidFill>
                  <a:srgbClr val="FF0000"/>
                </a:solidFill>
              </a:rPr>
              <a:t>Weten we (</a:t>
            </a:r>
            <a:r>
              <a:rPr lang="nl-NL" altLang="nl-NL" sz="2400" b="1" i="1" u="sng" dirty="0">
                <a:solidFill>
                  <a:srgbClr val="FF0000"/>
                </a:solidFill>
              </a:rPr>
              <a:t>nog</a:t>
            </a:r>
            <a:r>
              <a:rPr lang="nl-NL" altLang="nl-NL" sz="2400" b="1" i="1" dirty="0">
                <a:solidFill>
                  <a:srgbClr val="FF0000"/>
                </a:solidFill>
              </a:rPr>
              <a:t>) niet, moeten we dus eerst nog bewijzen!</a:t>
            </a:r>
            <a:endParaRPr lang="nl-NL" altLang="nl-NL" sz="2400" i="1" dirty="0">
              <a:solidFill>
                <a:srgbClr val="FF0000"/>
              </a:solidFill>
            </a:endParaRPr>
          </a:p>
        </p:txBody>
      </p:sp>
    </p:spTree>
    <p:extLst>
      <p:ext uri="{BB962C8B-B14F-4D97-AF65-F5344CB8AC3E}">
        <p14:creationId xmlns:p14="http://schemas.microsoft.com/office/powerpoint/2010/main" val="137615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80">
                                          <p:stCondLst>
                                            <p:cond delay="0"/>
                                          </p:stCondLst>
                                        </p:cTn>
                                        <p:tgtEl>
                                          <p:spTgt spid="31"/>
                                        </p:tgtEl>
                                      </p:cBhvr>
                                    </p:animEffect>
                                    <p:anim calcmode="lin" valueType="num">
                                      <p:cBhvr>
                                        <p:cTn id="20"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5" dur="26">
                                          <p:stCondLst>
                                            <p:cond delay="650"/>
                                          </p:stCondLst>
                                        </p:cTn>
                                        <p:tgtEl>
                                          <p:spTgt spid="31"/>
                                        </p:tgtEl>
                                      </p:cBhvr>
                                      <p:to x="100000" y="60000"/>
                                    </p:animScale>
                                    <p:animScale>
                                      <p:cBhvr>
                                        <p:cTn id="26" dur="166" decel="50000">
                                          <p:stCondLst>
                                            <p:cond delay="676"/>
                                          </p:stCondLst>
                                        </p:cTn>
                                        <p:tgtEl>
                                          <p:spTgt spid="31"/>
                                        </p:tgtEl>
                                      </p:cBhvr>
                                      <p:to x="100000" y="100000"/>
                                    </p:animScale>
                                    <p:animScale>
                                      <p:cBhvr>
                                        <p:cTn id="27" dur="26">
                                          <p:stCondLst>
                                            <p:cond delay="1312"/>
                                          </p:stCondLst>
                                        </p:cTn>
                                        <p:tgtEl>
                                          <p:spTgt spid="31"/>
                                        </p:tgtEl>
                                      </p:cBhvr>
                                      <p:to x="100000" y="80000"/>
                                    </p:animScale>
                                    <p:animScale>
                                      <p:cBhvr>
                                        <p:cTn id="28" dur="166" decel="50000">
                                          <p:stCondLst>
                                            <p:cond delay="1338"/>
                                          </p:stCondLst>
                                        </p:cTn>
                                        <p:tgtEl>
                                          <p:spTgt spid="31"/>
                                        </p:tgtEl>
                                      </p:cBhvr>
                                      <p:to x="100000" y="100000"/>
                                    </p:animScale>
                                    <p:animScale>
                                      <p:cBhvr>
                                        <p:cTn id="29" dur="26">
                                          <p:stCondLst>
                                            <p:cond delay="1642"/>
                                          </p:stCondLst>
                                        </p:cTn>
                                        <p:tgtEl>
                                          <p:spTgt spid="31"/>
                                        </p:tgtEl>
                                      </p:cBhvr>
                                      <p:to x="100000" y="90000"/>
                                    </p:animScale>
                                    <p:animScale>
                                      <p:cBhvr>
                                        <p:cTn id="30" dur="166" decel="50000">
                                          <p:stCondLst>
                                            <p:cond delay="1668"/>
                                          </p:stCondLst>
                                        </p:cTn>
                                        <p:tgtEl>
                                          <p:spTgt spid="31"/>
                                        </p:tgtEl>
                                      </p:cBhvr>
                                      <p:to x="100000" y="100000"/>
                                    </p:animScale>
                                    <p:animScale>
                                      <p:cBhvr>
                                        <p:cTn id="31" dur="26">
                                          <p:stCondLst>
                                            <p:cond delay="1808"/>
                                          </p:stCondLst>
                                        </p:cTn>
                                        <p:tgtEl>
                                          <p:spTgt spid="31"/>
                                        </p:tgtEl>
                                      </p:cBhvr>
                                      <p:to x="100000" y="95000"/>
                                    </p:animScale>
                                    <p:animScale>
                                      <p:cBhvr>
                                        <p:cTn id="32"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7" name="Groep 5"/>
          <p:cNvGrpSpPr>
            <a:grpSpLocks/>
          </p:cNvGrpSpPr>
          <p:nvPr/>
        </p:nvGrpSpPr>
        <p:grpSpPr bwMode="auto">
          <a:xfrm>
            <a:off x="2553648" y="2249673"/>
            <a:ext cx="3915438" cy="3035379"/>
            <a:chOff x="2553085" y="1922213"/>
            <a:chExt cx="3915433" cy="3035548"/>
          </a:xfrm>
        </p:grpSpPr>
        <mc:AlternateContent xmlns:mc="http://schemas.openxmlformats.org/markup-compatibility/2006" xmlns:a14="http://schemas.microsoft.com/office/drawing/2010/main">
          <mc:Choice Requires="a14">
            <p:sp>
              <p:nvSpPr>
                <p:cNvPr id="8210" name="Text Box 34"/>
                <p:cNvSpPr txBox="1">
                  <a:spLocks noChangeArrowheads="1"/>
                </p:cNvSpPr>
                <p:nvPr/>
              </p:nvSpPr>
              <p:spPr bwMode="auto">
                <a:xfrm>
                  <a:off x="2553085" y="4589383"/>
                  <a:ext cx="415927" cy="368378"/>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𝐴</m:t>
                        </m:r>
                      </m:oMath>
                    </m:oMathPara>
                  </a14:m>
                  <a:endParaRPr lang="nl-NL" altLang="nl-NL" sz="1800" dirty="0">
                    <a:solidFill>
                      <a:schemeClr val="tx1"/>
                    </a:solidFill>
                  </a:endParaRPr>
                </a:p>
              </p:txBody>
            </p:sp>
          </mc:Choice>
          <mc:Fallback xmlns="">
            <p:sp>
              <p:nvSpPr>
                <p:cNvPr id="8210" name="Text Box 34"/>
                <p:cNvSpPr txBox="1">
                  <a:spLocks noRot="1" noChangeAspect="1" noMove="1" noResize="1" noEditPoints="1" noAdjustHandles="1" noChangeArrowheads="1" noChangeShapeType="1" noTextEdit="1"/>
                </p:cNvSpPr>
                <p:nvPr/>
              </p:nvSpPr>
              <p:spPr bwMode="auto">
                <a:xfrm>
                  <a:off x="2553085" y="4589383"/>
                  <a:ext cx="415927" cy="368378"/>
                </a:xfrm>
                <a:prstGeom prst="rect">
                  <a:avLst/>
                </a:prstGeom>
                <a:blipFill rotWithShape="0">
                  <a:blip r:embed="rId2"/>
                  <a:stretch>
                    <a:fillRect/>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11" name="Text Box 35"/>
                <p:cNvSpPr txBox="1">
                  <a:spLocks noChangeArrowheads="1"/>
                </p:cNvSpPr>
                <p:nvPr/>
              </p:nvSpPr>
              <p:spPr bwMode="auto">
                <a:xfrm>
                  <a:off x="6155140" y="4580691"/>
                  <a:ext cx="313378" cy="369966"/>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𝐵</m:t>
                        </m:r>
                      </m:oMath>
                    </m:oMathPara>
                  </a14:m>
                  <a:endParaRPr lang="nl-NL" altLang="nl-NL" sz="1800" dirty="0">
                    <a:solidFill>
                      <a:schemeClr val="tx1"/>
                    </a:solidFill>
                  </a:endParaRPr>
                </a:p>
              </p:txBody>
            </p:sp>
          </mc:Choice>
          <mc:Fallback xmlns="">
            <p:sp>
              <p:nvSpPr>
                <p:cNvPr id="8211" name="Text Box 35"/>
                <p:cNvSpPr txBox="1">
                  <a:spLocks noRot="1" noChangeAspect="1" noMove="1" noResize="1" noEditPoints="1" noAdjustHandles="1" noChangeArrowheads="1" noChangeShapeType="1" noTextEdit="1"/>
                </p:cNvSpPr>
                <p:nvPr/>
              </p:nvSpPr>
              <p:spPr bwMode="auto">
                <a:xfrm>
                  <a:off x="6155140" y="4580691"/>
                  <a:ext cx="313378" cy="369966"/>
                </a:xfrm>
                <a:prstGeom prst="rect">
                  <a:avLst/>
                </a:prstGeom>
                <a:blipFill rotWithShape="0">
                  <a:blip r:embed="rId3"/>
                  <a:stretch>
                    <a:fillRect r="-3922"/>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12" name="Text Box 36"/>
                <p:cNvSpPr txBox="1">
                  <a:spLocks noChangeArrowheads="1"/>
                </p:cNvSpPr>
                <p:nvPr/>
              </p:nvSpPr>
              <p:spPr bwMode="auto">
                <a:xfrm>
                  <a:off x="4362049" y="1922213"/>
                  <a:ext cx="353402" cy="336333"/>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𝐶</m:t>
                        </m:r>
                      </m:oMath>
                    </m:oMathPara>
                  </a14:m>
                  <a:endParaRPr lang="nl-NL" altLang="nl-NL" sz="1800" dirty="0">
                    <a:solidFill>
                      <a:schemeClr val="tx1"/>
                    </a:solidFill>
                  </a:endParaRPr>
                </a:p>
              </p:txBody>
            </p:sp>
          </mc:Choice>
          <mc:Fallback xmlns="">
            <p:sp>
              <p:nvSpPr>
                <p:cNvPr id="8212" name="Text Box 36"/>
                <p:cNvSpPr txBox="1">
                  <a:spLocks noRot="1" noChangeAspect="1" noMove="1" noResize="1" noEditPoints="1" noAdjustHandles="1" noChangeArrowheads="1" noChangeShapeType="1" noTextEdit="1"/>
                </p:cNvSpPr>
                <p:nvPr/>
              </p:nvSpPr>
              <p:spPr bwMode="auto">
                <a:xfrm>
                  <a:off x="4362049" y="1922213"/>
                  <a:ext cx="353402" cy="336333"/>
                </a:xfrm>
                <a:prstGeom prst="rect">
                  <a:avLst/>
                </a:prstGeom>
                <a:blipFill rotWithShape="0">
                  <a:blip r:embed="rId4"/>
                  <a:stretch>
                    <a:fillRect b="-3636"/>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 name="Gelijkbenige driehoek 10"/>
            <p:cNvSpPr/>
            <p:nvPr/>
          </p:nvSpPr>
          <p:spPr>
            <a:xfrm>
              <a:off x="2866462" y="2248007"/>
              <a:ext cx="3343271" cy="252426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grpSp>
        <p:nvGrpSpPr>
          <p:cNvPr id="8198" name="Group 24"/>
          <p:cNvGrpSpPr>
            <a:grpSpLocks/>
          </p:cNvGrpSpPr>
          <p:nvPr/>
        </p:nvGrpSpPr>
        <p:grpSpPr bwMode="auto">
          <a:xfrm>
            <a:off x="5153025" y="3558112"/>
            <a:ext cx="261938" cy="269875"/>
            <a:chOff x="1227" y="1174"/>
            <a:chExt cx="165" cy="170"/>
          </a:xfrm>
        </p:grpSpPr>
        <p:sp>
          <p:nvSpPr>
            <p:cNvPr id="8208" name="Line 22"/>
            <p:cNvSpPr>
              <a:spLocks noChangeShapeType="1"/>
            </p:cNvSpPr>
            <p:nvPr/>
          </p:nvSpPr>
          <p:spPr bwMode="auto">
            <a:xfrm flipH="1">
              <a:off x="1248" y="1200"/>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8209" name="Line 23"/>
            <p:cNvSpPr>
              <a:spLocks noChangeShapeType="1"/>
            </p:cNvSpPr>
            <p:nvPr/>
          </p:nvSpPr>
          <p:spPr bwMode="auto">
            <a:xfrm flipH="1">
              <a:off x="1227" y="1174"/>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grpSp>
        <p:nvGrpSpPr>
          <p:cNvPr id="8199" name="Group 24"/>
          <p:cNvGrpSpPr>
            <a:grpSpLocks/>
          </p:cNvGrpSpPr>
          <p:nvPr/>
        </p:nvGrpSpPr>
        <p:grpSpPr bwMode="auto">
          <a:xfrm flipH="1">
            <a:off x="3573463" y="3546999"/>
            <a:ext cx="261937" cy="269875"/>
            <a:chOff x="1227" y="1174"/>
            <a:chExt cx="165" cy="170"/>
          </a:xfrm>
        </p:grpSpPr>
        <p:sp>
          <p:nvSpPr>
            <p:cNvPr id="8206" name="Line 22"/>
            <p:cNvSpPr>
              <a:spLocks noChangeShapeType="1"/>
            </p:cNvSpPr>
            <p:nvPr/>
          </p:nvSpPr>
          <p:spPr bwMode="auto">
            <a:xfrm flipH="1">
              <a:off x="1248" y="1200"/>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8207" name="Line 23"/>
            <p:cNvSpPr>
              <a:spLocks noChangeShapeType="1"/>
            </p:cNvSpPr>
            <p:nvPr/>
          </p:nvSpPr>
          <p:spPr bwMode="auto">
            <a:xfrm flipH="1">
              <a:off x="1227" y="1174"/>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grpSp>
        <p:nvGrpSpPr>
          <p:cNvPr id="8200" name="Groep 9"/>
          <p:cNvGrpSpPr>
            <a:grpSpLocks/>
          </p:cNvGrpSpPr>
          <p:nvPr/>
        </p:nvGrpSpPr>
        <p:grpSpPr bwMode="auto">
          <a:xfrm>
            <a:off x="4525963" y="4945587"/>
            <a:ext cx="57150" cy="349250"/>
            <a:chOff x="7337879" y="4296893"/>
            <a:chExt cx="57400" cy="349503"/>
          </a:xfrm>
        </p:grpSpPr>
        <p:sp>
          <p:nvSpPr>
            <p:cNvPr id="8204" name="Line 23"/>
            <p:cNvSpPr>
              <a:spLocks noChangeShapeType="1"/>
            </p:cNvSpPr>
            <p:nvPr/>
          </p:nvSpPr>
          <p:spPr bwMode="auto">
            <a:xfrm flipH="1">
              <a:off x="7337879" y="4298868"/>
              <a:ext cx="0" cy="347528"/>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8205" name="Line 23"/>
            <p:cNvSpPr>
              <a:spLocks noChangeShapeType="1"/>
            </p:cNvSpPr>
            <p:nvPr/>
          </p:nvSpPr>
          <p:spPr bwMode="auto">
            <a:xfrm flipH="1">
              <a:off x="7395279" y="4296893"/>
              <a:ext cx="0" cy="347528"/>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sp>
        <p:nvSpPr>
          <p:cNvPr id="8201" name="Rectangle 9"/>
          <p:cNvSpPr>
            <a:spLocks noChangeArrowheads="1"/>
          </p:cNvSpPr>
          <p:nvPr/>
        </p:nvSpPr>
        <p:spPr bwMode="auto">
          <a:xfrm>
            <a:off x="107504" y="1154380"/>
            <a:ext cx="9036496"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u="sng" dirty="0">
                <a:solidFill>
                  <a:schemeClr val="tx1"/>
                </a:solidFill>
              </a:rPr>
              <a:t>DEFINITIE</a:t>
            </a:r>
            <a:r>
              <a:rPr lang="nl-NL" altLang="nl-NL" sz="1800" b="1" dirty="0">
                <a:solidFill>
                  <a:schemeClr val="tx1"/>
                </a:solidFill>
              </a:rPr>
              <a:t>:</a:t>
            </a:r>
            <a:r>
              <a:rPr lang="nl-NL" altLang="nl-NL" sz="1800" dirty="0">
                <a:solidFill>
                  <a:schemeClr val="tx1"/>
                </a:solidFill>
              </a:rPr>
              <a:t> </a:t>
            </a:r>
          </a:p>
          <a:p>
            <a:pPr eaLnBrk="1" hangingPunct="1">
              <a:buFontTx/>
              <a:buNone/>
            </a:pPr>
            <a:r>
              <a:rPr lang="nl-NL" altLang="nl-NL" sz="1800" dirty="0">
                <a:solidFill>
                  <a:schemeClr val="tx1"/>
                </a:solidFill>
              </a:rPr>
              <a:t>Een driehoek waarvan minstens twee zijden gelijk zijn, noemen we een </a:t>
            </a:r>
            <a:r>
              <a:rPr lang="nl-NL" altLang="nl-NL" sz="1800" b="1" dirty="0">
                <a:solidFill>
                  <a:schemeClr val="tx1"/>
                </a:solidFill>
              </a:rPr>
              <a:t>gelijkbenige driehoek</a:t>
            </a:r>
            <a:r>
              <a:rPr lang="nl-NL" altLang="nl-NL" sz="1800" dirty="0">
                <a:solidFill>
                  <a:schemeClr val="tx1"/>
                </a:solidFill>
              </a:rPr>
              <a:t>.</a:t>
            </a:r>
          </a:p>
          <a:p>
            <a:pPr eaLnBrk="1" hangingPunct="1">
              <a:buFontTx/>
              <a:buNone/>
            </a:pPr>
            <a:endParaRPr lang="nl-NL" altLang="nl-NL" sz="1800" dirty="0">
              <a:solidFill>
                <a:schemeClr val="tx1"/>
              </a:solidFill>
            </a:endParaRPr>
          </a:p>
        </p:txBody>
      </p:sp>
      <p:cxnSp>
        <p:nvCxnSpPr>
          <p:cNvPr id="22" name="Rechte verbindingslijn 21"/>
          <p:cNvCxnSpPr/>
          <p:nvPr/>
        </p:nvCxnSpPr>
        <p:spPr>
          <a:xfrm flipV="1">
            <a:off x="2314175" y="1830612"/>
            <a:ext cx="18977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9"/>
          <p:cNvSpPr>
            <a:spLocks noChangeArrowheads="1"/>
          </p:cNvSpPr>
          <p:nvPr/>
        </p:nvSpPr>
        <p:spPr bwMode="auto">
          <a:xfrm>
            <a:off x="0" y="5795460"/>
            <a:ext cx="9144000" cy="585868"/>
          </a:xfrm>
          <a:prstGeom prst="rect">
            <a:avLst/>
          </a:prstGeom>
          <a:solidFill>
            <a:srgbClr val="FFC000"/>
          </a:solidFill>
          <a:ln>
            <a:noFill/>
          </a:ln>
          <a:effectLst/>
        </p:spPr>
        <p:txBody>
          <a:bodyPr anchor="ctr" anchorCtr="0"/>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fontAlgn="base" hangingPunct="1">
              <a:spcBef>
                <a:spcPct val="0"/>
              </a:spcBef>
              <a:spcAft>
                <a:spcPct val="0"/>
              </a:spcAft>
              <a:buClrTx/>
              <a:buNone/>
            </a:pPr>
            <a:r>
              <a:rPr lang="nl-NL" altLang="nl-NL" sz="2400" b="1" kern="0" dirty="0">
                <a:solidFill>
                  <a:schemeClr val="tx1"/>
                </a:solidFill>
                <a:latin typeface="Times New Roman"/>
                <a:ea typeface="+mj-ea"/>
                <a:cs typeface="+mj-cs"/>
              </a:rPr>
              <a:t>DIT IS DUS OOK EEN GELIJKBENIGE DRIEHOEK</a:t>
            </a:r>
          </a:p>
        </p:txBody>
      </p:sp>
      <p:sp>
        <p:nvSpPr>
          <p:cNvPr id="24" name="Rectangle 2"/>
          <p:cNvSpPr txBox="1">
            <a:spLocks noChangeArrowheads="1"/>
          </p:cNvSpPr>
          <p:nvPr/>
        </p:nvSpPr>
        <p:spPr bwMode="auto">
          <a:xfrm>
            <a:off x="0" y="0"/>
            <a:ext cx="9144000" cy="62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NL" altLang="nl-NL" sz="3200" b="1" i="0" u="none" strike="noStrike" kern="0" cap="none" spc="0" normalizeH="0" baseline="0" noProof="0" dirty="0">
                <a:ln>
                  <a:noFill/>
                </a:ln>
                <a:solidFill>
                  <a:schemeClr val="tx1"/>
                </a:solidFill>
                <a:effectLst/>
                <a:uLnTx/>
                <a:uFillTx/>
                <a:latin typeface="Times New Roman"/>
                <a:ea typeface="+mj-ea"/>
                <a:cs typeface="+mj-cs"/>
              </a:rPr>
              <a:t>DEFINITIES</a:t>
            </a:r>
          </a:p>
        </p:txBody>
      </p:sp>
    </p:spTree>
    <p:extLst>
      <p:ext uri="{BB962C8B-B14F-4D97-AF65-F5344CB8AC3E}">
        <p14:creationId xmlns:p14="http://schemas.microsoft.com/office/powerpoint/2010/main" val="308318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664" y="915394"/>
            <a:ext cx="9144000" cy="798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u="sng" dirty="0">
                <a:solidFill>
                  <a:schemeClr val="tx1"/>
                </a:solidFill>
              </a:rPr>
              <a:t>DEFINITIE</a:t>
            </a:r>
            <a:endParaRPr lang="nl-NL" altLang="nl-NL" sz="1800" dirty="0">
              <a:solidFill>
                <a:schemeClr val="tx1"/>
              </a:solidFill>
            </a:endParaRPr>
          </a:p>
          <a:p>
            <a:pPr eaLnBrk="1" hangingPunct="1">
              <a:buFontTx/>
              <a:buNone/>
            </a:pPr>
            <a:r>
              <a:rPr lang="nl-NL" altLang="nl-NL" sz="1800" dirty="0">
                <a:solidFill>
                  <a:schemeClr val="tx1"/>
                </a:solidFill>
              </a:rPr>
              <a:t>Een driehoek waarbij alle drie de zijden even lang zijn, noemen we een </a:t>
            </a:r>
            <a:r>
              <a:rPr lang="nl-NL" altLang="nl-NL" sz="1800" b="1" dirty="0">
                <a:solidFill>
                  <a:schemeClr val="tx1"/>
                </a:solidFill>
              </a:rPr>
              <a:t>gelijkzijdige driehoek</a:t>
            </a:r>
            <a:r>
              <a:rPr lang="nl-NL" altLang="nl-NL" sz="1800" dirty="0">
                <a:solidFill>
                  <a:schemeClr val="tx1"/>
                </a:solidFill>
              </a:rPr>
              <a:t>.</a:t>
            </a:r>
          </a:p>
        </p:txBody>
      </p:sp>
      <p:sp>
        <p:nvSpPr>
          <p:cNvPr id="18" name="Rectangle 9"/>
          <p:cNvSpPr>
            <a:spLocks noChangeArrowheads="1"/>
          </p:cNvSpPr>
          <p:nvPr/>
        </p:nvSpPr>
        <p:spPr bwMode="auto">
          <a:xfrm>
            <a:off x="0" y="4815994"/>
            <a:ext cx="5249198"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GEVOLG:</a:t>
            </a:r>
            <a:r>
              <a:rPr lang="nl-NL" altLang="nl-NL" sz="1800" dirty="0"/>
              <a:t> elke gelijkzijdige driehoek is gelijkbenig</a:t>
            </a:r>
          </a:p>
        </p:txBody>
      </p:sp>
      <p:grpSp>
        <p:nvGrpSpPr>
          <p:cNvPr id="2" name="Groep 1"/>
          <p:cNvGrpSpPr>
            <a:grpSpLocks/>
          </p:cNvGrpSpPr>
          <p:nvPr/>
        </p:nvGrpSpPr>
        <p:grpSpPr bwMode="auto">
          <a:xfrm>
            <a:off x="2411760" y="1658868"/>
            <a:ext cx="3924899" cy="3058733"/>
            <a:chOff x="2544187" y="1932605"/>
            <a:chExt cx="3924899" cy="3058733"/>
          </a:xfrm>
        </p:grpSpPr>
        <p:grpSp>
          <p:nvGrpSpPr>
            <p:cNvPr id="9225" name="Groep 5"/>
            <p:cNvGrpSpPr>
              <a:grpSpLocks/>
            </p:cNvGrpSpPr>
            <p:nvPr/>
          </p:nvGrpSpPr>
          <p:grpSpPr bwMode="auto">
            <a:xfrm>
              <a:off x="2544187" y="1932605"/>
              <a:ext cx="3924899" cy="3058733"/>
              <a:chOff x="2543624" y="1932695"/>
              <a:chExt cx="3924894" cy="3058904"/>
            </a:xfrm>
          </p:grpSpPr>
          <mc:AlternateContent xmlns:mc="http://schemas.openxmlformats.org/markup-compatibility/2006" xmlns:a14="http://schemas.microsoft.com/office/drawing/2010/main">
            <mc:Choice Requires="a14">
              <p:sp>
                <p:nvSpPr>
                  <p:cNvPr id="9235" name="Text Box 34"/>
                  <p:cNvSpPr txBox="1">
                    <a:spLocks noChangeArrowheads="1"/>
                  </p:cNvSpPr>
                  <p:nvPr/>
                </p:nvSpPr>
                <p:spPr bwMode="auto">
                  <a:xfrm>
                    <a:off x="2543624" y="4601904"/>
                    <a:ext cx="358777" cy="368378"/>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𝐴</m:t>
                          </m:r>
                        </m:oMath>
                      </m:oMathPara>
                    </a14:m>
                    <a:endParaRPr lang="nl-NL" altLang="nl-NL" sz="1800" dirty="0">
                      <a:solidFill>
                        <a:schemeClr val="tx1"/>
                      </a:solidFill>
                    </a:endParaRPr>
                  </a:p>
                </p:txBody>
              </p:sp>
            </mc:Choice>
            <mc:Fallback xmlns="">
              <p:sp>
                <p:nvSpPr>
                  <p:cNvPr id="9235" name="Text Box 34"/>
                  <p:cNvSpPr txBox="1">
                    <a:spLocks noRot="1" noChangeAspect="1" noMove="1" noResize="1" noEditPoints="1" noAdjustHandles="1" noChangeArrowheads="1" noChangeShapeType="1" noTextEdit="1"/>
                  </p:cNvSpPr>
                  <p:nvPr/>
                </p:nvSpPr>
                <p:spPr bwMode="auto">
                  <a:xfrm>
                    <a:off x="2543624" y="4601904"/>
                    <a:ext cx="358777" cy="368378"/>
                  </a:xfrm>
                  <a:prstGeom prst="rect">
                    <a:avLst/>
                  </a:prstGeom>
                  <a:blipFill rotWithShape="0">
                    <a:blip r:embed="rId2"/>
                    <a:stretch>
                      <a:fillRect/>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36" name="Text Box 35"/>
                  <p:cNvSpPr txBox="1">
                    <a:spLocks noChangeArrowheads="1"/>
                  </p:cNvSpPr>
                  <p:nvPr/>
                </p:nvSpPr>
                <p:spPr bwMode="auto">
                  <a:xfrm>
                    <a:off x="6141492" y="4621633"/>
                    <a:ext cx="327026" cy="369966"/>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𝐵</m:t>
                          </m:r>
                        </m:oMath>
                      </m:oMathPara>
                    </a14:m>
                    <a:endParaRPr lang="nl-NL" altLang="nl-NL" sz="1800" dirty="0">
                      <a:solidFill>
                        <a:schemeClr val="tx1"/>
                      </a:solidFill>
                    </a:endParaRPr>
                  </a:p>
                </p:txBody>
              </p:sp>
            </mc:Choice>
            <mc:Fallback xmlns="">
              <p:sp>
                <p:nvSpPr>
                  <p:cNvPr id="9236" name="Text Box 35"/>
                  <p:cNvSpPr txBox="1">
                    <a:spLocks noRot="1" noChangeAspect="1" noMove="1" noResize="1" noEditPoints="1" noAdjustHandles="1" noChangeArrowheads="1" noChangeShapeType="1" noTextEdit="1"/>
                  </p:cNvSpPr>
                  <p:nvPr/>
                </p:nvSpPr>
                <p:spPr bwMode="auto">
                  <a:xfrm>
                    <a:off x="6141492" y="4621633"/>
                    <a:ext cx="327026" cy="369966"/>
                  </a:xfrm>
                  <a:prstGeom prst="rect">
                    <a:avLst/>
                  </a:prstGeom>
                  <a:blipFill rotWithShape="0">
                    <a:blip r:embed="rId3"/>
                    <a:stretch>
                      <a:fillRect/>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37" name="Text Box 36"/>
                  <p:cNvSpPr txBox="1">
                    <a:spLocks noChangeArrowheads="1"/>
                  </p:cNvSpPr>
                  <p:nvPr/>
                </p:nvSpPr>
                <p:spPr bwMode="auto">
                  <a:xfrm>
                    <a:off x="4362049" y="1932695"/>
                    <a:ext cx="341813" cy="369966"/>
                  </a:xfrm>
                  <a:prstGeom prst="rect">
                    <a:avLst/>
                  </a:prstGeom>
                  <a:noFill/>
                  <a:ln>
                    <a:noFill/>
                  </a:ln>
                  <a:effectLst/>
                  <a:extLst>
                    <a:ext uri="{909E8E84-426E-40DD-AFC4-6F175D3DCCD1}">
                      <a14:hiddenFill>
                        <a:solidFill>
                          <a:schemeClr val="bg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FontTx/>
                      <a:buNone/>
                    </a:pPr>
                    <a14:m>
                      <m:oMathPara xmlns:m="http://schemas.openxmlformats.org/officeDocument/2006/math">
                        <m:oMathParaPr>
                          <m:jc m:val="centerGroup"/>
                        </m:oMathParaPr>
                        <m:oMath xmlns:m="http://schemas.openxmlformats.org/officeDocument/2006/math">
                          <m:r>
                            <a:rPr lang="nl-NL" altLang="nl-NL" sz="1800" i="1" dirty="0" smtClean="0">
                              <a:solidFill>
                                <a:schemeClr val="tx1"/>
                              </a:solidFill>
                              <a:latin typeface="Cambria Math" panose="02040503050406030204" pitchFamily="18" charset="0"/>
                            </a:rPr>
                            <m:t>𝐶</m:t>
                          </m:r>
                        </m:oMath>
                      </m:oMathPara>
                    </a14:m>
                    <a:endParaRPr lang="nl-NL" altLang="nl-NL" sz="1800" dirty="0">
                      <a:solidFill>
                        <a:schemeClr val="tx1"/>
                      </a:solidFill>
                    </a:endParaRPr>
                  </a:p>
                </p:txBody>
              </p:sp>
            </mc:Choice>
            <mc:Fallback xmlns="">
              <p:sp>
                <p:nvSpPr>
                  <p:cNvPr id="9237" name="Text Box 36"/>
                  <p:cNvSpPr txBox="1">
                    <a:spLocks noRot="1" noChangeAspect="1" noMove="1" noResize="1" noEditPoints="1" noAdjustHandles="1" noChangeArrowheads="1" noChangeShapeType="1" noTextEdit="1"/>
                  </p:cNvSpPr>
                  <p:nvPr/>
                </p:nvSpPr>
                <p:spPr bwMode="auto">
                  <a:xfrm>
                    <a:off x="4362049" y="1932695"/>
                    <a:ext cx="341813" cy="369966"/>
                  </a:xfrm>
                  <a:prstGeom prst="rect">
                    <a:avLst/>
                  </a:prstGeom>
                  <a:blipFill rotWithShape="0">
                    <a:blip r:embed="rId4"/>
                    <a:stretch>
                      <a:fillRect/>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 name="Gelijkbenige driehoek 10"/>
              <p:cNvSpPr/>
              <p:nvPr/>
            </p:nvSpPr>
            <p:spPr>
              <a:xfrm>
                <a:off x="2866462" y="2248007"/>
                <a:ext cx="3343271" cy="252426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grpSp>
          <p:nvGrpSpPr>
            <p:cNvPr id="9226" name="Group 24"/>
            <p:cNvGrpSpPr>
              <a:grpSpLocks/>
            </p:cNvGrpSpPr>
            <p:nvPr/>
          </p:nvGrpSpPr>
          <p:grpSpPr bwMode="auto">
            <a:xfrm>
              <a:off x="5153025" y="3230563"/>
              <a:ext cx="261938" cy="269875"/>
              <a:chOff x="1227" y="1174"/>
              <a:chExt cx="165" cy="170"/>
            </a:xfrm>
          </p:grpSpPr>
          <p:sp>
            <p:nvSpPr>
              <p:cNvPr id="9233" name="Line 22"/>
              <p:cNvSpPr>
                <a:spLocks noChangeShapeType="1"/>
              </p:cNvSpPr>
              <p:nvPr/>
            </p:nvSpPr>
            <p:spPr bwMode="auto">
              <a:xfrm flipH="1">
                <a:off x="1248" y="1200"/>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9234" name="Line 23"/>
              <p:cNvSpPr>
                <a:spLocks noChangeShapeType="1"/>
              </p:cNvSpPr>
              <p:nvPr/>
            </p:nvSpPr>
            <p:spPr bwMode="auto">
              <a:xfrm flipH="1">
                <a:off x="1227" y="1174"/>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grpSp>
          <p:nvGrpSpPr>
            <p:cNvPr id="9227" name="Group 24"/>
            <p:cNvGrpSpPr>
              <a:grpSpLocks/>
            </p:cNvGrpSpPr>
            <p:nvPr/>
          </p:nvGrpSpPr>
          <p:grpSpPr bwMode="auto">
            <a:xfrm flipH="1">
              <a:off x="3573455" y="3219457"/>
              <a:ext cx="261938" cy="269876"/>
              <a:chOff x="1227" y="1174"/>
              <a:chExt cx="165" cy="170"/>
            </a:xfrm>
          </p:grpSpPr>
          <p:sp>
            <p:nvSpPr>
              <p:cNvPr id="9231" name="Line 22"/>
              <p:cNvSpPr>
                <a:spLocks noChangeShapeType="1"/>
              </p:cNvSpPr>
              <p:nvPr/>
            </p:nvSpPr>
            <p:spPr bwMode="auto">
              <a:xfrm flipH="1">
                <a:off x="1248" y="1200"/>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9232" name="Line 23"/>
              <p:cNvSpPr>
                <a:spLocks noChangeShapeType="1"/>
              </p:cNvSpPr>
              <p:nvPr/>
            </p:nvSpPr>
            <p:spPr bwMode="auto">
              <a:xfrm flipH="1">
                <a:off x="1227" y="1174"/>
                <a:ext cx="144" cy="144"/>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grpSp>
          <p:nvGrpSpPr>
            <p:cNvPr id="9228" name="Groep 9"/>
            <p:cNvGrpSpPr>
              <a:grpSpLocks/>
            </p:cNvGrpSpPr>
            <p:nvPr/>
          </p:nvGrpSpPr>
          <p:grpSpPr bwMode="auto">
            <a:xfrm>
              <a:off x="4525963" y="4618038"/>
              <a:ext cx="57150" cy="349250"/>
              <a:chOff x="7337879" y="4296893"/>
              <a:chExt cx="57400" cy="349503"/>
            </a:xfrm>
          </p:grpSpPr>
          <p:sp>
            <p:nvSpPr>
              <p:cNvPr id="9229" name="Line 23"/>
              <p:cNvSpPr>
                <a:spLocks noChangeShapeType="1"/>
              </p:cNvSpPr>
              <p:nvPr/>
            </p:nvSpPr>
            <p:spPr bwMode="auto">
              <a:xfrm flipH="1">
                <a:off x="7337879" y="4298868"/>
                <a:ext cx="0" cy="347528"/>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9230" name="Line 23"/>
              <p:cNvSpPr>
                <a:spLocks noChangeShapeType="1"/>
              </p:cNvSpPr>
              <p:nvPr/>
            </p:nvSpPr>
            <p:spPr bwMode="auto">
              <a:xfrm flipH="1">
                <a:off x="7395279" y="4296893"/>
                <a:ext cx="0" cy="347528"/>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grpSp>
      </p:grpSp>
      <p:sp>
        <p:nvSpPr>
          <p:cNvPr id="22" name="Rectangle 9"/>
          <p:cNvSpPr>
            <a:spLocks noChangeArrowheads="1"/>
          </p:cNvSpPr>
          <p:nvPr/>
        </p:nvSpPr>
        <p:spPr bwMode="auto">
          <a:xfrm>
            <a:off x="-664" y="5622625"/>
            <a:ext cx="9144000" cy="1262759"/>
          </a:xfrm>
          <a:prstGeom prst="rect">
            <a:avLst/>
          </a:prstGeom>
          <a:solidFill>
            <a:schemeClr val="bg1"/>
          </a:solidFill>
          <a:ln>
            <a:noFill/>
          </a:ln>
          <a:effectLst/>
        </p:spPr>
        <p:txBody>
          <a:bodyPr anchor="ctr" anchorCtr="0"/>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nl-NL" altLang="nl-NL" sz="2400" b="1" i="1" dirty="0">
                <a:solidFill>
                  <a:srgbClr val="FF0000"/>
                </a:solidFill>
              </a:rPr>
              <a:t>Eh… elke hoek is 60</a:t>
            </a:r>
            <a:r>
              <a:rPr lang="nl-NL" altLang="nl-NL" sz="2400" b="1" i="1" dirty="0">
                <a:solidFill>
                  <a:srgbClr val="FF0000"/>
                </a:solidFill>
                <a:sym typeface="Symbol" panose="05050102010706020507" pitchFamily="18" charset="2"/>
              </a:rPr>
              <a:t></a:t>
            </a:r>
            <a:r>
              <a:rPr lang="nl-NL" altLang="nl-NL" sz="2400" b="1" i="1" dirty="0">
                <a:solidFill>
                  <a:srgbClr val="FF0000"/>
                </a:solidFill>
              </a:rPr>
              <a:t>.....? </a:t>
            </a:r>
          </a:p>
          <a:p>
            <a:pPr algn="ctr" eaLnBrk="1" hangingPunct="1">
              <a:buFontTx/>
              <a:buNone/>
            </a:pPr>
            <a:r>
              <a:rPr lang="nl-NL" altLang="nl-NL" sz="2400" b="1" i="1" dirty="0">
                <a:solidFill>
                  <a:srgbClr val="FF0000"/>
                </a:solidFill>
              </a:rPr>
              <a:t>Weten we (nog) niet, moeten we eerst bewijzen!</a:t>
            </a:r>
            <a:endParaRPr lang="nl-NL" altLang="nl-NL" sz="2400" i="1" dirty="0">
              <a:solidFill>
                <a:srgbClr val="FF0000"/>
              </a:solidFill>
            </a:endParaRPr>
          </a:p>
        </p:txBody>
      </p:sp>
      <p:sp>
        <p:nvSpPr>
          <p:cNvPr id="24" name="Rectangle 2"/>
          <p:cNvSpPr txBox="1">
            <a:spLocks noChangeArrowheads="1"/>
          </p:cNvSpPr>
          <p:nvPr/>
        </p:nvSpPr>
        <p:spPr bwMode="auto">
          <a:xfrm>
            <a:off x="-664" y="11691"/>
            <a:ext cx="9037160" cy="6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NL" altLang="nl-NL" sz="3200" b="1" i="0" u="none" strike="noStrike" kern="0" cap="none" spc="0" normalizeH="0" baseline="0" noProof="0" dirty="0">
                <a:ln>
                  <a:noFill/>
                </a:ln>
                <a:solidFill>
                  <a:schemeClr val="tx1"/>
                </a:solidFill>
                <a:effectLst/>
                <a:uLnTx/>
                <a:uFillTx/>
                <a:latin typeface="Times New Roman"/>
                <a:ea typeface="+mj-ea"/>
                <a:cs typeface="+mj-cs"/>
              </a:rPr>
              <a:t>DEFINITIES</a:t>
            </a:r>
          </a:p>
        </p:txBody>
      </p:sp>
    </p:spTree>
    <p:extLst>
      <p:ext uri="{BB962C8B-B14F-4D97-AF65-F5344CB8AC3E}">
        <p14:creationId xmlns:p14="http://schemas.microsoft.com/office/powerpoint/2010/main" val="2816860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80">
                                          <p:stCondLst>
                                            <p:cond delay="0"/>
                                          </p:stCondLst>
                                        </p:cTn>
                                        <p:tgtEl>
                                          <p:spTgt spid="22"/>
                                        </p:tgtEl>
                                      </p:cBhvr>
                                    </p:animEffect>
                                    <p:anim calcmode="lin" valueType="num">
                                      <p:cBhvr>
                                        <p:cTn id="15"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0" dur="26">
                                          <p:stCondLst>
                                            <p:cond delay="650"/>
                                          </p:stCondLst>
                                        </p:cTn>
                                        <p:tgtEl>
                                          <p:spTgt spid="22"/>
                                        </p:tgtEl>
                                      </p:cBhvr>
                                      <p:to x="100000" y="60000"/>
                                    </p:animScale>
                                    <p:animScale>
                                      <p:cBhvr>
                                        <p:cTn id="21" dur="166" decel="50000">
                                          <p:stCondLst>
                                            <p:cond delay="676"/>
                                          </p:stCondLst>
                                        </p:cTn>
                                        <p:tgtEl>
                                          <p:spTgt spid="22"/>
                                        </p:tgtEl>
                                      </p:cBhvr>
                                      <p:to x="100000" y="100000"/>
                                    </p:animScale>
                                    <p:animScale>
                                      <p:cBhvr>
                                        <p:cTn id="22" dur="26">
                                          <p:stCondLst>
                                            <p:cond delay="1312"/>
                                          </p:stCondLst>
                                        </p:cTn>
                                        <p:tgtEl>
                                          <p:spTgt spid="22"/>
                                        </p:tgtEl>
                                      </p:cBhvr>
                                      <p:to x="100000" y="80000"/>
                                    </p:animScale>
                                    <p:animScale>
                                      <p:cBhvr>
                                        <p:cTn id="23" dur="166" decel="50000">
                                          <p:stCondLst>
                                            <p:cond delay="1338"/>
                                          </p:stCondLst>
                                        </p:cTn>
                                        <p:tgtEl>
                                          <p:spTgt spid="22"/>
                                        </p:tgtEl>
                                      </p:cBhvr>
                                      <p:to x="100000" y="100000"/>
                                    </p:animScale>
                                    <p:animScale>
                                      <p:cBhvr>
                                        <p:cTn id="24" dur="26">
                                          <p:stCondLst>
                                            <p:cond delay="1642"/>
                                          </p:stCondLst>
                                        </p:cTn>
                                        <p:tgtEl>
                                          <p:spTgt spid="22"/>
                                        </p:tgtEl>
                                      </p:cBhvr>
                                      <p:to x="100000" y="90000"/>
                                    </p:animScale>
                                    <p:animScale>
                                      <p:cBhvr>
                                        <p:cTn id="25" dur="166" decel="50000">
                                          <p:stCondLst>
                                            <p:cond delay="1668"/>
                                          </p:stCondLst>
                                        </p:cTn>
                                        <p:tgtEl>
                                          <p:spTgt spid="22"/>
                                        </p:tgtEl>
                                      </p:cBhvr>
                                      <p:to x="100000" y="100000"/>
                                    </p:animScale>
                                    <p:animScale>
                                      <p:cBhvr>
                                        <p:cTn id="26" dur="26">
                                          <p:stCondLst>
                                            <p:cond delay="1808"/>
                                          </p:stCondLst>
                                        </p:cTn>
                                        <p:tgtEl>
                                          <p:spTgt spid="22"/>
                                        </p:tgtEl>
                                      </p:cBhvr>
                                      <p:to x="100000" y="95000"/>
                                    </p:animScale>
                                    <p:animScale>
                                      <p:cBhvr>
                                        <p:cTn id="27"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34" y="-35781"/>
            <a:ext cx="9431503" cy="6957392"/>
          </a:xfrm>
          <a:prstGeom prst="rect">
            <a:avLst/>
          </a:prstGeom>
        </p:spPr>
      </p:pic>
      <p:sp>
        <p:nvSpPr>
          <p:cNvPr id="6" name="Titel 1"/>
          <p:cNvSpPr txBox="1">
            <a:spLocks/>
          </p:cNvSpPr>
          <p:nvPr/>
        </p:nvSpPr>
        <p:spPr>
          <a:xfrm>
            <a:off x="3851920" y="810586"/>
            <a:ext cx="5213379" cy="24023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nl-NL" sz="4800" b="1" dirty="0">
                <a:latin typeface="Times New Roman" panose="02020603050405020304" pitchFamily="18" charset="0"/>
                <a:cs typeface="Times New Roman" panose="02020603050405020304" pitchFamily="18" charset="0"/>
              </a:rPr>
              <a:t>Congruente</a:t>
            </a:r>
          </a:p>
          <a:p>
            <a:pPr>
              <a:spcBef>
                <a:spcPts val="600"/>
              </a:spcBef>
            </a:pPr>
            <a:endParaRPr lang="nl-NL" sz="4800" dirty="0">
              <a:latin typeface="Times New Roman" panose="02020603050405020304" pitchFamily="18" charset="0"/>
              <a:cs typeface="Times New Roman" panose="02020603050405020304" pitchFamily="18" charset="0"/>
            </a:endParaRPr>
          </a:p>
          <a:p>
            <a:pPr algn="r"/>
            <a:r>
              <a:rPr lang="nl-NL" sz="4800" dirty="0">
                <a:latin typeface="Times New Roman" panose="02020603050405020304" pitchFamily="18" charset="0"/>
                <a:cs typeface="Times New Roman" panose="02020603050405020304" pitchFamily="18" charset="0"/>
              </a:rPr>
              <a:t> </a:t>
            </a:r>
            <a:r>
              <a:rPr lang="nl-NL" sz="4800" b="1" dirty="0">
                <a:latin typeface="Times New Roman" panose="02020603050405020304" pitchFamily="18" charset="0"/>
                <a:cs typeface="Times New Roman" panose="02020603050405020304" pitchFamily="18" charset="0"/>
              </a:rPr>
              <a:t>driehoeken</a:t>
            </a:r>
          </a:p>
        </p:txBody>
      </p:sp>
      <p:sp>
        <p:nvSpPr>
          <p:cNvPr id="9" name="Titel 1"/>
          <p:cNvSpPr txBox="1">
            <a:spLocks/>
          </p:cNvSpPr>
          <p:nvPr/>
        </p:nvSpPr>
        <p:spPr>
          <a:xfrm>
            <a:off x="107505" y="3782435"/>
            <a:ext cx="6912768" cy="78554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indent="-540000" algn="l">
              <a:buFont typeface="Arial" pitchFamily="34" charset="0"/>
              <a:buChar char="•"/>
            </a:pPr>
            <a:r>
              <a:rPr lang="nl-NL" sz="4000" b="1" dirty="0">
                <a:latin typeface="Times New Roman" panose="02020603050405020304" pitchFamily="18" charset="0"/>
                <a:cs typeface="Times New Roman" panose="02020603050405020304" pitchFamily="18" charset="0"/>
              </a:rPr>
              <a:t>Wat betekent congruent?</a:t>
            </a:r>
          </a:p>
        </p:txBody>
      </p:sp>
      <p:sp>
        <p:nvSpPr>
          <p:cNvPr id="7" name="Titel 1"/>
          <p:cNvSpPr txBox="1">
            <a:spLocks/>
          </p:cNvSpPr>
          <p:nvPr/>
        </p:nvSpPr>
        <p:spPr>
          <a:xfrm>
            <a:off x="35496" y="5229200"/>
            <a:ext cx="8957795" cy="78554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indent="-540000" algn="l">
              <a:buFont typeface="Arial" pitchFamily="34" charset="0"/>
              <a:buChar char="•"/>
            </a:pPr>
            <a:r>
              <a:rPr lang="nl-NL" sz="4000" b="1" dirty="0">
                <a:latin typeface="Times New Roman" panose="02020603050405020304" pitchFamily="18" charset="0"/>
                <a:cs typeface="Times New Roman" panose="02020603050405020304" pitchFamily="18" charset="0"/>
              </a:rPr>
              <a:t>Welk bewijs is nodig?</a:t>
            </a:r>
          </a:p>
        </p:txBody>
      </p:sp>
    </p:spTree>
    <p:extLst>
      <p:ext uri="{BB962C8B-B14F-4D97-AF65-F5344CB8AC3E}">
        <p14:creationId xmlns:p14="http://schemas.microsoft.com/office/powerpoint/2010/main" val="192037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01" name="Rectangle 9"/>
              <p:cNvSpPr>
                <a:spLocks noChangeArrowheads="1"/>
              </p:cNvSpPr>
              <p:nvPr/>
            </p:nvSpPr>
            <p:spPr bwMode="auto">
              <a:xfrm>
                <a:off x="0" y="777495"/>
                <a:ext cx="9144000" cy="1294506"/>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u="sng" dirty="0">
                    <a:solidFill>
                      <a:schemeClr val="tx1"/>
                    </a:solidFill>
                  </a:rPr>
                  <a:t>DEFINITIE</a:t>
                </a:r>
                <a:endParaRPr lang="nl-NL" altLang="nl-NL" sz="1800" u="sng" dirty="0">
                  <a:solidFill>
                    <a:schemeClr val="tx1"/>
                  </a:solidFill>
                </a:endParaRPr>
              </a:p>
              <a:p>
                <a:pPr eaLnBrk="1" hangingPunct="1">
                  <a:buFontTx/>
                  <a:buNone/>
                </a:pPr>
                <a:r>
                  <a:rPr lang="nl-NL" altLang="nl-NL" sz="1800" dirty="0">
                    <a:solidFill>
                      <a:schemeClr val="tx1"/>
                    </a:solidFill>
                  </a:rPr>
                  <a:t>Gegeven zijn </a:t>
                </a:r>
                <a14:m>
                  <m:oMath xmlns:m="http://schemas.openxmlformats.org/officeDocument/2006/math">
                    <m:r>
                      <a:rPr lang="en-US" altLang="nl-NL" sz="18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𝐴𝐵𝐶</m:t>
                    </m:r>
                    <m:r>
                      <a:rPr lang="en-US" altLang="nl-NL" sz="18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oMath>
                </a14:m>
                <a:r>
                  <a:rPr lang="en-US" altLang="nl-NL" sz="1800" dirty="0">
                    <a:solidFill>
                      <a:schemeClr val="tx1"/>
                    </a:solidFill>
                    <a:cs typeface="Times New Roman" panose="02020603050405020304" pitchFamily="18" charset="0"/>
                    <a:sym typeface="Symbol" panose="05050102010706020507" pitchFamily="18" charset="2"/>
                  </a:rPr>
                  <a:t>en </a:t>
                </a:r>
                <a14:m>
                  <m:oMath xmlns:m="http://schemas.openxmlformats.org/officeDocument/2006/math">
                    <m:r>
                      <a:rPr lang="en-US" altLang="nl-NL" sz="18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𝐷𝐸𝐹</m:t>
                    </m:r>
                  </m:oMath>
                </a14:m>
                <a:r>
                  <a:rPr lang="nl-NL" altLang="nl-NL" sz="1800" dirty="0">
                    <a:solidFill>
                      <a:schemeClr val="tx1"/>
                    </a:solidFill>
                  </a:rPr>
                  <a:t>. </a:t>
                </a:r>
              </a:p>
              <a:p>
                <a:pPr eaLnBrk="1" hangingPunct="1">
                  <a:buFontTx/>
                  <a:buNone/>
                </a:pPr>
                <a14:m>
                  <m:oMath xmlns:m="http://schemas.openxmlformats.org/officeDocument/2006/math">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𝐴𝐵𝐶</m:t>
                    </m:r>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oMath>
                </a14:m>
                <a:r>
                  <a:rPr lang="en-US" altLang="nl-NL" sz="1800" dirty="0">
                    <a:solidFill>
                      <a:schemeClr val="tx1"/>
                    </a:solidFill>
                    <a:cs typeface="Times New Roman" panose="02020603050405020304" pitchFamily="18" charset="0"/>
                    <a:sym typeface="Symbol" panose="05050102010706020507" pitchFamily="18" charset="2"/>
                  </a:rPr>
                  <a:t>en </a:t>
                </a:r>
                <a14:m>
                  <m:oMath xmlns:m="http://schemas.openxmlformats.org/officeDocument/2006/math">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𝐷𝐸𝐹</m:t>
                    </m:r>
                  </m:oMath>
                </a14:m>
                <a:r>
                  <a:rPr lang="nl-NL" altLang="nl-NL" sz="1800" dirty="0">
                    <a:solidFill>
                      <a:schemeClr val="tx1"/>
                    </a:solidFill>
                  </a:rPr>
                  <a:t> zijn congruent alleen dan als ze precies </a:t>
                </a:r>
                <a:r>
                  <a:rPr lang="nl-NL" altLang="nl-NL" sz="1800" b="1" dirty="0">
                    <a:solidFill>
                      <a:schemeClr val="tx1"/>
                    </a:solidFill>
                  </a:rPr>
                  <a:t>dezelfde vorm</a:t>
                </a:r>
                <a:r>
                  <a:rPr lang="nl-NL" altLang="nl-NL" sz="1800" dirty="0">
                    <a:solidFill>
                      <a:schemeClr val="tx1"/>
                    </a:solidFill>
                  </a:rPr>
                  <a:t> en </a:t>
                </a:r>
                <a:r>
                  <a:rPr lang="nl-NL" altLang="nl-NL" sz="1800" b="1" dirty="0">
                    <a:solidFill>
                      <a:schemeClr val="tx1"/>
                    </a:solidFill>
                  </a:rPr>
                  <a:t>dezelfde</a:t>
                </a:r>
                <a:r>
                  <a:rPr lang="nl-NL" altLang="nl-NL" sz="1800" dirty="0">
                    <a:solidFill>
                      <a:schemeClr val="tx1"/>
                    </a:solidFill>
                  </a:rPr>
                  <a:t> </a:t>
                </a:r>
                <a:r>
                  <a:rPr lang="nl-NL" altLang="nl-NL" sz="1800" b="1" dirty="0">
                    <a:solidFill>
                      <a:schemeClr val="tx1"/>
                    </a:solidFill>
                  </a:rPr>
                  <a:t>grootte</a:t>
                </a:r>
                <a:r>
                  <a:rPr lang="nl-NL" altLang="nl-NL" sz="1800" dirty="0">
                    <a:solidFill>
                      <a:schemeClr val="tx1"/>
                    </a:solidFill>
                  </a:rPr>
                  <a:t> hebben </a:t>
                </a:r>
                <a:r>
                  <a:rPr lang="nl-NL" altLang="nl-NL" sz="1800" b="1" i="1" dirty="0">
                    <a:solidFill>
                      <a:schemeClr val="tx1"/>
                    </a:solidFill>
                  </a:rPr>
                  <a:t>(“ze kunnen elkaar volledig bedekken”)</a:t>
                </a:r>
                <a:r>
                  <a:rPr lang="nl-NL" altLang="nl-NL" sz="1800" dirty="0">
                    <a:solidFill>
                      <a:schemeClr val="tx1"/>
                    </a:solidFill>
                  </a:rPr>
                  <a:t>.</a:t>
                </a:r>
                <a:endParaRPr lang="nl-NL" altLang="nl-NL" sz="1800" b="1" i="1" dirty="0">
                  <a:solidFill>
                    <a:schemeClr val="tx1"/>
                  </a:solidFill>
                </a:endParaRPr>
              </a:p>
              <a:p>
                <a:pPr eaLnBrk="1" hangingPunct="1">
                  <a:buFontTx/>
                  <a:buNone/>
                </a:pPr>
                <a:endParaRPr lang="nl-NL" altLang="nl-NL" sz="1400" b="1" i="1" dirty="0"/>
              </a:p>
            </p:txBody>
          </p:sp>
        </mc:Choice>
        <mc:Fallback xmlns="">
          <p:sp>
            <p:nvSpPr>
              <p:cNvPr id="4101" name="Rectangle 9"/>
              <p:cNvSpPr>
                <a:spLocks noRot="1" noChangeAspect="1" noMove="1" noResize="1" noEditPoints="1" noAdjustHandles="1" noChangeArrowheads="1" noChangeShapeType="1" noTextEdit="1"/>
              </p:cNvSpPr>
              <p:nvPr/>
            </p:nvSpPr>
            <p:spPr bwMode="auto">
              <a:xfrm>
                <a:off x="0" y="777495"/>
                <a:ext cx="9144000" cy="1294506"/>
              </a:xfrm>
              <a:prstGeom prst="rect">
                <a:avLst/>
              </a:prstGeom>
              <a:blipFill rotWithShape="0">
                <a:blip r:embed="rId3"/>
                <a:stretch>
                  <a:fillRect l="-533" t="-2830" b="-80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9"/>
              <p:cNvSpPr>
                <a:spLocks noChangeArrowheads="1"/>
              </p:cNvSpPr>
              <p:nvPr/>
            </p:nvSpPr>
            <p:spPr bwMode="auto">
              <a:xfrm>
                <a:off x="135439" y="4765079"/>
                <a:ext cx="1679575"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m:t>
                      </m:r>
                    </m:oMath>
                  </m:oMathPara>
                </a14:m>
                <a:endParaRPr lang="nl-NL" altLang="nl-NL" sz="1800" dirty="0">
                  <a:cs typeface="Times New Roman" panose="02020603050405020304" pitchFamily="18" charset="0"/>
                </a:endParaRPr>
              </a:p>
              <a:p>
                <a:pPr eaLnBrk="1" hangingPunct="1">
                  <a:buFontTx/>
                  <a:buNone/>
                </a:pPr>
                <a:endParaRPr lang="nl-NL" altLang="nl-NL" sz="1800" dirty="0"/>
              </a:p>
            </p:txBody>
          </p:sp>
        </mc:Choice>
        <mc:Fallback xmlns="">
          <p:sp>
            <p:nvSpPr>
              <p:cNvPr id="6" name="Rectangle 9"/>
              <p:cNvSpPr>
                <a:spLocks noRot="1" noChangeAspect="1" noMove="1" noResize="1" noEditPoints="1" noAdjustHandles="1" noChangeArrowheads="1" noChangeShapeType="1" noTextEdit="1"/>
              </p:cNvSpPr>
              <p:nvPr/>
            </p:nvSpPr>
            <p:spPr bwMode="auto">
              <a:xfrm>
                <a:off x="135439" y="4765079"/>
                <a:ext cx="1679575" cy="392112"/>
              </a:xfrm>
              <a:prstGeom prst="rect">
                <a:avLst/>
              </a:prstGeom>
              <a:blipFill rotWithShape="0">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9"/>
              <p:cNvSpPr>
                <a:spLocks noChangeArrowheads="1"/>
              </p:cNvSpPr>
              <p:nvPr/>
            </p:nvSpPr>
            <p:spPr bwMode="auto">
              <a:xfrm>
                <a:off x="3839077" y="5389542"/>
                <a:ext cx="5304923" cy="577056"/>
              </a:xfrm>
              <a:prstGeom prst="rect">
                <a:avLst/>
              </a:prstGeom>
              <a:solidFill>
                <a:srgbClr val="FFC000"/>
              </a:solidFill>
              <a:ln>
                <a:noFill/>
              </a:ln>
              <a:effec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3200" b="1" dirty="0">
                    <a:cs typeface="Times New Roman" panose="02020603050405020304" pitchFamily="18" charset="0"/>
                    <a:sym typeface="Symbol" panose="05050102010706020507" pitchFamily="18" charset="2"/>
                  </a:rPr>
                  <a:t>NOTATIE:</a:t>
                </a:r>
                <a:r>
                  <a:rPr lang="en-US" altLang="nl-NL" sz="3200" dirty="0">
                    <a:cs typeface="Times New Roman" panose="02020603050405020304" pitchFamily="18" charset="0"/>
                    <a:sym typeface="Symbol" panose="05050102010706020507" pitchFamily="18" charset="2"/>
                  </a:rPr>
                  <a:t> </a:t>
                </a:r>
                <a14:m>
                  <m:oMath xmlns:m="http://schemas.openxmlformats.org/officeDocument/2006/math">
                    <m:r>
                      <a:rPr lang="en-US" altLang="nl-NL" sz="3200" b="0" i="0" dirty="0" smtClean="0">
                        <a:latin typeface="Cambria Math" panose="02040503050406030204" pitchFamily="18" charset="0"/>
                        <a:cs typeface="Times New Roman" panose="02020603050405020304" pitchFamily="18" charset="0"/>
                        <a:sym typeface="Symbol" panose="05050102010706020507" pitchFamily="18" charset="2"/>
                      </a:rPr>
                      <m:t> </m:t>
                    </m:r>
                    <m:r>
                      <a:rPr lang="en-US" altLang="nl-NL" sz="32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3200" i="1" dirty="0" smtClean="0">
                        <a:latin typeface="Cambria Math" panose="02040503050406030204" pitchFamily="18" charset="0"/>
                        <a:cs typeface="Times New Roman" panose="02020603050405020304" pitchFamily="18" charset="0"/>
                        <a:sym typeface="Symbol" panose="05050102010706020507" pitchFamily="18" charset="2"/>
                      </a:rPr>
                      <m:t>𝐴𝐵𝐶</m:t>
                    </m:r>
                    <m:r>
                      <a:rPr lang="en-US" altLang="nl-NL" sz="3200" i="1" dirty="0" smtClean="0">
                        <a:latin typeface="Cambria Math" panose="02040503050406030204" pitchFamily="18" charset="0"/>
                        <a:cs typeface="Times New Roman" panose="02020603050405020304" pitchFamily="18" charset="0"/>
                        <a:sym typeface="Symbol" panose="05050102010706020507" pitchFamily="18" charset="2"/>
                      </a:rPr>
                      <m:t>  </m:t>
                    </m:r>
                    <m:r>
                      <a:rPr lang="en-US" altLang="nl-NL" sz="3200" i="1" dirty="0" smtClean="0">
                        <a:latin typeface="Cambria Math" panose="02040503050406030204" pitchFamily="18" charset="0"/>
                        <a:cs typeface="Times New Roman" panose="02020603050405020304" pitchFamily="18" charset="0"/>
                        <a:sym typeface="Symbol" panose="05050102010706020507" pitchFamily="18" charset="2"/>
                      </a:rPr>
                      <m:t>𝐷𝐸𝐹</m:t>
                    </m:r>
                  </m:oMath>
                </a14:m>
                <a:endParaRPr lang="nl-NL" altLang="nl-NL" sz="3200" dirty="0">
                  <a:cs typeface="Times New Roman" panose="02020603050405020304" pitchFamily="18" charset="0"/>
                </a:endParaRPr>
              </a:p>
              <a:p>
                <a:pPr eaLnBrk="1" hangingPunct="1">
                  <a:buFontTx/>
                  <a:buNone/>
                </a:pPr>
                <a:endParaRPr lang="nl-NL" altLang="nl-NL" sz="1800" dirty="0"/>
              </a:p>
            </p:txBody>
          </p:sp>
        </mc:Choice>
        <mc:Fallback xmlns="">
          <p:sp>
            <p:nvSpPr>
              <p:cNvPr id="7" name="Rectangle 9"/>
              <p:cNvSpPr>
                <a:spLocks noRot="1" noChangeAspect="1" noMove="1" noResize="1" noEditPoints="1" noAdjustHandles="1" noChangeArrowheads="1" noChangeShapeType="1" noTextEdit="1"/>
              </p:cNvSpPr>
              <p:nvPr/>
            </p:nvSpPr>
            <p:spPr bwMode="auto">
              <a:xfrm>
                <a:off x="3839077" y="5389542"/>
                <a:ext cx="5304923" cy="577056"/>
              </a:xfrm>
              <a:prstGeom prst="rect">
                <a:avLst/>
              </a:prstGeom>
              <a:blipFill rotWithShape="0">
                <a:blip r:embed="rId5"/>
                <a:stretch>
                  <a:fillRect l="-2989" t="-14737" b="-33684"/>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9"/>
              <p:cNvSpPr>
                <a:spLocks noChangeArrowheads="1"/>
              </p:cNvSpPr>
              <p:nvPr/>
            </p:nvSpPr>
            <p:spPr bwMode="auto">
              <a:xfrm>
                <a:off x="121152" y="5629175"/>
                <a:ext cx="1679575" cy="392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𝐵</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𝐸</m:t>
                      </m:r>
                    </m:oMath>
                  </m:oMathPara>
                </a14:m>
                <a:endParaRPr lang="nl-NL" altLang="nl-NL" sz="1800" dirty="0">
                  <a:cs typeface="Times New Roman" panose="02020603050405020304" pitchFamily="18" charset="0"/>
                </a:endParaRPr>
              </a:p>
              <a:p>
                <a:pPr eaLnBrk="1" hangingPunct="1">
                  <a:buFontTx/>
                  <a:buNone/>
                </a:pPr>
                <a:endParaRPr lang="nl-NL" altLang="nl-NL" sz="1800" dirty="0"/>
              </a:p>
            </p:txBody>
          </p:sp>
        </mc:Choice>
        <mc:Fallback xmlns="">
          <p:sp>
            <p:nvSpPr>
              <p:cNvPr id="8" name="Rectangle 9"/>
              <p:cNvSpPr>
                <a:spLocks noRot="1" noChangeAspect="1" noMove="1" noResize="1" noEditPoints="1" noAdjustHandles="1" noChangeArrowheads="1" noChangeShapeType="1" noTextEdit="1"/>
              </p:cNvSpPr>
              <p:nvPr/>
            </p:nvSpPr>
            <p:spPr bwMode="auto">
              <a:xfrm>
                <a:off x="121152" y="5629175"/>
                <a:ext cx="1679575" cy="392113"/>
              </a:xfrm>
              <a:prstGeom prst="rect">
                <a:avLst/>
              </a:prstGeom>
              <a:blipFill rotWithShape="0">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9"/>
              <p:cNvSpPr>
                <a:spLocks noChangeArrowheads="1"/>
              </p:cNvSpPr>
              <p:nvPr/>
            </p:nvSpPr>
            <p:spPr bwMode="auto">
              <a:xfrm>
                <a:off x="135439" y="5197127"/>
                <a:ext cx="1679575" cy="392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𝐶</m:t>
                      </m:r>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𝐹</m:t>
                      </m:r>
                    </m:oMath>
                  </m:oMathPara>
                </a14:m>
                <a:endParaRPr lang="nl-NL" altLang="nl-NL" sz="1800" dirty="0">
                  <a:cs typeface="Times New Roman" panose="02020603050405020304" pitchFamily="18" charset="0"/>
                </a:endParaRPr>
              </a:p>
              <a:p>
                <a:pPr eaLnBrk="1" hangingPunct="1">
                  <a:buFontTx/>
                  <a:buNone/>
                </a:pPr>
                <a:endParaRPr lang="nl-NL" altLang="nl-NL" sz="1800" dirty="0"/>
              </a:p>
            </p:txBody>
          </p:sp>
        </mc:Choice>
        <mc:Fallback xmlns="">
          <p:sp>
            <p:nvSpPr>
              <p:cNvPr id="9" name="Rectangle 9"/>
              <p:cNvSpPr>
                <a:spLocks noRot="1" noChangeAspect="1" noMove="1" noResize="1" noEditPoints="1" noAdjustHandles="1" noChangeArrowheads="1" noChangeShapeType="1" noTextEdit="1"/>
              </p:cNvSpPr>
              <p:nvPr/>
            </p:nvSpPr>
            <p:spPr bwMode="auto">
              <a:xfrm>
                <a:off x="135439" y="5197127"/>
                <a:ext cx="1679575" cy="392113"/>
              </a:xfrm>
              <a:prstGeom prst="rect">
                <a:avLst/>
              </a:prstGeom>
              <a:blipFill rotWithShape="0">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4106" name="Groep 2"/>
          <p:cNvGrpSpPr>
            <a:grpSpLocks/>
          </p:cNvGrpSpPr>
          <p:nvPr/>
        </p:nvGrpSpPr>
        <p:grpSpPr bwMode="auto">
          <a:xfrm rot="600000">
            <a:off x="1197963" y="2332737"/>
            <a:ext cx="3366481" cy="1769829"/>
            <a:chOff x="1185190" y="1839998"/>
            <a:chExt cx="3366920" cy="1770525"/>
          </a:xfrm>
        </p:grpSpPr>
        <p:sp>
          <p:nvSpPr>
            <p:cNvPr id="2" name="Rechthoekige driehoek 1"/>
            <p:cNvSpPr/>
            <p:nvPr/>
          </p:nvSpPr>
          <p:spPr>
            <a:xfrm>
              <a:off x="1540860" y="2081868"/>
              <a:ext cx="2648296" cy="1299086"/>
            </a:xfrm>
            <a:prstGeom prst="rtTriangle">
              <a:avLst/>
            </a:prstGeom>
            <a:no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mc:AlternateContent xmlns:mc="http://schemas.openxmlformats.org/markup-compatibility/2006" xmlns:a14="http://schemas.microsoft.com/office/drawing/2010/main">
          <mc:Choice Requires="a14">
            <p:sp>
              <p:nvSpPr>
                <p:cNvPr id="4129" name="Rectangle 9"/>
                <p:cNvSpPr>
                  <a:spLocks noChangeArrowheads="1"/>
                </p:cNvSpPr>
                <p:nvPr/>
              </p:nvSpPr>
              <p:spPr bwMode="auto">
                <a:xfrm rot="21000000">
                  <a:off x="1185190" y="3218411"/>
                  <a:ext cx="443799"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m:t>
                        </m:r>
                      </m:oMath>
                    </m:oMathPara>
                  </a14:m>
                  <a:endParaRPr lang="nl-NL" altLang="nl-NL" sz="1800" dirty="0">
                    <a:cs typeface="Times New Roman" panose="02020603050405020304" pitchFamily="18" charset="0"/>
                  </a:endParaRPr>
                </a:p>
                <a:p>
                  <a:pPr eaLnBrk="1" hangingPunct="1">
                    <a:buFontTx/>
                    <a:buNone/>
                  </a:pPr>
                  <a:endParaRPr lang="nl-NL" altLang="nl-NL" sz="1800" dirty="0"/>
                </a:p>
              </p:txBody>
            </p:sp>
          </mc:Choice>
          <mc:Fallback xmlns="">
            <p:sp>
              <p:nvSpPr>
                <p:cNvPr id="4129" name="Rectangle 9"/>
                <p:cNvSpPr>
                  <a:spLocks noRot="1" noChangeAspect="1" noMove="1" noResize="1" noEditPoints="1" noAdjustHandles="1" noChangeArrowheads="1" noChangeShapeType="1" noTextEdit="1"/>
                </p:cNvSpPr>
                <p:nvPr/>
              </p:nvSpPr>
              <p:spPr bwMode="auto">
                <a:xfrm rot="21000000">
                  <a:off x="1185190" y="3218411"/>
                  <a:ext cx="443799" cy="392112"/>
                </a:xfrm>
                <a:prstGeom prst="rect">
                  <a:avLst/>
                </a:prstGeom>
                <a:blipFill rotWithShape="0">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30" name="Rectangle 9"/>
                <p:cNvSpPr>
                  <a:spLocks noChangeArrowheads="1"/>
                </p:cNvSpPr>
                <p:nvPr/>
              </p:nvSpPr>
              <p:spPr bwMode="auto">
                <a:xfrm rot="21000000">
                  <a:off x="4108311" y="3187255"/>
                  <a:ext cx="443799"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𝐵</m:t>
                        </m:r>
                      </m:oMath>
                    </m:oMathPara>
                  </a14:m>
                  <a:endParaRPr lang="nl-NL" altLang="nl-NL" sz="1800" dirty="0">
                    <a:cs typeface="Times New Roman" panose="02020603050405020304" pitchFamily="18" charset="0"/>
                  </a:endParaRPr>
                </a:p>
                <a:p>
                  <a:pPr eaLnBrk="1" hangingPunct="1">
                    <a:buFontTx/>
                    <a:buNone/>
                  </a:pPr>
                  <a:endParaRPr lang="nl-NL" altLang="nl-NL" sz="1800" dirty="0"/>
                </a:p>
              </p:txBody>
            </p:sp>
          </mc:Choice>
          <mc:Fallback xmlns="">
            <p:sp>
              <p:nvSpPr>
                <p:cNvPr id="4130" name="Rectangle 9"/>
                <p:cNvSpPr>
                  <a:spLocks noRot="1" noChangeAspect="1" noMove="1" noResize="1" noEditPoints="1" noAdjustHandles="1" noChangeArrowheads="1" noChangeShapeType="1" noTextEdit="1"/>
                </p:cNvSpPr>
                <p:nvPr/>
              </p:nvSpPr>
              <p:spPr bwMode="auto">
                <a:xfrm rot="21000000">
                  <a:off x="4108311" y="3187255"/>
                  <a:ext cx="443799" cy="392112"/>
                </a:xfrm>
                <a:prstGeom prst="rect">
                  <a:avLst/>
                </a:prstGeom>
                <a:blipFill rotWithShape="0">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31" name="Rectangle 9"/>
                <p:cNvSpPr>
                  <a:spLocks noChangeArrowheads="1"/>
                </p:cNvSpPr>
                <p:nvPr/>
              </p:nvSpPr>
              <p:spPr bwMode="auto">
                <a:xfrm rot="21000000">
                  <a:off x="1202597" y="1839998"/>
                  <a:ext cx="443799"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𝐶</m:t>
                        </m:r>
                      </m:oMath>
                    </m:oMathPara>
                  </a14:m>
                  <a:endParaRPr lang="nl-NL" altLang="nl-NL" sz="1800" dirty="0">
                    <a:cs typeface="Times New Roman" panose="02020603050405020304" pitchFamily="18" charset="0"/>
                  </a:endParaRPr>
                </a:p>
                <a:p>
                  <a:pPr eaLnBrk="1" hangingPunct="1">
                    <a:buFontTx/>
                    <a:buNone/>
                  </a:pPr>
                  <a:endParaRPr lang="nl-NL" altLang="nl-NL" sz="1800" dirty="0"/>
                </a:p>
              </p:txBody>
            </p:sp>
          </mc:Choice>
          <mc:Fallback xmlns="">
            <p:sp>
              <p:nvSpPr>
                <p:cNvPr id="4131" name="Rectangle 9"/>
                <p:cNvSpPr>
                  <a:spLocks noRot="1" noChangeAspect="1" noMove="1" noResize="1" noEditPoints="1" noAdjustHandles="1" noChangeArrowheads="1" noChangeShapeType="1" noTextEdit="1"/>
                </p:cNvSpPr>
                <p:nvPr/>
              </p:nvSpPr>
              <p:spPr bwMode="auto">
                <a:xfrm rot="21000000">
                  <a:off x="1202597" y="1839998"/>
                  <a:ext cx="443799" cy="392112"/>
                </a:xfrm>
                <a:prstGeom prst="rect">
                  <a:avLst/>
                </a:prstGeom>
                <a:blipFill rotWithShape="0">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4107" name="Groep 19"/>
          <p:cNvGrpSpPr>
            <a:grpSpLocks/>
          </p:cNvGrpSpPr>
          <p:nvPr/>
        </p:nvGrpSpPr>
        <p:grpSpPr bwMode="auto">
          <a:xfrm rot="600000">
            <a:off x="4833241" y="2346420"/>
            <a:ext cx="3298723" cy="1773783"/>
            <a:chOff x="1239514" y="1848718"/>
            <a:chExt cx="3299153" cy="1772839"/>
          </a:xfrm>
        </p:grpSpPr>
        <p:sp>
          <p:nvSpPr>
            <p:cNvPr id="21" name="Rechthoekige driehoek 20"/>
            <p:cNvSpPr/>
            <p:nvPr/>
          </p:nvSpPr>
          <p:spPr>
            <a:xfrm>
              <a:off x="1540724" y="2081679"/>
              <a:ext cx="2648295" cy="1297883"/>
            </a:xfrm>
            <a:prstGeom prst="rtTriangle">
              <a:avLst/>
            </a:prstGeom>
            <a:noFill/>
            <a:ln>
              <a:solidFill>
                <a:srgbClr val="88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mc:AlternateContent xmlns:mc="http://schemas.openxmlformats.org/markup-compatibility/2006" xmlns:a14="http://schemas.microsoft.com/office/drawing/2010/main">
          <mc:Choice Requires="a14">
            <p:sp>
              <p:nvSpPr>
                <p:cNvPr id="4125" name="Rectangle 9"/>
                <p:cNvSpPr>
                  <a:spLocks noChangeArrowheads="1"/>
                </p:cNvSpPr>
                <p:nvPr/>
              </p:nvSpPr>
              <p:spPr bwMode="auto">
                <a:xfrm rot="21000000">
                  <a:off x="1239514" y="3229445"/>
                  <a:ext cx="366776"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m:t>
                        </m:r>
                      </m:oMath>
                    </m:oMathPara>
                  </a14:m>
                  <a:endParaRPr lang="nl-NL" altLang="nl-NL" sz="1800" dirty="0">
                    <a:cs typeface="Times New Roman" panose="02020603050405020304" pitchFamily="18" charset="0"/>
                  </a:endParaRPr>
                </a:p>
                <a:p>
                  <a:pPr eaLnBrk="1" hangingPunct="1">
                    <a:buFontTx/>
                    <a:buNone/>
                  </a:pPr>
                  <a:endParaRPr lang="nl-NL" altLang="nl-NL" sz="1800" dirty="0"/>
                </a:p>
              </p:txBody>
            </p:sp>
          </mc:Choice>
          <mc:Fallback xmlns="">
            <p:sp>
              <p:nvSpPr>
                <p:cNvPr id="4125" name="Rectangle 9"/>
                <p:cNvSpPr>
                  <a:spLocks noRot="1" noChangeAspect="1" noMove="1" noResize="1" noEditPoints="1" noAdjustHandles="1" noChangeArrowheads="1" noChangeShapeType="1" noTextEdit="1"/>
                </p:cNvSpPr>
                <p:nvPr/>
              </p:nvSpPr>
              <p:spPr bwMode="auto">
                <a:xfrm rot="21000000">
                  <a:off x="1239514" y="3229445"/>
                  <a:ext cx="366776" cy="392112"/>
                </a:xfrm>
                <a:prstGeom prst="rect">
                  <a:avLst/>
                </a:prstGeom>
                <a:blipFill rotWithShape="0">
                  <a:blip r:embed="rId1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26" name="Rectangle 9"/>
                <p:cNvSpPr>
                  <a:spLocks noChangeArrowheads="1"/>
                </p:cNvSpPr>
                <p:nvPr/>
              </p:nvSpPr>
              <p:spPr bwMode="auto">
                <a:xfrm rot="21000000">
                  <a:off x="4094868" y="3189612"/>
                  <a:ext cx="443799"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𝐸</m:t>
                        </m:r>
                      </m:oMath>
                    </m:oMathPara>
                  </a14:m>
                  <a:endParaRPr lang="nl-NL" altLang="nl-NL" sz="1800" dirty="0">
                    <a:cs typeface="Times New Roman" panose="02020603050405020304" pitchFamily="18" charset="0"/>
                  </a:endParaRPr>
                </a:p>
                <a:p>
                  <a:pPr eaLnBrk="1" hangingPunct="1">
                    <a:buFontTx/>
                    <a:buNone/>
                  </a:pPr>
                  <a:endParaRPr lang="nl-NL" altLang="nl-NL" sz="1800" dirty="0"/>
                </a:p>
              </p:txBody>
            </p:sp>
          </mc:Choice>
          <mc:Fallback xmlns="">
            <p:sp>
              <p:nvSpPr>
                <p:cNvPr id="4126" name="Rectangle 9"/>
                <p:cNvSpPr>
                  <a:spLocks noRot="1" noChangeAspect="1" noMove="1" noResize="1" noEditPoints="1" noAdjustHandles="1" noChangeArrowheads="1" noChangeShapeType="1" noTextEdit="1"/>
                </p:cNvSpPr>
                <p:nvPr/>
              </p:nvSpPr>
              <p:spPr bwMode="auto">
                <a:xfrm rot="21000000">
                  <a:off x="4094868" y="3189612"/>
                  <a:ext cx="443799" cy="392112"/>
                </a:xfrm>
                <a:prstGeom prst="rect">
                  <a:avLst/>
                </a:prstGeom>
                <a:blipFill rotWithShape="0">
                  <a:blip r:embed="rId1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27" name="Rectangle 9"/>
                <p:cNvSpPr>
                  <a:spLocks noChangeArrowheads="1"/>
                </p:cNvSpPr>
                <p:nvPr/>
              </p:nvSpPr>
              <p:spPr bwMode="auto">
                <a:xfrm rot="21000000">
                  <a:off x="1252023" y="1848718"/>
                  <a:ext cx="403453"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𝐹</m:t>
                        </m:r>
                      </m:oMath>
                    </m:oMathPara>
                  </a14:m>
                  <a:endParaRPr lang="nl-NL" altLang="nl-NL" sz="1800" dirty="0">
                    <a:cs typeface="Times New Roman" panose="02020603050405020304" pitchFamily="18" charset="0"/>
                  </a:endParaRPr>
                </a:p>
                <a:p>
                  <a:pPr eaLnBrk="1" hangingPunct="1">
                    <a:buFontTx/>
                    <a:buNone/>
                  </a:pPr>
                  <a:endParaRPr lang="nl-NL" altLang="nl-NL" sz="1800" dirty="0"/>
                </a:p>
              </p:txBody>
            </p:sp>
          </mc:Choice>
          <mc:Fallback xmlns="">
            <p:sp>
              <p:nvSpPr>
                <p:cNvPr id="4127" name="Rectangle 9"/>
                <p:cNvSpPr>
                  <a:spLocks noRot="1" noChangeAspect="1" noMove="1" noResize="1" noEditPoints="1" noAdjustHandles="1" noChangeArrowheads="1" noChangeShapeType="1" noTextEdit="1"/>
                </p:cNvSpPr>
                <p:nvPr/>
              </p:nvSpPr>
              <p:spPr bwMode="auto">
                <a:xfrm rot="21000000">
                  <a:off x="1252023" y="1848718"/>
                  <a:ext cx="403453" cy="392112"/>
                </a:xfrm>
                <a:prstGeom prst="rect">
                  <a:avLst/>
                </a:prstGeom>
                <a:blipFill rotWithShape="0">
                  <a:blip r:embed="rId1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
        <p:nvSpPr>
          <p:cNvPr id="26" name="Arc 28"/>
          <p:cNvSpPr>
            <a:spLocks/>
          </p:cNvSpPr>
          <p:nvPr/>
        </p:nvSpPr>
        <p:spPr bwMode="auto">
          <a:xfrm rot="10800000" flipH="1">
            <a:off x="1581150" y="2503936"/>
            <a:ext cx="376238" cy="304800"/>
          </a:xfrm>
          <a:custGeom>
            <a:avLst/>
            <a:gdLst>
              <a:gd name="T0" fmla="*/ 0 w 21370"/>
              <a:gd name="T1" fmla="*/ 0 h 21600"/>
              <a:gd name="T2" fmla="*/ 2147483647 w 21370"/>
              <a:gd name="T3" fmla="*/ 2147483647 h 21600"/>
              <a:gd name="T4" fmla="*/ 0 w 2137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370" h="21600" fill="none" extrusionOk="0">
                <a:moveTo>
                  <a:pt x="0" y="0"/>
                </a:moveTo>
                <a:cubicBezTo>
                  <a:pt x="10714" y="0"/>
                  <a:pt x="19810" y="7855"/>
                  <a:pt x="21369" y="18456"/>
                </a:cubicBezTo>
              </a:path>
              <a:path w="21370" h="21600" stroke="0" extrusionOk="0">
                <a:moveTo>
                  <a:pt x="0" y="0"/>
                </a:moveTo>
                <a:cubicBezTo>
                  <a:pt x="10714" y="0"/>
                  <a:pt x="19810" y="7855"/>
                  <a:pt x="21369" y="18456"/>
                </a:cubicBezTo>
                <a:lnTo>
                  <a:pt x="0" y="21600"/>
                </a:lnTo>
                <a:lnTo>
                  <a:pt x="0" y="0"/>
                </a:lnTo>
                <a:close/>
              </a:path>
            </a:pathLst>
          </a:custGeom>
          <a:noFill/>
          <a:ln w="57150">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rc 180"/>
          <p:cNvSpPr>
            <a:spLocks/>
          </p:cNvSpPr>
          <p:nvPr/>
        </p:nvSpPr>
        <p:spPr bwMode="auto">
          <a:xfrm rot="10800000" flipH="1">
            <a:off x="5175250" y="2503936"/>
            <a:ext cx="376238" cy="304800"/>
          </a:xfrm>
          <a:custGeom>
            <a:avLst/>
            <a:gdLst>
              <a:gd name="T0" fmla="*/ 0 w 21370"/>
              <a:gd name="T1" fmla="*/ 0 h 21600"/>
              <a:gd name="T2" fmla="*/ 2147483647 w 21370"/>
              <a:gd name="T3" fmla="*/ 2147483647 h 21600"/>
              <a:gd name="T4" fmla="*/ 0 w 2137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370" h="21600" fill="none" extrusionOk="0">
                <a:moveTo>
                  <a:pt x="0" y="0"/>
                </a:moveTo>
                <a:cubicBezTo>
                  <a:pt x="10714" y="0"/>
                  <a:pt x="19810" y="7855"/>
                  <a:pt x="21369" y="18456"/>
                </a:cubicBezTo>
              </a:path>
              <a:path w="21370" h="21600" stroke="0" extrusionOk="0">
                <a:moveTo>
                  <a:pt x="0" y="0"/>
                </a:moveTo>
                <a:cubicBezTo>
                  <a:pt x="10714" y="0"/>
                  <a:pt x="19810" y="7855"/>
                  <a:pt x="21369" y="18456"/>
                </a:cubicBezTo>
                <a:lnTo>
                  <a:pt x="0" y="21600"/>
                </a:lnTo>
                <a:lnTo>
                  <a:pt x="0" y="0"/>
                </a:lnTo>
                <a:close/>
              </a:path>
            </a:pathLst>
          </a:custGeom>
          <a:noFill/>
          <a:ln w="5715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8" name="Rectangle 9"/>
              <p:cNvSpPr>
                <a:spLocks noChangeArrowheads="1"/>
              </p:cNvSpPr>
              <p:nvPr/>
            </p:nvSpPr>
            <p:spPr bwMode="auto">
              <a:xfrm>
                <a:off x="107504" y="4328269"/>
                <a:ext cx="8928992" cy="3968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 xmlns:m="http://schemas.openxmlformats.org/officeDocument/2006/math">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𝐴𝐵𝐶</m:t>
                    </m:r>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oMath>
                </a14:m>
                <a:r>
                  <a:rPr lang="en-US" altLang="nl-NL" sz="1800" dirty="0">
                    <a:solidFill>
                      <a:schemeClr val="tx1"/>
                    </a:solidFill>
                    <a:cs typeface="Times New Roman" panose="02020603050405020304" pitchFamily="18" charset="0"/>
                    <a:sym typeface="Symbol" panose="05050102010706020507" pitchFamily="18" charset="2"/>
                  </a:rPr>
                  <a:t>en </a:t>
                </a:r>
                <a14:m>
                  <m:oMath xmlns:m="http://schemas.openxmlformats.org/officeDocument/2006/math">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𝐷𝐸𝐹</m:t>
                    </m:r>
                  </m:oMath>
                </a14:m>
                <a:r>
                  <a:rPr lang="nl-NL" altLang="nl-NL" sz="1800" dirty="0"/>
                  <a:t> zijn congruent als ze aan de onderstaande zes voorwaarden voldoen:</a:t>
                </a:r>
              </a:p>
            </p:txBody>
          </p:sp>
        </mc:Choice>
        <mc:Fallback xmlns="">
          <p:sp>
            <p:nvSpPr>
              <p:cNvPr id="28" name="Rectangle 9"/>
              <p:cNvSpPr>
                <a:spLocks noRot="1" noChangeAspect="1" noMove="1" noResize="1" noEditPoints="1" noAdjustHandles="1" noChangeArrowheads="1" noChangeShapeType="1" noTextEdit="1"/>
              </p:cNvSpPr>
              <p:nvPr/>
            </p:nvSpPr>
            <p:spPr bwMode="auto">
              <a:xfrm>
                <a:off x="107504" y="4328269"/>
                <a:ext cx="8928992" cy="396875"/>
              </a:xfrm>
              <a:prstGeom prst="rect">
                <a:avLst/>
              </a:prstGeom>
              <a:blipFill rotWithShape="0">
                <a:blip r:embed="rId14"/>
                <a:stretch>
                  <a:fillRect t="-7692" b="-169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9" name="Arc 56"/>
          <p:cNvSpPr>
            <a:spLocks/>
          </p:cNvSpPr>
          <p:nvPr/>
        </p:nvSpPr>
        <p:spPr bwMode="auto">
          <a:xfrm rot="5400000" flipH="1">
            <a:off x="1429544" y="3328643"/>
            <a:ext cx="376237" cy="304800"/>
          </a:xfrm>
          <a:custGeom>
            <a:avLst/>
            <a:gdLst>
              <a:gd name="T0" fmla="*/ 0 w 21370"/>
              <a:gd name="T1" fmla="*/ 0 h 21600"/>
              <a:gd name="T2" fmla="*/ 2147483647 w 21370"/>
              <a:gd name="T3" fmla="*/ 2147483647 h 21600"/>
              <a:gd name="T4" fmla="*/ 0 w 2137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370" h="21600" fill="none" extrusionOk="0">
                <a:moveTo>
                  <a:pt x="0" y="0"/>
                </a:moveTo>
                <a:cubicBezTo>
                  <a:pt x="10714" y="0"/>
                  <a:pt x="19810" y="7855"/>
                  <a:pt x="21369" y="18456"/>
                </a:cubicBezTo>
              </a:path>
              <a:path w="21370" h="21600" stroke="0" extrusionOk="0">
                <a:moveTo>
                  <a:pt x="0" y="0"/>
                </a:moveTo>
                <a:cubicBezTo>
                  <a:pt x="10714" y="0"/>
                  <a:pt x="19810" y="7855"/>
                  <a:pt x="21369" y="18456"/>
                </a:cubicBezTo>
                <a:lnTo>
                  <a:pt x="0" y="21600"/>
                </a:lnTo>
                <a:lnTo>
                  <a:pt x="0" y="0"/>
                </a:lnTo>
                <a:close/>
              </a:path>
            </a:pathLst>
          </a:custGeom>
          <a:noFill/>
          <a:ln w="57150">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rc 181"/>
          <p:cNvSpPr>
            <a:spLocks/>
          </p:cNvSpPr>
          <p:nvPr/>
        </p:nvSpPr>
        <p:spPr bwMode="auto">
          <a:xfrm rot="5400000" flipH="1">
            <a:off x="5022056" y="3328643"/>
            <a:ext cx="376237" cy="304800"/>
          </a:xfrm>
          <a:custGeom>
            <a:avLst/>
            <a:gdLst>
              <a:gd name="T0" fmla="*/ 0 w 21370"/>
              <a:gd name="T1" fmla="*/ 0 h 21600"/>
              <a:gd name="T2" fmla="*/ 2147483647 w 21370"/>
              <a:gd name="T3" fmla="*/ 2147483647 h 21600"/>
              <a:gd name="T4" fmla="*/ 0 w 2137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370" h="21600" fill="none" extrusionOk="0">
                <a:moveTo>
                  <a:pt x="0" y="0"/>
                </a:moveTo>
                <a:cubicBezTo>
                  <a:pt x="10714" y="0"/>
                  <a:pt x="19810" y="7855"/>
                  <a:pt x="21369" y="18456"/>
                </a:cubicBezTo>
              </a:path>
              <a:path w="21370" h="21600" stroke="0" extrusionOk="0">
                <a:moveTo>
                  <a:pt x="0" y="0"/>
                </a:moveTo>
                <a:cubicBezTo>
                  <a:pt x="10714" y="0"/>
                  <a:pt x="19810" y="7855"/>
                  <a:pt x="21369" y="18456"/>
                </a:cubicBezTo>
                <a:lnTo>
                  <a:pt x="0" y="21600"/>
                </a:lnTo>
                <a:lnTo>
                  <a:pt x="0" y="0"/>
                </a:lnTo>
                <a:close/>
              </a:path>
            </a:pathLst>
          </a:custGeom>
          <a:noFill/>
          <a:ln w="5715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rc 42"/>
          <p:cNvSpPr>
            <a:spLocks/>
          </p:cNvSpPr>
          <p:nvPr/>
        </p:nvSpPr>
        <p:spPr bwMode="auto">
          <a:xfrm rot="19963165" flipH="1">
            <a:off x="3111500" y="3616774"/>
            <a:ext cx="315913" cy="304800"/>
          </a:xfrm>
          <a:custGeom>
            <a:avLst/>
            <a:gdLst>
              <a:gd name="T0" fmla="*/ 0 w 21370"/>
              <a:gd name="T1" fmla="*/ 0 h 21600"/>
              <a:gd name="T2" fmla="*/ 2147483647 w 21370"/>
              <a:gd name="T3" fmla="*/ 2147483647 h 21600"/>
              <a:gd name="T4" fmla="*/ 0 w 2137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370" h="21600" fill="none" extrusionOk="0">
                <a:moveTo>
                  <a:pt x="0" y="0"/>
                </a:moveTo>
                <a:cubicBezTo>
                  <a:pt x="10714" y="0"/>
                  <a:pt x="19810" y="7855"/>
                  <a:pt x="21369" y="18456"/>
                </a:cubicBezTo>
              </a:path>
              <a:path w="21370" h="21600" stroke="0" extrusionOk="0">
                <a:moveTo>
                  <a:pt x="0" y="0"/>
                </a:moveTo>
                <a:cubicBezTo>
                  <a:pt x="10714" y="0"/>
                  <a:pt x="19810" y="7855"/>
                  <a:pt x="21369" y="18456"/>
                </a:cubicBezTo>
                <a:lnTo>
                  <a:pt x="0" y="21600"/>
                </a:lnTo>
                <a:lnTo>
                  <a:pt x="0" y="0"/>
                </a:lnTo>
                <a:close/>
              </a:path>
            </a:pathLst>
          </a:custGeom>
          <a:noFill/>
          <a:ln w="57150">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rc 179"/>
          <p:cNvSpPr>
            <a:spLocks/>
          </p:cNvSpPr>
          <p:nvPr/>
        </p:nvSpPr>
        <p:spPr bwMode="auto">
          <a:xfrm rot="20559442" flipH="1">
            <a:off x="6684963" y="3618361"/>
            <a:ext cx="328612" cy="304800"/>
          </a:xfrm>
          <a:custGeom>
            <a:avLst/>
            <a:gdLst>
              <a:gd name="T0" fmla="*/ 0 w 21370"/>
              <a:gd name="T1" fmla="*/ 0 h 21600"/>
              <a:gd name="T2" fmla="*/ 2147483647 w 21370"/>
              <a:gd name="T3" fmla="*/ 2147483647 h 21600"/>
              <a:gd name="T4" fmla="*/ 0 w 2137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370" h="21600" fill="none" extrusionOk="0">
                <a:moveTo>
                  <a:pt x="0" y="0"/>
                </a:moveTo>
                <a:cubicBezTo>
                  <a:pt x="10714" y="0"/>
                  <a:pt x="19810" y="7855"/>
                  <a:pt x="21369" y="18456"/>
                </a:cubicBezTo>
              </a:path>
              <a:path w="21370" h="21600" stroke="0" extrusionOk="0">
                <a:moveTo>
                  <a:pt x="0" y="0"/>
                </a:moveTo>
                <a:cubicBezTo>
                  <a:pt x="10714" y="0"/>
                  <a:pt x="19810" y="7855"/>
                  <a:pt x="21369" y="18456"/>
                </a:cubicBezTo>
                <a:lnTo>
                  <a:pt x="0" y="21600"/>
                </a:lnTo>
                <a:lnTo>
                  <a:pt x="0" y="0"/>
                </a:lnTo>
                <a:close/>
              </a:path>
            </a:pathLst>
          </a:custGeom>
          <a:noFill/>
          <a:ln w="5715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34" name="Rectangle 9"/>
              <p:cNvSpPr>
                <a:spLocks noChangeArrowheads="1"/>
              </p:cNvSpPr>
              <p:nvPr/>
            </p:nvSpPr>
            <p:spPr bwMode="auto">
              <a:xfrm>
                <a:off x="1984877" y="4765079"/>
                <a:ext cx="1679575" cy="3921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d>
                        <m:dPr>
                          <m:begChr m:val="|"/>
                          <m:endChr m:val="|"/>
                          <m:ctrlP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𝐴𝐵</m:t>
                          </m:r>
                        </m:e>
                      </m:d>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𝐷𝐸</m:t>
                      </m:r>
                      <m:r>
                        <a:rPr lang="nl-NL" altLang="nl-NL" sz="1800" i="1" dirty="0">
                          <a:latin typeface="Cambria Math" panose="02040503050406030204" pitchFamily="18" charset="0"/>
                          <a:sym typeface="Symbol" panose="05050102010706020507" pitchFamily="18" charset="2"/>
                        </a:rPr>
                        <m:t>|</m:t>
                      </m:r>
                    </m:oMath>
                  </m:oMathPara>
                </a14:m>
                <a:endParaRPr lang="nl-NL" altLang="nl-NL" sz="1800" dirty="0">
                  <a:cs typeface="Times New Roman" panose="02020603050405020304" pitchFamily="18" charset="0"/>
                </a:endParaRPr>
              </a:p>
            </p:txBody>
          </p:sp>
        </mc:Choice>
        <mc:Fallback xmlns="">
          <p:sp>
            <p:nvSpPr>
              <p:cNvPr id="34" name="Rectangle 9"/>
              <p:cNvSpPr>
                <a:spLocks noRot="1" noChangeAspect="1" noMove="1" noResize="1" noEditPoints="1" noAdjustHandles="1" noChangeArrowheads="1" noChangeShapeType="1" noTextEdit="1"/>
              </p:cNvSpPr>
              <p:nvPr/>
            </p:nvSpPr>
            <p:spPr bwMode="auto">
              <a:xfrm>
                <a:off x="1984877" y="4765079"/>
                <a:ext cx="1679575" cy="392113"/>
              </a:xfrm>
              <a:prstGeom prst="rect">
                <a:avLst/>
              </a:prstGeom>
              <a:blipFill rotWithShape="0">
                <a:blip r:embed="rId15"/>
                <a:stretch>
                  <a:fillRect b="-781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0" name="Rechte verbindingslijn 9"/>
          <p:cNvCxnSpPr/>
          <p:nvPr/>
        </p:nvCxnSpPr>
        <p:spPr>
          <a:xfrm rot="21480000">
            <a:off x="1444294" y="3577726"/>
            <a:ext cx="2605088" cy="54133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p:nvCxnSpPr>
        <p:spPr>
          <a:xfrm rot="21480000">
            <a:off x="5029200" y="3591374"/>
            <a:ext cx="2605088" cy="54133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9"/>
              <p:cNvSpPr>
                <a:spLocks noChangeArrowheads="1"/>
              </p:cNvSpPr>
              <p:nvPr/>
            </p:nvSpPr>
            <p:spPr bwMode="auto">
              <a:xfrm>
                <a:off x="1991227" y="5197127"/>
                <a:ext cx="1679575"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d>
                        <m:dPr>
                          <m:begChr m:val="|"/>
                          <m:endChr m:val="|"/>
                          <m:ctrlP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𝐴𝐶</m:t>
                          </m:r>
                        </m:e>
                      </m:d>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𝐷𝐹</m:t>
                      </m:r>
                      <m:r>
                        <a:rPr lang="nl-NL" altLang="nl-NL" sz="1800" i="1" dirty="0">
                          <a:latin typeface="Cambria Math" panose="02040503050406030204" pitchFamily="18" charset="0"/>
                          <a:sym typeface="Symbol" panose="05050102010706020507" pitchFamily="18" charset="2"/>
                        </a:rPr>
                        <m:t>|</m:t>
                      </m:r>
                    </m:oMath>
                  </m:oMathPara>
                </a14:m>
                <a:endParaRPr lang="nl-NL" altLang="nl-NL" sz="1800" dirty="0">
                  <a:cs typeface="Times New Roman" panose="02020603050405020304" pitchFamily="18" charset="0"/>
                </a:endParaRPr>
              </a:p>
            </p:txBody>
          </p:sp>
        </mc:Choice>
        <mc:Fallback xmlns="">
          <p:sp>
            <p:nvSpPr>
              <p:cNvPr id="30" name="Rectangle 9"/>
              <p:cNvSpPr>
                <a:spLocks noRot="1" noChangeAspect="1" noMove="1" noResize="1" noEditPoints="1" noAdjustHandles="1" noChangeArrowheads="1" noChangeShapeType="1" noTextEdit="1"/>
              </p:cNvSpPr>
              <p:nvPr/>
            </p:nvSpPr>
            <p:spPr bwMode="auto">
              <a:xfrm>
                <a:off x="1991227" y="5197127"/>
                <a:ext cx="1679575" cy="392112"/>
              </a:xfrm>
              <a:prstGeom prst="rect">
                <a:avLst/>
              </a:prstGeom>
              <a:blipFill rotWithShape="0">
                <a:blip r:embed="rId16"/>
                <a:stretch>
                  <a:fillRect b="-781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9"/>
              <p:cNvSpPr>
                <a:spLocks noChangeArrowheads="1"/>
              </p:cNvSpPr>
              <p:nvPr/>
            </p:nvSpPr>
            <p:spPr bwMode="auto">
              <a:xfrm>
                <a:off x="1983289" y="5597103"/>
                <a:ext cx="1679575" cy="392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336688"/>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14:m>
                  <m:oMathPara xmlns:m="http://schemas.openxmlformats.org/officeDocument/2006/math">
                    <m:oMathParaPr>
                      <m:jc m:val="centerGroup"/>
                    </m:oMathParaPr>
                    <m:oMath xmlns:m="http://schemas.openxmlformats.org/officeDocument/2006/math">
                      <m:d>
                        <m:dPr>
                          <m:begChr m:val="|"/>
                          <m:endChr m:val="|"/>
                          <m:ctrlP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𝐵𝐶</m:t>
                          </m:r>
                        </m:e>
                      </m:d>
                      <m:r>
                        <a:rPr lang="en-US" altLang="nl-NL" sz="1800" b="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nl-NL" sz="1800" i="1" dirty="0" smtClean="0">
                          <a:latin typeface="Cambria Math" panose="02040503050406030204" pitchFamily="18" charset="0"/>
                          <a:cs typeface="Times New Roman" panose="02020603050405020304" pitchFamily="18" charset="0"/>
                          <a:sym typeface="Symbol" panose="05050102010706020507" pitchFamily="18" charset="2"/>
                        </a:rPr>
                        <m:t>𝐸𝐹</m:t>
                      </m:r>
                      <m:r>
                        <a:rPr lang="nl-NL" altLang="nl-NL" sz="1800" i="1" dirty="0">
                          <a:latin typeface="Cambria Math" panose="02040503050406030204" pitchFamily="18" charset="0"/>
                          <a:sym typeface="Symbol" panose="05050102010706020507" pitchFamily="18" charset="2"/>
                        </a:rPr>
                        <m:t>|</m:t>
                      </m:r>
                    </m:oMath>
                  </m:oMathPara>
                </a14:m>
                <a:endParaRPr lang="nl-NL" altLang="nl-NL" sz="1800" dirty="0">
                  <a:cs typeface="Times New Roman" panose="02020603050405020304" pitchFamily="18" charset="0"/>
                </a:endParaRPr>
              </a:p>
            </p:txBody>
          </p:sp>
        </mc:Choice>
        <mc:Fallback xmlns="">
          <p:sp>
            <p:nvSpPr>
              <p:cNvPr id="35" name="Rectangle 9"/>
              <p:cNvSpPr>
                <a:spLocks noRot="1" noChangeAspect="1" noMove="1" noResize="1" noEditPoints="1" noAdjustHandles="1" noChangeArrowheads="1" noChangeShapeType="1" noTextEdit="1"/>
              </p:cNvSpPr>
              <p:nvPr/>
            </p:nvSpPr>
            <p:spPr bwMode="auto">
              <a:xfrm>
                <a:off x="1983289" y="5597103"/>
                <a:ext cx="1679575" cy="392112"/>
              </a:xfrm>
              <a:prstGeom prst="rect">
                <a:avLst/>
              </a:prstGeom>
              <a:blipFill rotWithShape="0">
                <a:blip r:embed="rId17"/>
                <a:stretch>
                  <a:fillRect b="-93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 name="Rechte verbindingslijn 4"/>
          <p:cNvCxnSpPr/>
          <p:nvPr/>
        </p:nvCxnSpPr>
        <p:spPr>
          <a:xfrm rot="21420000" flipH="1">
            <a:off x="1427163" y="2351536"/>
            <a:ext cx="287337" cy="125888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Rechte verbindingslijn 37"/>
          <p:cNvCxnSpPr/>
          <p:nvPr/>
        </p:nvCxnSpPr>
        <p:spPr>
          <a:xfrm rot="-180000" flipH="1">
            <a:off x="5019675" y="2386461"/>
            <a:ext cx="287338" cy="125888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a:off x="1697677" y="2379472"/>
            <a:ext cx="2382838" cy="17272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p:cNvCxnSpPr/>
          <p:nvPr/>
        </p:nvCxnSpPr>
        <p:spPr>
          <a:xfrm>
            <a:off x="5259388" y="2365824"/>
            <a:ext cx="2382837" cy="17272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40" name="Rectangle 2"/>
          <p:cNvSpPr txBox="1">
            <a:spLocks noChangeArrowheads="1"/>
          </p:cNvSpPr>
          <p:nvPr/>
        </p:nvSpPr>
        <p:spPr bwMode="auto">
          <a:xfrm>
            <a:off x="0" y="19946"/>
            <a:ext cx="9036496" cy="553212"/>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CONGRUENTE  DRIEHOEKEN</a:t>
            </a:r>
            <a:endParaRPr kumimoji="0" lang="nl-NL" altLang="nl-NL" sz="3200" b="1" i="0" u="none" strike="noStrike" kern="0" cap="none" spc="0" normalizeH="0" baseline="0" noProof="0" dirty="0">
              <a:ln>
                <a:noFill/>
              </a:ln>
              <a:solidFill>
                <a:schemeClr val="tx1"/>
              </a:solidFill>
              <a:effectLst/>
              <a:uLnTx/>
              <a:uFillTx/>
              <a:latin typeface="Times New Roman"/>
            </a:endParaRPr>
          </a:p>
        </p:txBody>
      </p:sp>
    </p:spTree>
    <p:extLst>
      <p:ext uri="{BB962C8B-B14F-4D97-AF65-F5344CB8AC3E}">
        <p14:creationId xmlns:p14="http://schemas.microsoft.com/office/powerpoint/2010/main" val="326492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2000"/>
                                        <p:tgtEl>
                                          <p:spTgt spid="7"/>
                                        </p:tgtEl>
                                      </p:cBhvr>
                                    </p:animEffect>
                                    <p:anim calcmode="lin" valueType="num">
                                      <p:cBhvr>
                                        <p:cTn id="56" dur="2000" fill="hold"/>
                                        <p:tgtEl>
                                          <p:spTgt spid="7"/>
                                        </p:tgtEl>
                                        <p:attrNameLst>
                                          <p:attrName>ppt_w</p:attrName>
                                        </p:attrNameLst>
                                      </p:cBhvr>
                                      <p:tavLst>
                                        <p:tav tm="0" fmla="#ppt_w*sin(2.5*pi*$)">
                                          <p:val>
                                            <p:fltVal val="0"/>
                                          </p:val>
                                        </p:tav>
                                        <p:tav tm="100000">
                                          <p:val>
                                            <p:fltVal val="1"/>
                                          </p:val>
                                        </p:tav>
                                      </p:tavLst>
                                    </p:anim>
                                    <p:anim calcmode="lin" valueType="num">
                                      <p:cBhvr>
                                        <p:cTn id="57"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26" grpId="0" animBg="1"/>
      <p:bldP spid="27" grpId="0" animBg="1"/>
      <p:bldP spid="29" grpId="0" animBg="1"/>
      <p:bldP spid="31" grpId="0" animBg="1"/>
      <p:bldP spid="32" grpId="0" animBg="1"/>
      <p:bldP spid="33" grpId="0" animBg="1"/>
      <p:bldP spid="34" grpId="0"/>
      <p:bldP spid="30"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9"/>
          <p:cNvSpPr>
            <a:spLocks noChangeArrowheads="1"/>
          </p:cNvSpPr>
          <p:nvPr/>
        </p:nvSpPr>
        <p:spPr bwMode="auto">
          <a:xfrm>
            <a:off x="231775" y="949325"/>
            <a:ext cx="7915275"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b="1" dirty="0"/>
              <a:t>VRAAG</a:t>
            </a:r>
            <a:r>
              <a:rPr lang="nl-NL" altLang="nl-NL" sz="1800" dirty="0"/>
              <a:t>: </a:t>
            </a:r>
          </a:p>
          <a:p>
            <a:pPr eaLnBrk="1" hangingPunct="1">
              <a:buFontTx/>
              <a:buNone/>
            </a:pPr>
            <a:r>
              <a:rPr lang="nl-NL" altLang="nl-NL" sz="1800" dirty="0"/>
              <a:t>Hebben we alle zes de voorwaarden nodig om congruentie te krijgen?</a:t>
            </a:r>
          </a:p>
          <a:p>
            <a:pPr eaLnBrk="1" hangingPunct="1">
              <a:buFontTx/>
              <a:buNone/>
            </a:pPr>
            <a:endParaRPr lang="nl-NL" altLang="nl-NL" sz="1800" dirty="0"/>
          </a:p>
        </p:txBody>
      </p:sp>
      <p:sp>
        <p:nvSpPr>
          <p:cNvPr id="7" name="Rectangle 9"/>
          <p:cNvSpPr>
            <a:spLocks noChangeArrowheads="1"/>
          </p:cNvSpPr>
          <p:nvPr/>
        </p:nvSpPr>
        <p:spPr bwMode="auto">
          <a:xfrm>
            <a:off x="230188" y="1751013"/>
            <a:ext cx="5100637"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1800" b="1" dirty="0">
                <a:cs typeface="Times New Roman" panose="02020603050405020304" pitchFamily="18" charset="0"/>
                <a:sym typeface="Symbol" panose="05050102010706020507" pitchFamily="18" charset="2"/>
              </a:rPr>
              <a:t>ANTWOORD</a:t>
            </a:r>
            <a:r>
              <a:rPr lang="en-US" altLang="nl-NL" sz="1800" dirty="0">
                <a:cs typeface="Times New Roman" panose="02020603050405020304" pitchFamily="18" charset="0"/>
                <a:sym typeface="Symbol" panose="05050102010706020507" pitchFamily="18" charset="2"/>
              </a:rPr>
              <a:t>: nee</a:t>
            </a:r>
            <a:endParaRPr lang="nl-NL" altLang="nl-NL" sz="1800" dirty="0">
              <a:cs typeface="Times New Roman" panose="02020603050405020304" pitchFamily="18" charset="0"/>
            </a:endParaRPr>
          </a:p>
          <a:p>
            <a:pPr eaLnBrk="1" hangingPunct="1">
              <a:buFontTx/>
              <a:buNone/>
            </a:pPr>
            <a:endParaRPr lang="nl-NL" altLang="nl-NL" sz="1800" dirty="0"/>
          </a:p>
        </p:txBody>
      </p:sp>
      <p:sp>
        <p:nvSpPr>
          <p:cNvPr id="28" name="Rectangle 9"/>
          <p:cNvSpPr>
            <a:spLocks noChangeArrowheads="1"/>
          </p:cNvSpPr>
          <p:nvPr/>
        </p:nvSpPr>
        <p:spPr bwMode="auto">
          <a:xfrm>
            <a:off x="267130" y="3399544"/>
            <a:ext cx="79152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nl-NL" altLang="nl-NL" sz="1800" dirty="0"/>
              <a:t>Twee driehoeken zijn congruent als ze de volgende aspecten gelijk hebben. We noemen dit de </a:t>
            </a:r>
            <a:r>
              <a:rPr lang="nl-NL" altLang="nl-NL" sz="1800" b="1" dirty="0"/>
              <a:t>vijf</a:t>
            </a:r>
            <a:r>
              <a:rPr lang="nl-NL" altLang="nl-NL" sz="1800" dirty="0"/>
              <a:t> congruentiegevallen:</a:t>
            </a:r>
          </a:p>
        </p:txBody>
      </p:sp>
      <p:sp>
        <p:nvSpPr>
          <p:cNvPr id="30" name="Rectangle 9"/>
          <p:cNvSpPr>
            <a:spLocks noChangeArrowheads="1"/>
          </p:cNvSpPr>
          <p:nvPr/>
        </p:nvSpPr>
        <p:spPr bwMode="auto">
          <a:xfrm>
            <a:off x="251660" y="2272183"/>
            <a:ext cx="88900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nl-NL" sz="1800" b="1" dirty="0">
                <a:cs typeface="Times New Roman" panose="02020603050405020304" pitchFamily="18" charset="0"/>
                <a:sym typeface="Symbol" panose="05050102010706020507" pitchFamily="18" charset="2"/>
              </a:rPr>
              <a:t>WAAROM NIET?</a:t>
            </a:r>
            <a:r>
              <a:rPr lang="en-US" altLang="nl-NL" sz="1800" dirty="0">
                <a:cs typeface="Times New Roman" panose="02020603050405020304" pitchFamily="18" charset="0"/>
                <a:sym typeface="Symbol" panose="05050102010706020507" pitchFamily="18" charset="2"/>
              </a:rPr>
              <a:t> </a:t>
            </a:r>
          </a:p>
          <a:p>
            <a:pPr eaLnBrk="1" hangingPunct="1">
              <a:buFontTx/>
              <a:buNone/>
            </a:pPr>
            <a:r>
              <a:rPr lang="nl-NL" altLang="nl-NL" sz="1800" dirty="0">
                <a:cs typeface="Times New Roman" panose="02020603050405020304" pitchFamily="18" charset="0"/>
                <a:sym typeface="Symbol" panose="05050102010706020507" pitchFamily="18" charset="2"/>
              </a:rPr>
              <a:t>Dit komt omdat de hoeken van een driehoek en de lengtes van de zijden van een driehoek met elkaar in relatie staan!!!! Hoeveel moeten we wel weten om congruentie te waarborgen?</a:t>
            </a:r>
            <a:endParaRPr lang="nl-NL" altLang="nl-NL" sz="1800" dirty="0"/>
          </a:p>
        </p:txBody>
      </p:sp>
      <p:sp>
        <p:nvSpPr>
          <p:cNvPr id="35" name="Rectangle 9"/>
          <p:cNvSpPr>
            <a:spLocks noChangeArrowheads="1"/>
          </p:cNvSpPr>
          <p:nvPr/>
        </p:nvSpPr>
        <p:spPr bwMode="auto">
          <a:xfrm>
            <a:off x="252964" y="4257702"/>
            <a:ext cx="8888696"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880000"/>
              </a:buClr>
              <a:buFont typeface="Wingdings" panose="05000000000000000000" pitchFamily="2" charset="2"/>
              <a:buChar char="q"/>
              <a:defRPr sz="2000">
                <a:solidFill>
                  <a:srgbClr val="333333"/>
                </a:solidFill>
                <a:latin typeface="Times New Roman" panose="02020603050405020304" pitchFamily="18" charset="0"/>
              </a:defRPr>
            </a:lvl1pPr>
            <a:lvl2pPr marL="742950" indent="-285750" eaLnBrk="0" hangingPunct="0">
              <a:spcBef>
                <a:spcPct val="20000"/>
              </a:spcBef>
              <a:buClr>
                <a:srgbClr val="880000"/>
              </a:buClr>
              <a:buSzPct val="90000"/>
              <a:buFont typeface="Wingdings" panose="05000000000000000000" pitchFamily="2" charset="2"/>
              <a:buChar char="§"/>
              <a:defRPr>
                <a:solidFill>
                  <a:srgbClr val="333333"/>
                </a:solidFill>
                <a:latin typeface="Times New Roman" panose="02020603050405020304" pitchFamily="18" charset="0"/>
              </a:defRPr>
            </a:lvl2pPr>
            <a:lvl3pPr marL="1143000" indent="-228600" eaLnBrk="0" hangingPunct="0">
              <a:spcBef>
                <a:spcPct val="20000"/>
              </a:spcBef>
              <a:buClr>
                <a:srgbClr val="880000"/>
              </a:buClr>
              <a:buSzPct val="80000"/>
              <a:buChar char="o"/>
              <a:defRPr sz="1600">
                <a:solidFill>
                  <a:srgbClr val="333333"/>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 typeface="Times New Roman" panose="02020603050405020304" pitchFamily="18" charset="0"/>
              <a:buAutoNum type="arabicPeriod"/>
            </a:pPr>
            <a:r>
              <a:rPr lang="nl-NL" altLang="nl-NL" sz="1800" b="1" dirty="0"/>
              <a:t>ZZZ</a:t>
            </a:r>
            <a:r>
              <a:rPr lang="nl-NL" altLang="nl-NL" sz="1800" dirty="0"/>
              <a:t>:  zijde, zijde, zijde</a:t>
            </a:r>
          </a:p>
          <a:p>
            <a:pPr eaLnBrk="1" hangingPunct="1">
              <a:buFont typeface="Times New Roman" panose="02020603050405020304" pitchFamily="18" charset="0"/>
              <a:buAutoNum type="arabicPeriod"/>
            </a:pPr>
            <a:r>
              <a:rPr lang="nl-NL" altLang="nl-NL" sz="1800" b="1" dirty="0"/>
              <a:t>ZHZ</a:t>
            </a:r>
            <a:r>
              <a:rPr lang="nl-NL" altLang="nl-NL" sz="1800" dirty="0"/>
              <a:t>: zijde, </a:t>
            </a:r>
            <a:r>
              <a:rPr lang="nl-NL" altLang="nl-NL" sz="1800" u="sng" dirty="0"/>
              <a:t>ingesloten</a:t>
            </a:r>
            <a:r>
              <a:rPr lang="nl-NL" altLang="nl-NL" sz="1800" dirty="0"/>
              <a:t> hoek, zijde</a:t>
            </a:r>
          </a:p>
          <a:p>
            <a:pPr eaLnBrk="1" hangingPunct="1">
              <a:buFont typeface="Times New Roman" panose="02020603050405020304" pitchFamily="18" charset="0"/>
              <a:buAutoNum type="arabicPeriod"/>
            </a:pPr>
            <a:r>
              <a:rPr lang="nl-NL" altLang="nl-NL" sz="1800" b="1" dirty="0"/>
              <a:t>HZH</a:t>
            </a:r>
            <a:r>
              <a:rPr lang="nl-NL" altLang="nl-NL" sz="1800" dirty="0"/>
              <a:t>: hoek, </a:t>
            </a:r>
            <a:r>
              <a:rPr lang="nl-NL" altLang="nl-NL" sz="1800" u="sng" dirty="0"/>
              <a:t>ingesloten</a:t>
            </a:r>
            <a:r>
              <a:rPr lang="nl-NL" altLang="nl-NL" sz="1800" dirty="0"/>
              <a:t> zijde, hoek</a:t>
            </a:r>
          </a:p>
          <a:p>
            <a:pPr eaLnBrk="1" hangingPunct="1">
              <a:buFont typeface="Times New Roman" panose="02020603050405020304" pitchFamily="18" charset="0"/>
              <a:buAutoNum type="arabicPeriod"/>
            </a:pPr>
            <a:r>
              <a:rPr lang="nl-NL" altLang="nl-NL" sz="1800" b="1" dirty="0"/>
              <a:t>ZHH</a:t>
            </a:r>
            <a:r>
              <a:rPr lang="nl-NL" altLang="nl-NL" sz="1800" dirty="0"/>
              <a:t>: zijde, hoek en nog een hoek </a:t>
            </a:r>
          </a:p>
          <a:p>
            <a:pPr eaLnBrk="1" hangingPunct="1">
              <a:buFont typeface="Times New Roman" panose="02020603050405020304" pitchFamily="18" charset="0"/>
              <a:buAutoNum type="arabicPeriod"/>
            </a:pPr>
            <a:r>
              <a:rPr lang="nl-NL" altLang="nl-NL" sz="1800" b="1" dirty="0"/>
              <a:t>ZZR</a:t>
            </a:r>
            <a:r>
              <a:rPr lang="nl-NL" altLang="nl-NL" sz="1800" dirty="0"/>
              <a:t>:  zijde, zijde, rechte hoek</a:t>
            </a:r>
          </a:p>
        </p:txBody>
      </p:sp>
      <p:sp>
        <p:nvSpPr>
          <p:cNvPr id="9" name="Rectangle 2"/>
          <p:cNvSpPr txBox="1">
            <a:spLocks noChangeArrowheads="1"/>
          </p:cNvSpPr>
          <p:nvPr/>
        </p:nvSpPr>
        <p:spPr bwMode="auto">
          <a:xfrm>
            <a:off x="0" y="1"/>
            <a:ext cx="9144000" cy="876648"/>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880000"/>
                </a:solidFill>
                <a:latin typeface="+mj-lt"/>
                <a:ea typeface="+mj-ea"/>
                <a:cs typeface="+mj-cs"/>
              </a:defRPr>
            </a:lvl1pPr>
            <a:lvl2pPr algn="ctr" rtl="0" eaLnBrk="0" fontAlgn="base" hangingPunct="0">
              <a:spcBef>
                <a:spcPct val="0"/>
              </a:spcBef>
              <a:spcAft>
                <a:spcPct val="0"/>
              </a:spcAft>
              <a:defRPr sz="2400">
                <a:solidFill>
                  <a:srgbClr val="880000"/>
                </a:solidFill>
                <a:latin typeface="Times New Roman" pitchFamily="18" charset="0"/>
              </a:defRPr>
            </a:lvl2pPr>
            <a:lvl3pPr algn="ctr" rtl="0" eaLnBrk="0" fontAlgn="base" hangingPunct="0">
              <a:spcBef>
                <a:spcPct val="0"/>
              </a:spcBef>
              <a:spcAft>
                <a:spcPct val="0"/>
              </a:spcAft>
              <a:defRPr sz="2400">
                <a:solidFill>
                  <a:srgbClr val="880000"/>
                </a:solidFill>
                <a:latin typeface="Times New Roman" pitchFamily="18" charset="0"/>
              </a:defRPr>
            </a:lvl3pPr>
            <a:lvl4pPr algn="ctr" rtl="0" eaLnBrk="0" fontAlgn="base" hangingPunct="0">
              <a:spcBef>
                <a:spcPct val="0"/>
              </a:spcBef>
              <a:spcAft>
                <a:spcPct val="0"/>
              </a:spcAft>
              <a:defRPr sz="2400">
                <a:solidFill>
                  <a:srgbClr val="880000"/>
                </a:solidFill>
                <a:latin typeface="Times New Roman" pitchFamily="18" charset="0"/>
              </a:defRPr>
            </a:lvl4pPr>
            <a:lvl5pPr algn="ctr" rtl="0" eaLnBrk="0" fontAlgn="base" hangingPunct="0">
              <a:spcBef>
                <a:spcPct val="0"/>
              </a:spcBef>
              <a:spcAft>
                <a:spcPct val="0"/>
              </a:spcAft>
              <a:defRPr sz="2400">
                <a:solidFill>
                  <a:srgbClr val="880000"/>
                </a:solidFill>
                <a:latin typeface="Times New Roman" pitchFamily="18" charset="0"/>
              </a:defRPr>
            </a:lvl5pPr>
            <a:lvl6pPr marL="457200" algn="ctr" rtl="0" fontAlgn="base">
              <a:spcBef>
                <a:spcPct val="0"/>
              </a:spcBef>
              <a:spcAft>
                <a:spcPct val="0"/>
              </a:spcAft>
              <a:defRPr sz="2400">
                <a:solidFill>
                  <a:srgbClr val="880000"/>
                </a:solidFill>
                <a:latin typeface="Times New Roman" pitchFamily="18" charset="0"/>
              </a:defRPr>
            </a:lvl6pPr>
            <a:lvl7pPr marL="914400" algn="ctr" rtl="0" fontAlgn="base">
              <a:spcBef>
                <a:spcPct val="0"/>
              </a:spcBef>
              <a:spcAft>
                <a:spcPct val="0"/>
              </a:spcAft>
              <a:defRPr sz="2400">
                <a:solidFill>
                  <a:srgbClr val="880000"/>
                </a:solidFill>
                <a:latin typeface="Times New Roman" pitchFamily="18" charset="0"/>
              </a:defRPr>
            </a:lvl7pPr>
            <a:lvl8pPr marL="1371600" algn="ctr" rtl="0" fontAlgn="base">
              <a:spcBef>
                <a:spcPct val="0"/>
              </a:spcBef>
              <a:spcAft>
                <a:spcPct val="0"/>
              </a:spcAft>
              <a:defRPr sz="2400">
                <a:solidFill>
                  <a:srgbClr val="880000"/>
                </a:solidFill>
                <a:latin typeface="Times New Roman" pitchFamily="18" charset="0"/>
              </a:defRPr>
            </a:lvl8pPr>
            <a:lvl9pPr marL="1828800" algn="ctr" rtl="0" fontAlgn="base">
              <a:spcBef>
                <a:spcPct val="0"/>
              </a:spcBef>
              <a:spcAft>
                <a:spcPct val="0"/>
              </a:spcAft>
              <a:defRPr sz="2400">
                <a:solidFill>
                  <a:srgbClr val="880000"/>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nl-NL" altLang="nl-NL" sz="3200" b="1" kern="0" dirty="0">
                <a:solidFill>
                  <a:schemeClr val="tx1"/>
                </a:solidFill>
                <a:latin typeface="Times New Roman"/>
              </a:rPr>
              <a:t>CONGRUENTE  DRIEHOEKEN (3.2)</a:t>
            </a:r>
            <a:endParaRPr kumimoji="0" lang="nl-NL" altLang="nl-NL" sz="3200" b="1" i="0" u="none" strike="noStrike" kern="0" cap="none" spc="0" normalizeH="0" baseline="0" noProof="0" dirty="0">
              <a:ln>
                <a:noFill/>
              </a:ln>
              <a:solidFill>
                <a:schemeClr val="tx1"/>
              </a:solidFill>
              <a:effectLst/>
              <a:uLnTx/>
              <a:uFillTx/>
              <a:latin typeface="Times New Roman"/>
            </a:endParaRPr>
          </a:p>
        </p:txBody>
      </p:sp>
    </p:spTree>
    <p:extLst>
      <p:ext uri="{BB962C8B-B14F-4D97-AF65-F5344CB8AC3E}">
        <p14:creationId xmlns:p14="http://schemas.microsoft.com/office/powerpoint/2010/main" val="2660980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28" grpId="0" autoUpdateAnimBg="0"/>
      <p:bldP spid="30" grpId="0" autoUpdateAnimBg="0"/>
      <p:bldP spid="35" grpId="0"/>
    </p:bld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7C9879DD0EE034E94629545CD8D9B68" ma:contentTypeVersion="" ma:contentTypeDescription="Een nieuw document maken." ma:contentTypeScope="" ma:versionID="412dfebc2e282625d97ef4225500d2ce">
  <xsd:schema xmlns:xsd="http://www.w3.org/2001/XMLSchema" xmlns:xs="http://www.w3.org/2001/XMLSchema" xmlns:p="http://schemas.microsoft.com/office/2006/metadata/properties" xmlns:ns2="c17beec0-7551-4f93-a967-b06f8da7b683" xmlns:ns3="9ced8f2e-8f23-4355-9784-4a0aada28887" targetNamespace="http://schemas.microsoft.com/office/2006/metadata/properties" ma:root="true" ma:fieldsID="86cfd7d862feb8db691395c03efdca8b" ns2:_="" ns3:_="">
    <xsd:import namespace="c17beec0-7551-4f93-a967-b06f8da7b683"/>
    <xsd:import namespace="9ced8f2e-8f23-4355-9784-4a0aada2888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7beec0-7551-4f93-a967-b06f8da7b68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ed8f2e-8f23-4355-9784-4a0aada28887"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DFF4FC-03BE-46AF-90A9-9F0A1059272E}">
  <ds:schemaRefs>
    <ds:schemaRef ds:uri="http://purl.org/dc/terms/"/>
    <ds:schemaRef ds:uri="http://purl.org/dc/dcmitype/"/>
    <ds:schemaRef ds:uri="http://schemas.microsoft.com/office/2006/documentManagement/types"/>
    <ds:schemaRef ds:uri="http://schemas.microsoft.com/sharepoint/v3"/>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5ac78efb-61a8-4e6f-9a71-658cbbb0c40c"/>
    <ds:schemaRef ds:uri="http://purl.org/dc/elements/1.1/"/>
  </ds:schemaRefs>
</ds:datastoreItem>
</file>

<file path=customXml/itemProps2.xml><?xml version="1.0" encoding="utf-8"?>
<ds:datastoreItem xmlns:ds="http://schemas.openxmlformats.org/officeDocument/2006/customXml" ds:itemID="{56FF5193-AD39-4959-BB62-4523073D362F}">
  <ds:schemaRefs>
    <ds:schemaRef ds:uri="http://schemas.microsoft.com/sharepoint/v3/contenttype/forms"/>
  </ds:schemaRefs>
</ds:datastoreItem>
</file>

<file path=customXml/itemProps3.xml><?xml version="1.0" encoding="utf-8"?>
<ds:datastoreItem xmlns:ds="http://schemas.openxmlformats.org/officeDocument/2006/customXml" ds:itemID="{B6438C88-6C00-4CDF-A873-3E66F927A2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7beec0-7551-4f93-a967-b06f8da7b683"/>
    <ds:schemaRef ds:uri="9ced8f2e-8f23-4355-9784-4a0aada288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1784</TotalTime>
  <Words>1160</Words>
  <Application>Microsoft Office PowerPoint</Application>
  <PresentationFormat>Diavoorstelling (4:3)</PresentationFormat>
  <Paragraphs>227</Paragraphs>
  <Slides>20</Slides>
  <Notes>10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20</vt:i4>
      </vt:variant>
    </vt:vector>
  </HeadingPairs>
  <TitlesOfParts>
    <vt:vector size="27" baseType="lpstr">
      <vt:lpstr>Arial</vt:lpstr>
      <vt:lpstr>Bell MT</vt:lpstr>
      <vt:lpstr>Calibri</vt:lpstr>
      <vt:lpstr>Cambria Math</vt:lpstr>
      <vt:lpstr>Times New Roman</vt:lpstr>
      <vt:lpstr>Wingdings</vt:lpstr>
      <vt:lpstr>Kantoorthema</vt:lpstr>
      <vt:lpstr>meetkunde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HUISWERK</vt:lpstr>
      <vt:lpstr>PowerPoint-presentatie</vt:lpstr>
    </vt:vector>
  </TitlesOfParts>
  <Company>Kandinsky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Meetkunde                          van Euclides</dc:title>
  <dc:creator>Gert Hoogeboom</dc:creator>
  <cp:lastModifiedBy>Henriëtte van der Zalm</cp:lastModifiedBy>
  <cp:revision>208</cp:revision>
  <dcterms:created xsi:type="dcterms:W3CDTF">2013-02-06T20:23:08Z</dcterms:created>
  <dcterms:modified xsi:type="dcterms:W3CDTF">2023-09-02T10:41:20Z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0x01010017C9879DD0EE034E94629545CD8D9B68</vt:lpwstr>
  </property>
</Properties>
</file>