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408" r:id="rId5"/>
    <p:sldId id="353" r:id="rId6"/>
    <p:sldId id="256" r:id="rId7"/>
    <p:sldId id="389" r:id="rId8"/>
    <p:sldId id="391" r:id="rId9"/>
    <p:sldId id="400" r:id="rId10"/>
    <p:sldId id="401" r:id="rId11"/>
    <p:sldId id="392" r:id="rId12"/>
    <p:sldId id="393" r:id="rId13"/>
    <p:sldId id="395" r:id="rId14"/>
    <p:sldId id="394" r:id="rId15"/>
    <p:sldId id="396" r:id="rId16"/>
    <p:sldId id="397" r:id="rId17"/>
    <p:sldId id="398" r:id="rId18"/>
    <p:sldId id="399" r:id="rId19"/>
    <p:sldId id="380" r:id="rId2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C93B90-CA83-4E5D-97B7-B457E018FB53}" v="2" dt="2023-09-07T07:46:13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8" autoAdjust="0"/>
    <p:restoredTop sz="96134" autoAdjust="0"/>
  </p:normalViewPr>
  <p:slideViewPr>
    <p:cSldViewPr>
      <p:cViewPr varScale="1">
        <p:scale>
          <a:sx n="57" d="100"/>
          <a:sy n="57" d="100"/>
        </p:scale>
        <p:origin x="140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ëtte van der Zalm" userId="627fd1d2-9a97-4046-b3d1-ed2250c8d20a" providerId="ADAL" clId="{A5C93B90-CA83-4E5D-97B7-B457E018FB53}"/>
    <pc:docChg chg="custSel modSld">
      <pc:chgData name="Henriëtte van der Zalm" userId="627fd1d2-9a97-4046-b3d1-ed2250c8d20a" providerId="ADAL" clId="{A5C93B90-CA83-4E5D-97B7-B457E018FB53}" dt="2023-09-07T07:46:13.985" v="4"/>
      <pc:docMkLst>
        <pc:docMk/>
      </pc:docMkLst>
      <pc:sldChg chg="addSp modSp mod">
        <pc:chgData name="Henriëtte van der Zalm" userId="627fd1d2-9a97-4046-b3d1-ed2250c8d20a" providerId="ADAL" clId="{A5C93B90-CA83-4E5D-97B7-B457E018FB53}" dt="2023-09-07T07:46:13.985" v="4"/>
        <pc:sldMkLst>
          <pc:docMk/>
          <pc:sldMk cId="4018138643" sldId="397"/>
        </pc:sldMkLst>
        <pc:spChg chg="add mod replST">
          <ac:chgData name="Henriëtte van der Zalm" userId="627fd1d2-9a97-4046-b3d1-ed2250c8d20a" providerId="ADAL" clId="{A5C93B90-CA83-4E5D-97B7-B457E018FB53}" dt="2023-09-07T07:46:13.985" v="4"/>
          <ac:spMkLst>
            <pc:docMk/>
            <pc:sldMk cId="4018138643" sldId="397"/>
            <ac:spMk id="3" creationId="{76DB2582-6997-CFB9-2759-BE7E0EA3F6C6}"/>
          </ac:spMkLst>
        </pc:spChg>
      </pc:sldChg>
    </pc:docChg>
  </pc:docChgLst>
  <pc:docChgLst>
    <pc:chgData name="Henriëtte van der Zalm" userId="627fd1d2-9a97-4046-b3d1-ed2250c8d20a" providerId="ADAL" clId="{04C91F0D-B716-4A28-961E-48EFF4BCF642}"/>
    <pc:docChg chg="modSld sldOrd">
      <pc:chgData name="Henriëtte van der Zalm" userId="627fd1d2-9a97-4046-b3d1-ed2250c8d20a" providerId="ADAL" clId="{04C91F0D-B716-4A28-961E-48EFF4BCF642}" dt="2021-09-08T15:38:03.052" v="13"/>
      <pc:docMkLst>
        <pc:docMk/>
      </pc:docMkLst>
      <pc:sldChg chg="modSp mod ord">
        <pc:chgData name="Henriëtte van der Zalm" userId="627fd1d2-9a97-4046-b3d1-ed2250c8d20a" providerId="ADAL" clId="{04C91F0D-B716-4A28-961E-48EFF4BCF642}" dt="2021-09-08T15:38:03.052" v="13"/>
        <pc:sldMkLst>
          <pc:docMk/>
          <pc:sldMk cId="1980459980" sldId="408"/>
        </pc:sldMkLst>
        <pc:spChg chg="mod">
          <ac:chgData name="Henriëtte van der Zalm" userId="627fd1d2-9a97-4046-b3d1-ed2250c8d20a" providerId="ADAL" clId="{04C91F0D-B716-4A28-961E-48EFF4BCF642}" dt="2021-09-06T14:15:34.700" v="11" actId="20577"/>
          <ac:spMkLst>
            <pc:docMk/>
            <pc:sldMk cId="1980459980" sldId="408"/>
            <ac:spMk id="15" creationId="{00000000-0000-0000-0000-000000000000}"/>
          </ac:spMkLst>
        </pc:spChg>
      </pc:sldChg>
    </pc:docChg>
  </pc:docChgLst>
  <pc:docChgLst>
    <pc:chgData name="Henriëtte van der Zalm" userId="627fd1d2-9a97-4046-b3d1-ed2250c8d20a" providerId="ADAL" clId="{14AAAE1E-B3B1-4D7A-86AC-1E05B187679F}"/>
    <pc:docChg chg="undo custSel addSld delSld modSld sldOrd">
      <pc:chgData name="Henriëtte van der Zalm" userId="627fd1d2-9a97-4046-b3d1-ed2250c8d20a" providerId="ADAL" clId="{14AAAE1E-B3B1-4D7A-86AC-1E05B187679F}" dt="2022-09-07T12:51:07.589" v="19" actId="6549"/>
      <pc:docMkLst>
        <pc:docMk/>
      </pc:docMkLst>
      <pc:sldChg chg="del">
        <pc:chgData name="Henriëtte van der Zalm" userId="627fd1d2-9a97-4046-b3d1-ed2250c8d20a" providerId="ADAL" clId="{14AAAE1E-B3B1-4D7A-86AC-1E05B187679F}" dt="2022-09-07T12:38:37.218" v="4" actId="47"/>
        <pc:sldMkLst>
          <pc:docMk/>
          <pc:sldMk cId="2569047355" sldId="339"/>
        </pc:sldMkLst>
      </pc:sldChg>
      <pc:sldChg chg="del">
        <pc:chgData name="Henriëtte van der Zalm" userId="627fd1d2-9a97-4046-b3d1-ed2250c8d20a" providerId="ADAL" clId="{14AAAE1E-B3B1-4D7A-86AC-1E05B187679F}" dt="2022-09-07T12:38:44.538" v="5" actId="47"/>
        <pc:sldMkLst>
          <pc:docMk/>
          <pc:sldMk cId="262865669" sldId="352"/>
        </pc:sldMkLst>
      </pc:sldChg>
      <pc:sldChg chg="add del ord">
        <pc:chgData name="Henriëtte van der Zalm" userId="627fd1d2-9a97-4046-b3d1-ed2250c8d20a" providerId="ADAL" clId="{14AAAE1E-B3B1-4D7A-86AC-1E05B187679F}" dt="2022-09-07T12:28:52.445" v="3"/>
        <pc:sldMkLst>
          <pc:docMk/>
          <pc:sldMk cId="381062265" sldId="353"/>
        </pc:sldMkLst>
      </pc:sldChg>
      <pc:sldChg chg="del">
        <pc:chgData name="Henriëtte van der Zalm" userId="627fd1d2-9a97-4046-b3d1-ed2250c8d20a" providerId="ADAL" clId="{14AAAE1E-B3B1-4D7A-86AC-1E05B187679F}" dt="2022-09-07T12:43:43.786" v="8" actId="47"/>
        <pc:sldMkLst>
          <pc:docMk/>
          <pc:sldMk cId="4085226712" sldId="354"/>
        </pc:sldMkLst>
      </pc:sldChg>
      <pc:sldChg chg="del">
        <pc:chgData name="Henriëtte van der Zalm" userId="627fd1d2-9a97-4046-b3d1-ed2250c8d20a" providerId="ADAL" clId="{14AAAE1E-B3B1-4D7A-86AC-1E05B187679F}" dt="2022-09-07T12:43:45.003" v="9" actId="47"/>
        <pc:sldMkLst>
          <pc:docMk/>
          <pc:sldMk cId="4136852921" sldId="355"/>
        </pc:sldMkLst>
      </pc:sldChg>
      <pc:sldChg chg="modSp mod">
        <pc:chgData name="Henriëtte van der Zalm" userId="627fd1d2-9a97-4046-b3d1-ed2250c8d20a" providerId="ADAL" clId="{14AAAE1E-B3B1-4D7A-86AC-1E05B187679F}" dt="2022-09-07T12:51:07.589" v="19" actId="6549"/>
        <pc:sldMkLst>
          <pc:docMk/>
          <pc:sldMk cId="2240203556" sldId="380"/>
        </pc:sldMkLst>
        <pc:spChg chg="mod">
          <ac:chgData name="Henriëtte van der Zalm" userId="627fd1d2-9a97-4046-b3d1-ed2250c8d20a" providerId="ADAL" clId="{14AAAE1E-B3B1-4D7A-86AC-1E05B187679F}" dt="2022-09-07T12:51:07.589" v="19" actId="6549"/>
          <ac:spMkLst>
            <pc:docMk/>
            <pc:sldMk cId="2240203556" sldId="380"/>
            <ac:spMk id="9" creationId="{00000000-0000-0000-0000-000000000000}"/>
          </ac:spMkLst>
        </pc:spChg>
      </pc:sldChg>
      <pc:sldChg chg="del">
        <pc:chgData name="Henriëtte van der Zalm" userId="627fd1d2-9a97-4046-b3d1-ed2250c8d20a" providerId="ADAL" clId="{14AAAE1E-B3B1-4D7A-86AC-1E05B187679F}" dt="2022-09-07T12:41:13.253" v="6" actId="47"/>
        <pc:sldMkLst>
          <pc:docMk/>
          <pc:sldMk cId="234695022" sldId="387"/>
        </pc:sldMkLst>
      </pc:sldChg>
      <pc:sldChg chg="del">
        <pc:chgData name="Henriëtte van der Zalm" userId="627fd1d2-9a97-4046-b3d1-ed2250c8d20a" providerId="ADAL" clId="{14AAAE1E-B3B1-4D7A-86AC-1E05B187679F}" dt="2022-09-07T12:41:14.285" v="7" actId="47"/>
        <pc:sldMkLst>
          <pc:docMk/>
          <pc:sldMk cId="3210465390" sldId="388"/>
        </pc:sldMkLst>
      </pc:sldChg>
      <pc:sldChg chg="add del">
        <pc:chgData name="Henriëtte van der Zalm" userId="627fd1d2-9a97-4046-b3d1-ed2250c8d20a" providerId="ADAL" clId="{14AAAE1E-B3B1-4D7A-86AC-1E05B187679F}" dt="2022-09-07T12:49:34.591" v="12" actId="47"/>
        <pc:sldMkLst>
          <pc:docMk/>
          <pc:sldMk cId="2623436921" sldId="396"/>
        </pc:sldMkLst>
      </pc:sldChg>
      <pc:sldChg chg="del">
        <pc:chgData name="Henriëtte van der Zalm" userId="627fd1d2-9a97-4046-b3d1-ed2250c8d20a" providerId="ADAL" clId="{14AAAE1E-B3B1-4D7A-86AC-1E05B187679F}" dt="2022-09-07T12:47:00.940" v="10" actId="47"/>
        <pc:sldMkLst>
          <pc:docMk/>
          <pc:sldMk cId="948906023" sldId="402"/>
        </pc:sldMkLst>
      </pc:sldChg>
      <pc:sldChg chg="del">
        <pc:chgData name="Henriëtte van der Zalm" userId="627fd1d2-9a97-4046-b3d1-ed2250c8d20a" providerId="ADAL" clId="{14AAAE1E-B3B1-4D7A-86AC-1E05B187679F}" dt="2022-09-07T12:50:31.033" v="13" actId="47"/>
        <pc:sldMkLst>
          <pc:docMk/>
          <pc:sldMk cId="2245719446" sldId="403"/>
        </pc:sldMkLst>
      </pc:sldChg>
      <pc:sldChg chg="del">
        <pc:chgData name="Henriëtte van der Zalm" userId="627fd1d2-9a97-4046-b3d1-ed2250c8d20a" providerId="ADAL" clId="{14AAAE1E-B3B1-4D7A-86AC-1E05B187679F}" dt="2022-09-07T12:50:32.592" v="14" actId="47"/>
        <pc:sldMkLst>
          <pc:docMk/>
          <pc:sldMk cId="3161832817" sldId="404"/>
        </pc:sldMkLst>
      </pc:sldChg>
      <pc:sldChg chg="del">
        <pc:chgData name="Henriëtte van der Zalm" userId="627fd1d2-9a97-4046-b3d1-ed2250c8d20a" providerId="ADAL" clId="{14AAAE1E-B3B1-4D7A-86AC-1E05B187679F}" dt="2022-09-07T12:50:36.234" v="15" actId="47"/>
        <pc:sldMkLst>
          <pc:docMk/>
          <pc:sldMk cId="2941237997" sldId="405"/>
        </pc:sldMkLst>
      </pc:sldChg>
      <pc:sldChg chg="del">
        <pc:chgData name="Henriëtte van der Zalm" userId="627fd1d2-9a97-4046-b3d1-ed2250c8d20a" providerId="ADAL" clId="{14AAAE1E-B3B1-4D7A-86AC-1E05B187679F}" dt="2022-09-07T12:50:42.398" v="16" actId="47"/>
        <pc:sldMkLst>
          <pc:docMk/>
          <pc:sldMk cId="1071191990" sldId="406"/>
        </pc:sldMkLst>
      </pc:sldChg>
      <pc:sldChg chg="del">
        <pc:chgData name="Henriëtte van der Zalm" userId="627fd1d2-9a97-4046-b3d1-ed2250c8d20a" providerId="ADAL" clId="{14AAAE1E-B3B1-4D7A-86AC-1E05B187679F}" dt="2022-09-07T12:50:45.093" v="17" actId="47"/>
        <pc:sldMkLst>
          <pc:docMk/>
          <pc:sldMk cId="1904291338" sldId="4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DC2DC-EA65-435F-8E2C-70BD2B96AE85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4393D-64B8-4AB1-978D-7DB1FC1D3F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996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nl-NL"/>
          </a:p>
        </p:txBody>
      </p:sp>
      <p:sp>
        <p:nvSpPr>
          <p:cNvPr id="3277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FF5BE8-CC6A-4686-B81A-317212645AE5}" type="slidenum">
              <a:rPr lang="nl-NL" altLang="nl-NL"/>
              <a:pPr eaLnBrk="1" hangingPunct="1">
                <a:spcBef>
                  <a:spcPct val="0"/>
                </a:spcBef>
              </a:pPr>
              <a:t>12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63837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6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008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01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074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338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58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78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18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948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76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0446-D228-4688-8C00-2A4DA2BF40FF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352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0446-D228-4688-8C00-2A4DA2BF40FF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15BA7-1ED9-4598-A595-54FBE99CA70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60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5" Type="http://schemas.openxmlformats.org/officeDocument/2006/relationships/image" Target="../media/image10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0.png"/><Relationship Id="rId2" Type="http://schemas.openxmlformats.org/officeDocument/2006/relationships/image" Target="../media/image11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7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79.png"/><Relationship Id="rId4" Type="http://schemas.openxmlformats.org/officeDocument/2006/relationships/image" Target="../media/image610.png"/><Relationship Id="rId9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0.png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7" Type="http://schemas.openxmlformats.org/officeDocument/2006/relationships/image" Target="../media/image53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9"/>
              <p:cNvSpPr>
                <a:spLocks noChangeArrowheads="1"/>
              </p:cNvSpPr>
              <p:nvPr/>
            </p:nvSpPr>
            <p:spPr bwMode="auto">
              <a:xfrm>
                <a:off x="-1680" y="1711627"/>
                <a:ext cx="8112125" cy="1157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nl-NL" altLang="nl-NL" b="1" u="sng" dirty="0"/>
                  <a:t>STELLING</a:t>
                </a:r>
                <a:r>
                  <a:rPr lang="nl-NL" altLang="nl-NL" dirty="0"/>
                  <a:t> </a:t>
                </a:r>
              </a:p>
              <a:p>
                <a:pPr>
                  <a:buFontTx/>
                  <a:buNone/>
                </a:pPr>
                <a:r>
                  <a:rPr lang="nl-NL" altLang="nl-NL" dirty="0"/>
                  <a:t>Gegeven is gelijkbenige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</m:t>
                    </m:r>
                    <m:r>
                      <a:rPr lang="nl-NL" altLang="nl-NL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𝐴𝐵𝐶</m:t>
                    </m:r>
                  </m:oMath>
                </a14:m>
                <a:r>
                  <a:rPr lang="nl-NL" altLang="nl-NL" dirty="0">
                    <a:sym typeface="Symbol" panose="05050102010706020507" pitchFamily="18" charset="2"/>
                  </a:rPr>
                  <a:t>. </a:t>
                </a:r>
              </a:p>
              <a:p>
                <a:pPr>
                  <a:buFontTx/>
                  <a:buNone/>
                </a:pPr>
                <a:r>
                  <a:rPr lang="nl-NL" altLang="nl-NL" dirty="0">
                    <a:sym typeface="Symbol" panose="05050102010706020507" pitchFamily="18" charset="2"/>
                  </a:rPr>
                  <a:t>Dan geldt: de basishoeken zijn gelijk ofwel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lang="en-US" altLang="nl-NL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nl-NL" altLang="nl-NL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r>
                  <a:rPr lang="nl-NL" altLang="nl-NL" dirty="0">
                    <a:sym typeface="Symbol" panose="05050102010706020507" pitchFamily="18" charset="2"/>
                  </a:rPr>
                  <a:t>. </a:t>
                </a:r>
                <a:endParaRPr lang="nl-NL" altLang="nl-NL" dirty="0"/>
              </a:p>
              <a:p>
                <a:pPr>
                  <a:buFontTx/>
                  <a:buNone/>
                </a:pPr>
                <a:endParaRPr lang="nl-NL" altLang="nl-NL" sz="1800" dirty="0"/>
              </a:p>
            </p:txBody>
          </p:sp>
        </mc:Choice>
        <mc:Fallback xmlns="">
          <p:sp>
            <p:nvSpPr>
              <p:cNvPr id="2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680" y="1711627"/>
                <a:ext cx="8112125" cy="1157331"/>
              </a:xfrm>
              <a:prstGeom prst="rect">
                <a:avLst/>
              </a:prstGeom>
              <a:blipFill rotWithShape="0">
                <a:blip r:embed="rId2"/>
                <a:stretch>
                  <a:fillRect l="-827" t="-3158" b="-68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ep 2"/>
          <p:cNvGrpSpPr>
            <a:grpSpLocks/>
          </p:cNvGrpSpPr>
          <p:nvPr/>
        </p:nvGrpSpPr>
        <p:grpSpPr bwMode="auto">
          <a:xfrm>
            <a:off x="6403689" y="1387428"/>
            <a:ext cx="2636596" cy="2834967"/>
            <a:chOff x="2670197" y="1679675"/>
            <a:chExt cx="2636597" cy="28343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670197" y="4144660"/>
                  <a:ext cx="33726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 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70197" y="4144660"/>
                  <a:ext cx="33726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969534" y="4142998"/>
                  <a:ext cx="33726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 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69534" y="4142998"/>
                  <a:ext cx="33726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821900" y="1679675"/>
                  <a:ext cx="337260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 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21900" y="1679675"/>
                  <a:ext cx="33726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Gelijkbenige driehoek 1"/>
            <p:cNvSpPr/>
            <p:nvPr/>
          </p:nvSpPr>
          <p:spPr>
            <a:xfrm>
              <a:off x="2959098" y="1992341"/>
              <a:ext cx="2089151" cy="234102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cxnSp>
        <p:nvCxnSpPr>
          <p:cNvPr id="10" name="Rechte verbindingslijn 3"/>
          <p:cNvCxnSpPr/>
          <p:nvPr/>
        </p:nvCxnSpPr>
        <p:spPr>
          <a:xfrm>
            <a:off x="7730815" y="1700166"/>
            <a:ext cx="0" cy="2341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36"/>
              <p:cNvSpPr txBox="1">
                <a:spLocks noChangeArrowheads="1"/>
              </p:cNvSpPr>
              <p:nvPr/>
            </p:nvSpPr>
            <p:spPr bwMode="auto">
              <a:xfrm>
                <a:off x="7572808" y="3992516"/>
                <a:ext cx="278727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nl-NL" altLang="nl-NL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2808" y="3992516"/>
                <a:ext cx="278727" cy="368300"/>
              </a:xfrm>
              <a:prstGeom prst="rect">
                <a:avLst/>
              </a:prstGeom>
              <a:blipFill rotWithShape="0">
                <a:blip r:embed="rId6"/>
                <a:stretch>
                  <a:fillRect r="-130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7648265" y="3808366"/>
            <a:ext cx="3270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nl-NL" altLang="nl-NL" sz="1000">
                <a:solidFill>
                  <a:schemeClr val="tx1"/>
                </a:solidFill>
              </a:rPr>
              <a:t>∟</a:t>
            </a: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 rot="16200000">
            <a:off x="7480784" y="3790109"/>
            <a:ext cx="3270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nl-NL" altLang="nl-NL" sz="1000">
                <a:solidFill>
                  <a:schemeClr val="tx1"/>
                </a:solidFill>
              </a:rPr>
              <a:t>∟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8648" y="3315466"/>
            <a:ext cx="6127528" cy="119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nl-NL" altLang="nl-NL" b="1" dirty="0"/>
              <a:t>Bewijs dit!</a:t>
            </a:r>
            <a:r>
              <a:rPr lang="nl-NL" altLang="nl-NL" dirty="0"/>
              <a:t> </a:t>
            </a:r>
          </a:p>
          <a:p>
            <a:pPr>
              <a:buFontTx/>
              <a:buNone/>
            </a:pPr>
            <a:r>
              <a:rPr lang="nl-NL" altLang="nl-NL" dirty="0"/>
              <a:t>Het kan op drie manieren. </a:t>
            </a:r>
          </a:p>
          <a:p>
            <a:pPr>
              <a:buFontTx/>
              <a:buNone/>
            </a:pPr>
            <a:r>
              <a:rPr lang="nl-NL" altLang="nl-NL" dirty="0"/>
              <a:t>Kies een geschikte hulplijn, hiernaast staat één voorbeeld.</a:t>
            </a:r>
            <a:r>
              <a:rPr lang="nl-NL" altLang="nl-NL" dirty="0">
                <a:sym typeface="Symbol" panose="05050102010706020507" pitchFamily="18" charset="2"/>
              </a:rPr>
              <a:t> </a:t>
            </a:r>
            <a:endParaRPr lang="nl-NL" altLang="nl-NL" dirty="0"/>
          </a:p>
          <a:p>
            <a:pPr>
              <a:buFontTx/>
              <a:buNone/>
            </a:pPr>
            <a:endParaRPr lang="nl-NL" altLang="nl-NL" sz="18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0" y="10726"/>
            <a:ext cx="9144000" cy="930194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nl-NL" altLang="nl-NL" sz="3000" b="1" kern="0" dirty="0">
                <a:latin typeface="Times New Roman"/>
              </a:rPr>
              <a:t>Vorige les:</a:t>
            </a:r>
          </a:p>
          <a:p>
            <a:pPr>
              <a:spcBef>
                <a:spcPts val="600"/>
              </a:spcBef>
            </a:pPr>
            <a:r>
              <a:rPr lang="nl-NL" altLang="nl-NL" sz="3000" b="1" kern="0" dirty="0">
                <a:latin typeface="Times New Roman"/>
              </a:rPr>
              <a:t>TOEPASSEN VAN CONGRUENTIE (§3.2 opgave 10)</a:t>
            </a:r>
          </a:p>
        </p:txBody>
      </p:sp>
      <p:grpSp>
        <p:nvGrpSpPr>
          <p:cNvPr id="22" name="Group 24"/>
          <p:cNvGrpSpPr>
            <a:grpSpLocks/>
          </p:cNvGrpSpPr>
          <p:nvPr/>
        </p:nvGrpSpPr>
        <p:grpSpPr bwMode="auto">
          <a:xfrm rot="900000">
            <a:off x="8193901" y="2933520"/>
            <a:ext cx="261937" cy="269875"/>
            <a:chOff x="1227" y="1174"/>
            <a:chExt cx="165" cy="170"/>
          </a:xfrm>
        </p:grpSpPr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1248" y="1200"/>
              <a:ext cx="144" cy="144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1227" y="1174"/>
              <a:ext cx="144" cy="144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 rot="20700000" flipH="1">
            <a:off x="6984226" y="2943045"/>
            <a:ext cx="261937" cy="269875"/>
            <a:chOff x="1227" y="1174"/>
            <a:chExt cx="165" cy="170"/>
          </a:xfrm>
        </p:grpSpPr>
        <p:sp>
          <p:nvSpPr>
            <p:cNvPr id="26" name="Line 22"/>
            <p:cNvSpPr>
              <a:spLocks noChangeShapeType="1"/>
            </p:cNvSpPr>
            <p:nvPr/>
          </p:nvSpPr>
          <p:spPr bwMode="auto">
            <a:xfrm flipH="1">
              <a:off x="1248" y="1200"/>
              <a:ext cx="144" cy="144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H="1">
              <a:off x="1227" y="1174"/>
              <a:ext cx="144" cy="144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045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0" y="-3382"/>
            <a:ext cx="9144000" cy="55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defRPr/>
            </a:pPr>
            <a:r>
              <a:rPr lang="nl-NL" altLang="nl-NL" sz="3200" b="1" kern="0" dirty="0">
                <a:solidFill>
                  <a:schemeClr val="tx1"/>
                </a:solidFill>
                <a:latin typeface="Times New Roman"/>
              </a:rPr>
              <a:t>Middelloodlijnen in driehoek (3.3 opgave 15 &amp; 16)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15" y="5697208"/>
                <a:ext cx="4642911" cy="59399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anchor="ctr" anchorCtr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 cirkel met middelpunt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" y="5697208"/>
                <a:ext cx="4642911" cy="593993"/>
              </a:xfrm>
              <a:prstGeom prst="rect">
                <a:avLst/>
              </a:prstGeom>
              <a:blipFill rotWithShape="0">
                <a:blip r:embed="rId2"/>
                <a:stretch>
                  <a:fillRect l="-131" b="-9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0" t="38529" r="47940" b="22943"/>
          <a:stretch/>
        </p:blipFill>
        <p:spPr bwMode="auto">
          <a:xfrm>
            <a:off x="5364088" y="2250213"/>
            <a:ext cx="3793559" cy="2834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5"/>
              <p:cNvSpPr/>
              <p:nvPr/>
            </p:nvSpPr>
            <p:spPr>
              <a:xfrm>
                <a:off x="0" y="5196920"/>
                <a:ext cx="4644008" cy="59399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anchor="ctr" anchorCtr="0">
                <a:spAutoFit/>
              </a:bodyPr>
              <a:lstStyle/>
              <a:p>
                <a:r>
                  <a:rPr lang="en-US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dus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3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𝐴𝑆</m:t>
                        </m:r>
                      </m:e>
                    </m:d>
                    <m:r>
                      <a:rPr lang="en-US" sz="23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3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𝐵𝑆</m:t>
                        </m:r>
                      </m:e>
                    </m:d>
                    <m:r>
                      <a:rPr lang="en-US" sz="23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𝐶𝑆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nl-NL" sz="23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3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96920"/>
                <a:ext cx="4644008" cy="593993"/>
              </a:xfrm>
              <a:prstGeom prst="rect">
                <a:avLst/>
              </a:prstGeom>
              <a:blipFill rotWithShape="0">
                <a:blip r:embed="rId4"/>
                <a:stretch>
                  <a:fillRect l="-1837" b="-9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" t="8686" r="1670" b="6492"/>
          <a:stretch/>
        </p:blipFill>
        <p:spPr>
          <a:xfrm>
            <a:off x="4644008" y="5190600"/>
            <a:ext cx="4499992" cy="1107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-13648" y="796946"/>
                <a:ext cx="9184943" cy="79844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txBody>
              <a:bodyPr anchor="ctr" anchorCtr="0"/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ts val="0"/>
                  </a:spcBef>
                  <a:buNone/>
                </a:pPr>
                <a:r>
                  <a:rPr lang="nl-NL" altLang="nl-NL" sz="2300" b="1" dirty="0"/>
                  <a:t>STELLING</a:t>
                </a:r>
                <a:r>
                  <a:rPr lang="nl-NL" altLang="nl-NL" sz="2300" dirty="0"/>
                  <a:t>: 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nl-NL" altLang="nl-NL" sz="2200" dirty="0">
                    <a:sym typeface="Symbol" panose="05050102010706020507" pitchFamily="18" charset="2"/>
                  </a:rPr>
                  <a:t>De middelloodlijnen van een willekeurige driehoek </a:t>
                </a:r>
                <a14:m>
                  <m:oMath xmlns:m="http://schemas.openxmlformats.org/officeDocument/2006/math">
                    <m:r>
                      <a:rPr lang="nl-NL" altLang="nl-NL" sz="22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</m:t>
                    </m:r>
                    <m:r>
                      <a:rPr lang="nl-NL" altLang="nl-NL" sz="2200" i="1" dirty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nl-NL" altLang="nl-NL" sz="2200" dirty="0"/>
                  <a:t> </a:t>
                </a:r>
                <a:r>
                  <a:rPr lang="nl-NL" altLang="nl-NL" sz="2200" dirty="0">
                    <a:sym typeface="Symbol" panose="05050102010706020507" pitchFamily="18" charset="2"/>
                  </a:rPr>
                  <a:t>gaan door één punt.</a:t>
                </a:r>
                <a:endParaRPr lang="nl-NL" altLang="nl-NL" sz="2200" dirty="0"/>
              </a:p>
            </p:txBody>
          </p:sp>
        </mc:Choice>
        <mc:Fallback xmlns="">
          <p:sp>
            <p:nvSpPr>
              <p:cNvPr id="9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3648" y="796946"/>
                <a:ext cx="9184943" cy="798446"/>
              </a:xfrm>
              <a:prstGeom prst="rect">
                <a:avLst/>
              </a:prstGeom>
              <a:blipFill rotWithShape="0">
                <a:blip r:embed="rId6"/>
                <a:stretch>
                  <a:fillRect l="-996" t="-5344" b="-1450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0" y="1813760"/>
                <a:ext cx="9144000" cy="3127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880000"/>
                  </a:buClr>
                  <a:defRPr/>
                </a:pPr>
                <a:r>
                  <a:rPr lang="nl-NL" sz="2000" b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Gegeven: </a:t>
                </a:r>
                <a14:m>
                  <m:oMath xmlns:m="http://schemas.openxmlformats.org/officeDocument/2006/math">
                    <m:r>
                      <a:rPr lang="nl-NL" sz="20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</m:t>
                    </m:r>
                    <m:r>
                      <a:rPr lang="nl-NL" sz="20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𝐴𝐵𝐶</m:t>
                    </m:r>
                  </m:oMath>
                </a14:m>
                <a:r>
                  <a:rPr lang="nl-NL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2"/>
                  </a:rPr>
                  <a:t>, de middelloodlijnen van </a:t>
                </a:r>
                <a14:m>
                  <m:oMath xmlns:m="http://schemas.openxmlformats.org/officeDocument/2006/math">
                    <m:r>
                      <a:rPr lang="nl-NL" sz="2000" i="1" dirty="0" smtClean="0"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</m:oMath>
                </a14:m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en </a:t>
                </a:r>
                <a14:m>
                  <m:oMath xmlns:m="http://schemas.openxmlformats.org/officeDocument/2006/math">
                    <m:r>
                      <a:rPr lang="nl-NL" sz="2000" i="1" dirty="0" smtClean="0"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sym typeface="Symbol"/>
                      </a:rPr>
                      <m:t>𝐶</m:t>
                    </m:r>
                  </m:oMath>
                </a14:m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snijden in punt </a:t>
                </a:r>
                <a14:m>
                  <m:oMath xmlns:m="http://schemas.openxmlformats.org/officeDocument/2006/math">
                    <m:r>
                      <a:rPr lang="nl-NL" sz="2000" i="1" dirty="0" smtClean="0">
                        <a:latin typeface="Cambria Math" panose="02040503050406030204" pitchFamily="18" charset="0"/>
                        <a:sym typeface="Symbol"/>
                      </a:rPr>
                      <m:t>𝑆</m:t>
                    </m:r>
                  </m:oMath>
                </a14:m>
                <a:endParaRPr lang="nl-NL" sz="2000" b="1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buClr>
                    <a:srgbClr val="880000"/>
                  </a:buClr>
                  <a:defRPr/>
                </a:pPr>
                <a:r>
                  <a:rPr lang="nl-NL" sz="2000" b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 bewijzen: </a:t>
                </a:r>
                <a:r>
                  <a:rPr lang="nl-NL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2"/>
                  </a:rPr>
                  <a:t> middelloodlijn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𝐴</m:t>
                    </m:r>
                    <m:r>
                      <a:rPr lang="nl-NL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𝐶</m:t>
                    </m:r>
                  </m:oMath>
                </a14:m>
                <a:r>
                  <a:rPr lang="nl-NL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nl-NL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2"/>
                  </a:rPr>
                  <a:t>gaat door punt </a:t>
                </a:r>
                <a14:m>
                  <m:oMath xmlns:m="http://schemas.openxmlformats.org/officeDocument/2006/math">
                    <m:r>
                      <a:rPr lang="nl-NL" sz="20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𝑆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endParaRPr>
              </a:p>
              <a:p>
                <a:pPr>
                  <a:spcBef>
                    <a:spcPts val="600"/>
                  </a:spcBef>
                  <a:buClr>
                    <a:srgbClr val="880000"/>
                  </a:buClr>
                  <a:defRPr/>
                </a:pPr>
                <a:r>
                  <a:rPr lang="en-US" sz="2000" b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Bewezen als: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|</m:t>
                    </m:r>
                    <m:r>
                      <a:rPr lang="en-US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𝐴𝑆</m:t>
                    </m:r>
                    <m:r>
                      <a:rPr lang="en-US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|=|</m:t>
                    </m:r>
                    <m:r>
                      <a:rPr lang="nl-NL" sz="20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𝐶</m:t>
                    </m:r>
                    <m:r>
                      <a:rPr lang="en-US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𝑆</m:t>
                    </m:r>
                    <m:r>
                      <a:rPr lang="en-US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|</m:t>
                    </m:r>
                  </m:oMath>
                </a14:m>
                <a:r>
                  <a:rPr lang="nl-NL" sz="2000" b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2"/>
                  </a:rPr>
                  <a:t> </a:t>
                </a:r>
                <a:endParaRPr lang="nl-NL" sz="2000" b="1" baseline="30000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charset="2"/>
                </a:endParaRPr>
              </a:p>
              <a:p>
                <a:pPr eaLnBrk="1" hangingPunct="1">
                  <a:spcBef>
                    <a:spcPts val="600"/>
                  </a:spcBef>
                  <a:buClr>
                    <a:srgbClr val="880000"/>
                  </a:buClr>
                  <a:defRPr/>
                </a:pPr>
                <a:r>
                  <a:rPr lang="nl-NL" sz="2000" b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Bewijs: </a:t>
                </a:r>
              </a:p>
              <a:p>
                <a:pPr marL="342900" indent="-342900">
                  <a:lnSpc>
                    <a:spcPct val="105000"/>
                  </a:lnSpc>
                  <a:spcBef>
                    <a:spcPct val="20000"/>
                  </a:spcBef>
                  <a:buClr>
                    <a:srgbClr val="880000"/>
                  </a:buClr>
                  <a:buFontTx/>
                  <a:buAutoNum type="arabicParenR"/>
                  <a:defRPr/>
                </a:pPr>
                <a:r>
                  <a:rPr lang="en-US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|</m:t>
                    </m:r>
                    <m:r>
                      <a:rPr lang="en-US" sz="20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𝐴𝑆</m:t>
                    </m:r>
                    <m:r>
                      <a:rPr lang="en-US" sz="20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|=|</m:t>
                    </m:r>
                    <m:r>
                      <a:rPr lang="en-US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𝐵</m:t>
                    </m:r>
                    <m:r>
                      <a:rPr lang="en-US" sz="20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𝑆</m:t>
                    </m:r>
                    <m:r>
                      <a:rPr lang="en-US" sz="20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|</m:t>
                    </m:r>
                  </m:oMath>
                </a14:m>
                <a:r>
                  <a:rPr lang="nl-NL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2"/>
                  </a:rPr>
                  <a:t>   (middelloodlijn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𝐴𝐵</m:t>
                    </m:r>
                  </m:oMath>
                </a14:m>
                <a:r>
                  <a:rPr lang="nl-NL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2"/>
                  </a:rPr>
                  <a:t>)</a:t>
                </a:r>
              </a:p>
              <a:p>
                <a:pPr marL="342900" indent="-342900">
                  <a:lnSpc>
                    <a:spcPct val="105000"/>
                  </a:lnSpc>
                  <a:spcBef>
                    <a:spcPct val="20000"/>
                  </a:spcBef>
                  <a:buClr>
                    <a:srgbClr val="880000"/>
                  </a:buClr>
                  <a:buFontTx/>
                  <a:buAutoNum type="arabicParenR"/>
                  <a:defRPr/>
                </a:pPr>
                <a:r>
                  <a:rPr lang="nl-NL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|</m:t>
                    </m:r>
                    <m:r>
                      <a:rPr lang="en-US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𝐶</m:t>
                    </m:r>
                    <m:r>
                      <a:rPr lang="en-US" sz="20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𝑆</m:t>
                    </m:r>
                    <m:r>
                      <a:rPr lang="en-US" sz="20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|=|</m:t>
                    </m:r>
                    <m:r>
                      <a:rPr lang="en-US" sz="20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𝐵𝑆</m:t>
                    </m:r>
                    <m:r>
                      <a:rPr lang="en-US" sz="20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|</m:t>
                    </m:r>
                  </m:oMath>
                </a14:m>
                <a:r>
                  <a:rPr lang="nl-NL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2"/>
                  </a:rPr>
                  <a:t>   (middelloodlijn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𝐵𝐶</m:t>
                    </m:r>
                  </m:oMath>
                </a14:m>
                <a:r>
                  <a:rPr lang="nl-NL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2"/>
                  </a:rPr>
                  <a:t>)</a:t>
                </a:r>
              </a:p>
              <a:p>
                <a:pPr marL="342900" indent="-342900">
                  <a:lnSpc>
                    <a:spcPct val="105000"/>
                  </a:lnSpc>
                  <a:spcBef>
                    <a:spcPct val="20000"/>
                  </a:spcBef>
                  <a:buClr>
                    <a:srgbClr val="880000"/>
                  </a:buClr>
                  <a:buFontTx/>
                  <a:buAutoNum type="arabicParenR"/>
                  <a:defRPr/>
                </a:pPr>
                <a:r>
                  <a:rPr lang="en-US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|</m:t>
                    </m:r>
                    <m:r>
                      <a:rPr lang="en-US" sz="20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𝐴𝑆</m:t>
                    </m:r>
                    <m:r>
                      <a:rPr lang="en-US" sz="20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|=|</m:t>
                    </m:r>
                    <m:r>
                      <a:rPr lang="nl-NL" sz="20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𝐶</m:t>
                    </m:r>
                    <m:r>
                      <a:rPr lang="en-US" sz="20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𝑆</m:t>
                    </m:r>
                    <m:r>
                      <a:rPr lang="en-US" sz="20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|</m:t>
                    </m:r>
                  </m:oMath>
                </a14:m>
                <a:r>
                  <a:rPr lang="nl-NL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2"/>
                  </a:rPr>
                  <a:t>    (1, 2)</a:t>
                </a:r>
              </a:p>
              <a:p>
                <a:pPr marL="342900" indent="-342900">
                  <a:lnSpc>
                    <a:spcPct val="105000"/>
                  </a:lnSpc>
                  <a:spcBef>
                    <a:spcPct val="20000"/>
                  </a:spcBef>
                  <a:buClr>
                    <a:srgbClr val="880000"/>
                  </a:buClr>
                  <a:buFontTx/>
                  <a:buAutoNum type="arabicParenR"/>
                  <a:defRPr/>
                </a:pPr>
                <a:r>
                  <a:rPr lang="nl-NL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2"/>
                  </a:rPr>
                  <a:t> lijn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𝐷</m:t>
                    </m:r>
                    <m:r>
                      <a:rPr lang="nl-NL" sz="20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charset="2"/>
                      </a:rPr>
                      <m:t>𝑆</m:t>
                    </m:r>
                  </m:oMath>
                </a14:m>
                <a:r>
                  <a:rPr lang="nl-NL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2"/>
                  </a:rPr>
                  <a:t> is middelloodlijn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/>
                      </a:rPr>
                      <m:t>𝐶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(3) </a:t>
                </a:r>
                <a:r>
                  <a:rPr lang="nl-NL" sz="2000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2"/>
                  </a:rPr>
                  <a:t> </a:t>
                </a:r>
                <a:r>
                  <a:rPr lang="nl-NL" sz="2000" b="1" dirty="0">
                    <a:solidFill>
                      <a:srgbClr val="33333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charset="2"/>
                  </a:rPr>
                  <a:t>Q.E.D</a:t>
                </a:r>
                <a:endParaRPr lang="nl-NL" sz="1800" dirty="0">
                  <a:solidFill>
                    <a:srgbClr val="3333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charset="2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813760"/>
                <a:ext cx="9144000" cy="3127408"/>
              </a:xfrm>
              <a:prstGeom prst="rect">
                <a:avLst/>
              </a:prstGeom>
              <a:blipFill>
                <a:blip r:embed="rId7"/>
                <a:stretch>
                  <a:fillRect l="-667" t="-1170" b="-7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26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9"/>
              <p:cNvSpPr>
                <a:spLocks noChangeArrowheads="1"/>
              </p:cNvSpPr>
              <p:nvPr/>
            </p:nvSpPr>
            <p:spPr bwMode="auto">
              <a:xfrm>
                <a:off x="0" y="672938"/>
                <a:ext cx="9144000" cy="11870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b="1" dirty="0"/>
                  <a:t>DEFINITIE:</a:t>
                </a:r>
                <a:r>
                  <a:rPr lang="nl-NL" altLang="nl-NL" dirty="0"/>
                  <a:t> </a:t>
                </a:r>
              </a:p>
              <a:p>
                <a:pPr>
                  <a:buNone/>
                </a:pPr>
                <a:r>
                  <a:rPr lang="nl-NL" altLang="nl-NL" dirty="0"/>
                  <a:t>Gegeven is </a:t>
                </a:r>
                <a14:m>
                  <m:oMath xmlns:m="http://schemas.openxmlformats.org/officeDocument/2006/math">
                    <m:r>
                      <a:rPr lang="nl-NL" altLang="nl-NL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</m:t>
                    </m:r>
                    <m:r>
                      <a:rPr lang="nl-NL" altLang="nl-NL" i="1" dirty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nl-NL" altLang="nl-NL" dirty="0"/>
                  <a:t>. </a:t>
                </a:r>
              </a:p>
              <a:p>
                <a:pPr>
                  <a:buNone/>
                </a:pPr>
                <a:r>
                  <a:rPr lang="nl-NL" altLang="nl-NL" dirty="0"/>
                  <a:t>De </a:t>
                </a:r>
                <a:r>
                  <a:rPr lang="nl-NL" altLang="nl-NL" dirty="0">
                    <a:solidFill>
                      <a:srgbClr val="880000"/>
                    </a:solidFill>
                  </a:rPr>
                  <a:t>omgeschreven cirkel </a:t>
                </a:r>
                <a:r>
                  <a:rPr lang="nl-NL" altLang="nl-NL" dirty="0"/>
                  <a:t>van </a:t>
                </a:r>
                <a14:m>
                  <m:oMath xmlns:m="http://schemas.openxmlformats.org/officeDocument/2006/math">
                    <m:r>
                      <a:rPr lang="nl-NL" altLang="nl-NL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</m:t>
                    </m:r>
                    <m:r>
                      <a:rPr lang="nl-NL" altLang="nl-NL" i="1" dirty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nl-NL" altLang="nl-NL" dirty="0"/>
                  <a:t> is de cirkel die door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nl-NL" altLang="nl-NL" dirty="0"/>
                  <a:t>,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nl-NL" altLang="nl-NL" dirty="0"/>
                  <a:t> en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nl-NL" altLang="nl-NL" dirty="0"/>
                  <a:t> gaat.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sz="1800" dirty="0"/>
                  <a:t> </a:t>
                </a:r>
              </a:p>
              <a:p>
                <a:pPr eaLnBrk="1" hangingPunct="1">
                  <a:buFontTx/>
                  <a:buNone/>
                </a:pPr>
                <a:endParaRPr lang="nl-NL" altLang="nl-NL" sz="1800" dirty="0"/>
              </a:p>
            </p:txBody>
          </p:sp>
        </mc:Choice>
        <mc:Fallback xmlns="">
          <p:sp>
            <p:nvSpPr>
              <p:cNvPr id="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672938"/>
                <a:ext cx="9144000" cy="1187006"/>
              </a:xfrm>
              <a:prstGeom prst="rect">
                <a:avLst/>
              </a:prstGeom>
              <a:blipFill rotWithShape="0">
                <a:blip r:embed="rId2"/>
                <a:stretch>
                  <a:fillRect l="-667" t="-2564" b="-41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IJL-OMLAAG 5"/>
          <p:cNvSpPr/>
          <p:nvPr/>
        </p:nvSpPr>
        <p:spPr>
          <a:xfrm>
            <a:off x="2751648" y="1819275"/>
            <a:ext cx="234528" cy="6701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NL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18328" y="2557041"/>
                <a:ext cx="6497888" cy="762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dirty="0"/>
                  <a:t>Het middelpunt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nl-NL" altLang="nl-NL" dirty="0"/>
                  <a:t> van de omgeschreven cirkel is het snijpunt van de middelloodlijnen van de zijden van de driehoek.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sz="1800" dirty="0"/>
                  <a:t> </a:t>
                </a:r>
              </a:p>
              <a:p>
                <a:pPr eaLnBrk="1" hangingPunct="1">
                  <a:buFontTx/>
                  <a:buNone/>
                </a:pPr>
                <a:endParaRPr lang="nl-NL" altLang="nl-NL" sz="1800" dirty="0"/>
              </a:p>
            </p:txBody>
          </p:sp>
        </mc:Choice>
        <mc:Fallback xmlns="">
          <p:sp>
            <p:nvSpPr>
              <p:cNvPr id="7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28" y="2557041"/>
                <a:ext cx="6497888" cy="762000"/>
              </a:xfrm>
              <a:prstGeom prst="rect">
                <a:avLst/>
              </a:prstGeom>
              <a:blipFill rotWithShape="0">
                <a:blip r:embed="rId3"/>
                <a:stretch>
                  <a:fillRect l="-938" t="-4000" r="-1032" b="-64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385253"/>
            <a:ext cx="3109678" cy="2996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204" y="1926414"/>
            <a:ext cx="2658796" cy="272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0" y="3610"/>
            <a:ext cx="9144000" cy="6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defRPr/>
            </a:pPr>
            <a:r>
              <a:rPr lang="nl-NL" altLang="nl-NL" sz="3100" b="1" kern="0" dirty="0">
                <a:solidFill>
                  <a:schemeClr val="tx1"/>
                </a:solidFill>
                <a:latin typeface="Times New Roman"/>
              </a:rPr>
              <a:t>OMGESCHREVEN CIRKEL (3.3 opgave 15 en 16) </a:t>
            </a:r>
          </a:p>
        </p:txBody>
      </p:sp>
    </p:spTree>
    <p:extLst>
      <p:ext uri="{BB962C8B-B14F-4D97-AF65-F5344CB8AC3E}">
        <p14:creationId xmlns:p14="http://schemas.microsoft.com/office/powerpoint/2010/main" val="51110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0" y="914152"/>
                <a:ext cx="4156075" cy="8888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b="1" dirty="0"/>
                  <a:t>DEFINITIE:</a:t>
                </a:r>
                <a:r>
                  <a:rPr lang="nl-NL" altLang="nl-NL" dirty="0"/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dirty="0"/>
                  <a:t>Gegeven is hoek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nl-NL" altLang="nl-NL" dirty="0">
                    <a:sym typeface="Symbol" panose="05050102010706020507" pitchFamily="18" charset="2"/>
                  </a:rPr>
                  <a:t>.</a:t>
                </a:r>
                <a:r>
                  <a:rPr lang="nl-NL" altLang="nl-NL" dirty="0"/>
                  <a:t> </a:t>
                </a:r>
              </a:p>
              <a:p>
                <a:pPr eaLnBrk="1" hangingPunct="1">
                  <a:buFontTx/>
                  <a:buNone/>
                </a:pPr>
                <a:endParaRPr lang="nl-NL" altLang="nl-NL" dirty="0"/>
              </a:p>
            </p:txBody>
          </p:sp>
        </mc:Choice>
        <mc:Fallback xmlns="">
          <p:sp>
            <p:nvSpPr>
              <p:cNvPr id="14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914152"/>
                <a:ext cx="4156075" cy="888835"/>
              </a:xfrm>
              <a:prstGeom prst="rect">
                <a:avLst/>
              </a:prstGeom>
              <a:blipFill rotWithShape="0">
                <a:blip r:embed="rId3"/>
                <a:stretch>
                  <a:fillRect l="-1466" t="-4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ep 20"/>
          <p:cNvGrpSpPr>
            <a:grpSpLocks/>
          </p:cNvGrpSpPr>
          <p:nvPr/>
        </p:nvGrpSpPr>
        <p:grpSpPr bwMode="auto">
          <a:xfrm>
            <a:off x="3533304" y="2478484"/>
            <a:ext cx="2805112" cy="2632075"/>
            <a:chOff x="4510290" y="2046288"/>
            <a:chExt cx="2804910" cy="2632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21" name="Tekstvak 3"/>
                <p:cNvSpPr txBox="1">
                  <a:spLocks noChangeArrowheads="1"/>
                </p:cNvSpPr>
                <p:nvPr/>
              </p:nvSpPr>
              <p:spPr bwMode="auto">
                <a:xfrm>
                  <a:off x="4510290" y="3686719"/>
                  <a:ext cx="460158" cy="4617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nl-NL" altLang="nl-NL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421" name="Tekstvak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0290" y="3686719"/>
                  <a:ext cx="460158" cy="4617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Rechte verbindingslijn 22"/>
            <p:cNvCxnSpPr/>
            <p:nvPr/>
          </p:nvCxnSpPr>
          <p:spPr>
            <a:xfrm flipV="1">
              <a:off x="4872214" y="2046288"/>
              <a:ext cx="1801682" cy="1870260"/>
            </a:xfrm>
            <a:prstGeom prst="line">
              <a:avLst/>
            </a:prstGeom>
            <a:ln w="28575">
              <a:solidFill>
                <a:srgbClr val="8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chte verbindingslijn 23"/>
            <p:cNvCxnSpPr/>
            <p:nvPr/>
          </p:nvCxnSpPr>
          <p:spPr>
            <a:xfrm>
              <a:off x="4872214" y="3916548"/>
              <a:ext cx="2442986" cy="762075"/>
            </a:xfrm>
            <a:prstGeom prst="line">
              <a:avLst/>
            </a:prstGeom>
            <a:ln w="28575">
              <a:solidFill>
                <a:srgbClr val="8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Rechte verbindingslijn 24"/>
          <p:cNvCxnSpPr/>
          <p:nvPr/>
        </p:nvCxnSpPr>
        <p:spPr>
          <a:xfrm flipV="1">
            <a:off x="3941291" y="3646884"/>
            <a:ext cx="2574925" cy="695325"/>
          </a:xfrm>
          <a:prstGeom prst="line">
            <a:avLst/>
          </a:prstGeom>
          <a:ln>
            <a:solidFill>
              <a:srgbClr val="33333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al 25"/>
          <p:cNvSpPr/>
          <p:nvPr/>
        </p:nvSpPr>
        <p:spPr bwMode="auto">
          <a:xfrm>
            <a:off x="4273079" y="4065984"/>
            <a:ext cx="73025" cy="71438"/>
          </a:xfrm>
          <a:prstGeom prst="ellipse">
            <a:avLst/>
          </a:prstGeom>
          <a:solidFill>
            <a:srgbClr val="333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27" name="Ovaal 26"/>
          <p:cNvSpPr/>
          <p:nvPr/>
        </p:nvSpPr>
        <p:spPr bwMode="auto">
          <a:xfrm>
            <a:off x="4361979" y="4318397"/>
            <a:ext cx="73025" cy="71437"/>
          </a:xfrm>
          <a:prstGeom prst="ellipse">
            <a:avLst/>
          </a:prstGeom>
          <a:solidFill>
            <a:srgbClr val="333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kstvak 27"/>
              <p:cNvSpPr txBox="1">
                <a:spLocks noChangeArrowheads="1"/>
              </p:cNvSpPr>
              <p:nvPr/>
            </p:nvSpPr>
            <p:spPr bwMode="auto">
              <a:xfrm>
                <a:off x="5687541" y="2276872"/>
                <a:ext cx="33868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nl-NL" alt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kstvak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7541" y="2276872"/>
                <a:ext cx="33868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kstvak 28"/>
              <p:cNvSpPr txBox="1">
                <a:spLocks noChangeArrowheads="1"/>
              </p:cNvSpPr>
              <p:nvPr/>
            </p:nvSpPr>
            <p:spPr bwMode="auto">
              <a:xfrm>
                <a:off x="6054254" y="5110559"/>
                <a:ext cx="46794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nl-NL" alt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kstvak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54254" y="5110559"/>
                <a:ext cx="467949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9"/>
              <p:cNvSpPr>
                <a:spLocks noChangeArrowheads="1"/>
              </p:cNvSpPr>
              <p:nvPr/>
            </p:nvSpPr>
            <p:spPr bwMode="auto">
              <a:xfrm>
                <a:off x="-286" y="1627449"/>
                <a:ext cx="9144000" cy="5197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dirty="0"/>
                  <a:t>De </a:t>
                </a:r>
                <a:r>
                  <a:rPr lang="nl-NL" altLang="nl-NL" dirty="0">
                    <a:solidFill>
                      <a:srgbClr val="880000"/>
                    </a:solidFill>
                  </a:rPr>
                  <a:t>deellijn </a:t>
                </a:r>
                <a:r>
                  <a:rPr lang="nl-NL" altLang="nl-NL" dirty="0"/>
                  <a:t>of </a:t>
                </a:r>
                <a:r>
                  <a:rPr lang="nl-NL" altLang="nl-NL" dirty="0">
                    <a:solidFill>
                      <a:srgbClr val="880000"/>
                    </a:solidFill>
                  </a:rPr>
                  <a:t>bissectrice</a:t>
                </a:r>
                <a:r>
                  <a:rPr lang="nl-NL" altLang="nl-NL" dirty="0"/>
                  <a:t> van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nl-NL" altLang="nl-NL" dirty="0">
                    <a:sym typeface="Symbol" panose="05050102010706020507" pitchFamily="18" charset="2"/>
                  </a:rPr>
                  <a:t> </a:t>
                </a:r>
                <a:r>
                  <a:rPr lang="nl-NL" altLang="nl-NL" dirty="0"/>
                  <a:t> is de lijn die de hoek precies door midden deelt.</a:t>
                </a:r>
              </a:p>
            </p:txBody>
          </p:sp>
        </mc:Choice>
        <mc:Fallback xmlns="">
          <p:sp>
            <p:nvSpPr>
              <p:cNvPr id="3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86" y="1627449"/>
                <a:ext cx="9144000" cy="519741"/>
              </a:xfrm>
              <a:prstGeom prst="rect">
                <a:avLst/>
              </a:prstGeom>
              <a:blipFill rotWithShape="0">
                <a:blip r:embed="rId7"/>
                <a:stretch>
                  <a:fillRect l="-733" t="-70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0" y="21844"/>
            <a:ext cx="9036496" cy="66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DEFINITIES / BISSECTRICE</a:t>
            </a:r>
          </a:p>
        </p:txBody>
      </p:sp>
    </p:spTree>
    <p:extLst>
      <p:ext uri="{BB962C8B-B14F-4D97-AF65-F5344CB8AC3E}">
        <p14:creationId xmlns:p14="http://schemas.microsoft.com/office/powerpoint/2010/main" val="262343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3400" y="-3746"/>
            <a:ext cx="8215064" cy="6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3200" b="1" kern="0" dirty="0">
                <a:solidFill>
                  <a:schemeClr val="tx1"/>
                </a:solidFill>
                <a:latin typeface="Times New Roman"/>
              </a:rPr>
              <a:t>DEELLIJN (meetkundige plaats)</a:t>
            </a:r>
            <a:endParaRPr kumimoji="0" lang="nl-NL" altLang="nl-NL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</a:endParaRPr>
          </a:p>
        </p:txBody>
      </p:sp>
      <p:cxnSp>
        <p:nvCxnSpPr>
          <p:cNvPr id="4" name="Rechte verbindingslijn 3"/>
          <p:cNvCxnSpPr/>
          <p:nvPr/>
        </p:nvCxnSpPr>
        <p:spPr>
          <a:xfrm flipH="1" flipV="1">
            <a:off x="6592646" y="2711276"/>
            <a:ext cx="749300" cy="787400"/>
          </a:xfrm>
          <a:prstGeom prst="line">
            <a:avLst/>
          </a:prstGeom>
          <a:ln>
            <a:solidFill>
              <a:srgbClr val="336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4"/>
          <p:cNvCxnSpPr/>
          <p:nvPr/>
        </p:nvCxnSpPr>
        <p:spPr>
          <a:xfrm flipH="1">
            <a:off x="6979996" y="3471689"/>
            <a:ext cx="376238" cy="114935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9"/>
              <p:cNvSpPr>
                <a:spLocks noChangeArrowheads="1"/>
              </p:cNvSpPr>
              <p:nvPr/>
            </p:nvSpPr>
            <p:spPr bwMode="auto">
              <a:xfrm>
                <a:off x="0" y="764704"/>
                <a:ext cx="4335587" cy="769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b="1" dirty="0">
                    <a:cs typeface="Times New Roman" panose="02020603050405020304" pitchFamily="18" charset="0"/>
                  </a:rPr>
                  <a:t>DEFINITIE:</a:t>
                </a:r>
                <a:r>
                  <a:rPr lang="nl-NL" altLang="nl-NL" dirty="0">
                    <a:cs typeface="Times New Roman" panose="02020603050405020304" pitchFamily="18" charset="0"/>
                  </a:rPr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dirty="0">
                    <a:cs typeface="Times New Roman" panose="02020603050405020304" pitchFamily="18" charset="0"/>
                  </a:rPr>
                  <a:t>Gegeven is hoek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nl-NL" altLang="nl-NL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r>
                  <a:rPr lang="nl-NL" altLang="nl-NL" dirty="0">
                    <a:cs typeface="Times New Roman" panose="02020603050405020304" pitchFamily="18" charset="0"/>
                  </a:rPr>
                  <a:t> </a:t>
                </a:r>
              </a:p>
              <a:p>
                <a:pPr eaLnBrk="1" hangingPunct="1">
                  <a:buFontTx/>
                  <a:buNone/>
                </a:pPr>
                <a:endParaRPr lang="nl-NL" altLang="nl-N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764704"/>
                <a:ext cx="4335587" cy="769218"/>
              </a:xfrm>
              <a:prstGeom prst="rect">
                <a:avLst/>
              </a:prstGeom>
              <a:blipFill rotWithShape="0">
                <a:blip r:embed="rId3"/>
                <a:stretch>
                  <a:fillRect l="-1406" t="-3937" b="-125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0" y="1533922"/>
                <a:ext cx="9144000" cy="742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ts val="600"/>
                  </a:spcBef>
                  <a:buFontTx/>
                  <a:buNone/>
                </a:pPr>
                <a:r>
                  <a:rPr lang="nl-NL" altLang="nl-NL" dirty="0">
                    <a:cs typeface="Times New Roman" panose="02020603050405020304" pitchFamily="18" charset="0"/>
                  </a:rPr>
                  <a:t>De </a:t>
                </a:r>
                <a:r>
                  <a:rPr lang="nl-NL" altLang="nl-NL" dirty="0">
                    <a:solidFill>
                      <a:srgbClr val="880000"/>
                    </a:solidFill>
                    <a:cs typeface="Times New Roman" panose="02020603050405020304" pitchFamily="18" charset="0"/>
                  </a:rPr>
                  <a:t>deellijn </a:t>
                </a:r>
                <a:r>
                  <a:rPr lang="nl-NL" altLang="nl-NL" dirty="0">
                    <a:cs typeface="Times New Roman" panose="02020603050405020304" pitchFamily="18" charset="0"/>
                  </a:rPr>
                  <a:t>of </a:t>
                </a:r>
                <a:r>
                  <a:rPr lang="nl-NL" altLang="nl-NL" dirty="0">
                    <a:solidFill>
                      <a:srgbClr val="880000"/>
                    </a:solidFill>
                    <a:cs typeface="Times New Roman" panose="02020603050405020304" pitchFamily="18" charset="0"/>
                  </a:rPr>
                  <a:t>bissectrice</a:t>
                </a:r>
                <a:r>
                  <a:rPr lang="nl-NL" altLang="nl-NL" dirty="0">
                    <a:cs typeface="Times New Roman" panose="02020603050405020304" pitchFamily="18" charset="0"/>
                  </a:rPr>
                  <a:t> van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nl-NL" altLang="nl-NL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nl-NL" altLang="nl-NL" dirty="0">
                    <a:cs typeface="Times New Roman" panose="02020603050405020304" pitchFamily="18" charset="0"/>
                  </a:rPr>
                  <a:t> is de verzameling van punten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nl-NL" altLang="nl-NL" dirty="0">
                    <a:cs typeface="Times New Roman" panose="02020603050405020304" pitchFamily="18" charset="0"/>
                  </a:rPr>
                  <a:t> met de eigenschap: </a:t>
                </a:r>
                <a14:m>
                  <m:oMath xmlns:m="http://schemas.openxmlformats.org/officeDocument/2006/math">
                    <m:r>
                      <a:rPr lang="nl-NL" altLang="nl-NL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</m:t>
                    </m:r>
                    <m:r>
                      <a:rPr lang="nl-NL" altLang="nl-NL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nl-NL" altLang="nl-NL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nl-NL" altLang="nl-NL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nl-NL" altLang="nl-NL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</m:t>
                    </m:r>
                    <m:r>
                      <a:rPr lang="nl-NL" altLang="nl-NL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nl-NL" altLang="nl-NL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</m:t>
                    </m:r>
                    <m:r>
                      <a:rPr lang="nl-NL" altLang="nl-NL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nl-NL" altLang="nl-NL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nl-NL" altLang="nl-NL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nl-NL" altLang="nl-NL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</m:t>
                    </m:r>
                    <m:r>
                      <a:rPr lang="nl-NL" altLang="nl-NL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nl-NL" altLang="nl-NL" dirty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533922"/>
                <a:ext cx="9144000" cy="742950"/>
              </a:xfrm>
              <a:prstGeom prst="rect">
                <a:avLst/>
              </a:prstGeom>
              <a:blipFill rotWithShape="0">
                <a:blip r:embed="rId4"/>
                <a:stretch>
                  <a:fillRect l="-667" t="-5738" b="-106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ep 14"/>
          <p:cNvGrpSpPr>
            <a:grpSpLocks/>
          </p:cNvGrpSpPr>
          <p:nvPr/>
        </p:nvGrpSpPr>
        <p:grpSpPr bwMode="auto">
          <a:xfrm>
            <a:off x="4911484" y="2204864"/>
            <a:ext cx="2805112" cy="2632075"/>
            <a:chOff x="4510290" y="2046288"/>
            <a:chExt cx="2804910" cy="2632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kstvak 3"/>
                <p:cNvSpPr txBox="1">
                  <a:spLocks noChangeArrowheads="1"/>
                </p:cNvSpPr>
                <p:nvPr/>
              </p:nvSpPr>
              <p:spPr bwMode="auto">
                <a:xfrm>
                  <a:off x="4510290" y="3686719"/>
                  <a:ext cx="460158" cy="4617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nl-NL" altLang="nl-NL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kstvak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0290" y="3686719"/>
                  <a:ext cx="460158" cy="46171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Rechte verbindingslijn 9"/>
            <p:cNvCxnSpPr/>
            <p:nvPr/>
          </p:nvCxnSpPr>
          <p:spPr>
            <a:xfrm flipV="1">
              <a:off x="4872214" y="2046288"/>
              <a:ext cx="1801682" cy="1870260"/>
            </a:xfrm>
            <a:prstGeom prst="line">
              <a:avLst/>
            </a:prstGeom>
            <a:ln w="28575">
              <a:solidFill>
                <a:srgbClr val="8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0"/>
            <p:cNvCxnSpPr/>
            <p:nvPr/>
          </p:nvCxnSpPr>
          <p:spPr>
            <a:xfrm>
              <a:off x="4872214" y="3916548"/>
              <a:ext cx="2442986" cy="762075"/>
            </a:xfrm>
            <a:prstGeom prst="line">
              <a:avLst/>
            </a:prstGeom>
            <a:ln w="28575">
              <a:solidFill>
                <a:srgbClr val="8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Rechte verbindingslijn 11"/>
          <p:cNvCxnSpPr>
            <a:stCxn id="9" idx="3"/>
          </p:cNvCxnSpPr>
          <p:nvPr/>
        </p:nvCxnSpPr>
        <p:spPr>
          <a:xfrm flipV="1">
            <a:off x="5371675" y="3379615"/>
            <a:ext cx="2522721" cy="696351"/>
          </a:xfrm>
          <a:prstGeom prst="line">
            <a:avLst/>
          </a:prstGeom>
          <a:ln>
            <a:solidFill>
              <a:srgbClr val="33333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al 12"/>
          <p:cNvSpPr/>
          <p:nvPr/>
        </p:nvSpPr>
        <p:spPr bwMode="auto">
          <a:xfrm>
            <a:off x="7319721" y="3485976"/>
            <a:ext cx="73025" cy="71438"/>
          </a:xfrm>
          <a:prstGeom prst="ellipse">
            <a:avLst/>
          </a:prstGeom>
          <a:solidFill>
            <a:srgbClr val="333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vak 21"/>
              <p:cNvSpPr txBox="1">
                <a:spLocks noChangeArrowheads="1"/>
              </p:cNvSpPr>
              <p:nvPr/>
            </p:nvSpPr>
            <p:spPr bwMode="auto">
              <a:xfrm>
                <a:off x="7195896" y="1966739"/>
                <a:ext cx="33868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nl-NL" alt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kstvak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5896" y="1966739"/>
                <a:ext cx="338682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vak 24"/>
              <p:cNvSpPr txBox="1">
                <a:spLocks noChangeArrowheads="1"/>
              </p:cNvSpPr>
              <p:nvPr/>
            </p:nvSpPr>
            <p:spPr bwMode="auto">
              <a:xfrm>
                <a:off x="7432434" y="4836939"/>
                <a:ext cx="46794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nl-NL" alt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kstvak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32434" y="4836939"/>
                <a:ext cx="467949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kstvak 1"/>
              <p:cNvSpPr txBox="1">
                <a:spLocks noChangeArrowheads="1"/>
              </p:cNvSpPr>
              <p:nvPr/>
            </p:nvSpPr>
            <p:spPr bwMode="auto">
              <a:xfrm>
                <a:off x="7392746" y="3024014"/>
                <a:ext cx="45986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nl-NL" alt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kstvak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2746" y="3024014"/>
                <a:ext cx="459869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Rechte verbindingslijn 16"/>
          <p:cNvCxnSpPr/>
          <p:nvPr/>
        </p:nvCxnSpPr>
        <p:spPr>
          <a:xfrm rot="120000" flipH="1" flipV="1">
            <a:off x="7103821" y="4078114"/>
            <a:ext cx="128588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 rot="4320000" flipH="1" flipV="1">
            <a:off x="6858552" y="3026395"/>
            <a:ext cx="128588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56321" y="4599916"/>
            <a:ext cx="5683831" cy="1051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nl-NL" altLang="nl-NL" b="1" i="1" dirty="0"/>
              <a:t>ZIJN BEIDE DEFINITIES VAN DE DEELLIJN EQUIVALENT (GELIJKWAARDIG)?</a:t>
            </a:r>
            <a:endParaRPr lang="nl-NL" altLang="nl-NL" i="1" dirty="0"/>
          </a:p>
        </p:txBody>
      </p:sp>
      <p:sp>
        <p:nvSpPr>
          <p:cNvPr id="21" name="PIJL-OMLAAG 20"/>
          <p:cNvSpPr/>
          <p:nvPr/>
        </p:nvSpPr>
        <p:spPr>
          <a:xfrm>
            <a:off x="2397158" y="3356992"/>
            <a:ext cx="432048" cy="96815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NL"/>
          </a:p>
        </p:txBody>
      </p:sp>
      <p:sp>
        <p:nvSpPr>
          <p:cNvPr id="3" name="SMARTInkShape-1">
            <a:extLst>
              <a:ext uri="{FF2B5EF4-FFF2-40B4-BE49-F238E27FC236}">
                <a16:creationId xmlns:a16="http://schemas.microsoft.com/office/drawing/2014/main" id="{76DB2582-6997-CFB9-2759-BE7E0EA3F6C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397250" y="2297014"/>
            <a:ext cx="28576" cy="33437"/>
          </a:xfrm>
          <a:custGeom>
            <a:avLst/>
            <a:gdLst/>
            <a:ahLst/>
            <a:cxnLst/>
            <a:rect l="0" t="0" r="0" b="0"/>
            <a:pathLst>
              <a:path w="28576" h="33437">
                <a:moveTo>
                  <a:pt x="28575" y="1686"/>
                </a:moveTo>
                <a:lnTo>
                  <a:pt x="28575" y="1686"/>
                </a:lnTo>
                <a:lnTo>
                  <a:pt x="23518" y="0"/>
                </a:lnTo>
                <a:lnTo>
                  <a:pt x="21677" y="210"/>
                </a:lnTo>
                <a:lnTo>
                  <a:pt x="20095" y="1054"/>
                </a:lnTo>
                <a:lnTo>
                  <a:pt x="16122" y="4638"/>
                </a:lnTo>
                <a:lnTo>
                  <a:pt x="12708" y="1693"/>
                </a:lnTo>
                <a:lnTo>
                  <a:pt x="12702" y="1688"/>
                </a:lnTo>
                <a:lnTo>
                  <a:pt x="12701" y="1687"/>
                </a:lnTo>
                <a:lnTo>
                  <a:pt x="19050" y="1686"/>
                </a:lnTo>
                <a:lnTo>
                  <a:pt x="22225" y="4861"/>
                </a:lnTo>
                <a:lnTo>
                  <a:pt x="19052" y="8034"/>
                </a:lnTo>
                <a:lnTo>
                  <a:pt x="19050" y="8036"/>
                </a:lnTo>
                <a:lnTo>
                  <a:pt x="12750" y="17499"/>
                </a:lnTo>
                <a:lnTo>
                  <a:pt x="12703" y="17557"/>
                </a:lnTo>
                <a:lnTo>
                  <a:pt x="12702" y="17559"/>
                </a:lnTo>
                <a:lnTo>
                  <a:pt x="12700" y="17561"/>
                </a:lnTo>
                <a:lnTo>
                  <a:pt x="9525" y="17561"/>
                </a:lnTo>
                <a:lnTo>
                  <a:pt x="13183" y="17561"/>
                </a:lnTo>
                <a:lnTo>
                  <a:pt x="6485" y="17561"/>
                </a:lnTo>
                <a:lnTo>
                  <a:pt x="6350" y="26644"/>
                </a:lnTo>
                <a:lnTo>
                  <a:pt x="9513" y="30249"/>
                </a:lnTo>
                <a:lnTo>
                  <a:pt x="12700" y="30261"/>
                </a:lnTo>
                <a:lnTo>
                  <a:pt x="7233" y="30261"/>
                </a:lnTo>
                <a:lnTo>
                  <a:pt x="0" y="33436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813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20" grpId="0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p-Down Arrow 74"/>
          <p:cNvSpPr/>
          <p:nvPr/>
        </p:nvSpPr>
        <p:spPr>
          <a:xfrm rot="10800000">
            <a:off x="4132641" y="2528946"/>
            <a:ext cx="469275" cy="1500811"/>
          </a:xfrm>
          <a:prstGeom prst="upDownArrow">
            <a:avLst>
              <a:gd name="adj1" fmla="val 27256"/>
              <a:gd name="adj2" fmla="val 8790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75"/>
          <p:cNvSpPr/>
          <p:nvPr/>
        </p:nvSpPr>
        <p:spPr>
          <a:xfrm>
            <a:off x="4727320" y="2529500"/>
            <a:ext cx="5760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nl-NL" sz="6600" b="1" kern="0" dirty="0">
                <a:latin typeface="Times New Roman"/>
                <a:ea typeface="+mj-ea"/>
                <a:cs typeface="+mj-cs"/>
              </a:rPr>
              <a:t>?</a:t>
            </a:r>
            <a:endParaRPr lang="en-US" sz="6600" b="1" kern="0" dirty="0">
              <a:latin typeface="Times New Roman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1" y="1020372"/>
                <a:ext cx="9143999" cy="81877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b="1" dirty="0"/>
                  <a:t>DEFINITIE:</a:t>
                </a:r>
                <a:r>
                  <a:rPr lang="nl-NL" altLang="nl-NL" dirty="0"/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dirty="0"/>
                  <a:t>Gegeven is hoek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nl-NL" altLang="nl-NL" dirty="0">
                    <a:sym typeface="Symbol" panose="05050102010706020507" pitchFamily="18" charset="2"/>
                  </a:rPr>
                  <a:t>.</a:t>
                </a:r>
                <a:r>
                  <a:rPr lang="nl-NL" altLang="nl-NL" dirty="0"/>
                  <a:t> </a:t>
                </a:r>
              </a:p>
              <a:p>
                <a:pPr eaLnBrk="1" hangingPunct="1">
                  <a:buFontTx/>
                  <a:buNone/>
                </a:pPr>
                <a:endParaRPr lang="nl-NL" altLang="nl-NL" dirty="0"/>
              </a:p>
            </p:txBody>
          </p:sp>
        </mc:Choice>
        <mc:Fallback xmlns="">
          <p:sp>
            <p:nvSpPr>
              <p:cNvPr id="9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" y="1020372"/>
                <a:ext cx="9143999" cy="818773"/>
              </a:xfrm>
              <a:prstGeom prst="rect">
                <a:avLst/>
              </a:prstGeom>
              <a:blipFill rotWithShape="0">
                <a:blip r:embed="rId2"/>
                <a:stretch>
                  <a:fillRect l="-667" t="-3704" b="-592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-2" y="1803880"/>
                <a:ext cx="9144002" cy="47427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dirty="0"/>
                  <a:t>De </a:t>
                </a:r>
                <a:r>
                  <a:rPr lang="nl-NL" altLang="nl-NL" dirty="0">
                    <a:solidFill>
                      <a:schemeClr val="tx1"/>
                    </a:solidFill>
                  </a:rPr>
                  <a:t>deellijn of bissectrice </a:t>
                </a:r>
                <a:r>
                  <a:rPr lang="nl-NL" altLang="nl-NL" dirty="0"/>
                  <a:t>van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nl-NL" altLang="nl-NL" dirty="0">
                    <a:sym typeface="Symbol" panose="05050102010706020507" pitchFamily="18" charset="2"/>
                  </a:rPr>
                  <a:t> </a:t>
                </a:r>
                <a:r>
                  <a:rPr lang="nl-NL" altLang="nl-NL" dirty="0"/>
                  <a:t> is de lijn die de hoek precies door midden deelt.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" y="1803880"/>
                <a:ext cx="9144002" cy="474278"/>
              </a:xfrm>
              <a:prstGeom prst="rect">
                <a:avLst/>
              </a:prstGeom>
              <a:blipFill rotWithShape="0">
                <a:blip r:embed="rId3"/>
                <a:stretch>
                  <a:fillRect l="-667" t="-7692" b="-641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0" y="4275636"/>
                <a:ext cx="9144000" cy="75495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b="1" dirty="0"/>
                  <a:t>DEFINITIE:</a:t>
                </a:r>
                <a:r>
                  <a:rPr lang="nl-NL" altLang="nl-NL" dirty="0"/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dirty="0"/>
                  <a:t>Gegeven is hoek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nl-NL" altLang="nl-NL" dirty="0">
                    <a:sym typeface="Symbol" panose="05050102010706020507" pitchFamily="18" charset="2"/>
                  </a:rPr>
                  <a:t>.</a:t>
                </a:r>
                <a:r>
                  <a:rPr lang="nl-NL" altLang="nl-NL" dirty="0"/>
                  <a:t> </a:t>
                </a:r>
              </a:p>
              <a:p>
                <a:pPr eaLnBrk="1" hangingPunct="1">
                  <a:buFontTx/>
                  <a:buNone/>
                </a:pPr>
                <a:endParaRPr lang="nl-NL" altLang="nl-NL" sz="1800" dirty="0"/>
              </a:p>
            </p:txBody>
          </p:sp>
        </mc:Choice>
        <mc:Fallback xmlns="">
          <p:sp>
            <p:nvSpPr>
              <p:cNvPr id="12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275636"/>
                <a:ext cx="9144000" cy="754956"/>
              </a:xfrm>
              <a:prstGeom prst="rect">
                <a:avLst/>
              </a:prstGeom>
              <a:blipFill rotWithShape="0">
                <a:blip r:embed="rId4"/>
                <a:stretch>
                  <a:fillRect l="-667" t="-4032" b="-1532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-2" y="5028906"/>
                <a:ext cx="9144002" cy="7429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dirty="0"/>
                  <a:t>De </a:t>
                </a:r>
                <a:r>
                  <a:rPr lang="nl-NL" altLang="nl-NL" dirty="0">
                    <a:solidFill>
                      <a:schemeClr val="tx1"/>
                    </a:solidFill>
                  </a:rPr>
                  <a:t>deellijn of bissectrice </a:t>
                </a:r>
                <a:r>
                  <a:rPr lang="nl-NL" altLang="nl-NL" dirty="0"/>
                  <a:t>van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</m:t>
                    </m:r>
                    <m:r>
                      <a:rPr lang="nl-NL" altLang="nl-NL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</m:oMath>
                </a14:m>
                <a:r>
                  <a:rPr lang="nl-NL" altLang="nl-NL" dirty="0">
                    <a:sym typeface="Symbol" panose="05050102010706020507" pitchFamily="18" charset="2"/>
                  </a:rPr>
                  <a:t> </a:t>
                </a:r>
                <a:r>
                  <a:rPr lang="nl-NL" altLang="nl-NL" dirty="0"/>
                  <a:t> is de verzameling van punten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nl-NL" altLang="nl-NL" dirty="0"/>
                  <a:t> met de eigenschap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altLang="nl-NL" dirty="0"/>
                  <a:t>. </a:t>
                </a:r>
              </a:p>
            </p:txBody>
          </p:sp>
        </mc:Choice>
        <mc:Fallback xmlns="">
          <p:sp>
            <p:nvSpPr>
              <p:cNvPr id="13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" y="5028906"/>
                <a:ext cx="9144002" cy="742950"/>
              </a:xfrm>
              <a:prstGeom prst="rect">
                <a:avLst/>
              </a:prstGeom>
              <a:blipFill rotWithShape="0">
                <a:blip r:embed="rId5"/>
                <a:stretch>
                  <a:fillRect l="-667" t="-4918" b="-90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-1" y="4366"/>
            <a:ext cx="9143998" cy="73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defRPr/>
            </a:pPr>
            <a:r>
              <a:rPr lang="nl-NL" altLang="nl-NL" sz="3200" b="1" kern="0" dirty="0">
                <a:solidFill>
                  <a:schemeClr val="tx1"/>
                </a:solidFill>
                <a:latin typeface="Times New Roman"/>
              </a:rPr>
              <a:t>BISSECTRICE (DEELLIJN) (3.3) </a:t>
            </a:r>
          </a:p>
        </p:txBody>
      </p:sp>
    </p:spTree>
    <p:extLst>
      <p:ext uri="{BB962C8B-B14F-4D97-AF65-F5344CB8AC3E}">
        <p14:creationId xmlns:p14="http://schemas.microsoft.com/office/powerpoint/2010/main" val="360639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/>
          <p:cNvGrpSpPr>
            <a:grpSpLocks/>
          </p:cNvGrpSpPr>
          <p:nvPr/>
        </p:nvGrpSpPr>
        <p:grpSpPr bwMode="auto">
          <a:xfrm>
            <a:off x="122576" y="2105560"/>
            <a:ext cx="2805112" cy="2632075"/>
            <a:chOff x="4510290" y="2046288"/>
            <a:chExt cx="2804910" cy="2632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kstvak 3"/>
                <p:cNvSpPr txBox="1">
                  <a:spLocks noChangeArrowheads="1"/>
                </p:cNvSpPr>
                <p:nvPr/>
              </p:nvSpPr>
              <p:spPr bwMode="auto">
                <a:xfrm>
                  <a:off x="4510290" y="3686719"/>
                  <a:ext cx="460158" cy="4617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nl-NL" altLang="nl-NL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421" name="Tekstvak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0290" y="3686719"/>
                  <a:ext cx="460158" cy="4617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Rechte verbindingslijn 4"/>
            <p:cNvCxnSpPr/>
            <p:nvPr/>
          </p:nvCxnSpPr>
          <p:spPr>
            <a:xfrm flipV="1">
              <a:off x="4872214" y="2046288"/>
              <a:ext cx="1801682" cy="1870260"/>
            </a:xfrm>
            <a:prstGeom prst="line">
              <a:avLst/>
            </a:prstGeom>
            <a:ln w="28575">
              <a:solidFill>
                <a:srgbClr val="8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5"/>
            <p:cNvCxnSpPr/>
            <p:nvPr/>
          </p:nvCxnSpPr>
          <p:spPr>
            <a:xfrm>
              <a:off x="4872214" y="3916548"/>
              <a:ext cx="2442986" cy="762075"/>
            </a:xfrm>
            <a:prstGeom prst="line">
              <a:avLst/>
            </a:prstGeom>
            <a:ln w="28575">
              <a:solidFill>
                <a:srgbClr val="8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Rechte verbindingslijn 6"/>
          <p:cNvCxnSpPr/>
          <p:nvPr/>
        </p:nvCxnSpPr>
        <p:spPr>
          <a:xfrm flipV="1">
            <a:off x="530563" y="3273960"/>
            <a:ext cx="2574925" cy="695325"/>
          </a:xfrm>
          <a:prstGeom prst="line">
            <a:avLst/>
          </a:prstGeom>
          <a:ln>
            <a:solidFill>
              <a:srgbClr val="33333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al 7"/>
          <p:cNvSpPr/>
          <p:nvPr/>
        </p:nvSpPr>
        <p:spPr bwMode="auto">
          <a:xfrm>
            <a:off x="862351" y="3693060"/>
            <a:ext cx="73025" cy="71438"/>
          </a:xfrm>
          <a:prstGeom prst="ellipse">
            <a:avLst/>
          </a:prstGeom>
          <a:solidFill>
            <a:srgbClr val="333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9" name="Ovaal 8"/>
          <p:cNvSpPr/>
          <p:nvPr/>
        </p:nvSpPr>
        <p:spPr bwMode="auto">
          <a:xfrm>
            <a:off x="951251" y="3945473"/>
            <a:ext cx="73025" cy="71437"/>
          </a:xfrm>
          <a:prstGeom prst="ellipse">
            <a:avLst/>
          </a:prstGeom>
          <a:solidFill>
            <a:srgbClr val="333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/>
              <p:cNvSpPr txBox="1">
                <a:spLocks noChangeArrowheads="1"/>
              </p:cNvSpPr>
              <p:nvPr/>
            </p:nvSpPr>
            <p:spPr bwMode="auto">
              <a:xfrm>
                <a:off x="2276813" y="1903948"/>
                <a:ext cx="33868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nl-NL" alt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6813" y="1903948"/>
                <a:ext cx="338682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vak 10"/>
              <p:cNvSpPr txBox="1">
                <a:spLocks noChangeArrowheads="1"/>
              </p:cNvSpPr>
              <p:nvPr/>
            </p:nvSpPr>
            <p:spPr bwMode="auto">
              <a:xfrm>
                <a:off x="2643526" y="4737635"/>
                <a:ext cx="46794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nl-NL" alt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kstvak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3526" y="4737635"/>
                <a:ext cx="467949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Up-Down Arrow 74"/>
          <p:cNvSpPr/>
          <p:nvPr/>
        </p:nvSpPr>
        <p:spPr>
          <a:xfrm rot="5400000">
            <a:off x="4283365" y="2780325"/>
            <a:ext cx="505262" cy="1800200"/>
          </a:xfrm>
          <a:prstGeom prst="upDownArrow">
            <a:avLst>
              <a:gd name="adj1" fmla="val 27256"/>
              <a:gd name="adj2" fmla="val 8790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75"/>
          <p:cNvSpPr/>
          <p:nvPr/>
        </p:nvSpPr>
        <p:spPr>
          <a:xfrm>
            <a:off x="4220973" y="2646645"/>
            <a:ext cx="6281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nl-NL" sz="6000" b="1" kern="0" dirty="0">
                <a:latin typeface="Times New Roman"/>
                <a:ea typeface="+mj-ea"/>
                <a:cs typeface="+mj-cs"/>
              </a:rPr>
              <a:t>?</a:t>
            </a:r>
            <a:endParaRPr lang="en-US" sz="6000" b="1" kern="0" dirty="0">
              <a:latin typeface="Times New Roman"/>
              <a:ea typeface="+mj-ea"/>
              <a:cs typeface="+mj-cs"/>
            </a:endParaRPr>
          </a:p>
        </p:txBody>
      </p:sp>
      <p:cxnSp>
        <p:nvCxnSpPr>
          <p:cNvPr id="17" name="Rechte verbindingslijn 16"/>
          <p:cNvCxnSpPr/>
          <p:nvPr/>
        </p:nvCxnSpPr>
        <p:spPr>
          <a:xfrm flipH="1" flipV="1">
            <a:off x="7333282" y="2464334"/>
            <a:ext cx="749300" cy="787400"/>
          </a:xfrm>
          <a:prstGeom prst="line">
            <a:avLst/>
          </a:prstGeom>
          <a:ln>
            <a:solidFill>
              <a:srgbClr val="336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 flipH="1">
            <a:off x="7720632" y="3224747"/>
            <a:ext cx="376238" cy="1149350"/>
          </a:xfrm>
          <a:prstGeom prst="line">
            <a:avLst/>
          </a:prstGeom>
          <a:ln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ep 14"/>
          <p:cNvGrpSpPr>
            <a:grpSpLocks/>
          </p:cNvGrpSpPr>
          <p:nvPr/>
        </p:nvGrpSpPr>
        <p:grpSpPr bwMode="auto">
          <a:xfrm>
            <a:off x="5652120" y="1957922"/>
            <a:ext cx="2805112" cy="2632075"/>
            <a:chOff x="4510290" y="2046288"/>
            <a:chExt cx="2804910" cy="2632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kstvak 3"/>
                <p:cNvSpPr txBox="1">
                  <a:spLocks noChangeArrowheads="1"/>
                </p:cNvSpPr>
                <p:nvPr/>
              </p:nvSpPr>
              <p:spPr bwMode="auto">
                <a:xfrm>
                  <a:off x="4510290" y="3686719"/>
                  <a:ext cx="460158" cy="4617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nl-NL" altLang="nl-NL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kstvak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0290" y="3686719"/>
                  <a:ext cx="460158" cy="4617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Rechte verbindingslijn 20"/>
            <p:cNvCxnSpPr/>
            <p:nvPr/>
          </p:nvCxnSpPr>
          <p:spPr>
            <a:xfrm flipV="1">
              <a:off x="4872214" y="2046288"/>
              <a:ext cx="1801682" cy="1870260"/>
            </a:xfrm>
            <a:prstGeom prst="line">
              <a:avLst/>
            </a:prstGeom>
            <a:ln w="28575">
              <a:solidFill>
                <a:srgbClr val="8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echte verbindingslijn 21"/>
            <p:cNvCxnSpPr/>
            <p:nvPr/>
          </p:nvCxnSpPr>
          <p:spPr>
            <a:xfrm>
              <a:off x="4872214" y="3916548"/>
              <a:ext cx="2442986" cy="762075"/>
            </a:xfrm>
            <a:prstGeom prst="line">
              <a:avLst/>
            </a:prstGeom>
            <a:ln w="28575">
              <a:solidFill>
                <a:srgbClr val="8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Rechte verbindingslijn 22"/>
          <p:cNvCxnSpPr/>
          <p:nvPr/>
        </p:nvCxnSpPr>
        <p:spPr>
          <a:xfrm flipV="1">
            <a:off x="6085015" y="3105377"/>
            <a:ext cx="2522721" cy="696351"/>
          </a:xfrm>
          <a:prstGeom prst="line">
            <a:avLst/>
          </a:prstGeom>
          <a:ln>
            <a:solidFill>
              <a:srgbClr val="33333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al 23"/>
          <p:cNvSpPr/>
          <p:nvPr/>
        </p:nvSpPr>
        <p:spPr bwMode="auto">
          <a:xfrm>
            <a:off x="8060357" y="3211738"/>
            <a:ext cx="73025" cy="71438"/>
          </a:xfrm>
          <a:prstGeom prst="ellipse">
            <a:avLst/>
          </a:prstGeom>
          <a:solidFill>
            <a:srgbClr val="333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kstvak 21"/>
              <p:cNvSpPr txBox="1">
                <a:spLocks noChangeArrowheads="1"/>
              </p:cNvSpPr>
              <p:nvPr/>
            </p:nvSpPr>
            <p:spPr bwMode="auto">
              <a:xfrm>
                <a:off x="7936532" y="1719797"/>
                <a:ext cx="33868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nl-NL" alt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kstvak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6532" y="1719797"/>
                <a:ext cx="338682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kstvak 24"/>
              <p:cNvSpPr txBox="1">
                <a:spLocks noChangeArrowheads="1"/>
              </p:cNvSpPr>
              <p:nvPr/>
            </p:nvSpPr>
            <p:spPr bwMode="auto">
              <a:xfrm>
                <a:off x="8173070" y="4589997"/>
                <a:ext cx="46794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nl-NL" altLang="nl-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kstvak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3070" y="4589997"/>
                <a:ext cx="467949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kstvak 1"/>
              <p:cNvSpPr txBox="1">
                <a:spLocks noChangeArrowheads="1"/>
              </p:cNvSpPr>
              <p:nvPr/>
            </p:nvSpPr>
            <p:spPr bwMode="auto">
              <a:xfrm>
                <a:off x="8133382" y="2777072"/>
                <a:ext cx="45986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nl-NL" alt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kstvak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33382" y="2777072"/>
                <a:ext cx="459869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Rechte verbindingslijn 27"/>
          <p:cNvCxnSpPr/>
          <p:nvPr/>
        </p:nvCxnSpPr>
        <p:spPr>
          <a:xfrm rot="120000" flipH="1" flipV="1">
            <a:off x="7844457" y="3831172"/>
            <a:ext cx="128588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/>
          <p:nvPr/>
        </p:nvCxnSpPr>
        <p:spPr>
          <a:xfrm rot="4320000" flipH="1" flipV="1">
            <a:off x="7599188" y="2779453"/>
            <a:ext cx="128588" cy="76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-1" y="4366"/>
            <a:ext cx="9143998" cy="73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defRPr/>
            </a:pPr>
            <a:r>
              <a:rPr lang="nl-NL" altLang="nl-NL" sz="3200" b="1" kern="0" dirty="0">
                <a:solidFill>
                  <a:schemeClr val="tx1"/>
                </a:solidFill>
                <a:latin typeface="Times New Roman"/>
              </a:rPr>
              <a:t>BISSECTRICE (DEELLIJN) (3.3) </a:t>
            </a:r>
          </a:p>
        </p:txBody>
      </p:sp>
    </p:spTree>
    <p:extLst>
      <p:ext uri="{BB962C8B-B14F-4D97-AF65-F5344CB8AC3E}">
        <p14:creationId xmlns:p14="http://schemas.microsoft.com/office/powerpoint/2010/main" val="2886228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980728"/>
          </a:xfrm>
        </p:spPr>
        <p:txBody>
          <a:bodyPr>
            <a:normAutofit/>
          </a:bodyPr>
          <a:lstStyle/>
          <a:p>
            <a:r>
              <a:rPr lang="nl-NL" altLang="nl-NL" sz="3200" b="1" kern="0" dirty="0">
                <a:latin typeface="Times New Roman"/>
              </a:rPr>
              <a:t>HUISWERK</a:t>
            </a:r>
          </a:p>
        </p:txBody>
      </p:sp>
      <p:sp>
        <p:nvSpPr>
          <p:cNvPr id="9" name="Tekstvak 2"/>
          <p:cNvSpPr txBox="1">
            <a:spLocks noChangeArrowheads="1"/>
          </p:cNvSpPr>
          <p:nvPr/>
        </p:nvSpPr>
        <p:spPr bwMode="auto">
          <a:xfrm>
            <a:off x="1" y="1196752"/>
            <a:ext cx="8964488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nl-NL" altLang="nl-NL" sz="2400" b="1" kern="0" dirty="0">
                <a:solidFill>
                  <a:schemeClr val="tx1"/>
                </a:solidFill>
                <a:latin typeface="Times New Roman"/>
              </a:rPr>
              <a:t>leren 3.3 theorie / diaserie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nl-NL" sz="2400" b="1" kern="0" dirty="0">
                <a:solidFill>
                  <a:schemeClr val="tx1"/>
                </a:solidFill>
                <a:latin typeface="Times New Roman"/>
              </a:rPr>
              <a:t>+ stellingenblad (stellingen tot nu toe bewezen)</a:t>
            </a:r>
            <a:endParaRPr lang="nl-NL" altLang="nl-NL" sz="2400" b="1" kern="0" dirty="0">
              <a:solidFill>
                <a:schemeClr val="tx1"/>
              </a:solidFill>
              <a:latin typeface="Times New Roman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nl-NL" sz="2400" b="1" kern="0" dirty="0">
              <a:solidFill>
                <a:schemeClr val="tx1"/>
              </a:solidFill>
              <a:latin typeface="Times New Roman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nl-NL" sz="2400" b="1" kern="0" dirty="0">
                <a:latin typeface="Times New Roman"/>
              </a:rPr>
              <a:t>maken</a:t>
            </a:r>
            <a:endParaRPr lang="nl-NL" altLang="nl-NL" sz="2400" b="1" kern="0" dirty="0">
              <a:latin typeface="Times New Roman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nl-NL" altLang="en-US" sz="1000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nl-NL" altLang="en-US" sz="2400" b="1" dirty="0">
                <a:solidFill>
                  <a:schemeClr val="tx1"/>
                </a:solidFill>
              </a:rPr>
              <a:t>3.3: 	17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nl-NL" altLang="en-US" sz="1000" b="1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nl-NL" altLang="en-US" sz="2400" b="1" dirty="0">
                <a:solidFill>
                  <a:schemeClr val="tx1"/>
                </a:solidFill>
              </a:rPr>
              <a:t>3.3: 	18, 19 (gebruik onze bewijsstructuur)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nl-NL" altLang="en-US" sz="1000" b="1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nl-NL" altLang="en-US" sz="2400" b="1" dirty="0">
                <a:solidFill>
                  <a:schemeClr val="tx1"/>
                </a:solidFill>
              </a:rPr>
              <a:t>3.3: 	20 (volgens het boek)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nl-NL" altLang="en-US" sz="2400" b="1" dirty="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nl-NL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0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5448" y="9559"/>
            <a:ext cx="9159328" cy="92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defRPr/>
            </a:pPr>
            <a:r>
              <a:rPr lang="nl-NL" altLang="nl-NL" sz="3200" b="1" kern="0" dirty="0">
                <a:solidFill>
                  <a:schemeClr val="tx1"/>
                </a:solidFill>
                <a:latin typeface="Times New Roman"/>
              </a:rPr>
              <a:t>GELIJKWAARDIGE DEFINITIES (3.3 opgave 10) 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-5448" y="1041649"/>
            <a:ext cx="9149448" cy="89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nl-NL" sz="2400" b="1" dirty="0">
                <a:solidFill>
                  <a:schemeClr val="tx1"/>
                </a:solidFill>
              </a:rPr>
              <a:t>DEFINITIE A (zie opgave 10ab):</a:t>
            </a:r>
            <a:r>
              <a:rPr lang="nl-NL" altLang="nl-NL" sz="2400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nl-NL" altLang="nl-NL" sz="1800" dirty="0">
                <a:solidFill>
                  <a:schemeClr val="tx1"/>
                </a:solidFill>
              </a:rPr>
              <a:t>Een driehoek waarvan minstens twee zijden gelijk zijn, heet een </a:t>
            </a:r>
            <a:r>
              <a:rPr lang="nl-NL" altLang="nl-NL" sz="1800" b="1" dirty="0">
                <a:solidFill>
                  <a:srgbClr val="FF0000"/>
                </a:solidFill>
              </a:rPr>
              <a:t>gelijkbenige driehoek</a:t>
            </a:r>
            <a:r>
              <a:rPr lang="nl-NL" altLang="nl-NL" sz="1800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buFontTx/>
              <a:buNone/>
            </a:pPr>
            <a:endParaRPr lang="nl-NL" altLang="nl-NL" sz="1800" dirty="0">
              <a:solidFill>
                <a:schemeClr val="tx1"/>
              </a:solidFill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432" y="2866584"/>
            <a:ext cx="9149448" cy="89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nl-NL" altLang="nl-NL" sz="2400" b="1" dirty="0"/>
              <a:t>DEFINITIE B (zie opgave 10c):</a:t>
            </a:r>
            <a:r>
              <a:rPr lang="nl-NL" altLang="nl-NL" sz="2400" dirty="0"/>
              <a:t> </a:t>
            </a:r>
          </a:p>
          <a:p>
            <a:pPr eaLnBrk="1" hangingPunct="1">
              <a:buFontTx/>
              <a:buNone/>
            </a:pPr>
            <a:r>
              <a:rPr lang="nl-NL" altLang="nl-NL" sz="1800" dirty="0"/>
              <a:t>Een driehoek waarvan minstens twee hoeken gelijk zijn, heet een </a:t>
            </a:r>
            <a:r>
              <a:rPr lang="nl-NL" altLang="nl-NL" sz="1800" b="1" dirty="0">
                <a:solidFill>
                  <a:srgbClr val="FF0000"/>
                </a:solidFill>
              </a:rPr>
              <a:t>gelijkbenige driehoek</a:t>
            </a:r>
            <a:r>
              <a:rPr lang="nl-NL" altLang="nl-NL" sz="1800" dirty="0"/>
              <a:t>.</a:t>
            </a:r>
          </a:p>
          <a:p>
            <a:pPr eaLnBrk="1" hangingPunct="1">
              <a:buFontTx/>
              <a:buNone/>
            </a:pPr>
            <a:endParaRPr lang="nl-NL" altLang="nl-NL" sz="1800" dirty="0"/>
          </a:p>
        </p:txBody>
      </p:sp>
      <p:sp>
        <p:nvSpPr>
          <p:cNvPr id="2" name="Up-Down Arrow 1"/>
          <p:cNvSpPr/>
          <p:nvPr/>
        </p:nvSpPr>
        <p:spPr>
          <a:xfrm>
            <a:off x="738357" y="1795846"/>
            <a:ext cx="244350" cy="1025936"/>
          </a:xfrm>
          <a:prstGeom prst="upDownArrow">
            <a:avLst>
              <a:gd name="adj1" fmla="val 27256"/>
              <a:gd name="adj2" fmla="val 8790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34096" y="1800112"/>
            <a:ext cx="513568" cy="839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nl-NL" sz="5400" b="1" kern="0" dirty="0">
                <a:latin typeface="Times New Roman"/>
                <a:ea typeface="+mj-ea"/>
                <a:cs typeface="+mj-cs"/>
              </a:rPr>
              <a:t>?</a:t>
            </a:r>
            <a:endParaRPr lang="en-US" sz="5400" b="1" kern="0" dirty="0">
              <a:latin typeface="Times New Roman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5157192"/>
            <a:ext cx="49101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altLang="nl-NL" sz="2800" b="1" dirty="0">
                <a:solidFill>
                  <a:srgbClr val="333333"/>
                </a:solidFill>
                <a:latin typeface="Times New Roman" panose="02020603050405020304" pitchFamily="18" charset="0"/>
              </a:rPr>
              <a:t>als  A       B   en   A        B</a:t>
            </a:r>
          </a:p>
          <a:p>
            <a:pPr algn="ctr"/>
            <a:endParaRPr lang="nl-NL" altLang="nl-NL" sz="2800" b="1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nl-NL" altLang="nl-NL" sz="2800" b="1" dirty="0">
                <a:solidFill>
                  <a:srgbClr val="333333"/>
                </a:solidFill>
                <a:latin typeface="Times New Roman" panose="02020603050405020304" pitchFamily="18" charset="0"/>
              </a:rPr>
              <a:t> </a:t>
            </a:r>
            <a:endParaRPr lang="en-US" sz="2800" b="1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555200" y="5328504"/>
            <a:ext cx="438160" cy="1974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2136" y="5842440"/>
            <a:ext cx="34450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altLang="nl-NL" sz="2800" b="1" dirty="0">
                <a:solidFill>
                  <a:srgbClr val="333333"/>
                </a:solidFill>
                <a:latin typeface="Times New Roman" panose="02020603050405020304" pitchFamily="18" charset="0"/>
              </a:rPr>
              <a:t>dan geldt:  A          B</a:t>
            </a:r>
            <a:endParaRPr lang="en-US" sz="2800" b="1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Up-Down Arrow 17"/>
          <p:cNvSpPr/>
          <p:nvPr/>
        </p:nvSpPr>
        <p:spPr>
          <a:xfrm rot="5400000">
            <a:off x="2905369" y="5798295"/>
            <a:ext cx="194982" cy="660728"/>
          </a:xfrm>
          <a:prstGeom prst="upDownArrow">
            <a:avLst>
              <a:gd name="adj1" fmla="val 27256"/>
              <a:gd name="adj2" fmla="val 87907"/>
            </a:avLst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21848" y="3777778"/>
            <a:ext cx="9122152" cy="94736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tIns="0" bIns="108000" anchor="ctr" anchorCtr="0"/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nl-NL" altLang="nl-NL" sz="3600" b="1" dirty="0"/>
              <a:t>?</a:t>
            </a:r>
            <a:r>
              <a:rPr lang="nl-NL" altLang="nl-NL" sz="4000" b="1" dirty="0"/>
              <a:t>  </a:t>
            </a:r>
            <a:r>
              <a:rPr lang="nl-NL" altLang="nl-NL" sz="3000" dirty="0"/>
              <a:t>Zijn beide definities equivalent (gelijkwaardig) </a:t>
            </a:r>
            <a:r>
              <a:rPr lang="nl-NL" altLang="nl-NL" sz="3200" b="1" dirty="0"/>
              <a:t> ?</a:t>
            </a:r>
            <a:endParaRPr lang="nl-NL" altLang="nl-NL" sz="3000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3544128" y="5338297"/>
            <a:ext cx="438160" cy="19747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3" grpId="0"/>
      <p:bldP spid="4" grpId="0"/>
      <p:bldP spid="5" grpId="0" animBg="1"/>
      <p:bldP spid="17" grpId="0"/>
      <p:bldP spid="18" grpId="0" animBg="1"/>
      <p:bldP spid="22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99392"/>
            <a:ext cx="9431503" cy="695739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023" y="1484784"/>
            <a:ext cx="3726889" cy="766741"/>
          </a:xfrm>
        </p:spPr>
        <p:txBody>
          <a:bodyPr>
            <a:normAutofit fontScale="90000"/>
          </a:bodyPr>
          <a:lstStyle/>
          <a:p>
            <a:pPr algn="l">
              <a:spcBef>
                <a:spcPts val="0"/>
              </a:spcBef>
            </a:pPr>
            <a:r>
              <a:rPr lang="nl-NL" sz="6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meetkunde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3851920" y="2249576"/>
            <a:ext cx="4222562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nl-NL" sz="6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Euclides</a:t>
            </a: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37041" y="3734448"/>
            <a:ext cx="9287487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“Wat we hebben bewezen, mogen we toepassen”</a:t>
            </a: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4711" y="5091058"/>
            <a:ext cx="482453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periode 1, les 3</a:t>
            </a:r>
          </a:p>
        </p:txBody>
      </p:sp>
    </p:spTree>
    <p:extLst>
      <p:ext uri="{BB962C8B-B14F-4D97-AF65-F5344CB8AC3E}">
        <p14:creationId xmlns:p14="http://schemas.microsoft.com/office/powerpoint/2010/main" val="141448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107504" y="1000274"/>
                <a:ext cx="8614221" cy="11507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sz="1800" b="1" u="sng" dirty="0">
                    <a:solidFill>
                      <a:schemeClr val="tx1"/>
                    </a:solidFill>
                  </a:rPr>
                  <a:t>DEFINITIE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sz="1800" dirty="0">
                    <a:solidFill>
                      <a:schemeClr val="tx1"/>
                    </a:solidFill>
                  </a:rPr>
                  <a:t>Gegeven is een lijnstuk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nl-NL" altLang="nl-NL" sz="1800" dirty="0">
                    <a:solidFill>
                      <a:schemeClr val="tx1"/>
                    </a:solidFill>
                  </a:rPr>
                  <a:t>.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sz="1800" dirty="0">
                    <a:solidFill>
                      <a:schemeClr val="tx1"/>
                    </a:solidFill>
                  </a:rPr>
                  <a:t>De </a:t>
                </a:r>
                <a:r>
                  <a:rPr lang="nl-NL" altLang="nl-NL" sz="1800" b="1" dirty="0">
                    <a:solidFill>
                      <a:schemeClr val="tx1"/>
                    </a:solidFill>
                  </a:rPr>
                  <a:t>middelloodlijn</a:t>
                </a:r>
                <a:r>
                  <a:rPr lang="nl-NL" altLang="nl-NL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altLang="nl-NL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nl-NL" altLang="nl-NL" sz="1800" dirty="0">
                    <a:solidFill>
                      <a:schemeClr val="tx1"/>
                    </a:solidFill>
                  </a:rPr>
                  <a:t> van het lijnstuk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nl-NL" altLang="nl-NL" sz="1800" dirty="0">
                    <a:solidFill>
                      <a:schemeClr val="tx1"/>
                    </a:solidFill>
                  </a:rPr>
                  <a:t> is de lijn met de volgende twee eigenschappen: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pPr eaLnBrk="1" hangingPunct="1">
                  <a:buFontTx/>
                  <a:buNone/>
                </a:pPr>
                <a:endParaRPr lang="nl-NL" altLang="nl-NL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000274"/>
                <a:ext cx="8614221" cy="1150789"/>
              </a:xfrm>
              <a:prstGeom prst="rect">
                <a:avLst/>
              </a:prstGeom>
              <a:blipFill>
                <a:blip r:embed="rId2"/>
                <a:stretch>
                  <a:fillRect l="-637" t="-26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Rechte verbindingslijn 14"/>
          <p:cNvCxnSpPr/>
          <p:nvPr/>
        </p:nvCxnSpPr>
        <p:spPr>
          <a:xfrm flipV="1">
            <a:off x="5151438" y="4664075"/>
            <a:ext cx="28797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vak 3"/>
              <p:cNvSpPr txBox="1">
                <a:spLocks noChangeArrowheads="1"/>
              </p:cNvSpPr>
              <p:nvPr/>
            </p:nvSpPr>
            <p:spPr bwMode="auto">
              <a:xfrm>
                <a:off x="4743450" y="4419600"/>
                <a:ext cx="46019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nl-NL" alt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3450" y="4419600"/>
                <a:ext cx="460191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kstvak 9"/>
              <p:cNvSpPr txBox="1">
                <a:spLocks noChangeArrowheads="1"/>
              </p:cNvSpPr>
              <p:nvPr/>
            </p:nvSpPr>
            <p:spPr bwMode="auto">
              <a:xfrm>
                <a:off x="7969661" y="4433888"/>
                <a:ext cx="34750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nl-NL" alt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9661" y="4433888"/>
                <a:ext cx="34750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509" r="-157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kstvak 4"/>
          <p:cNvSpPr txBox="1">
            <a:spLocks noChangeArrowheads="1"/>
          </p:cNvSpPr>
          <p:nvPr/>
        </p:nvSpPr>
        <p:spPr bwMode="auto">
          <a:xfrm>
            <a:off x="6542088" y="4271963"/>
            <a:ext cx="485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nl-NL" altLang="nl-NL" sz="2400" dirty="0">
                <a:solidFill>
                  <a:schemeClr val="tx1"/>
                </a:solidFill>
              </a:rPr>
              <a:t>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131364" y="2216897"/>
                <a:ext cx="5527675" cy="7445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 typeface="Times New Roman" panose="02020603050405020304" pitchFamily="18" charset="0"/>
                  <a:buAutoNum type="arabicPeriod"/>
                </a:pPr>
                <a:r>
                  <a:rPr lang="nl-NL" altLang="nl-NL" sz="1800" dirty="0"/>
                  <a:t>De lijn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nl-NL" altLang="nl-NL" sz="1800" dirty="0"/>
                  <a:t> staat loodrecht op het lijnstuk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nl-NL" altLang="nl-NL" sz="1800" dirty="0"/>
                  <a:t>.</a:t>
                </a:r>
              </a:p>
              <a:p>
                <a:pPr eaLnBrk="1" hangingPunct="1">
                  <a:buFont typeface="Times New Roman" panose="02020603050405020304" pitchFamily="18" charset="0"/>
                  <a:buAutoNum type="arabicPeriod"/>
                </a:pPr>
                <a:r>
                  <a:rPr lang="nl-NL" altLang="nl-NL" sz="1800" dirty="0"/>
                  <a:t>De lijn </a:t>
                </a:r>
                <a14:m>
                  <m:oMath xmlns:m="http://schemas.openxmlformats.org/officeDocument/2006/math">
                    <m:r>
                      <a:rPr lang="nl-NL" altLang="nl-NL" sz="18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nl-NL" altLang="nl-NL" sz="1800" dirty="0"/>
                  <a:t> gaat door het midden van lijnstuk </a:t>
                </a:r>
                <a14:m>
                  <m:oMath xmlns:m="http://schemas.openxmlformats.org/officeDocument/2006/math">
                    <m:r>
                      <a:rPr lang="nl-NL" altLang="nl-NL" sz="1800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nl-NL" altLang="nl-NL" sz="1800" dirty="0"/>
                  <a:t>.</a:t>
                </a:r>
              </a:p>
            </p:txBody>
          </p:sp>
        </mc:Choice>
        <mc:Fallback xmlns="">
          <p:sp>
            <p:nvSpPr>
              <p:cNvPr id="22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364" y="2216897"/>
                <a:ext cx="5527675" cy="744537"/>
              </a:xfrm>
              <a:prstGeom prst="rect">
                <a:avLst/>
              </a:prstGeom>
              <a:blipFill rotWithShape="0">
                <a:blip r:embed="rId5"/>
                <a:stretch>
                  <a:fillRect l="-773" t="-4918" b="-65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ep 22"/>
          <p:cNvGrpSpPr>
            <a:grpSpLocks/>
          </p:cNvGrpSpPr>
          <p:nvPr/>
        </p:nvGrpSpPr>
        <p:grpSpPr bwMode="auto">
          <a:xfrm>
            <a:off x="7383463" y="4538663"/>
            <a:ext cx="98425" cy="255587"/>
            <a:chOff x="2442949" y="3780430"/>
            <a:chExt cx="97808" cy="254272"/>
          </a:xfrm>
        </p:grpSpPr>
        <p:cxnSp>
          <p:nvCxnSpPr>
            <p:cNvPr id="24" name="Rechte verbindingslijn 23"/>
            <p:cNvCxnSpPr/>
            <p:nvPr/>
          </p:nvCxnSpPr>
          <p:spPr>
            <a:xfrm>
              <a:off x="2442949" y="3780430"/>
              <a:ext cx="0" cy="25269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echte verbindingslijn 24"/>
            <p:cNvCxnSpPr/>
            <p:nvPr/>
          </p:nvCxnSpPr>
          <p:spPr>
            <a:xfrm>
              <a:off x="2540757" y="3782009"/>
              <a:ext cx="0" cy="25269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ep 25"/>
          <p:cNvGrpSpPr>
            <a:grpSpLocks/>
          </p:cNvGrpSpPr>
          <p:nvPr/>
        </p:nvGrpSpPr>
        <p:grpSpPr bwMode="auto">
          <a:xfrm>
            <a:off x="5802313" y="4560888"/>
            <a:ext cx="98425" cy="254000"/>
            <a:chOff x="2442949" y="3780430"/>
            <a:chExt cx="97808" cy="254272"/>
          </a:xfrm>
        </p:grpSpPr>
        <p:cxnSp>
          <p:nvCxnSpPr>
            <p:cNvPr id="27" name="Rechte verbindingslijn 26"/>
            <p:cNvCxnSpPr/>
            <p:nvPr/>
          </p:nvCxnSpPr>
          <p:spPr>
            <a:xfrm>
              <a:off x="2442949" y="3780430"/>
              <a:ext cx="0" cy="2526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Rechte verbindingslijn 27"/>
            <p:cNvCxnSpPr/>
            <p:nvPr/>
          </p:nvCxnSpPr>
          <p:spPr>
            <a:xfrm>
              <a:off x="2540757" y="3782019"/>
              <a:ext cx="0" cy="252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ep 28"/>
          <p:cNvGrpSpPr>
            <a:grpSpLocks/>
          </p:cNvGrpSpPr>
          <p:nvPr/>
        </p:nvGrpSpPr>
        <p:grpSpPr bwMode="auto">
          <a:xfrm>
            <a:off x="6616835" y="2301875"/>
            <a:ext cx="330813" cy="3830638"/>
            <a:chOff x="6624473" y="2301875"/>
            <a:chExt cx="331108" cy="3830638"/>
          </a:xfrm>
        </p:grpSpPr>
        <p:cxnSp>
          <p:nvCxnSpPr>
            <p:cNvPr id="30" name="Rechte verbindingslijn 29"/>
            <p:cNvCxnSpPr/>
            <p:nvPr/>
          </p:nvCxnSpPr>
          <p:spPr>
            <a:xfrm rot="16200000" flipV="1">
              <a:off x="4828867" y="4332288"/>
              <a:ext cx="3600450" cy="0"/>
            </a:xfrm>
            <a:prstGeom prst="line">
              <a:avLst/>
            </a:prstGeom>
            <a:ln w="38100">
              <a:solidFill>
                <a:srgbClr val="8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47" name="Tekstvak 9"/>
                <p:cNvSpPr txBox="1">
                  <a:spLocks noChangeArrowheads="1"/>
                </p:cNvSpPr>
                <p:nvPr/>
              </p:nvSpPr>
              <p:spPr bwMode="auto">
                <a:xfrm>
                  <a:off x="6624473" y="2301875"/>
                  <a:ext cx="331108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47" name="Tekstvak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24473" y="2301875"/>
                  <a:ext cx="33110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363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0" y="1"/>
            <a:ext cx="9144000" cy="67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DEFINITIES</a:t>
            </a:r>
          </a:p>
        </p:txBody>
      </p:sp>
    </p:spTree>
    <p:extLst>
      <p:ext uri="{BB962C8B-B14F-4D97-AF65-F5344CB8AC3E}">
        <p14:creationId xmlns:p14="http://schemas.microsoft.com/office/powerpoint/2010/main" val="234362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0" y="735160"/>
                <a:ext cx="9144000" cy="2029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b="1" dirty="0">
                    <a:cs typeface="Times New Roman" panose="02020603050405020304" pitchFamily="18" charset="0"/>
                  </a:rPr>
                  <a:t>DEFINITIE:</a:t>
                </a:r>
                <a:r>
                  <a:rPr lang="nl-NL" altLang="nl-NL" dirty="0">
                    <a:cs typeface="Times New Roman" panose="02020603050405020304" pitchFamily="18" charset="0"/>
                  </a:rPr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dirty="0">
                    <a:cs typeface="Times New Roman" panose="02020603050405020304" pitchFamily="18" charset="0"/>
                  </a:rPr>
                  <a:t>Gegeven zijn de punten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nl-NL" altLang="nl-NL" dirty="0">
                    <a:cs typeface="Times New Roman" panose="02020603050405020304" pitchFamily="18" charset="0"/>
                  </a:rPr>
                  <a:t> en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nl-NL" altLang="nl-NL" dirty="0">
                    <a:cs typeface="Times New Roman" panose="02020603050405020304" pitchFamily="18" charset="0"/>
                  </a:rPr>
                  <a:t>.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dirty="0">
                    <a:cs typeface="Times New Roman" panose="02020603050405020304" pitchFamily="18" charset="0"/>
                  </a:rPr>
                  <a:t>De </a:t>
                </a:r>
                <a:r>
                  <a:rPr lang="nl-NL" altLang="nl-NL" b="1" dirty="0">
                    <a:solidFill>
                      <a:srgbClr val="880000"/>
                    </a:solidFill>
                    <a:cs typeface="Times New Roman" panose="02020603050405020304" pitchFamily="18" charset="0"/>
                  </a:rPr>
                  <a:t>middelloodlijn</a:t>
                </a:r>
                <a:r>
                  <a:rPr lang="nl-NL" altLang="nl-NL" dirty="0">
                    <a:solidFill>
                      <a:srgbClr val="88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altLang="nl-NL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nl-NL" altLang="nl-NL" dirty="0">
                    <a:cs typeface="Times New Roman" panose="02020603050405020304" pitchFamily="18" charset="0"/>
                  </a:rPr>
                  <a:t> van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nl-NL" altLang="nl-NL" dirty="0">
                    <a:cs typeface="Times New Roman" panose="02020603050405020304" pitchFamily="18" charset="0"/>
                  </a:rPr>
                  <a:t> en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nl-NL" altLang="nl-NL" dirty="0">
                    <a:cs typeface="Times New Roman" panose="02020603050405020304" pitchFamily="18" charset="0"/>
                  </a:rPr>
                  <a:t> is de verzameling van punten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nl-NL" altLang="nl-NL" dirty="0">
                    <a:cs typeface="Times New Roman" panose="02020603050405020304" pitchFamily="18" charset="0"/>
                  </a:rPr>
                  <a:t> waarbij de afstand van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nl-NL" altLang="nl-NL" dirty="0">
                    <a:cs typeface="Times New Roman" panose="02020603050405020304" pitchFamily="18" charset="0"/>
                  </a:rPr>
                  <a:t> tot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altLang="nl-NL" dirty="0">
                    <a:cs typeface="Times New Roman" panose="02020603050405020304" pitchFamily="18" charset="0"/>
                  </a:rPr>
                  <a:t>gelijk is als van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nl-NL" altLang="nl-NL" dirty="0">
                    <a:cs typeface="Times New Roman" panose="02020603050405020304" pitchFamily="18" charset="0"/>
                  </a:rPr>
                  <a:t> tot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nl-NL" altLang="nl-NL" dirty="0">
                    <a:cs typeface="Times New Roman" panose="02020603050405020304" pitchFamily="18" charset="0"/>
                  </a:rPr>
                  <a:t>.</a:t>
                </a:r>
              </a:p>
              <a:p>
                <a:pPr eaLnBrk="1" hangingPunct="1">
                  <a:spcBef>
                    <a:spcPts val="1200"/>
                  </a:spcBef>
                  <a:buFontTx/>
                  <a:buNone/>
                </a:pPr>
                <a:r>
                  <a:rPr lang="nl-NL" altLang="nl-NL" b="1" dirty="0">
                    <a:cs typeface="Times New Roman" panose="02020603050405020304" pitchFamily="18" charset="0"/>
                  </a:rPr>
                  <a:t>NOTATIE: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l-NL" altLang="nl-NL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nl-NL" altLang="nl-NL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𝑷𝑨</m:t>
                        </m:r>
                      </m:e>
                    </m:d>
                    <m:r>
                      <a:rPr lang="en-US" altLang="nl-NL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nl-NL" altLang="nl-NL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nl-NL" altLang="nl-NL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𝑷𝑩</m:t>
                    </m:r>
                    <m:r>
                      <a:rPr lang="nl-NL" altLang="nl-NL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nl-NL" altLang="nl-NL" b="1" dirty="0">
                  <a:cs typeface="Times New Roman" panose="02020603050405020304" pitchFamily="18" charset="0"/>
                </a:endParaRPr>
              </a:p>
              <a:p>
                <a:pPr eaLnBrk="1" hangingPunct="1">
                  <a:buFontTx/>
                  <a:buNone/>
                </a:pPr>
                <a:r>
                  <a:rPr lang="nl-NL" altLang="nl-NL" dirty="0">
                    <a:cs typeface="Times New Roman" panose="02020603050405020304" pitchFamily="18" charset="0"/>
                  </a:rPr>
                  <a:t> </a:t>
                </a:r>
              </a:p>
              <a:p>
                <a:pPr eaLnBrk="1" hangingPunct="1">
                  <a:buFontTx/>
                  <a:buNone/>
                </a:pPr>
                <a:endParaRPr lang="nl-NL" altLang="nl-N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735160"/>
                <a:ext cx="9144000" cy="2029421"/>
              </a:xfrm>
              <a:prstGeom prst="rect">
                <a:avLst/>
              </a:prstGeom>
              <a:blipFill rotWithShape="0">
                <a:blip r:embed="rId2"/>
                <a:stretch>
                  <a:fillRect l="-667" t="-18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3668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4" name="Tekstvak 3"/>
              <p:cNvSpPr txBox="1">
                <a:spLocks noChangeArrowheads="1"/>
              </p:cNvSpPr>
              <p:nvPr/>
            </p:nvSpPr>
            <p:spPr bwMode="auto">
              <a:xfrm>
                <a:off x="5233288" y="3895600"/>
                <a:ext cx="46019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nl-NL" alt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0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3288" y="3895600"/>
                <a:ext cx="460191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5" name="Tekstvak 9"/>
              <p:cNvSpPr txBox="1">
                <a:spLocks noChangeArrowheads="1"/>
              </p:cNvSpPr>
              <p:nvPr/>
            </p:nvSpPr>
            <p:spPr bwMode="auto">
              <a:xfrm>
                <a:off x="8501955" y="3858169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nl-NL" alt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05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1955" y="3858169"/>
                <a:ext cx="471860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ep 5"/>
          <p:cNvGrpSpPr>
            <a:grpSpLocks/>
          </p:cNvGrpSpPr>
          <p:nvPr/>
        </p:nvGrpSpPr>
        <p:grpSpPr bwMode="auto">
          <a:xfrm>
            <a:off x="6714088" y="1956344"/>
            <a:ext cx="370730" cy="3600450"/>
            <a:chOff x="6301463" y="2532063"/>
            <a:chExt cx="371041" cy="3600450"/>
          </a:xfrm>
        </p:grpSpPr>
        <p:cxnSp>
          <p:nvCxnSpPr>
            <p:cNvPr id="11" name="Rechte verbindingslijn 10"/>
            <p:cNvCxnSpPr/>
            <p:nvPr/>
          </p:nvCxnSpPr>
          <p:spPr>
            <a:xfrm rot="16200000" flipV="1">
              <a:off x="4852720" y="4332288"/>
              <a:ext cx="3600450" cy="0"/>
            </a:xfrm>
            <a:prstGeom prst="line">
              <a:avLst/>
            </a:prstGeom>
            <a:ln w="38100">
              <a:solidFill>
                <a:srgbClr val="8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04" name="Tekstvak 9"/>
                <p:cNvSpPr txBox="1">
                  <a:spLocks noChangeArrowheads="1"/>
                </p:cNvSpPr>
                <p:nvPr/>
              </p:nvSpPr>
              <p:spPr bwMode="auto">
                <a:xfrm>
                  <a:off x="6301463" y="5674282"/>
                  <a:ext cx="371041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nl-NL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404" name="Tekstvak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01463" y="5674282"/>
                  <a:ext cx="37104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kstvak 9"/>
              <p:cNvSpPr txBox="1">
                <a:spLocks noChangeArrowheads="1"/>
              </p:cNvSpPr>
              <p:nvPr/>
            </p:nvSpPr>
            <p:spPr bwMode="auto">
              <a:xfrm>
                <a:off x="7084810" y="1992650"/>
                <a:ext cx="30197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nl-NL" alt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4810" y="1992650"/>
                <a:ext cx="30197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000" r="-2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echte verbindingslijn 8"/>
          <p:cNvCxnSpPr/>
          <p:nvPr/>
        </p:nvCxnSpPr>
        <p:spPr>
          <a:xfrm flipH="1">
            <a:off x="5628580" y="2318294"/>
            <a:ext cx="1449388" cy="1770062"/>
          </a:xfrm>
          <a:prstGeom prst="line">
            <a:avLst/>
          </a:prstGeom>
          <a:ln w="28575">
            <a:solidFill>
              <a:srgbClr val="336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ep 27"/>
          <p:cNvGrpSpPr>
            <a:grpSpLocks/>
          </p:cNvGrpSpPr>
          <p:nvPr/>
        </p:nvGrpSpPr>
        <p:grpSpPr bwMode="auto">
          <a:xfrm rot="-2880000">
            <a:off x="6382642" y="2997744"/>
            <a:ext cx="98425" cy="254000"/>
            <a:chOff x="2442949" y="3780430"/>
            <a:chExt cx="97808" cy="254272"/>
          </a:xfrm>
        </p:grpSpPr>
        <p:cxnSp>
          <p:nvCxnSpPr>
            <p:cNvPr id="29" name="Rechte verbindingslijn 28"/>
            <p:cNvCxnSpPr/>
            <p:nvPr/>
          </p:nvCxnSpPr>
          <p:spPr>
            <a:xfrm>
              <a:off x="2442195" y="3780291"/>
              <a:ext cx="0" cy="2526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Rechte verbindingslijn 29"/>
            <p:cNvCxnSpPr/>
            <p:nvPr/>
          </p:nvCxnSpPr>
          <p:spPr>
            <a:xfrm>
              <a:off x="2538580" y="3774127"/>
              <a:ext cx="0" cy="2526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Rechte verbindingslijn 35"/>
          <p:cNvCxnSpPr/>
          <p:nvPr/>
        </p:nvCxnSpPr>
        <p:spPr>
          <a:xfrm>
            <a:off x="7068443" y="2332581"/>
            <a:ext cx="1449387" cy="1770063"/>
          </a:xfrm>
          <a:prstGeom prst="line">
            <a:avLst/>
          </a:prstGeom>
          <a:ln w="28575">
            <a:solidFill>
              <a:srgbClr val="336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ep 30"/>
          <p:cNvGrpSpPr>
            <a:grpSpLocks/>
          </p:cNvGrpSpPr>
          <p:nvPr/>
        </p:nvGrpSpPr>
        <p:grpSpPr bwMode="auto">
          <a:xfrm rot="-8040000">
            <a:off x="7672486" y="2998538"/>
            <a:ext cx="96837" cy="254000"/>
            <a:chOff x="2442949" y="3780430"/>
            <a:chExt cx="97808" cy="254272"/>
          </a:xfrm>
        </p:grpSpPr>
        <p:cxnSp>
          <p:nvCxnSpPr>
            <p:cNvPr id="32" name="Rechte verbindingslijn 31"/>
            <p:cNvCxnSpPr/>
            <p:nvPr/>
          </p:nvCxnSpPr>
          <p:spPr>
            <a:xfrm>
              <a:off x="2443068" y="3779822"/>
              <a:ext cx="0" cy="2526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echte verbindingslijn 32"/>
            <p:cNvCxnSpPr/>
            <p:nvPr/>
          </p:nvCxnSpPr>
          <p:spPr>
            <a:xfrm>
              <a:off x="2541752" y="3781486"/>
              <a:ext cx="0" cy="2526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27391" y="4475248"/>
            <a:ext cx="6674672" cy="1000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668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80000"/>
              </a:buClr>
              <a:buFont typeface="Wingdings" panose="05000000000000000000" pitchFamily="2" charset="2"/>
              <a:buChar char="q"/>
              <a:defRPr sz="2000">
                <a:solidFill>
                  <a:srgbClr val="333333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880000"/>
              </a:buClr>
              <a:buSzPct val="90000"/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80000"/>
              </a:buClr>
              <a:buSzPct val="80000"/>
              <a:buChar char="o"/>
              <a:defRPr sz="1600">
                <a:solidFill>
                  <a:srgbClr val="333333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nl-NL" altLang="nl-NL" b="1" i="1" dirty="0"/>
              <a:t>ZIJN BEIDE DEFINITIES VAN DE MIDDELLOODLIJN EQUIVALENT (GELIJKWAARDIG)? </a:t>
            </a:r>
            <a:endParaRPr lang="nl-NL" altLang="nl-NL" i="1" dirty="0"/>
          </a:p>
          <a:p>
            <a:pPr eaLnBrk="1" hangingPunct="1">
              <a:buFontTx/>
              <a:buNone/>
            </a:pPr>
            <a:endParaRPr lang="nl-NL" altLang="nl-NL" sz="1800" dirty="0"/>
          </a:p>
        </p:txBody>
      </p:sp>
      <p:sp>
        <p:nvSpPr>
          <p:cNvPr id="10" name="PIJL-OMLAAG 9"/>
          <p:cNvSpPr/>
          <p:nvPr/>
        </p:nvSpPr>
        <p:spPr>
          <a:xfrm>
            <a:off x="2382242" y="3411524"/>
            <a:ext cx="432048" cy="96815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NL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533400" y="10539"/>
            <a:ext cx="8215064" cy="66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3200" b="1" kern="0" dirty="0">
                <a:solidFill>
                  <a:schemeClr val="tx1"/>
                </a:solidFill>
                <a:latin typeface="Times New Roman"/>
              </a:rPr>
              <a:t>MIDDELLOODLIJN (meetkundige plaats)</a:t>
            </a:r>
            <a:endParaRPr kumimoji="0" lang="nl-NL" altLang="nl-NL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558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7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5" t="42411" r="42529" b="29200"/>
          <a:stretch/>
        </p:blipFill>
        <p:spPr bwMode="auto">
          <a:xfrm>
            <a:off x="231556" y="916761"/>
            <a:ext cx="3692372" cy="2881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2" t="42411" r="43417" b="28961"/>
          <a:stretch/>
        </p:blipFill>
        <p:spPr bwMode="auto">
          <a:xfrm>
            <a:off x="4716016" y="909584"/>
            <a:ext cx="370939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itel 1"/>
              <p:cNvSpPr txBox="1">
                <a:spLocks/>
              </p:cNvSpPr>
              <p:nvPr/>
            </p:nvSpPr>
            <p:spPr>
              <a:xfrm>
                <a:off x="3438574" y="4613808"/>
                <a:ext cx="4445794" cy="149944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50000"/>
                  </a:lnSpc>
                </a:pPr>
                <a:r>
                  <a:rPr lang="nl-N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 bewijzen:  </a:t>
                </a:r>
                <a14:m>
                  <m:oMath xmlns:m="http://schemas.openxmlformats.org/officeDocument/2006/math">
                    <m:r>
                      <a:rPr lang="nl-NL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nl-NL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𝐴𝑃</m:t>
                    </m:r>
                    <m:r>
                      <a:rPr lang="nl-NL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|=|</m:t>
                    </m:r>
                    <m:r>
                      <a:rPr lang="nl-NL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𝐵𝑃</m:t>
                    </m:r>
                    <m:r>
                      <a:rPr lang="nl-NL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nl-N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nl-NL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bewezen als: </a:t>
                </a:r>
                <a:endParaRPr lang="nl-N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itel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574" y="4613808"/>
                <a:ext cx="4445794" cy="1499445"/>
              </a:xfrm>
              <a:prstGeom prst="rect">
                <a:avLst/>
              </a:prstGeom>
              <a:blipFill rotWithShape="0">
                <a:blip r:embed="rId4"/>
                <a:stretch>
                  <a:fillRect l="-2743" b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11"/>
              <p:cNvSpPr/>
              <p:nvPr/>
            </p:nvSpPr>
            <p:spPr>
              <a:xfrm>
                <a:off x="5375127" y="5477091"/>
                <a:ext cx="250924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NL" sz="2800" i="1" dirty="0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𝑄𝑃</m:t>
                    </m:r>
                    <m:r>
                      <a:rPr lang="nl-NL" sz="2800" i="1" dirty="0" smtClean="0">
                        <a:latin typeface="Cambria Math" panose="02040503050406030204" pitchFamily="18" charset="0"/>
                      </a:rPr>
                      <m:t>≅∆</m:t>
                    </m:r>
                    <m:r>
                      <a:rPr lang="nl-NL" sz="2800" i="1" dirty="0" smtClean="0">
                        <a:latin typeface="Cambria Math" panose="02040503050406030204" pitchFamily="18" charset="0"/>
                      </a:rPr>
                      <m:t>𝐵𝑄𝑃</m:t>
                    </m:r>
                  </m:oMath>
                </a14:m>
                <a:r>
                  <a:rPr lang="nl-NL" sz="2800" dirty="0">
                    <a:latin typeface="Bell MT" pitchFamily="18" charset="0"/>
                  </a:rPr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47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27" y="5477091"/>
                <a:ext cx="250924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4"/>
          <p:cNvSpPr/>
          <p:nvPr/>
        </p:nvSpPr>
        <p:spPr>
          <a:xfrm>
            <a:off x="1541395" y="4284326"/>
            <a:ext cx="1230405" cy="537959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/>
          <p:nvPr/>
        </p:nvSpPr>
        <p:spPr>
          <a:xfrm>
            <a:off x="1895431" y="3789040"/>
            <a:ext cx="385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nl-NL" sz="3600" b="1" kern="0" dirty="0">
                <a:latin typeface="Times New Roman"/>
                <a:ea typeface="+mj-ea"/>
                <a:cs typeface="+mj-cs"/>
              </a:rPr>
              <a:t>?</a:t>
            </a:r>
            <a:endParaRPr lang="en-US" sz="3600" b="1" kern="0" dirty="0">
              <a:latin typeface="Times New Roman"/>
              <a:ea typeface="+mj-ea"/>
              <a:cs typeface="+mj-cs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1"/>
            <a:ext cx="9104904" cy="80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defRPr/>
            </a:pPr>
            <a:r>
              <a:rPr lang="nl-NL" altLang="nl-NL" sz="3200" b="1" kern="0" dirty="0">
                <a:solidFill>
                  <a:schemeClr val="tx1"/>
                </a:solidFill>
                <a:latin typeface="Times New Roman"/>
              </a:rPr>
              <a:t>MIDDELLOODLIJN (3.3 opgave 14a) </a:t>
            </a:r>
          </a:p>
        </p:txBody>
      </p:sp>
    </p:spTree>
    <p:extLst>
      <p:ext uri="{BB962C8B-B14F-4D97-AF65-F5344CB8AC3E}">
        <p14:creationId xmlns:p14="http://schemas.microsoft.com/office/powerpoint/2010/main" val="165905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itel 1"/>
              <p:cNvSpPr txBox="1">
                <a:spLocks/>
              </p:cNvSpPr>
              <p:nvPr/>
            </p:nvSpPr>
            <p:spPr>
              <a:xfrm>
                <a:off x="-1554" y="4969380"/>
                <a:ext cx="4357530" cy="169998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nl-N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nl-N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 </a:t>
                </a:r>
                <a14:m>
                  <m:oMath xmlns:m="http://schemas.openxmlformats.org/officeDocument/2006/math">
                    <m:r>
                      <a:rPr lang="nl-N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</m:oMath>
                </a14:m>
                <a:r>
                  <a:rPr lang="nl-N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l-NL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nl-NL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𝐴𝑃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nl-N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nl-N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𝐵𝑃</m:t>
                    </m:r>
                    <m:r>
                      <a:rPr lang="nl-N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</a:pPr>
                <a:r>
                  <a:rPr lang="nl-N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 bewijzen:  </a:t>
                </a:r>
                <a14:m>
                  <m:oMath xmlns:m="http://schemas.openxmlformats.org/officeDocument/2006/math">
                    <m:r>
                      <a:rPr lang="nl-N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𝑃𝑄</m:t>
                    </m:r>
                    <m:r>
                      <a:rPr lang="nl-NL" sz="2400" i="1" dirty="0" smtClean="0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nl-NL" sz="2400" i="1" dirty="0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⊥</m:t>
                    </m:r>
                    <m:r>
                      <a:rPr lang="nl-N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</m:oMath>
                </a14:m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</a:pPr>
                <a:r>
                  <a:rPr lang="nl-NL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bewezen als: 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itel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54" y="4969380"/>
                <a:ext cx="4357530" cy="1699980"/>
              </a:xfrm>
              <a:prstGeom prst="rect">
                <a:avLst/>
              </a:prstGeom>
              <a:blipFill>
                <a:blip r:embed="rId2"/>
                <a:stretch>
                  <a:fillRect l="-22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11"/>
              <p:cNvSpPr/>
              <p:nvPr/>
            </p:nvSpPr>
            <p:spPr>
              <a:xfrm>
                <a:off x="1582338" y="6009920"/>
                <a:ext cx="25458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800" i="1" dirty="0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𝑄𝑃</m:t>
                      </m:r>
                      <m:r>
                        <a:rPr lang="nl-NL" sz="2800" i="1" smtClean="0">
                          <a:latin typeface="Cambria Math"/>
                        </a:rPr>
                        <m:t>≅</m:t>
                      </m:r>
                      <m:r>
                        <a:rPr lang="nl-NL" sz="2800" i="1" dirty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𝑄𝑃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338" y="6009920"/>
                <a:ext cx="254584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4" t="45611" r="48003" b="30599"/>
          <a:stretch/>
        </p:blipFill>
        <p:spPr bwMode="auto">
          <a:xfrm>
            <a:off x="316053" y="1026629"/>
            <a:ext cx="3544605" cy="2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4" t="45102" r="48299" b="30599"/>
          <a:stretch/>
        </p:blipFill>
        <p:spPr bwMode="auto">
          <a:xfrm>
            <a:off x="5040136" y="991238"/>
            <a:ext cx="3446073" cy="273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itel 1"/>
              <p:cNvSpPr txBox="1">
                <a:spLocks/>
              </p:cNvSpPr>
              <p:nvPr/>
            </p:nvSpPr>
            <p:spPr>
              <a:xfrm>
                <a:off x="4721574" y="4969381"/>
                <a:ext cx="4422426" cy="169997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nl-N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nl-N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 </a:t>
                </a:r>
                <a14:m>
                  <m:oMath xmlns:m="http://schemas.openxmlformats.org/officeDocument/2006/math">
                    <m:r>
                      <a:rPr lang="nl-N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</m:oMath>
                </a14:m>
                <a:r>
                  <a:rPr lang="nl-N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 </a:t>
                </a:r>
                <a14:m>
                  <m:oMath xmlns:m="http://schemas.openxmlformats.org/officeDocument/2006/math">
                    <m:r>
                      <a:rPr lang="nl-N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𝑃𝑄</m:t>
                    </m:r>
                    <m:r>
                      <a:rPr lang="nl-NL" sz="2400" i="1" dirty="0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⊥</m:t>
                    </m:r>
                    <m:r>
                      <a:rPr lang="nl-N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</m:t>
                    </m:r>
                  </m:oMath>
                </a14:m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</a:pPr>
                <a:r>
                  <a:rPr lang="nl-N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 bewijzen:  </a:t>
                </a:r>
                <a14:m>
                  <m:oMath xmlns:m="http://schemas.openxmlformats.org/officeDocument/2006/math">
                    <m:r>
                      <a:rPr lang="nl-N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nl-N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𝐴𝑃</m:t>
                    </m:r>
                    <m:r>
                      <a:rPr lang="nl-N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|=|</m:t>
                    </m:r>
                    <m:r>
                      <a:rPr lang="nl-N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𝐵𝑃</m:t>
                    </m:r>
                    <m:r>
                      <a:rPr lang="nl-NL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</a:pPr>
                <a:r>
                  <a:rPr lang="nl-NL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bewezen als: </a:t>
                </a:r>
                <a:endParaRPr lang="nl-N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itel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574" y="4969381"/>
                <a:ext cx="4422426" cy="1699979"/>
              </a:xfrm>
              <a:prstGeom prst="rect">
                <a:avLst/>
              </a:prstGeom>
              <a:blipFill>
                <a:blip r:embed="rId6"/>
                <a:stretch>
                  <a:fillRect l="-220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11"/>
              <p:cNvSpPr/>
              <p:nvPr/>
            </p:nvSpPr>
            <p:spPr>
              <a:xfrm>
                <a:off x="6416912" y="6009920"/>
                <a:ext cx="248934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NL" sz="2800" i="1" dirty="0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𝑄𝑃</m:t>
                    </m:r>
                    <m:r>
                      <a:rPr lang="nl-NL" sz="2800" i="1">
                        <a:latin typeface="Cambria Math"/>
                      </a:rPr>
                      <m:t>≅</m:t>
                    </m:r>
                    <m:r>
                      <a:rPr lang="nl-NL" sz="2800" i="1" dirty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𝑄𝑃</m:t>
                    </m:r>
                  </m:oMath>
                </a14:m>
                <a:r>
                  <a:rPr lang="nl-NL" sz="2800" dirty="0">
                    <a:latin typeface="Bell MT" pitchFamily="18" charset="0"/>
                  </a:rPr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35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912" y="6009920"/>
                <a:ext cx="248934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4"/>
          <p:cNvSpPr/>
          <p:nvPr/>
        </p:nvSpPr>
        <p:spPr>
          <a:xfrm rot="10800000">
            <a:off x="1486802" y="4227389"/>
            <a:ext cx="1158397" cy="537959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/>
          <p:cNvSpPr/>
          <p:nvPr/>
        </p:nvSpPr>
        <p:spPr>
          <a:xfrm>
            <a:off x="1895431" y="3732104"/>
            <a:ext cx="385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nl-NL" sz="3600" b="1" kern="0" dirty="0">
                <a:latin typeface="Times New Roman"/>
                <a:ea typeface="+mj-ea"/>
                <a:cs typeface="+mj-cs"/>
              </a:rPr>
              <a:t>?</a:t>
            </a:r>
            <a:endParaRPr lang="en-US" sz="3600" b="1" kern="0" dirty="0">
              <a:latin typeface="Times New Roman"/>
              <a:ea typeface="+mj-ea"/>
              <a:cs typeface="+mj-cs"/>
            </a:endParaRPr>
          </a:p>
        </p:txBody>
      </p:sp>
      <p:sp>
        <p:nvSpPr>
          <p:cNvPr id="12" name="Right Arrow 4"/>
          <p:cNvSpPr/>
          <p:nvPr/>
        </p:nvSpPr>
        <p:spPr>
          <a:xfrm rot="10800000">
            <a:off x="6177360" y="4258795"/>
            <a:ext cx="1230405" cy="537959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2"/>
          <p:cNvSpPr/>
          <p:nvPr/>
        </p:nvSpPr>
        <p:spPr>
          <a:xfrm>
            <a:off x="6654228" y="3763509"/>
            <a:ext cx="385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nl-NL" sz="3600" b="1" kern="0" dirty="0">
                <a:latin typeface="Times New Roman"/>
                <a:ea typeface="+mj-ea"/>
                <a:cs typeface="+mj-cs"/>
              </a:rPr>
              <a:t>?</a:t>
            </a:r>
            <a:endParaRPr lang="en-US" sz="3600" b="1" kern="0" dirty="0">
              <a:latin typeface="Times New Roman"/>
              <a:ea typeface="+mj-ea"/>
              <a:cs typeface="+mj-cs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0" y="1"/>
            <a:ext cx="9104904" cy="80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defRPr/>
            </a:pPr>
            <a:r>
              <a:rPr lang="nl-NL" altLang="nl-NL" sz="3200" b="1" kern="0" dirty="0">
                <a:solidFill>
                  <a:schemeClr val="tx1"/>
                </a:solidFill>
                <a:latin typeface="Times New Roman"/>
              </a:rPr>
              <a:t>MIDDELLOODLIJN (3.3 opgave 14b) </a:t>
            </a:r>
          </a:p>
        </p:txBody>
      </p:sp>
    </p:spTree>
    <p:extLst>
      <p:ext uri="{BB962C8B-B14F-4D97-AF65-F5344CB8AC3E}">
        <p14:creationId xmlns:p14="http://schemas.microsoft.com/office/powerpoint/2010/main" val="19849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4" grpId="0" animBg="1"/>
      <p:bldP spid="35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p-Down Arrow 74"/>
          <p:cNvSpPr/>
          <p:nvPr/>
        </p:nvSpPr>
        <p:spPr>
          <a:xfrm rot="10800000">
            <a:off x="4174733" y="3008309"/>
            <a:ext cx="469275" cy="1500811"/>
          </a:xfrm>
          <a:prstGeom prst="upDownArrow">
            <a:avLst>
              <a:gd name="adj1" fmla="val 27256"/>
              <a:gd name="adj2" fmla="val 8790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9"/>
              <p:cNvSpPr>
                <a:spLocks noChangeArrowheads="1"/>
              </p:cNvSpPr>
              <p:nvPr/>
            </p:nvSpPr>
            <p:spPr bwMode="auto">
              <a:xfrm>
                <a:off x="0" y="829368"/>
                <a:ext cx="9144000" cy="118038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b="1" dirty="0"/>
                  <a:t>DEFINITIE:</a:t>
                </a:r>
                <a:r>
                  <a:rPr lang="nl-NL" altLang="nl-NL" dirty="0"/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dirty="0"/>
                  <a:t>Gegeven is een lijnstuk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nl-NL" altLang="nl-NL" dirty="0"/>
                  <a:t>.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dirty="0"/>
                  <a:t>De </a:t>
                </a:r>
                <a:r>
                  <a:rPr lang="nl-NL" altLang="nl-NL" dirty="0">
                    <a:solidFill>
                      <a:srgbClr val="880000"/>
                    </a:solidFill>
                  </a:rPr>
                  <a:t>middelloodlijn </a:t>
                </a:r>
                <a14:m>
                  <m:oMath xmlns:m="http://schemas.openxmlformats.org/officeDocument/2006/math">
                    <m:r>
                      <a:rPr lang="nl-NL" altLang="nl-NL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nl-NL" altLang="nl-NL" dirty="0"/>
                  <a:t> van lijnstuk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nl-NL" altLang="nl-NL" dirty="0"/>
                  <a:t> is de lijn met de volgende twee eigenschappen: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dirty="0"/>
                  <a:t> </a:t>
                </a:r>
              </a:p>
              <a:p>
                <a:pPr eaLnBrk="1" hangingPunct="1">
                  <a:buFontTx/>
                  <a:buNone/>
                </a:pPr>
                <a:endParaRPr lang="nl-NL" altLang="nl-NL" dirty="0"/>
              </a:p>
            </p:txBody>
          </p:sp>
        </mc:Choice>
        <mc:Fallback xmlns="">
          <p:sp>
            <p:nvSpPr>
              <p:cNvPr id="42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829368"/>
                <a:ext cx="9144000" cy="1180386"/>
              </a:xfrm>
              <a:prstGeom prst="rect">
                <a:avLst/>
              </a:prstGeom>
              <a:blipFill rotWithShape="0">
                <a:blip r:embed="rId2"/>
                <a:stretch>
                  <a:fillRect l="-667" t="-2577" b="-46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9"/>
              <p:cNvSpPr>
                <a:spLocks noChangeArrowheads="1"/>
              </p:cNvSpPr>
              <p:nvPr/>
            </p:nvSpPr>
            <p:spPr bwMode="auto">
              <a:xfrm>
                <a:off x="0" y="1997372"/>
                <a:ext cx="9144000" cy="74453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 typeface="Times New Roman" panose="02020603050405020304" pitchFamily="18" charset="0"/>
                  <a:buAutoNum type="arabicPeriod"/>
                </a:pPr>
                <a:r>
                  <a:rPr lang="nl-NL" altLang="nl-NL" dirty="0"/>
                  <a:t>lijn </a:t>
                </a:r>
                <a14:m>
                  <m:oMath xmlns:m="http://schemas.openxmlformats.org/officeDocument/2006/math">
                    <m:r>
                      <a:rPr lang="nl-NL" altLang="nl-NL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nl-NL" altLang="nl-NL" dirty="0"/>
                  <a:t> staat loodrecht op lijnstuk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nl-NL" altLang="nl-NL" dirty="0"/>
              </a:p>
              <a:p>
                <a:pPr eaLnBrk="1" hangingPunct="1">
                  <a:buFont typeface="Times New Roman" panose="02020603050405020304" pitchFamily="18" charset="0"/>
                  <a:buAutoNum type="arabicPeriod"/>
                </a:pPr>
                <a:r>
                  <a:rPr lang="nl-NL" altLang="nl-NL" dirty="0"/>
                  <a:t>lijn </a:t>
                </a:r>
                <a14:m>
                  <m:oMath xmlns:m="http://schemas.openxmlformats.org/officeDocument/2006/math">
                    <m:r>
                      <a:rPr lang="nl-NL" altLang="nl-NL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nl-NL" altLang="nl-NL" dirty="0"/>
                  <a:t> gaat door het midden van lijnstuk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nl-NL" altLang="nl-NL" dirty="0"/>
                  <a:t>.</a:t>
                </a:r>
              </a:p>
            </p:txBody>
          </p:sp>
        </mc:Choice>
        <mc:Fallback xmlns="">
          <p:sp>
            <p:nvSpPr>
              <p:cNvPr id="43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997372"/>
                <a:ext cx="9144000" cy="744538"/>
              </a:xfrm>
              <a:prstGeom prst="rect">
                <a:avLst/>
              </a:prstGeom>
              <a:blipFill rotWithShape="0">
                <a:blip r:embed="rId3"/>
                <a:stretch>
                  <a:fillRect l="-533" t="-4918" b="-172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0" y="4776815"/>
                <a:ext cx="9144000" cy="146085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nl-NL" altLang="nl-NL" b="1" dirty="0"/>
                  <a:t>DEFINITIE:</a:t>
                </a:r>
                <a:r>
                  <a:rPr lang="nl-NL" altLang="nl-NL" dirty="0"/>
                  <a:t>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dirty="0"/>
                  <a:t>Gegeven zijn de punten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nl-NL" altLang="nl-NL" dirty="0"/>
                  <a:t> en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nl-NL" altLang="nl-NL" dirty="0"/>
                  <a:t>. </a:t>
                </a:r>
              </a:p>
              <a:p>
                <a:pPr eaLnBrk="1" hangingPunct="1">
                  <a:buFontTx/>
                  <a:buNone/>
                </a:pPr>
                <a:r>
                  <a:rPr lang="nl-NL" altLang="nl-NL" dirty="0"/>
                  <a:t>De </a:t>
                </a:r>
                <a:r>
                  <a:rPr lang="nl-NL" altLang="nl-NL" dirty="0">
                    <a:solidFill>
                      <a:schemeClr val="tx1"/>
                    </a:solidFill>
                  </a:rPr>
                  <a:t>middelloodlijn </a:t>
                </a:r>
                <a14:m>
                  <m:oMath xmlns:m="http://schemas.openxmlformats.org/officeDocument/2006/math">
                    <m:r>
                      <a:rPr lang="nl-NL" altLang="nl-NL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nl-NL" altLang="nl-NL" dirty="0">
                    <a:solidFill>
                      <a:schemeClr val="tx1"/>
                    </a:solidFill>
                  </a:rPr>
                  <a:t> van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nl-NL" altLang="nl-NL" dirty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nl-NL" altLang="nl-NL" dirty="0">
                    <a:solidFill>
                      <a:schemeClr val="tx1"/>
                    </a:solidFill>
                  </a:rPr>
                  <a:t> is de verzameling van punten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nl-NL" altLang="nl-NL" dirty="0">
                    <a:solidFill>
                      <a:schemeClr val="tx1"/>
                    </a:solidFill>
                  </a:rPr>
                  <a:t> waarbij de afstand van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nl-NL" altLang="nl-NL" dirty="0">
                    <a:solidFill>
                      <a:schemeClr val="tx1"/>
                    </a:solidFill>
                  </a:rPr>
                  <a:t> tot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nl-NL" altLang="nl-NL" dirty="0">
                    <a:solidFill>
                      <a:schemeClr val="tx1"/>
                    </a:solidFill>
                  </a:rPr>
                  <a:t> hetzelfde is als van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nl-NL" altLang="nl-NL" dirty="0">
                    <a:solidFill>
                      <a:schemeClr val="tx1"/>
                    </a:solidFill>
                  </a:rPr>
                  <a:t> tot </a:t>
                </a:r>
                <a14:m>
                  <m:oMath xmlns:m="http://schemas.openxmlformats.org/officeDocument/2006/math">
                    <m:r>
                      <a:rPr lang="nl-NL" altLang="nl-NL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nl-NL" altLang="nl-NL" dirty="0">
                    <a:solidFill>
                      <a:schemeClr val="tx1"/>
                    </a:solidFill>
                  </a:rPr>
                  <a:t>.</a:t>
                </a:r>
              </a:p>
              <a:p>
                <a:pPr eaLnBrk="1" hangingPunct="1">
                  <a:buFontTx/>
                  <a:buNone/>
                </a:pPr>
                <a:endParaRPr lang="nl-NL" altLang="nl-NL" sz="1800" dirty="0"/>
              </a:p>
            </p:txBody>
          </p:sp>
        </mc:Choice>
        <mc:Fallback xmlns="">
          <p:sp>
            <p:nvSpPr>
              <p:cNvPr id="45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776815"/>
                <a:ext cx="9144000" cy="1460859"/>
              </a:xfrm>
              <a:prstGeom prst="rect">
                <a:avLst/>
              </a:prstGeom>
              <a:blipFill rotWithShape="0">
                <a:blip r:embed="rId4"/>
                <a:stretch>
                  <a:fillRect l="-667" t="-2510" b="-585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0" y="3610"/>
            <a:ext cx="9144000" cy="6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defRPr/>
            </a:pPr>
            <a:r>
              <a:rPr lang="nl-NL" altLang="nl-NL" sz="3200" b="1" kern="0" dirty="0">
                <a:solidFill>
                  <a:schemeClr val="tx1"/>
                </a:solidFill>
                <a:latin typeface="Times New Roman"/>
              </a:rPr>
              <a:t>MIDDELLOODLIJN (3.3) </a:t>
            </a:r>
          </a:p>
        </p:txBody>
      </p:sp>
    </p:spTree>
    <p:extLst>
      <p:ext uri="{BB962C8B-B14F-4D97-AF65-F5344CB8AC3E}">
        <p14:creationId xmlns:p14="http://schemas.microsoft.com/office/powerpoint/2010/main" val="222291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p-Down Arrow 74"/>
          <p:cNvSpPr/>
          <p:nvPr/>
        </p:nvSpPr>
        <p:spPr>
          <a:xfrm rot="5400000">
            <a:off x="4319369" y="2038150"/>
            <a:ext cx="505262" cy="1800200"/>
          </a:xfrm>
          <a:prstGeom prst="upDownArrow">
            <a:avLst>
              <a:gd name="adj1" fmla="val 27256"/>
              <a:gd name="adj2" fmla="val 87907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Rechte verbindingslijn 15"/>
          <p:cNvCxnSpPr/>
          <p:nvPr/>
        </p:nvCxnSpPr>
        <p:spPr>
          <a:xfrm flipV="1">
            <a:off x="834865" y="3789040"/>
            <a:ext cx="28797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vak 3"/>
              <p:cNvSpPr txBox="1">
                <a:spLocks noChangeArrowheads="1"/>
              </p:cNvSpPr>
              <p:nvPr/>
            </p:nvSpPr>
            <p:spPr bwMode="auto">
              <a:xfrm>
                <a:off x="426877" y="3544565"/>
                <a:ext cx="46019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nl-NL" alt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877" y="3544565"/>
                <a:ext cx="460191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kstvak 9"/>
              <p:cNvSpPr txBox="1">
                <a:spLocks noChangeArrowheads="1"/>
              </p:cNvSpPr>
              <p:nvPr/>
            </p:nvSpPr>
            <p:spPr bwMode="auto">
              <a:xfrm>
                <a:off x="3709827" y="3558853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nl-NL" alt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9827" y="3558853"/>
                <a:ext cx="47186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ep 18"/>
          <p:cNvGrpSpPr>
            <a:grpSpLocks/>
          </p:cNvGrpSpPr>
          <p:nvPr/>
        </p:nvGrpSpPr>
        <p:grpSpPr bwMode="auto">
          <a:xfrm>
            <a:off x="3066890" y="3663628"/>
            <a:ext cx="98425" cy="255587"/>
            <a:chOff x="2442949" y="3780430"/>
            <a:chExt cx="97808" cy="254272"/>
          </a:xfrm>
        </p:grpSpPr>
        <p:cxnSp>
          <p:nvCxnSpPr>
            <p:cNvPr id="20" name="Rechte verbindingslijn 19"/>
            <p:cNvCxnSpPr/>
            <p:nvPr/>
          </p:nvCxnSpPr>
          <p:spPr>
            <a:xfrm>
              <a:off x="2442949" y="3780430"/>
              <a:ext cx="0" cy="25269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2540757" y="3782009"/>
              <a:ext cx="0" cy="25269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ep 21"/>
          <p:cNvGrpSpPr>
            <a:grpSpLocks/>
          </p:cNvGrpSpPr>
          <p:nvPr/>
        </p:nvGrpSpPr>
        <p:grpSpPr bwMode="auto">
          <a:xfrm>
            <a:off x="1485740" y="3685853"/>
            <a:ext cx="98425" cy="254000"/>
            <a:chOff x="2442949" y="3780430"/>
            <a:chExt cx="97808" cy="254272"/>
          </a:xfrm>
        </p:grpSpPr>
        <p:cxnSp>
          <p:nvCxnSpPr>
            <p:cNvPr id="23" name="Rechte verbindingslijn 22"/>
            <p:cNvCxnSpPr/>
            <p:nvPr/>
          </p:nvCxnSpPr>
          <p:spPr>
            <a:xfrm>
              <a:off x="2442949" y="3780430"/>
              <a:ext cx="0" cy="2526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chte verbindingslijn 23"/>
            <p:cNvCxnSpPr/>
            <p:nvPr/>
          </p:nvCxnSpPr>
          <p:spPr>
            <a:xfrm>
              <a:off x="2540757" y="3782019"/>
              <a:ext cx="0" cy="2526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ep 24"/>
          <p:cNvGrpSpPr>
            <a:grpSpLocks/>
          </p:cNvGrpSpPr>
          <p:nvPr/>
        </p:nvGrpSpPr>
        <p:grpSpPr bwMode="auto">
          <a:xfrm>
            <a:off x="2304890" y="1426840"/>
            <a:ext cx="476485" cy="3830638"/>
            <a:chOff x="6629092" y="2301875"/>
            <a:chExt cx="476909" cy="3830638"/>
          </a:xfrm>
        </p:grpSpPr>
        <p:cxnSp>
          <p:nvCxnSpPr>
            <p:cNvPr id="26" name="Rechte verbindingslijn 25"/>
            <p:cNvCxnSpPr/>
            <p:nvPr/>
          </p:nvCxnSpPr>
          <p:spPr>
            <a:xfrm rot="16200000" flipV="1">
              <a:off x="4828867" y="4332288"/>
              <a:ext cx="3600450" cy="0"/>
            </a:xfrm>
            <a:prstGeom prst="line">
              <a:avLst/>
            </a:prstGeom>
            <a:ln w="38100">
              <a:solidFill>
                <a:srgbClr val="88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kstvak 9"/>
                <p:cNvSpPr txBox="1">
                  <a:spLocks noChangeArrowheads="1"/>
                </p:cNvSpPr>
                <p:nvPr/>
              </p:nvSpPr>
              <p:spPr bwMode="auto">
                <a:xfrm>
                  <a:off x="6665296" y="2301875"/>
                  <a:ext cx="440705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880000"/>
                    </a:buClr>
                    <a:buFont typeface="Wingdings" panose="05000000000000000000" pitchFamily="2" charset="2"/>
                    <a:buChar char="q"/>
                    <a:defRPr sz="20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90000"/>
                    <a:buFont typeface="Wingdings" panose="05000000000000000000" pitchFamily="2" charset="2"/>
                    <a:buChar char="§"/>
                    <a:defRPr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rgbClr val="880000"/>
                    </a:buClr>
                    <a:buSzPct val="80000"/>
                    <a:buChar char="o"/>
                    <a:defRPr sz="1600">
                      <a:solidFill>
                        <a:srgbClr val="333333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altLang="nl-N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nl-NL" altLang="nl-NL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kstvak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65296" y="2301875"/>
                  <a:ext cx="44070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kstvak 3"/>
              <p:cNvSpPr txBox="1">
                <a:spLocks noChangeArrowheads="1"/>
              </p:cNvSpPr>
              <p:nvPr/>
            </p:nvSpPr>
            <p:spPr bwMode="auto">
              <a:xfrm>
                <a:off x="5233288" y="3569481"/>
                <a:ext cx="46019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nl-NL" alt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3288" y="3569481"/>
                <a:ext cx="460191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kstvak 9"/>
              <p:cNvSpPr txBox="1">
                <a:spLocks noChangeArrowheads="1"/>
              </p:cNvSpPr>
              <p:nvPr/>
            </p:nvSpPr>
            <p:spPr bwMode="auto">
              <a:xfrm>
                <a:off x="8501955" y="3532050"/>
                <a:ext cx="47186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nl-NL" alt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1955" y="3532050"/>
                <a:ext cx="47186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kstvak 9"/>
              <p:cNvSpPr txBox="1">
                <a:spLocks noChangeArrowheads="1"/>
              </p:cNvSpPr>
              <p:nvPr/>
            </p:nvSpPr>
            <p:spPr bwMode="auto">
              <a:xfrm>
                <a:off x="7084810" y="1666531"/>
                <a:ext cx="30197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880000"/>
                  </a:buClr>
                  <a:buFont typeface="Wingdings" panose="05000000000000000000" pitchFamily="2" charset="2"/>
                  <a:buChar char="q"/>
                  <a:defRPr sz="20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880000"/>
                  </a:buClr>
                  <a:buSzPct val="90000"/>
                  <a:buFont typeface="Wingdings" panose="05000000000000000000" pitchFamily="2" charset="2"/>
                  <a:buChar char="§"/>
                  <a:defRPr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880000"/>
                  </a:buClr>
                  <a:buSzPct val="80000"/>
                  <a:buChar char="o"/>
                  <a:defRPr sz="1600">
                    <a:solidFill>
                      <a:srgbClr val="333333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altLang="nl-NL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nl-NL" altLang="nl-NL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4810" y="1666531"/>
                <a:ext cx="301976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4000" r="-2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Rechte verbindingslijn 33"/>
          <p:cNvCxnSpPr/>
          <p:nvPr/>
        </p:nvCxnSpPr>
        <p:spPr>
          <a:xfrm flipH="1">
            <a:off x="5628580" y="1992175"/>
            <a:ext cx="1449388" cy="1770062"/>
          </a:xfrm>
          <a:prstGeom prst="line">
            <a:avLst/>
          </a:prstGeom>
          <a:ln w="28575">
            <a:solidFill>
              <a:srgbClr val="336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ep 34"/>
          <p:cNvGrpSpPr>
            <a:grpSpLocks/>
          </p:cNvGrpSpPr>
          <p:nvPr/>
        </p:nvGrpSpPr>
        <p:grpSpPr bwMode="auto">
          <a:xfrm rot="-2880000">
            <a:off x="6382642" y="2671625"/>
            <a:ext cx="98425" cy="254000"/>
            <a:chOff x="2442949" y="3780430"/>
            <a:chExt cx="97808" cy="254272"/>
          </a:xfrm>
        </p:grpSpPr>
        <p:cxnSp>
          <p:nvCxnSpPr>
            <p:cNvPr id="36" name="Rechte verbindingslijn 35"/>
            <p:cNvCxnSpPr/>
            <p:nvPr/>
          </p:nvCxnSpPr>
          <p:spPr>
            <a:xfrm>
              <a:off x="2442195" y="3780291"/>
              <a:ext cx="0" cy="2526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echte verbindingslijn 36"/>
            <p:cNvCxnSpPr/>
            <p:nvPr/>
          </p:nvCxnSpPr>
          <p:spPr>
            <a:xfrm>
              <a:off x="2538580" y="3774127"/>
              <a:ext cx="0" cy="2526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Rechte verbindingslijn 37"/>
          <p:cNvCxnSpPr/>
          <p:nvPr/>
        </p:nvCxnSpPr>
        <p:spPr>
          <a:xfrm>
            <a:off x="7068443" y="2006462"/>
            <a:ext cx="1449387" cy="1770063"/>
          </a:xfrm>
          <a:prstGeom prst="line">
            <a:avLst/>
          </a:prstGeom>
          <a:ln w="28575">
            <a:solidFill>
              <a:srgbClr val="3366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ep 38"/>
          <p:cNvGrpSpPr>
            <a:grpSpLocks/>
          </p:cNvGrpSpPr>
          <p:nvPr/>
        </p:nvGrpSpPr>
        <p:grpSpPr bwMode="auto">
          <a:xfrm rot="-8040000">
            <a:off x="7672486" y="2672419"/>
            <a:ext cx="96837" cy="254000"/>
            <a:chOff x="2442949" y="3780430"/>
            <a:chExt cx="97808" cy="254272"/>
          </a:xfrm>
        </p:grpSpPr>
        <p:cxnSp>
          <p:nvCxnSpPr>
            <p:cNvPr id="40" name="Rechte verbindingslijn 39"/>
            <p:cNvCxnSpPr/>
            <p:nvPr/>
          </p:nvCxnSpPr>
          <p:spPr>
            <a:xfrm>
              <a:off x="2443068" y="3779822"/>
              <a:ext cx="0" cy="2526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/>
            <p:cNvCxnSpPr/>
            <p:nvPr/>
          </p:nvCxnSpPr>
          <p:spPr>
            <a:xfrm>
              <a:off x="2541752" y="3781486"/>
              <a:ext cx="0" cy="2526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0" y="3610"/>
            <a:ext cx="9144000" cy="6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880000"/>
                </a:solidFill>
                <a:latin typeface="Times New Roman" pitchFamily="18" charset="0"/>
              </a:defRPr>
            </a:lvl9pPr>
          </a:lstStyle>
          <a:p>
            <a:pPr lvl="0" eaLnBrk="1" hangingPunct="1">
              <a:defRPr/>
            </a:pPr>
            <a:r>
              <a:rPr lang="nl-NL" altLang="nl-NL" sz="3200" b="1" kern="0" dirty="0">
                <a:solidFill>
                  <a:schemeClr val="tx1"/>
                </a:solidFill>
                <a:latin typeface="Times New Roman"/>
              </a:rPr>
              <a:t>MIDDELLOODLIJN (3.3) </a:t>
            </a:r>
          </a:p>
        </p:txBody>
      </p:sp>
    </p:spTree>
    <p:extLst>
      <p:ext uri="{BB962C8B-B14F-4D97-AF65-F5344CB8AC3E}">
        <p14:creationId xmlns:p14="http://schemas.microsoft.com/office/powerpoint/2010/main" val="40468876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C9879DD0EE034E94629545CD8D9B68" ma:contentTypeVersion="" ma:contentTypeDescription="Een nieuw document maken." ma:contentTypeScope="" ma:versionID="412dfebc2e282625d97ef4225500d2ce">
  <xsd:schema xmlns:xsd="http://www.w3.org/2001/XMLSchema" xmlns:xs="http://www.w3.org/2001/XMLSchema" xmlns:p="http://schemas.microsoft.com/office/2006/metadata/properties" xmlns:ns2="c17beec0-7551-4f93-a967-b06f8da7b683" xmlns:ns3="9ced8f2e-8f23-4355-9784-4a0aada28887" targetNamespace="http://schemas.microsoft.com/office/2006/metadata/properties" ma:root="true" ma:fieldsID="86cfd7d862feb8db691395c03efdca8b" ns2:_="" ns3:_="">
    <xsd:import namespace="c17beec0-7551-4f93-a967-b06f8da7b683"/>
    <xsd:import namespace="9ced8f2e-8f23-4355-9784-4a0aada288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7beec0-7551-4f93-a967-b06f8da7b6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ed8f2e-8f23-4355-9784-4a0aada288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A62DC7-4AD6-4303-8AC3-BFA8B20E210E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5ac78efb-61a8-4e6f-9a71-658cbbb0c40c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FA910B7-D4C0-492C-91C7-4C7AEA218F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722405-7CA4-4F66-93E3-BFF91D509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7beec0-7551-4f93-a967-b06f8da7b683"/>
    <ds:schemaRef ds:uri="9ced8f2e-8f23-4355-9784-4a0aada288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4080</TotalTime>
  <Words>828</Words>
  <Application>Microsoft Office PowerPoint</Application>
  <PresentationFormat>Diavoorstelling (4:3)</PresentationFormat>
  <Paragraphs>149</Paragraphs>
  <Slides>16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3" baseType="lpstr">
      <vt:lpstr>Arial</vt:lpstr>
      <vt:lpstr>Bell MT</vt:lpstr>
      <vt:lpstr>Calibri</vt:lpstr>
      <vt:lpstr>Cambria Math</vt:lpstr>
      <vt:lpstr>Times New Roman</vt:lpstr>
      <vt:lpstr>Wingdings</vt:lpstr>
      <vt:lpstr>Kantoorthema</vt:lpstr>
      <vt:lpstr>PowerPoint-presentatie</vt:lpstr>
      <vt:lpstr>PowerPoint-presentatie</vt:lpstr>
      <vt:lpstr>meetkunde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HUISWERK</vt:lpstr>
    </vt:vector>
  </TitlesOfParts>
  <Company>Kandinsky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Meetkunde                          van Euclides</dc:title>
  <dc:creator>Gert Hoogeboom</dc:creator>
  <cp:lastModifiedBy>Henriëtte van der Zalm</cp:lastModifiedBy>
  <cp:revision>216</cp:revision>
  <dcterms:created xsi:type="dcterms:W3CDTF">2013-02-06T20:23:08Z</dcterms:created>
  <dcterms:modified xsi:type="dcterms:W3CDTF">2023-09-07T07:46:24Z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0x01010017C9879DD0EE034E94629545CD8D9B68</vt:lpwstr>
  </property>
</Properties>
</file>