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9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8"/>
  </p:notesMasterIdLst>
  <p:sldIdLst>
    <p:sldId id="386" r:id="rId6"/>
    <p:sldId id="396" r:id="rId7"/>
    <p:sldId id="398" r:id="rId8"/>
    <p:sldId id="399" r:id="rId9"/>
    <p:sldId id="400" r:id="rId10"/>
    <p:sldId id="390" r:id="rId11"/>
    <p:sldId id="397" r:id="rId12"/>
    <p:sldId id="401" r:id="rId13"/>
    <p:sldId id="403" r:id="rId14"/>
    <p:sldId id="404" r:id="rId15"/>
    <p:sldId id="405" r:id="rId16"/>
    <p:sldId id="406" r:id="rId1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B81E6-B9DC-4093-AD6A-33B0C233C123}" v="5" dt="2023-09-11T07:43:39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8" autoAdjust="0"/>
    <p:restoredTop sz="96134" autoAdjust="0"/>
  </p:normalViewPr>
  <p:slideViewPr>
    <p:cSldViewPr>
      <p:cViewPr varScale="1">
        <p:scale>
          <a:sx n="56" d="100"/>
          <a:sy n="56" d="100"/>
        </p:scale>
        <p:origin x="143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ëtte van der Zalm" userId="627fd1d2-9a97-4046-b3d1-ed2250c8d20a" providerId="ADAL" clId="{DC9B81E6-B9DC-4093-AD6A-33B0C233C123}"/>
    <pc:docChg chg="modSld">
      <pc:chgData name="Henriëtte van der Zalm" userId="627fd1d2-9a97-4046-b3d1-ed2250c8d20a" providerId="ADAL" clId="{DC9B81E6-B9DC-4093-AD6A-33B0C233C123}" dt="2023-09-11T07:43:39.601" v="4" actId="20577"/>
      <pc:docMkLst>
        <pc:docMk/>
      </pc:docMkLst>
      <pc:sldChg chg="modSp modAnim">
        <pc:chgData name="Henriëtte van der Zalm" userId="627fd1d2-9a97-4046-b3d1-ed2250c8d20a" providerId="ADAL" clId="{DC9B81E6-B9DC-4093-AD6A-33B0C233C123}" dt="2023-09-11T07:43:39.601" v="4" actId="20577"/>
        <pc:sldMkLst>
          <pc:docMk/>
          <pc:sldMk cId="15098489" sldId="397"/>
        </pc:sldMkLst>
        <pc:spChg chg="mod">
          <ac:chgData name="Henriëtte van der Zalm" userId="627fd1d2-9a97-4046-b3d1-ed2250c8d20a" providerId="ADAL" clId="{DC9B81E6-B9DC-4093-AD6A-33B0C233C123}" dt="2023-09-11T07:43:39.601" v="4" actId="20577"/>
          <ac:spMkLst>
            <pc:docMk/>
            <pc:sldMk cId="15098489" sldId="397"/>
            <ac:spMk id="18" creationId="{00000000-0000-0000-0000-000000000000}"/>
          </ac:spMkLst>
        </pc:spChg>
      </pc:sldChg>
    </pc:docChg>
  </pc:docChgLst>
  <pc:docChgLst>
    <pc:chgData name="Henriëtte van der Zalm" userId="627fd1d2-9a97-4046-b3d1-ed2250c8d20a" providerId="ADAL" clId="{B9CDBA5D-950C-487A-97D2-0C606FC2ACEB}"/>
    <pc:docChg chg="modSld">
      <pc:chgData name="Henriëtte van der Zalm" userId="627fd1d2-9a97-4046-b3d1-ed2250c8d20a" providerId="ADAL" clId="{B9CDBA5D-950C-487A-97D2-0C606FC2ACEB}" dt="2022-09-07T13:35:39.388" v="23" actId="20577"/>
      <pc:docMkLst>
        <pc:docMk/>
      </pc:docMkLst>
      <pc:sldChg chg="modSp mod">
        <pc:chgData name="Henriëtte van der Zalm" userId="627fd1d2-9a97-4046-b3d1-ed2250c8d20a" providerId="ADAL" clId="{B9CDBA5D-950C-487A-97D2-0C606FC2ACEB}" dt="2022-09-07T13:35:39.388" v="23" actId="20577"/>
        <pc:sldMkLst>
          <pc:docMk/>
          <pc:sldMk cId="1820319948" sldId="406"/>
        </pc:sldMkLst>
        <pc:spChg chg="mod">
          <ac:chgData name="Henriëtte van der Zalm" userId="627fd1d2-9a97-4046-b3d1-ed2250c8d20a" providerId="ADAL" clId="{B9CDBA5D-950C-487A-97D2-0C606FC2ACEB}" dt="2022-09-07T13:35:39.388" v="23" actId="20577"/>
          <ac:spMkLst>
            <pc:docMk/>
            <pc:sldMk cId="1820319948" sldId="40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DC2DC-EA65-435F-8E2C-70BD2B96AE85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4393D-64B8-4AB1-978D-7DB1FC1D3F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996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833182-3F4C-40E6-BC78-7991ABC4CAAA}" type="slidenum">
              <a:rPr lang="nl-NL" altLang="nl-NL" smtClean="0"/>
              <a:pPr>
                <a:spcBef>
                  <a:spcPct val="0"/>
                </a:spcBef>
              </a:pPr>
              <a:t>9</a:t>
            </a:fld>
            <a:endParaRPr lang="nl-NL" altLang="nl-NL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57415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833182-3F4C-40E6-BC78-7991ABC4CAAA}" type="slidenum">
              <a:rPr lang="nl-NL" altLang="nl-NL" smtClean="0"/>
              <a:pPr>
                <a:spcBef>
                  <a:spcPct val="0"/>
                </a:spcBef>
              </a:pPr>
              <a:t>10</a:t>
            </a:fld>
            <a:endParaRPr lang="nl-NL" altLang="nl-NL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l-NL" altLang="nl-NL"/>
              <a:t>Antwoord: huidige datum veranderd. De kolom Duur zou je continu mee moeten veranderen?</a:t>
            </a:r>
          </a:p>
          <a:p>
            <a:pPr eaLnBrk="1" hangingPunct="1"/>
            <a:endParaRPr lang="nl-NL" altLang="nl-NL"/>
          </a:p>
          <a:p>
            <a:pPr eaLnBrk="1" hangingPunct="1"/>
            <a:r>
              <a:rPr lang="nl-NL" altLang="nl-NL"/>
              <a:t>Berekeningen doe je in queries!!!!!</a:t>
            </a:r>
          </a:p>
        </p:txBody>
      </p:sp>
    </p:spTree>
    <p:extLst>
      <p:ext uri="{BB962C8B-B14F-4D97-AF65-F5344CB8AC3E}">
        <p14:creationId xmlns:p14="http://schemas.microsoft.com/office/powerpoint/2010/main" val="99686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6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008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010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4" y="2130426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1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11-9-2023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11-9-2023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23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6" y="4406902"/>
            <a:ext cx="7772400" cy="1362074"/>
          </a:xfrm>
        </p:spPr>
        <p:txBody>
          <a:bodyPr anchor="t"/>
          <a:lstStyle>
            <a:lvl1pPr algn="l">
              <a:defRPr sz="3993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6" y="2906717"/>
            <a:ext cx="7772400" cy="1500187"/>
          </a:xfrm>
        </p:spPr>
        <p:txBody>
          <a:bodyPr anchor="b"/>
          <a:lstStyle>
            <a:lvl1pPr marL="0" indent="0">
              <a:buNone/>
              <a:defRPr sz="1996">
                <a:solidFill>
                  <a:schemeClr val="tx1">
                    <a:tint val="75000"/>
                  </a:schemeClr>
                </a:solidFill>
              </a:defRPr>
            </a:lvl1pPr>
            <a:lvl2pPr marL="456443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2pPr>
            <a:lvl3pPr marL="91288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9333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577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222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8664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511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51554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11-9-2023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8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1" cy="4525963"/>
          </a:xfrm>
        </p:spPr>
        <p:txBody>
          <a:bodyPr/>
          <a:lstStyle>
            <a:lvl1pPr>
              <a:defRPr sz="2796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199" y="1600204"/>
            <a:ext cx="4038601" cy="4525963"/>
          </a:xfrm>
        </p:spPr>
        <p:txBody>
          <a:bodyPr/>
          <a:lstStyle>
            <a:lvl1pPr>
              <a:defRPr sz="2796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11-9-2023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40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443" indent="0">
              <a:buNone/>
              <a:defRPr sz="1996" b="1"/>
            </a:lvl2pPr>
            <a:lvl3pPr marL="912888" indent="0">
              <a:buNone/>
              <a:defRPr sz="1797" b="1"/>
            </a:lvl3pPr>
            <a:lvl4pPr marL="1369333" indent="0">
              <a:buNone/>
              <a:defRPr sz="1597" b="1"/>
            </a:lvl4pPr>
            <a:lvl5pPr marL="1825778" indent="0">
              <a:buNone/>
              <a:defRPr sz="1597" b="1"/>
            </a:lvl5pPr>
            <a:lvl6pPr marL="2282221" indent="0">
              <a:buNone/>
              <a:defRPr sz="1597" b="1"/>
            </a:lvl6pPr>
            <a:lvl7pPr marL="2738664" indent="0">
              <a:buNone/>
              <a:defRPr sz="1597" b="1"/>
            </a:lvl7pPr>
            <a:lvl8pPr marL="3195111" indent="0">
              <a:buNone/>
              <a:defRPr sz="1597" b="1"/>
            </a:lvl8pPr>
            <a:lvl9pPr marL="3651554" indent="0">
              <a:buNone/>
              <a:defRPr sz="1597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443" indent="0">
              <a:buNone/>
              <a:defRPr sz="1996" b="1"/>
            </a:lvl2pPr>
            <a:lvl3pPr marL="912888" indent="0">
              <a:buNone/>
              <a:defRPr sz="1797" b="1"/>
            </a:lvl3pPr>
            <a:lvl4pPr marL="1369333" indent="0">
              <a:buNone/>
              <a:defRPr sz="1597" b="1"/>
            </a:lvl4pPr>
            <a:lvl5pPr marL="1825778" indent="0">
              <a:buNone/>
              <a:defRPr sz="1597" b="1"/>
            </a:lvl5pPr>
            <a:lvl6pPr marL="2282221" indent="0">
              <a:buNone/>
              <a:defRPr sz="1597" b="1"/>
            </a:lvl6pPr>
            <a:lvl7pPr marL="2738664" indent="0">
              <a:buNone/>
              <a:defRPr sz="1597" b="1"/>
            </a:lvl7pPr>
            <a:lvl8pPr marL="3195111" indent="0">
              <a:buNone/>
              <a:defRPr sz="1597" b="1"/>
            </a:lvl8pPr>
            <a:lvl9pPr marL="3651554" indent="0">
              <a:buNone/>
              <a:defRPr sz="1597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11-9-2023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5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11-9-2023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86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11-9-2023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61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3" y="273053"/>
            <a:ext cx="3008313" cy="1162050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193"/>
            </a:lvl1pPr>
            <a:lvl2pPr>
              <a:defRPr sz="2796"/>
            </a:lvl2pPr>
            <a:lvl3pPr>
              <a:defRPr sz="2396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3" y="1435101"/>
            <a:ext cx="3008313" cy="4691062"/>
          </a:xfrm>
        </p:spPr>
        <p:txBody>
          <a:bodyPr/>
          <a:lstStyle>
            <a:lvl1pPr marL="0" indent="0">
              <a:buNone/>
              <a:defRPr sz="1397"/>
            </a:lvl1pPr>
            <a:lvl2pPr marL="456443" indent="0">
              <a:buNone/>
              <a:defRPr sz="1199"/>
            </a:lvl2pPr>
            <a:lvl3pPr marL="912888" indent="0">
              <a:buNone/>
              <a:defRPr sz="999"/>
            </a:lvl3pPr>
            <a:lvl4pPr marL="1369333" indent="0">
              <a:buNone/>
              <a:defRPr sz="900"/>
            </a:lvl4pPr>
            <a:lvl5pPr marL="1825778" indent="0">
              <a:buNone/>
              <a:defRPr sz="900"/>
            </a:lvl5pPr>
            <a:lvl6pPr marL="2282221" indent="0">
              <a:buNone/>
              <a:defRPr sz="900"/>
            </a:lvl6pPr>
            <a:lvl7pPr marL="2738664" indent="0">
              <a:buNone/>
              <a:defRPr sz="900"/>
            </a:lvl7pPr>
            <a:lvl8pPr marL="3195111" indent="0">
              <a:buNone/>
              <a:defRPr sz="900"/>
            </a:lvl8pPr>
            <a:lvl9pPr marL="3651554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11-9-2023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8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0740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4"/>
            <a:ext cx="5486400" cy="4114800"/>
          </a:xfrm>
        </p:spPr>
        <p:txBody>
          <a:bodyPr/>
          <a:lstStyle>
            <a:lvl1pPr marL="0" indent="0">
              <a:buNone/>
              <a:defRPr sz="3193"/>
            </a:lvl1pPr>
            <a:lvl2pPr marL="456443" indent="0">
              <a:buNone/>
              <a:defRPr sz="2796"/>
            </a:lvl2pPr>
            <a:lvl3pPr marL="912888" indent="0">
              <a:buNone/>
              <a:defRPr sz="2396"/>
            </a:lvl3pPr>
            <a:lvl4pPr marL="1369333" indent="0">
              <a:buNone/>
              <a:defRPr sz="1996"/>
            </a:lvl4pPr>
            <a:lvl5pPr marL="1825778" indent="0">
              <a:buNone/>
              <a:defRPr sz="1996"/>
            </a:lvl5pPr>
            <a:lvl6pPr marL="2282221" indent="0">
              <a:buNone/>
              <a:defRPr sz="1996"/>
            </a:lvl6pPr>
            <a:lvl7pPr marL="2738664" indent="0">
              <a:buNone/>
              <a:defRPr sz="1996"/>
            </a:lvl7pPr>
            <a:lvl8pPr marL="3195111" indent="0">
              <a:buNone/>
              <a:defRPr sz="1996"/>
            </a:lvl8pPr>
            <a:lvl9pPr marL="3651554" indent="0">
              <a:buNone/>
              <a:defRPr sz="1996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397"/>
            </a:lvl1pPr>
            <a:lvl2pPr marL="456443" indent="0">
              <a:buNone/>
              <a:defRPr sz="1199"/>
            </a:lvl2pPr>
            <a:lvl3pPr marL="912888" indent="0">
              <a:buNone/>
              <a:defRPr sz="999"/>
            </a:lvl3pPr>
            <a:lvl4pPr marL="1369333" indent="0">
              <a:buNone/>
              <a:defRPr sz="900"/>
            </a:lvl4pPr>
            <a:lvl5pPr marL="1825778" indent="0">
              <a:buNone/>
              <a:defRPr sz="900"/>
            </a:lvl5pPr>
            <a:lvl6pPr marL="2282221" indent="0">
              <a:buNone/>
              <a:defRPr sz="900"/>
            </a:lvl6pPr>
            <a:lvl7pPr marL="2738664" indent="0">
              <a:buNone/>
              <a:defRPr sz="900"/>
            </a:lvl7pPr>
            <a:lvl8pPr marL="3195111" indent="0">
              <a:buNone/>
              <a:defRPr sz="900"/>
            </a:lvl8pPr>
            <a:lvl9pPr marL="3651554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11-9-2023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56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11-9-2023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21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2" y="274642"/>
            <a:ext cx="2057401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3" y="274642"/>
            <a:ext cx="6019801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11-9-2023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5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338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58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78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18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948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76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352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0446-D228-4688-8C00-2A4DA2BF40FF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60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99"/>
            </a:gs>
            <a:gs pos="50000">
              <a:srgbClr val="FFFFCD"/>
            </a:gs>
            <a:gs pos="100000">
              <a:srgbClr val="FFCC9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10568" fontAlgn="auto">
              <a:spcBef>
                <a:spcPts val="0"/>
              </a:spcBef>
              <a:spcAft>
                <a:spcPts val="0"/>
              </a:spcAft>
            </a:pPr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810568" fontAlgn="auto">
                <a:spcBef>
                  <a:spcPts val="0"/>
                </a:spcBef>
                <a:spcAft>
                  <a:spcPts val="0"/>
                </a:spcAft>
              </a:pPr>
              <a:t>11-9-2023</a:t>
            </a:fld>
            <a:endParaRPr lang="nl-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4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10568" fontAlgn="auto">
              <a:spcBef>
                <a:spcPts val="0"/>
              </a:spcBef>
              <a:spcAft>
                <a:spcPts val="0"/>
              </a:spcAft>
            </a:pPr>
            <a:endParaRPr lang="nl-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10568" fontAlgn="auto">
              <a:spcBef>
                <a:spcPts val="0"/>
              </a:spcBef>
              <a:spcAft>
                <a:spcPts val="0"/>
              </a:spcAft>
            </a:pPr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810568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552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88" rtl="0" eaLnBrk="1" latinLnBrk="0" hangingPunct="1">
        <a:spcBef>
          <a:spcPct val="0"/>
        </a:spcBef>
        <a:buNone/>
        <a:defRPr sz="43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333" indent="-342333" algn="l" defTabSz="912888" rtl="0" eaLnBrk="1" latinLnBrk="0" hangingPunct="1">
        <a:spcBef>
          <a:spcPct val="20000"/>
        </a:spcBef>
        <a:buFont typeface="Arial" pitchFamily="34" charset="0"/>
        <a:buChar char="•"/>
        <a:defRPr sz="3193" kern="1200">
          <a:solidFill>
            <a:schemeClr val="tx1"/>
          </a:solidFill>
          <a:latin typeface="+mn-lt"/>
          <a:ea typeface="+mn-ea"/>
          <a:cs typeface="+mn-cs"/>
        </a:defRPr>
      </a:lvl1pPr>
      <a:lvl2pPr marL="741721" indent="-285278" algn="l" defTabSz="912888" rtl="0" eaLnBrk="1" latinLnBrk="0" hangingPunct="1">
        <a:spcBef>
          <a:spcPct val="20000"/>
        </a:spcBef>
        <a:buFont typeface="Arial" pitchFamily="34" charset="0"/>
        <a:buChar char="–"/>
        <a:defRPr sz="2796" kern="1200">
          <a:solidFill>
            <a:schemeClr val="tx1"/>
          </a:solidFill>
          <a:latin typeface="+mn-lt"/>
          <a:ea typeface="+mn-ea"/>
          <a:cs typeface="+mn-cs"/>
        </a:defRPr>
      </a:lvl2pPr>
      <a:lvl3pPr marL="1141112" indent="-228222" algn="l" defTabSz="912888" rtl="0" eaLnBrk="1" latinLnBrk="0" hangingPunct="1">
        <a:spcBef>
          <a:spcPct val="20000"/>
        </a:spcBef>
        <a:buFont typeface="Arial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597555" indent="-228222" algn="l" defTabSz="912888" rtl="0" eaLnBrk="1" latinLnBrk="0" hangingPunct="1">
        <a:spcBef>
          <a:spcPct val="20000"/>
        </a:spcBef>
        <a:buFont typeface="Arial" pitchFamily="34" charset="0"/>
        <a:buChar char="–"/>
        <a:defRPr sz="1996" kern="1200">
          <a:solidFill>
            <a:schemeClr val="tx1"/>
          </a:solidFill>
          <a:latin typeface="+mn-lt"/>
          <a:ea typeface="+mn-ea"/>
          <a:cs typeface="+mn-cs"/>
        </a:defRPr>
      </a:lvl4pPr>
      <a:lvl5pPr marL="2053998" indent="-228222" algn="l" defTabSz="912888" rtl="0" eaLnBrk="1" latinLnBrk="0" hangingPunct="1">
        <a:spcBef>
          <a:spcPct val="20000"/>
        </a:spcBef>
        <a:buFont typeface="Arial" pitchFamily="34" charset="0"/>
        <a:buChar char="»"/>
        <a:defRPr sz="1996" kern="1200">
          <a:solidFill>
            <a:schemeClr val="tx1"/>
          </a:solidFill>
          <a:latin typeface="+mn-lt"/>
          <a:ea typeface="+mn-ea"/>
          <a:cs typeface="+mn-cs"/>
        </a:defRPr>
      </a:lvl5pPr>
      <a:lvl6pPr marL="2510443" indent="-228222" algn="l" defTabSz="912888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6pPr>
      <a:lvl7pPr marL="2966888" indent="-228222" algn="l" defTabSz="912888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7pPr>
      <a:lvl8pPr marL="3423331" indent="-228222" algn="l" defTabSz="912888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8pPr>
      <a:lvl9pPr marL="3879776" indent="-228222" algn="l" defTabSz="912888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443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888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9333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778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2221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8664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5111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1554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l.wikipedia.org/wiki/Parallellogram_van_Varignon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13" Type="http://schemas.openxmlformats.org/officeDocument/2006/relationships/image" Target="../media/image4.png"/><Relationship Id="rId3" Type="http://schemas.openxmlformats.org/officeDocument/2006/relationships/image" Target="../media/image189.png"/><Relationship Id="rId7" Type="http://schemas.openxmlformats.org/officeDocument/2006/relationships/image" Target="../media/image1800.png"/><Relationship Id="rId12" Type="http://schemas.openxmlformats.org/officeDocument/2006/relationships/image" Target="../media/image193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0.png"/><Relationship Id="rId11" Type="http://schemas.openxmlformats.org/officeDocument/2006/relationships/image" Target="../media/image192.png"/><Relationship Id="rId5" Type="http://schemas.openxmlformats.org/officeDocument/2006/relationships/image" Target="../media/image1780.png"/><Relationship Id="rId10" Type="http://schemas.openxmlformats.org/officeDocument/2006/relationships/image" Target="../media/image191.png"/><Relationship Id="rId9" Type="http://schemas.openxmlformats.org/officeDocument/2006/relationships/image" Target="../media/image1820.png"/><Relationship Id="rId14" Type="http://schemas.openxmlformats.org/officeDocument/2006/relationships/image" Target="../media/image19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197.png"/><Relationship Id="rId7" Type="http://schemas.openxmlformats.org/officeDocument/2006/relationships/image" Target="../media/image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10" Type="http://schemas.openxmlformats.org/officeDocument/2006/relationships/image" Target="../media/image204.png"/><Relationship Id="rId4" Type="http://schemas.openxmlformats.org/officeDocument/2006/relationships/image" Target="../media/image198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99392"/>
            <a:ext cx="9431503" cy="69573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023" y="1484784"/>
            <a:ext cx="3726889" cy="766741"/>
          </a:xfrm>
        </p:spPr>
        <p:txBody>
          <a:bodyPr>
            <a:normAutofit fontScale="90000"/>
          </a:bodyPr>
          <a:lstStyle/>
          <a:p>
            <a:pPr algn="l">
              <a:spcBef>
                <a:spcPts val="0"/>
              </a:spcBef>
            </a:pPr>
            <a:r>
              <a:rPr lang="nl-NL" sz="6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meetkunde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851920" y="2249576"/>
            <a:ext cx="422256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nl-NL" sz="6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Euclides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7041" y="3734448"/>
            <a:ext cx="92874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“Wat we hebben bewezen, mogen we toepassen”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7041" y="5229200"/>
            <a:ext cx="4824536" cy="693057"/>
          </a:xfrm>
          <a:prstGeom prst="rect">
            <a:avLst/>
          </a:prstGeom>
        </p:spPr>
        <p:txBody>
          <a:bodyPr vert="horz" lIns="91440" tIns="45720" rIns="91440" bIns="10800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nl-NL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les 4</a:t>
            </a:r>
          </a:p>
        </p:txBody>
      </p:sp>
    </p:spTree>
    <p:extLst>
      <p:ext uri="{BB962C8B-B14F-4D97-AF65-F5344CB8AC3E}">
        <p14:creationId xmlns:p14="http://schemas.microsoft.com/office/powerpoint/2010/main" val="143967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4" t="71903" r="45362" b="4204"/>
          <a:stretch/>
        </p:blipFill>
        <p:spPr bwMode="auto">
          <a:xfrm>
            <a:off x="467544" y="764704"/>
            <a:ext cx="3096344" cy="18722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Afbeelding 1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4" t="32777" r="21728" b="41755"/>
          <a:stretch/>
        </p:blipFill>
        <p:spPr bwMode="auto">
          <a:xfrm>
            <a:off x="4566528" y="810593"/>
            <a:ext cx="2957799" cy="18263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Afbeelding 1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5" t="21050" r="27319" b="47929"/>
          <a:stretch/>
        </p:blipFill>
        <p:spPr bwMode="auto">
          <a:xfrm>
            <a:off x="467544" y="3076198"/>
            <a:ext cx="3096344" cy="23093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Afbeelding 1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9" t="24903" r="27050" b="43170"/>
          <a:stretch/>
        </p:blipFill>
        <p:spPr bwMode="auto">
          <a:xfrm>
            <a:off x="4566528" y="3076197"/>
            <a:ext cx="2381736" cy="23093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3610"/>
            <a:ext cx="9144000" cy="6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2800" b="1" kern="0" dirty="0">
                <a:solidFill>
                  <a:schemeClr val="tx1"/>
                </a:solidFill>
                <a:latin typeface="Times New Roman"/>
              </a:rPr>
              <a:t>PARALLELLOGRAM VAN VARIGNON (3.4, opgave 28)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39DFA3F-9385-4C79-8F8D-DDCA7EBC45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892221"/>
            <a:ext cx="1963223" cy="1963223"/>
          </a:xfrm>
          <a:prstGeom prst="rect">
            <a:avLst/>
          </a:prstGeom>
        </p:spPr>
      </p:pic>
      <p:sp>
        <p:nvSpPr>
          <p:cNvPr id="9" name="Gedachtewolkje: wolk 5">
            <a:extLst>
              <a:ext uri="{FF2B5EF4-FFF2-40B4-BE49-F238E27FC236}">
                <a16:creationId xmlns:a16="http://schemas.microsoft.com/office/drawing/2014/main" id="{00AB945A-1BA2-4C05-B467-5750D937CBFE}"/>
              </a:ext>
            </a:extLst>
          </p:cNvPr>
          <p:cNvSpPr/>
          <p:nvPr/>
        </p:nvSpPr>
        <p:spPr>
          <a:xfrm>
            <a:off x="107504" y="5589240"/>
            <a:ext cx="6120680" cy="1080120"/>
          </a:xfrm>
          <a:prstGeom prst="cloudCallout">
            <a:avLst>
              <a:gd name="adj1" fmla="val 75852"/>
              <a:gd name="adj2" fmla="val -3599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nl-NL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Alles bekeken</a:t>
            </a:r>
            <a:r>
              <a:rPr lang="nl-NL" altLang="nl-NL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  <a:endParaRPr lang="en-NL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l="23589" t="31562" r="33798" b="20343"/>
          <a:stretch/>
        </p:blipFill>
        <p:spPr>
          <a:xfrm>
            <a:off x="539552" y="826932"/>
            <a:ext cx="8064896" cy="4608512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539552" y="5661248"/>
            <a:ext cx="80648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https://nl.wikipedia.org/wiki/Parallellogram_van_Varignon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(geraadpleegd 12 september 2017)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3610"/>
            <a:ext cx="9144000" cy="6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2800" b="1" kern="0" dirty="0">
                <a:solidFill>
                  <a:schemeClr val="tx1"/>
                </a:solidFill>
                <a:latin typeface="Times New Roman"/>
              </a:rPr>
              <a:t>PARALLELLOGRAM VAN VARIGNON (3.4, opgave 28) 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46" y="3685504"/>
            <a:ext cx="2081238" cy="17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5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2"/>
          <p:cNvSpPr txBox="1">
            <a:spLocks noChangeArrowheads="1"/>
          </p:cNvSpPr>
          <p:nvPr/>
        </p:nvSpPr>
        <p:spPr bwMode="auto">
          <a:xfrm>
            <a:off x="1" y="1196752"/>
            <a:ext cx="8964488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nl-NL" altLang="nl-NL" sz="2400" b="1" kern="0" dirty="0">
                <a:solidFill>
                  <a:schemeClr val="tx1"/>
                </a:solidFill>
                <a:latin typeface="Times New Roman"/>
              </a:rPr>
              <a:t>leren 3.4 theorie / diaserie: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2400" b="1" kern="0" dirty="0">
                <a:solidFill>
                  <a:schemeClr val="tx1"/>
                </a:solidFill>
                <a:latin typeface="Times New Roman"/>
              </a:rPr>
              <a:t>+ stellingenblad (stellingen tot nu toe </a:t>
            </a:r>
            <a:r>
              <a:rPr lang="en-US" altLang="nl-NL" sz="2400" b="1" kern="0" dirty="0" err="1">
                <a:solidFill>
                  <a:schemeClr val="tx1"/>
                </a:solidFill>
                <a:latin typeface="Times New Roman"/>
              </a:rPr>
              <a:t>bewezen</a:t>
            </a:r>
            <a:r>
              <a:rPr lang="en-US" altLang="nl-NL" sz="2400" b="1" kern="0" dirty="0">
                <a:solidFill>
                  <a:schemeClr val="tx1"/>
                </a:solidFill>
                <a:latin typeface="Times New Roman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nl-NL" sz="2400" b="1" kern="0" dirty="0">
              <a:solidFill>
                <a:schemeClr val="tx1"/>
              </a:solidFill>
              <a:latin typeface="Times New Roman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2400" b="1" kern="0" dirty="0" err="1">
                <a:solidFill>
                  <a:schemeClr val="tx1"/>
                </a:solidFill>
                <a:latin typeface="Times New Roman"/>
              </a:rPr>
              <a:t>eventueel</a:t>
            </a:r>
            <a:r>
              <a:rPr lang="en-US" altLang="nl-NL" sz="2400" b="1" kern="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altLang="nl-NL" sz="2400" b="1" kern="0" dirty="0" err="1">
                <a:solidFill>
                  <a:schemeClr val="tx1"/>
                </a:solidFill>
                <a:latin typeface="Times New Roman"/>
              </a:rPr>
              <a:t>nog</a:t>
            </a:r>
            <a:r>
              <a:rPr lang="en-US" altLang="nl-NL" sz="2400" b="1" kern="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altLang="nl-NL" sz="2400" b="1" kern="0" dirty="0" err="1">
                <a:solidFill>
                  <a:schemeClr val="tx1"/>
                </a:solidFill>
                <a:latin typeface="Times New Roman"/>
              </a:rPr>
              <a:t>maken</a:t>
            </a:r>
            <a:r>
              <a:rPr lang="en-US" altLang="nl-NL" sz="2400" b="1" kern="0">
                <a:solidFill>
                  <a:schemeClr val="tx1"/>
                </a:solidFill>
                <a:latin typeface="Times New Roman"/>
              </a:rPr>
              <a:t>:</a:t>
            </a:r>
            <a:endParaRPr lang="en-US" altLang="nl-NL" sz="2400" b="1" kern="0" dirty="0">
              <a:solidFill>
                <a:schemeClr val="tx1"/>
              </a:solidFill>
              <a:latin typeface="Times New Roman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2400" b="1" kern="0" dirty="0">
                <a:solidFill>
                  <a:schemeClr val="tx1"/>
                </a:solidFill>
                <a:latin typeface="Times New Roman"/>
              </a:rPr>
              <a:t>+ opgave 26 (middenparallel)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2400" b="1" kern="0" dirty="0">
                <a:solidFill>
                  <a:schemeClr val="tx1"/>
                </a:solidFill>
                <a:latin typeface="Times New Roman"/>
              </a:rPr>
              <a:t>+ opgave 27 (zwaartelijnen)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2400" b="1" kern="0" dirty="0">
                <a:solidFill>
                  <a:schemeClr val="tx1"/>
                </a:solidFill>
                <a:latin typeface="Times New Roman"/>
              </a:rPr>
              <a:t>+ opgave 28 (parallelogram van Varignon)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nl-NL" sz="2400" b="1" kern="0" dirty="0">
              <a:solidFill>
                <a:schemeClr val="tx1"/>
              </a:solidFill>
              <a:latin typeface="Times New Roman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2400" b="1" kern="0" dirty="0">
                <a:latin typeface="Times New Roman"/>
              </a:rPr>
              <a:t>nog maken:</a:t>
            </a:r>
            <a:endParaRPr lang="nl-NL" altLang="nl-NL" sz="2400" b="1" kern="0" dirty="0">
              <a:latin typeface="Times New Roman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nl-NL" altLang="en-US" sz="2400" b="1" dirty="0">
                <a:solidFill>
                  <a:schemeClr val="tx1"/>
                </a:solidFill>
              </a:rPr>
              <a:t>3.4: 	25 (gebruik onze bewijsstructuur)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nl-NL" altLang="en-US" sz="1000" b="1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nl-NL" altLang="en-US" sz="2400" b="1" dirty="0">
                <a:solidFill>
                  <a:schemeClr val="tx1"/>
                </a:solidFill>
              </a:rPr>
              <a:t>3.4: 	29 (volgens het boek)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0"/>
            <a:ext cx="9143999" cy="6206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2888" rtl="0" eaLnBrk="1" latinLnBrk="0" hangingPunct="1">
              <a:spcBef>
                <a:spcPct val="0"/>
              </a:spcBef>
              <a:buNone/>
              <a:defRPr sz="439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altLang="nl-NL" sz="3200" b="1" kern="0" dirty="0">
                <a:latin typeface="Times New Roman"/>
              </a:rPr>
              <a:t>HUISWERK</a:t>
            </a:r>
          </a:p>
        </p:txBody>
      </p:sp>
    </p:spTree>
    <p:extLst>
      <p:ext uri="{BB962C8B-B14F-4D97-AF65-F5344CB8AC3E}">
        <p14:creationId xmlns:p14="http://schemas.microsoft.com/office/powerpoint/2010/main" val="182031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8D1A9A2-0005-41B3-822A-DFA4954C4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-2065"/>
            <a:ext cx="9143998" cy="7191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GELIJKVORMIGE  DRIEHOEKEN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39DFA3F-9385-4C79-8F8D-DDCA7EBC45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" y="2470024"/>
            <a:ext cx="2921200" cy="2921200"/>
          </a:xfrm>
          <a:prstGeom prst="rect">
            <a:avLst/>
          </a:prstGeom>
        </p:spPr>
      </p:pic>
      <p:sp>
        <p:nvSpPr>
          <p:cNvPr id="4" name="Gedachtewolkje: wolk 4">
            <a:extLst>
              <a:ext uri="{FF2B5EF4-FFF2-40B4-BE49-F238E27FC236}">
                <a16:creationId xmlns:a16="http://schemas.microsoft.com/office/drawing/2014/main" id="{EC8B5F3E-B70D-460F-BFB0-259CFEDC5E05}"/>
              </a:ext>
            </a:extLst>
          </p:cNvPr>
          <p:cNvSpPr/>
          <p:nvPr/>
        </p:nvSpPr>
        <p:spPr>
          <a:xfrm>
            <a:off x="179512" y="717089"/>
            <a:ext cx="8856984" cy="1775807"/>
          </a:xfrm>
          <a:prstGeom prst="cloudCallout">
            <a:avLst>
              <a:gd name="adj1" fmla="val -28228"/>
              <a:gd name="adj2" fmla="val 153351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lvl="0" algn="ctr"/>
            <a:r>
              <a:rPr lang="nl-NL" altLang="nl-NL" sz="4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Wat betekent gelijkvormig? </a:t>
            </a:r>
            <a:endParaRPr kumimoji="0" lang="en-NL" sz="4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edachtewolkje: wolk 4">
            <a:extLst>
              <a:ext uri="{FF2B5EF4-FFF2-40B4-BE49-F238E27FC236}">
                <a16:creationId xmlns:a16="http://schemas.microsoft.com/office/drawing/2014/main" id="{EC8B5F3E-B70D-460F-BFB0-259CFEDC5E05}"/>
              </a:ext>
            </a:extLst>
          </p:cNvPr>
          <p:cNvSpPr/>
          <p:nvPr/>
        </p:nvSpPr>
        <p:spPr>
          <a:xfrm>
            <a:off x="2555776" y="4869160"/>
            <a:ext cx="6480720" cy="1777582"/>
          </a:xfrm>
          <a:prstGeom prst="cloudCallout">
            <a:avLst>
              <a:gd name="adj1" fmla="val -57360"/>
              <a:gd name="adj2" fmla="val -73676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r>
              <a:rPr lang="nl-NL" altLang="nl-NL" sz="4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En….welk bewijs is nodig? </a:t>
            </a:r>
            <a:endParaRPr kumimoji="0" lang="en-NL" sz="4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8D1A9A2-0005-41B3-822A-DFA4954C4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-2065"/>
            <a:ext cx="9143998" cy="7191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GELIJKVORMIGE  DRIEHOEKEN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9">
                <a:extLst>
                  <a:ext uri="{FF2B5EF4-FFF2-40B4-BE49-F238E27FC236}">
                    <a16:creationId xmlns:a16="http://schemas.microsoft.com/office/drawing/2014/main" id="{1D558CD4-B0E3-4BD9-B209-BCCEC459F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08721"/>
                <a:ext cx="9143999" cy="936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rIns="108000"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b="1" u="sng" dirty="0"/>
                  <a:t>DEFINITIE</a:t>
                </a:r>
                <a:r>
                  <a:rPr lang="nl-NL" altLang="nl-NL" dirty="0"/>
                  <a:t> 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𝐴𝐵𝐶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en </a:t>
                </a:r>
                <a14:m>
                  <m:oMath xmlns:m="http://schemas.openxmlformats.org/officeDocument/2006/math"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𝐷𝐸𝐹</m:t>
                    </m:r>
                  </m:oMath>
                </a14:m>
                <a:r>
                  <a:rPr lang="nl-NL" altLang="nl-NL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nl-NL" altLang="nl-NL" dirty="0"/>
                  <a:t>zijn </a:t>
                </a:r>
                <a:r>
                  <a:rPr lang="nl-NL" altLang="nl-NL" dirty="0">
                    <a:solidFill>
                      <a:srgbClr val="880000"/>
                    </a:solidFill>
                  </a:rPr>
                  <a:t>gelijkvormig </a:t>
                </a:r>
                <a:r>
                  <a:rPr lang="nl-NL" altLang="nl-NL" dirty="0"/>
                  <a:t>als de ene driehoek een vergroting is van de andere. </a:t>
                </a:r>
              </a:p>
            </p:txBody>
          </p:sp>
        </mc:Choice>
        <mc:Fallback xmlns="">
          <p:sp>
            <p:nvSpPr>
              <p:cNvPr id="4" name="Rectangle 9">
                <a:extLst>
                  <a:ext uri="{FF2B5EF4-FFF2-40B4-BE49-F238E27FC236}">
                    <a16:creationId xmlns:a16="http://schemas.microsoft.com/office/drawing/2014/main" id="{1D558CD4-B0E3-4BD9-B209-BCCEC459F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08721"/>
                <a:ext cx="9143999" cy="936518"/>
              </a:xfrm>
              <a:prstGeom prst="rect">
                <a:avLst/>
              </a:prstGeom>
              <a:blipFill>
                <a:blip r:embed="rId2"/>
                <a:stretch>
                  <a:fillRect l="-533" t="-32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9">
                <a:extLst>
                  <a:ext uri="{FF2B5EF4-FFF2-40B4-BE49-F238E27FC236}">
                    <a16:creationId xmlns:a16="http://schemas.microsoft.com/office/drawing/2014/main" id="{A14ADD5B-121E-4CC8-9D1E-38DF86E4F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88" y="1839115"/>
                <a:ext cx="4084663" cy="70981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 lIns="144000"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nl-NL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NOTATIE:</a:t>
                </a:r>
                <a:r>
                  <a:rPr lang="en-US" altLang="nl-NL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en-US" alt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𝐴𝐵𝐶</m:t>
                    </m:r>
                    <m:r>
                      <a:rPr lang="en-US" alt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~</m:t>
                    </m:r>
                    <m:r>
                      <a:rPr lang="en-US" alt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𝐷𝐸𝐹</m:t>
                    </m:r>
                  </m:oMath>
                </a14:m>
                <a:endParaRPr lang="nl-NL" altLang="nl-NL" sz="2400" dirty="0"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endParaRPr lang="nl-NL" altLang="nl-NL" sz="1800" dirty="0"/>
              </a:p>
            </p:txBody>
          </p:sp>
        </mc:Choice>
        <mc:Fallback xmlns="">
          <p:sp>
            <p:nvSpPr>
              <p:cNvPr id="5" name="Rectangle 9">
                <a:extLst>
                  <a:ext uri="{FF2B5EF4-FFF2-40B4-BE49-F238E27FC236}">
                    <a16:creationId xmlns:a16="http://schemas.microsoft.com/office/drawing/2014/main" id="{A14ADD5B-121E-4CC8-9D1E-38DF86E4F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88" y="1839115"/>
                <a:ext cx="4084663" cy="709811"/>
              </a:xfrm>
              <a:prstGeom prst="rect">
                <a:avLst/>
              </a:prstGeom>
              <a:blipFill>
                <a:blip r:embed="rId3"/>
                <a:stretch>
                  <a:fillRect l="-1045" b="-172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:a16="http://schemas.microsoft.com/office/drawing/2014/main" id="{5129DE15-2664-458A-AB72-05FECAFF6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" t="1539" r="9634" b="8951"/>
          <a:stretch/>
        </p:blipFill>
        <p:spPr bwMode="auto">
          <a:xfrm>
            <a:off x="55288" y="2729168"/>
            <a:ext cx="8765184" cy="365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6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5C65B7-ACE2-4202-B21F-9583F7F15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-2065"/>
            <a:ext cx="9143998" cy="7191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GELIJKVORMIGE  DRIEHOEKEN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9">
                <a:extLst>
                  <a:ext uri="{FF2B5EF4-FFF2-40B4-BE49-F238E27FC236}">
                    <a16:creationId xmlns:a16="http://schemas.microsoft.com/office/drawing/2014/main" id="{4CEA8BC6-99EB-40BE-8C3E-B4EB42DCF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08721"/>
                <a:ext cx="9143999" cy="936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rIns="108000"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b="1" u="sng" dirty="0"/>
                  <a:t>DEFINITIE</a:t>
                </a:r>
                <a:r>
                  <a:rPr lang="nl-NL" altLang="nl-NL" dirty="0"/>
                  <a:t> 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𝐴𝐵𝐶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en </a:t>
                </a:r>
                <a14:m>
                  <m:oMath xmlns:m="http://schemas.openxmlformats.org/officeDocument/2006/math"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𝐷𝐸𝐹</m:t>
                    </m:r>
                  </m:oMath>
                </a14:m>
                <a:r>
                  <a:rPr lang="nl-NL" altLang="nl-NL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nl-NL" altLang="nl-NL" dirty="0"/>
                  <a:t>zijn </a:t>
                </a:r>
                <a:r>
                  <a:rPr lang="nl-NL" altLang="nl-NL" dirty="0">
                    <a:solidFill>
                      <a:srgbClr val="880000"/>
                    </a:solidFill>
                  </a:rPr>
                  <a:t>gelijkvormig </a:t>
                </a:r>
                <a:r>
                  <a:rPr lang="nl-NL" altLang="nl-NL" dirty="0"/>
                  <a:t>als de ene driehoek een vergroting is van de andere. </a:t>
                </a:r>
              </a:p>
            </p:txBody>
          </p:sp>
        </mc:Choice>
        <mc:Fallback xmlns="">
          <p:sp>
            <p:nvSpPr>
              <p:cNvPr id="4" name="Rectangle 9">
                <a:extLst>
                  <a:ext uri="{FF2B5EF4-FFF2-40B4-BE49-F238E27FC236}">
                    <a16:creationId xmlns:a16="http://schemas.microsoft.com/office/drawing/2014/main" id="{4CEA8BC6-99EB-40BE-8C3E-B4EB42DCF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08721"/>
                <a:ext cx="9143999" cy="936518"/>
              </a:xfrm>
              <a:prstGeom prst="rect">
                <a:avLst/>
              </a:prstGeom>
              <a:blipFill>
                <a:blip r:embed="rId2"/>
                <a:stretch>
                  <a:fillRect l="-533" t="-32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ep 2">
            <a:extLst>
              <a:ext uri="{FF2B5EF4-FFF2-40B4-BE49-F238E27FC236}">
                <a16:creationId xmlns:a16="http://schemas.microsoft.com/office/drawing/2014/main" id="{8915928F-A7C9-46EE-9334-B3EDBAA0BFB5}"/>
              </a:ext>
            </a:extLst>
          </p:cNvPr>
          <p:cNvGrpSpPr>
            <a:grpSpLocks/>
          </p:cNvGrpSpPr>
          <p:nvPr/>
        </p:nvGrpSpPr>
        <p:grpSpPr bwMode="auto">
          <a:xfrm rot="600000">
            <a:off x="3997632" y="1825117"/>
            <a:ext cx="3249507" cy="1818113"/>
            <a:chOff x="1223339" y="1772217"/>
            <a:chExt cx="3249928" cy="1818832"/>
          </a:xfrm>
        </p:grpSpPr>
        <p:sp>
          <p:nvSpPr>
            <p:cNvPr id="6" name="Rechthoekige driehoek 1">
              <a:extLst>
                <a:ext uri="{FF2B5EF4-FFF2-40B4-BE49-F238E27FC236}">
                  <a16:creationId xmlns:a16="http://schemas.microsoft.com/office/drawing/2014/main" id="{6B76E729-13C7-4547-A9D4-E1297381F369}"/>
                </a:ext>
              </a:extLst>
            </p:cNvPr>
            <p:cNvSpPr/>
            <p:nvPr/>
          </p:nvSpPr>
          <p:spPr>
            <a:xfrm>
              <a:off x="1540860" y="2081868"/>
              <a:ext cx="2648296" cy="1299086"/>
            </a:xfrm>
            <a:prstGeom prst="rtTriangle">
              <a:avLst/>
            </a:prstGeom>
            <a:noFill/>
            <a:ln>
              <a:solidFill>
                <a:srgbClr val="33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9">
                  <a:extLst>
                    <a:ext uri="{FF2B5EF4-FFF2-40B4-BE49-F238E27FC236}">
                      <a16:creationId xmlns:a16="http://schemas.microsoft.com/office/drawing/2014/main" id="{AA102E90-9B0F-40F0-9D61-57B855216D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1000000">
                  <a:off x="1223339" y="3198936"/>
                  <a:ext cx="443799" cy="3921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oMath>
                    </m:oMathPara>
                  </a14:m>
                  <a:endParaRPr lang="nl-NL" altLang="nl-NL" dirty="0">
                    <a:cs typeface="Times New Roman" panose="02020603050405020304" pitchFamily="18" charset="0"/>
                  </a:endParaRPr>
                </a:p>
                <a:p>
                  <a:pPr eaLnBrk="1" hangingPunct="1">
                    <a:buFontTx/>
                    <a:buNone/>
                  </a:pPr>
                  <a:endParaRPr lang="nl-NL" altLang="nl-NL" dirty="0"/>
                </a:p>
              </p:txBody>
            </p:sp>
          </mc:Choice>
          <mc:Fallback xmlns="">
            <p:sp>
              <p:nvSpPr>
                <p:cNvPr id="7" name="Rectangle 9">
                  <a:extLst>
                    <a:ext uri="{FF2B5EF4-FFF2-40B4-BE49-F238E27FC236}">
                      <a16:creationId xmlns:a16="http://schemas.microsoft.com/office/drawing/2014/main" id="{AA102E90-9B0F-40F0-9D61-57B855216D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1000000">
                  <a:off x="1223339" y="3198936"/>
                  <a:ext cx="443799" cy="3921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9">
                  <a:extLst>
                    <a:ext uri="{FF2B5EF4-FFF2-40B4-BE49-F238E27FC236}">
                      <a16:creationId xmlns:a16="http://schemas.microsoft.com/office/drawing/2014/main" id="{B48C1F13-EE1A-4B23-9DAF-CDA6366C8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1000000">
                  <a:off x="4106491" y="3194368"/>
                  <a:ext cx="366776" cy="3921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oMath>
                    </m:oMathPara>
                  </a14:m>
                  <a:endParaRPr lang="nl-NL" altLang="nl-NL" dirty="0">
                    <a:cs typeface="Times New Roman" panose="02020603050405020304" pitchFamily="18" charset="0"/>
                  </a:endParaRPr>
                </a:p>
                <a:p>
                  <a:pPr eaLnBrk="1" hangingPunct="1">
                    <a:buFontTx/>
                    <a:buNone/>
                  </a:pPr>
                  <a:endParaRPr lang="nl-NL" altLang="nl-NL" dirty="0"/>
                </a:p>
              </p:txBody>
            </p:sp>
          </mc:Choice>
          <mc:Fallback xmlns="">
            <p:sp>
              <p:nvSpPr>
                <p:cNvPr id="13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1000000">
                  <a:off x="4106491" y="3194368"/>
                  <a:ext cx="366776" cy="39211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>
                  <a:extLst>
                    <a:ext uri="{FF2B5EF4-FFF2-40B4-BE49-F238E27FC236}">
                      <a16:creationId xmlns:a16="http://schemas.microsoft.com/office/drawing/2014/main" id="{73B721D8-A1DE-4026-8DC2-2203EE677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1000000">
                  <a:off x="1234465" y="1772217"/>
                  <a:ext cx="443799" cy="3921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oMath>
                    </m:oMathPara>
                  </a14:m>
                  <a:endParaRPr lang="nl-NL" altLang="nl-NL" dirty="0">
                    <a:cs typeface="Times New Roman" panose="02020603050405020304" pitchFamily="18" charset="0"/>
                  </a:endParaRPr>
                </a:p>
                <a:p>
                  <a:pPr eaLnBrk="1" hangingPunct="1">
                    <a:buFontTx/>
                    <a:buNone/>
                  </a:pPr>
                  <a:endParaRPr lang="nl-NL" altLang="nl-NL" dirty="0"/>
                </a:p>
              </p:txBody>
            </p:sp>
          </mc:Choice>
          <mc:Fallback xmlns="">
            <p:sp>
              <p:nvSpPr>
                <p:cNvPr id="9" name="Rectangle 9">
                  <a:extLst>
                    <a:ext uri="{FF2B5EF4-FFF2-40B4-BE49-F238E27FC236}">
                      <a16:creationId xmlns:a16="http://schemas.microsoft.com/office/drawing/2014/main" id="{73B721D8-A1DE-4026-8DC2-2203EE677E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1000000">
                  <a:off x="1234465" y="1772217"/>
                  <a:ext cx="443799" cy="3921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ep 19">
            <a:extLst>
              <a:ext uri="{FF2B5EF4-FFF2-40B4-BE49-F238E27FC236}">
                <a16:creationId xmlns:a16="http://schemas.microsoft.com/office/drawing/2014/main" id="{CB1D457F-D2F2-4EEC-B1B6-DDA6A8C0ACC1}"/>
              </a:ext>
            </a:extLst>
          </p:cNvPr>
          <p:cNvGrpSpPr>
            <a:grpSpLocks/>
          </p:cNvGrpSpPr>
          <p:nvPr/>
        </p:nvGrpSpPr>
        <p:grpSpPr bwMode="auto">
          <a:xfrm rot="600000">
            <a:off x="6756908" y="1968854"/>
            <a:ext cx="2359215" cy="1340619"/>
            <a:chOff x="1067154" y="1676376"/>
            <a:chExt cx="3486163" cy="1993855"/>
          </a:xfrm>
        </p:grpSpPr>
        <p:sp>
          <p:nvSpPr>
            <p:cNvPr id="11" name="Rechthoekige driehoek 20">
              <a:extLst>
                <a:ext uri="{FF2B5EF4-FFF2-40B4-BE49-F238E27FC236}">
                  <a16:creationId xmlns:a16="http://schemas.microsoft.com/office/drawing/2014/main" id="{5EDD1DD5-68A4-49A7-9E5E-44C5B20677BC}"/>
                </a:ext>
              </a:extLst>
            </p:cNvPr>
            <p:cNvSpPr/>
            <p:nvPr/>
          </p:nvSpPr>
          <p:spPr>
            <a:xfrm>
              <a:off x="1540724" y="2081679"/>
              <a:ext cx="2648295" cy="1297883"/>
            </a:xfrm>
            <a:prstGeom prst="rtTriangle">
              <a:avLst/>
            </a:prstGeom>
            <a:noFill/>
            <a:ln>
              <a:solidFill>
                <a:srgbClr val="8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9">
                  <a:extLst>
                    <a:ext uri="{FF2B5EF4-FFF2-40B4-BE49-F238E27FC236}">
                      <a16:creationId xmlns:a16="http://schemas.microsoft.com/office/drawing/2014/main" id="{ABD7CC39-513A-48F9-BD14-FC9DEA5DC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1000000">
                  <a:off x="1067154" y="3169478"/>
                  <a:ext cx="443798" cy="4744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𝐷</m:t>
                        </m:r>
                      </m:oMath>
                    </m:oMathPara>
                  </a14:m>
                  <a:endParaRPr lang="nl-NL" altLang="nl-NL" dirty="0">
                    <a:cs typeface="Times New Roman" panose="02020603050405020304" pitchFamily="18" charset="0"/>
                  </a:endParaRPr>
                </a:p>
                <a:p>
                  <a:pPr eaLnBrk="1" hangingPunct="1">
                    <a:buFontTx/>
                    <a:buNone/>
                  </a:pPr>
                  <a:endParaRPr lang="nl-NL" altLang="nl-NL" dirty="0"/>
                </a:p>
              </p:txBody>
            </p:sp>
          </mc:Choice>
          <mc:Fallback xmlns="">
            <p:sp>
              <p:nvSpPr>
                <p:cNvPr id="17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1000000">
                  <a:off x="1067154" y="3169478"/>
                  <a:ext cx="443798" cy="4744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0204" b="-96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9">
                  <a:extLst>
                    <a:ext uri="{FF2B5EF4-FFF2-40B4-BE49-F238E27FC236}">
                      <a16:creationId xmlns:a16="http://schemas.microsoft.com/office/drawing/2014/main" id="{0F49567C-A8B4-4516-A9E1-5B01CFB486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1000000">
                  <a:off x="4109519" y="3096140"/>
                  <a:ext cx="443798" cy="5740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oMath>
                    </m:oMathPara>
                  </a14:m>
                  <a:endParaRPr lang="nl-NL" altLang="nl-NL" dirty="0">
                    <a:cs typeface="Times New Roman" panose="02020603050405020304" pitchFamily="18" charset="0"/>
                  </a:endParaRPr>
                </a:p>
                <a:p>
                  <a:pPr eaLnBrk="1" hangingPunct="1">
                    <a:buFontTx/>
                    <a:buNone/>
                  </a:pPr>
                  <a:endParaRPr lang="nl-NL" altLang="nl-NL" dirty="0"/>
                </a:p>
              </p:txBody>
            </p:sp>
          </mc:Choice>
          <mc:Fallback xmlns="">
            <p:sp>
              <p:nvSpPr>
                <p:cNvPr id="18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1000000">
                  <a:off x="4109519" y="3096140"/>
                  <a:ext cx="443798" cy="5740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612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9">
                  <a:extLst>
                    <a:ext uri="{FF2B5EF4-FFF2-40B4-BE49-F238E27FC236}">
                      <a16:creationId xmlns:a16="http://schemas.microsoft.com/office/drawing/2014/main" id="{1FFF9A52-71DA-4FB0-8839-BB5F1E6750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1000000">
                  <a:off x="1166808" y="1676376"/>
                  <a:ext cx="460433" cy="466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𝐹</m:t>
                        </m:r>
                      </m:oMath>
                    </m:oMathPara>
                  </a14:m>
                  <a:endParaRPr lang="nl-NL" altLang="nl-NL" dirty="0">
                    <a:cs typeface="Times New Roman" panose="02020603050405020304" pitchFamily="18" charset="0"/>
                  </a:endParaRPr>
                </a:p>
                <a:p>
                  <a:pPr eaLnBrk="1" hangingPunct="1">
                    <a:buFontTx/>
                    <a:buNone/>
                  </a:pPr>
                  <a:endParaRPr lang="nl-NL" altLang="nl-NL" dirty="0"/>
                </a:p>
              </p:txBody>
            </p:sp>
          </mc:Choice>
          <mc:Fallback xmlns="">
            <p:sp>
              <p:nvSpPr>
                <p:cNvPr id="19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1000000">
                  <a:off x="1166808" y="1676376"/>
                  <a:ext cx="460433" cy="4661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76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9">
            <a:extLst>
              <a:ext uri="{FF2B5EF4-FFF2-40B4-BE49-F238E27FC236}">
                <a16:creationId xmlns:a16="http://schemas.microsoft.com/office/drawing/2014/main" id="{5E526375-2A70-411D-B059-96396192B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96" y="3895698"/>
            <a:ext cx="7906783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08000"/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nl-NL" dirty="0"/>
              <a:t>Ze zijn gelijkvormig als ze aan de onderstaande 4 voorwaarden voldoen: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7513F935-477A-436F-B0A0-85128D7B9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07" y="4389404"/>
                <a:ext cx="1260535" cy="392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nl-NL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altLang="nl-NL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US" altLang="nl-NL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nl-NL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altLang="nl-NL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𝐷</m:t>
                      </m:r>
                    </m:oMath>
                  </m:oMathPara>
                </a14:m>
                <a:endParaRPr lang="nl-NL" altLang="nl-NL" dirty="0">
                  <a:cs typeface="Times New Roman" panose="02020603050405020304" pitchFamily="18" charset="0"/>
                </a:endParaRPr>
              </a:p>
              <a:p>
                <a:pPr eaLnBrk="1" hangingPunct="1">
                  <a:buFontTx/>
                  <a:buNone/>
                </a:pPr>
                <a:endParaRPr lang="nl-NL" altLang="nl-NL" dirty="0"/>
              </a:p>
            </p:txBody>
          </p:sp>
        </mc:Choice>
        <mc:Fallback xmlns=""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7513F935-477A-436F-B0A0-85128D7B9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07" y="4389404"/>
                <a:ext cx="1260535" cy="3921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4059B23B-FAD6-4639-A391-5DA96972F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520" y="5253500"/>
                <a:ext cx="1260535" cy="392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nl-NL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altLang="nl-NL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𝐶</m:t>
                      </m:r>
                      <m:r>
                        <a:rPr lang="en-US" altLang="nl-NL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nl-NL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altLang="nl-NL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𝐹</m:t>
                      </m:r>
                    </m:oMath>
                  </m:oMathPara>
                </a14:m>
                <a:endParaRPr lang="nl-NL" altLang="nl-NL" dirty="0">
                  <a:cs typeface="Times New Roman" panose="02020603050405020304" pitchFamily="18" charset="0"/>
                </a:endParaRPr>
              </a:p>
              <a:p>
                <a:pPr eaLnBrk="1" hangingPunct="1">
                  <a:buFontTx/>
                  <a:buNone/>
                </a:pPr>
                <a:endParaRPr lang="nl-NL" altLang="nl-NL" dirty="0"/>
              </a:p>
            </p:txBody>
          </p:sp>
        </mc:Choice>
        <mc:Fallback xmlns=""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4059B23B-FAD6-4639-A391-5DA96972F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5253500"/>
                <a:ext cx="1260535" cy="3921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1702AB16-D727-4270-8639-C4B4164E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07" y="4821452"/>
                <a:ext cx="1260535" cy="392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nl-NL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altLang="nl-NL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US" altLang="nl-NL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nl-NL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altLang="nl-NL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𝐸</m:t>
                      </m:r>
                    </m:oMath>
                  </m:oMathPara>
                </a14:m>
                <a:endParaRPr lang="nl-NL" altLang="nl-N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1702AB16-D727-4270-8639-C4B4164EA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07" y="4821452"/>
                <a:ext cx="1260535" cy="3921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">
            <a:extLst>
              <a:ext uri="{FF2B5EF4-FFF2-40B4-BE49-F238E27FC236}">
                <a16:creationId xmlns:a16="http://schemas.microsoft.com/office/drawing/2014/main" id="{F5BED49F-B376-4EB7-A73B-51A68A25CC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47" y="4611110"/>
            <a:ext cx="2188705" cy="762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5">
                <a:extLst>
                  <a:ext uri="{FF2B5EF4-FFF2-40B4-BE49-F238E27FC236}">
                    <a16:creationId xmlns:a16="http://schemas.microsoft.com/office/drawing/2014/main" id="{C653E166-4374-41B2-AAE3-038C9DA67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6396" y="5727381"/>
                <a:ext cx="9152486" cy="62984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 tIns="0" bIns="144000" anchor="ctr" anchorCtr="0"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nl-NL" sz="32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NOTATIE:</a:t>
                </a:r>
                <a:r>
                  <a:rPr lang="en-US" altLang="nl-NL" sz="32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nl-NL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en-US" altLang="nl-NL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𝐴𝐵𝐶</m:t>
                    </m:r>
                    <m:r>
                      <a:rPr lang="en-US" altLang="nl-NL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~</m:t>
                    </m:r>
                    <m:r>
                      <a:rPr lang="en-US" altLang="nl-NL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𝐷𝐸𝐹</m:t>
                    </m:r>
                  </m:oMath>
                </a14:m>
                <a:endParaRPr lang="nl-NL" altLang="nl-NL" sz="1800" dirty="0"/>
              </a:p>
            </p:txBody>
          </p:sp>
        </mc:Choice>
        <mc:Fallback xmlns="">
          <p:sp>
            <p:nvSpPr>
              <p:cNvPr id="20" name="Rectangle 25">
                <a:extLst>
                  <a:ext uri="{FF2B5EF4-FFF2-40B4-BE49-F238E27FC236}">
                    <a16:creationId xmlns:a16="http://schemas.microsoft.com/office/drawing/2014/main" id="{C653E166-4374-41B2-AAE3-038C9DA67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6396" y="5727381"/>
                <a:ext cx="9152486" cy="629840"/>
              </a:xfrm>
              <a:prstGeom prst="rect">
                <a:avLst/>
              </a:prstGeom>
              <a:blipFill>
                <a:blip r:embed="rId14"/>
                <a:stretch>
                  <a:fillRect t="-8738" b="-2815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0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/>
      <p:bldP spid="17" grpId="0"/>
      <p:bldP spid="18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3">
            <a:extLst>
              <a:ext uri="{FF2B5EF4-FFF2-40B4-BE49-F238E27FC236}">
                <a16:creationId xmlns:a16="http://schemas.microsoft.com/office/drawing/2014/main" id="{45B7E622-7CC8-4CCB-B322-1C79065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90630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NL" altLang="nl-NL" sz="1000" dirty="0">
                <a:solidFill>
                  <a:schemeClr val="tx1"/>
                </a:solidFill>
              </a:rPr>
              <a:t>Meetkunde I ILS wiskunde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5C65B7-ACE2-4202-B21F-9583F7F15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-2065"/>
            <a:ext cx="9143998" cy="7191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GELIJKVORMIGE  DRIEHOEKEN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39DFA3F-9385-4C79-8F8D-DDCA7EBC45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" y="488703"/>
            <a:ext cx="1481039" cy="1481039"/>
          </a:xfrm>
          <a:prstGeom prst="rect">
            <a:avLst/>
          </a:prstGeom>
        </p:spPr>
      </p:pic>
      <p:sp>
        <p:nvSpPr>
          <p:cNvPr id="5" name="Gedachtewolkje: wolk 4">
            <a:extLst>
              <a:ext uri="{FF2B5EF4-FFF2-40B4-BE49-F238E27FC236}">
                <a16:creationId xmlns:a16="http://schemas.microsoft.com/office/drawing/2014/main" id="{EC8B5F3E-B70D-460F-BFB0-259CFEDC5E05}"/>
              </a:ext>
            </a:extLst>
          </p:cNvPr>
          <p:cNvSpPr/>
          <p:nvPr/>
        </p:nvSpPr>
        <p:spPr>
          <a:xfrm>
            <a:off x="1763688" y="730175"/>
            <a:ext cx="6480720" cy="950016"/>
          </a:xfrm>
          <a:prstGeom prst="cloudCallout">
            <a:avLst>
              <a:gd name="adj1" fmla="val -63060"/>
              <a:gd name="adj2" fmla="val 20438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altLang="nl-N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Zijn alle vier de voorwaarden nodig om aan gelijkvormigheid te voldoen? </a:t>
            </a:r>
            <a:endParaRPr lang="en-NL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edachtewolkje: wolk 9">
            <a:extLst>
              <a:ext uri="{FF2B5EF4-FFF2-40B4-BE49-F238E27FC236}">
                <a16:creationId xmlns:a16="http://schemas.microsoft.com/office/drawing/2014/main" id="{DEA5086B-F56E-44F2-8E6B-68D85EC83DC4}"/>
              </a:ext>
            </a:extLst>
          </p:cNvPr>
          <p:cNvSpPr/>
          <p:nvPr/>
        </p:nvSpPr>
        <p:spPr>
          <a:xfrm>
            <a:off x="12139" y="1932333"/>
            <a:ext cx="5669279" cy="1055155"/>
          </a:xfrm>
          <a:prstGeom prst="cloudCallout">
            <a:avLst>
              <a:gd name="adj1" fmla="val -29995"/>
              <a:gd name="adj2" fmla="val -92672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altLang="nl-NL" sz="2000" kern="0" dirty="0">
                <a:solidFill>
                  <a:schemeClr val="tx1"/>
                </a:solidFill>
                <a:latin typeface="Times New Roman"/>
              </a:rPr>
              <a:t>Wat is dan noodzakelijk om </a:t>
            </a:r>
            <a:r>
              <a:rPr lang="nl-NL" altLang="nl-N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gelijkvormigheid</a:t>
            </a:r>
            <a:r>
              <a:rPr lang="nl-NL" altLang="nl-NL" sz="2000" kern="0" dirty="0">
                <a:solidFill>
                  <a:schemeClr val="tx1"/>
                </a:solidFill>
                <a:latin typeface="Times New Roman"/>
              </a:rPr>
              <a:t> te waarborgen?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09732A21-BFDD-4FBF-BF1D-271FD9CDFE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37" y="514765"/>
            <a:ext cx="1665790" cy="1592912"/>
          </a:xfrm>
          <a:prstGeom prst="rect">
            <a:avLst/>
          </a:prstGeom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F94C46A3-0EA3-4ABF-9C1F-89F7C9150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" y="3140968"/>
            <a:ext cx="8124461" cy="527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nl-NL" sz="2400" u="sng" dirty="0"/>
              <a:t>Twee driehoeken zijn gelijkvormig als</a:t>
            </a:r>
            <a:r>
              <a:rPr lang="nl-NL" altLang="nl-NL" sz="2400" dirty="0"/>
              <a:t>: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453DD1D7-56A8-47F0-B9E4-67A5912FD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" y="3682149"/>
            <a:ext cx="914399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08000"/>
          <a:lstStyle>
            <a:lvl1pPr marL="342900" indent="-342900"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nl-NL" altLang="nl-NL" sz="2200" dirty="0"/>
              <a:t>… twee paar overeenkomstige hoeken gelijk zijn (</a:t>
            </a:r>
            <a:r>
              <a:rPr lang="nl-NL" altLang="nl-NL" sz="2200" b="1" dirty="0" err="1"/>
              <a:t>hh</a:t>
            </a:r>
            <a:r>
              <a:rPr lang="nl-NL" altLang="nl-NL" sz="2200" dirty="0"/>
              <a:t>). </a:t>
            </a:r>
          </a:p>
          <a:p>
            <a:pPr eaLnBrk="1" hangingPunct="1">
              <a:spcBef>
                <a:spcPts val="900"/>
              </a:spcBef>
              <a:buFont typeface="Times New Roman" panose="02020603050405020304" pitchFamily="18" charset="0"/>
              <a:buAutoNum type="arabicPeriod"/>
            </a:pPr>
            <a:r>
              <a:rPr lang="nl-NL" altLang="nl-NL" sz="2200" dirty="0"/>
              <a:t>… alle paren overeenkomstige zijden dezelfde verhouding hebben (</a:t>
            </a:r>
            <a:r>
              <a:rPr lang="nl-NL" altLang="nl-NL" sz="2200" b="1" dirty="0" err="1"/>
              <a:t>zzz</a:t>
            </a:r>
            <a:r>
              <a:rPr lang="nl-NL" altLang="nl-NL" sz="2200" dirty="0"/>
              <a:t>).</a:t>
            </a:r>
          </a:p>
          <a:p>
            <a:pPr eaLnBrk="1" hangingPunct="1">
              <a:spcBef>
                <a:spcPts val="900"/>
              </a:spcBef>
              <a:buFont typeface="Times New Roman" panose="02020603050405020304" pitchFamily="18" charset="0"/>
              <a:buAutoNum type="arabicPeriod"/>
            </a:pPr>
            <a:r>
              <a:rPr lang="nl-NL" altLang="nl-NL" sz="2200" dirty="0"/>
              <a:t>… de verhoudingen van twee paar overeenkomstige zijden en de ingesloten hoek gelijk zijn (</a:t>
            </a:r>
            <a:r>
              <a:rPr lang="nl-NL" altLang="nl-NL" sz="2200" b="1" dirty="0" err="1"/>
              <a:t>zhz</a:t>
            </a:r>
            <a:r>
              <a:rPr lang="nl-NL" altLang="nl-NL" sz="2200" dirty="0"/>
              <a:t>), zie </a:t>
            </a:r>
            <a:r>
              <a:rPr lang="nl-NL" altLang="nl-NL" sz="2200" b="1" dirty="0"/>
              <a:t>opgave 25</a:t>
            </a:r>
          </a:p>
          <a:p>
            <a:pPr eaLnBrk="1" hangingPunct="1">
              <a:spcBef>
                <a:spcPts val="900"/>
              </a:spcBef>
              <a:buFont typeface="Times New Roman" panose="02020603050405020304" pitchFamily="18" charset="0"/>
              <a:buAutoNum type="arabicPeriod"/>
            </a:pPr>
            <a:r>
              <a:rPr lang="nl-NL" altLang="nl-NL" sz="2200" dirty="0"/>
              <a:t>… de verhoudingen van twee paar overeenkomstige zijden en de overstaande hoek van één van deze zijden gelijk zijn (</a:t>
            </a:r>
            <a:r>
              <a:rPr lang="nl-NL" altLang="nl-NL" sz="2200" b="1" dirty="0" err="1"/>
              <a:t>zzr</a:t>
            </a:r>
            <a:r>
              <a:rPr lang="nl-NL" altLang="nl-NL" sz="2200" dirty="0"/>
              <a:t>).</a:t>
            </a:r>
          </a:p>
        </p:txBody>
      </p:sp>
      <p:sp>
        <p:nvSpPr>
          <p:cNvPr id="6" name="Gedachtewolkje: wolk 5">
            <a:extLst>
              <a:ext uri="{FF2B5EF4-FFF2-40B4-BE49-F238E27FC236}">
                <a16:creationId xmlns:a16="http://schemas.microsoft.com/office/drawing/2014/main" id="{00AB945A-1BA2-4C05-B467-5750D937CBFE}"/>
              </a:ext>
            </a:extLst>
          </p:cNvPr>
          <p:cNvSpPr/>
          <p:nvPr/>
        </p:nvSpPr>
        <p:spPr>
          <a:xfrm>
            <a:off x="5663291" y="1672746"/>
            <a:ext cx="1665791" cy="618815"/>
          </a:xfrm>
          <a:prstGeom prst="cloudCallout">
            <a:avLst>
              <a:gd name="adj1" fmla="val 103496"/>
              <a:gd name="adj2" fmla="val -65227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nl-N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Nee</a:t>
            </a:r>
            <a:r>
              <a:rPr lang="nl-NL" altLang="nl-N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  <a:endParaRPr lang="en-NL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5C65B7-ACE2-4202-B21F-9583F7F15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-2065"/>
            <a:ext cx="9143998" cy="7191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GELIJKVORMIGE  DRIEHOEKEN</a:t>
            </a:r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2FB87B24-8197-44FF-B5A3-8E129F9774B2}"/>
              </a:ext>
            </a:extLst>
          </p:cNvPr>
          <p:cNvGrpSpPr/>
          <p:nvPr/>
        </p:nvGrpSpPr>
        <p:grpSpPr>
          <a:xfrm>
            <a:off x="4716016" y="908720"/>
            <a:ext cx="4163990" cy="3618234"/>
            <a:chOff x="4462816" y="963779"/>
            <a:chExt cx="4163990" cy="3618234"/>
          </a:xfrm>
        </p:grpSpPr>
        <p:grpSp>
          <p:nvGrpSpPr>
            <p:cNvPr id="4" name="Groep 13">
              <a:extLst>
                <a:ext uri="{FF2B5EF4-FFF2-40B4-BE49-F238E27FC236}">
                  <a16:creationId xmlns:a16="http://schemas.microsoft.com/office/drawing/2014/main" id="{CDA9E45B-59D3-4C64-8B3D-512F9C112C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2816" y="963779"/>
              <a:ext cx="4163990" cy="3618234"/>
              <a:chOff x="1482138" y="2433456"/>
              <a:chExt cx="7072261" cy="21845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 Box 34">
                    <a:extLst>
                      <a:ext uri="{FF2B5EF4-FFF2-40B4-BE49-F238E27FC236}">
                        <a16:creationId xmlns:a16="http://schemas.microsoft.com/office/drawing/2014/main" id="{7327AF5C-55DF-48A6-B8E0-D4948B16E1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2138" y="4280433"/>
                    <a:ext cx="657226" cy="2415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Font typeface="Wingdings" panose="05000000000000000000" pitchFamily="2" charset="2"/>
                      <a:buChar char="q"/>
                      <a:defRPr sz="2000"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SzPct val="90000"/>
                      <a:buFont typeface="Wingdings" panose="05000000000000000000" pitchFamily="2" charset="2"/>
                      <a:buChar char="§"/>
                      <a:defRPr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SzPct val="80000"/>
                      <a:buChar char="o"/>
                      <a:defRPr sz="1600"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nl-NL" altLang="nl-NL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oMath>
                      </m:oMathPara>
                    </a14:m>
                    <a:endParaRPr kumimoji="0" lang="nl-NL" altLang="nl-NL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" name="Text Box 34">
                    <a:extLst>
                      <a:ext uri="{FF2B5EF4-FFF2-40B4-BE49-F238E27FC236}">
                        <a16:creationId xmlns:a16="http://schemas.microsoft.com/office/drawing/2014/main" id="{7327AF5C-55DF-48A6-B8E0-D4948B16E1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82138" y="4280433"/>
                    <a:ext cx="657226" cy="24157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 Box 35">
                    <a:extLst>
                      <a:ext uri="{FF2B5EF4-FFF2-40B4-BE49-F238E27FC236}">
                        <a16:creationId xmlns:a16="http://schemas.microsoft.com/office/drawing/2014/main" id="{597414BC-CFCE-4CF8-8E98-784488137BE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7480" y="4376456"/>
                    <a:ext cx="616919" cy="2415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Font typeface="Wingdings" panose="05000000000000000000" pitchFamily="2" charset="2"/>
                      <a:buChar char="q"/>
                      <a:defRPr sz="2000"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SzPct val="90000"/>
                      <a:buFont typeface="Wingdings" panose="05000000000000000000" pitchFamily="2" charset="2"/>
                      <a:buChar char="§"/>
                      <a:defRPr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SzPct val="80000"/>
                      <a:buChar char="o"/>
                      <a:defRPr sz="1600"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nl-NL" altLang="nl-NL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oMath>
                      </m:oMathPara>
                    </a14:m>
                    <a:endParaRPr kumimoji="0" lang="nl-NL" altLang="nl-NL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 Box 35">
                    <a:extLst>
                      <a:ext uri="{FF2B5EF4-FFF2-40B4-BE49-F238E27FC236}">
                        <a16:creationId xmlns:a16="http://schemas.microsoft.com/office/drawing/2014/main" id="{597414BC-CFCE-4CF8-8E98-784488137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937480" y="4376456"/>
                    <a:ext cx="616919" cy="2415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 Box 36">
                    <a:extLst>
                      <a:ext uri="{FF2B5EF4-FFF2-40B4-BE49-F238E27FC236}">
                        <a16:creationId xmlns:a16="http://schemas.microsoft.com/office/drawing/2014/main" id="{E60F60DB-5BFE-494B-A981-0110CA0EA50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3618" y="2433456"/>
                    <a:ext cx="657226" cy="2415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Font typeface="Wingdings" panose="05000000000000000000" pitchFamily="2" charset="2"/>
                      <a:buChar char="q"/>
                      <a:defRPr sz="2000"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SzPct val="90000"/>
                      <a:buFont typeface="Wingdings" panose="05000000000000000000" pitchFamily="2" charset="2"/>
                      <a:buChar char="§"/>
                      <a:defRPr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SzPct val="80000"/>
                      <a:buChar char="o"/>
                      <a:defRPr sz="1600"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nl-NL" altLang="nl-NL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oMath>
                      </m:oMathPara>
                    </a14:m>
                    <a:endParaRPr kumimoji="0" lang="nl-NL" altLang="nl-NL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 Box 36">
                    <a:extLst>
                      <a:ext uri="{FF2B5EF4-FFF2-40B4-BE49-F238E27FC236}">
                        <a16:creationId xmlns:a16="http://schemas.microsoft.com/office/drawing/2014/main" id="{E60F60DB-5BFE-494B-A981-0110CA0EA5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43618" y="2433456"/>
                    <a:ext cx="657226" cy="2415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Vrije vorm 8">
                <a:extLst>
                  <a:ext uri="{FF2B5EF4-FFF2-40B4-BE49-F238E27FC236}">
                    <a16:creationId xmlns:a16="http://schemas.microsoft.com/office/drawing/2014/main" id="{EABEBA46-DE9C-4846-BB8B-A0FEC8FBF7C6}"/>
                  </a:ext>
                </a:extLst>
              </p:cNvPr>
              <p:cNvSpPr/>
              <p:nvPr/>
            </p:nvSpPr>
            <p:spPr>
              <a:xfrm>
                <a:off x="1988433" y="2646886"/>
                <a:ext cx="6061201" cy="1850827"/>
              </a:xfrm>
              <a:custGeom>
                <a:avLst/>
                <a:gdLst>
                  <a:gd name="connsiteX0" fmla="*/ 0 w 6060558"/>
                  <a:gd name="connsiteY0" fmla="*/ 1743739 h 1850065"/>
                  <a:gd name="connsiteX1" fmla="*/ 1329070 w 6060558"/>
                  <a:gd name="connsiteY1" fmla="*/ 0 h 1850065"/>
                  <a:gd name="connsiteX2" fmla="*/ 6060558 w 6060558"/>
                  <a:gd name="connsiteY2" fmla="*/ 1850065 h 1850065"/>
                  <a:gd name="connsiteX3" fmla="*/ 0 w 6060558"/>
                  <a:gd name="connsiteY3" fmla="*/ 1743739 h 1850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60558" h="1850065">
                    <a:moveTo>
                      <a:pt x="0" y="1743739"/>
                    </a:moveTo>
                    <a:lnTo>
                      <a:pt x="1329070" y="0"/>
                    </a:lnTo>
                    <a:lnTo>
                      <a:pt x="6060558" y="1850065"/>
                    </a:lnTo>
                    <a:lnTo>
                      <a:pt x="0" y="1743739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9D70389C-8848-4167-881E-1998B3174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2862" y="4292253"/>
              <a:ext cx="1524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" name="Rechte verbindingslijn 11">
              <a:extLst>
                <a:ext uri="{FF2B5EF4-FFF2-40B4-BE49-F238E27FC236}">
                  <a16:creationId xmlns:a16="http://schemas.microsoft.com/office/drawing/2014/main" id="{A2EBA90F-FF23-4728-8F02-B1AE6A6B893D}"/>
                </a:ext>
              </a:extLst>
            </p:cNvPr>
            <p:cNvCxnSpPr/>
            <p:nvPr/>
          </p:nvCxnSpPr>
          <p:spPr>
            <a:xfrm>
              <a:off x="5026025" y="3233390"/>
              <a:ext cx="2344737" cy="88900"/>
            </a:xfrm>
            <a:prstGeom prst="line">
              <a:avLst/>
            </a:prstGeom>
            <a:ln w="28575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9718A139-1C56-4B2A-8EDA-AED324196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6787" y="3271490"/>
              <a:ext cx="1524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35">
                  <a:extLst>
                    <a:ext uri="{FF2B5EF4-FFF2-40B4-BE49-F238E27FC236}">
                      <a16:creationId xmlns:a16="http://schemas.microsoft.com/office/drawing/2014/main" id="{E10AF346-81C8-4B9D-82E0-F0120653B2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38726" y="3069900"/>
                  <a:ext cx="363538" cy="368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nl-NL" altLang="nl-NL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oMath>
                    </m:oMathPara>
                  </a14:m>
                  <a:endParaRPr kumimoji="0" lang="nl-NL" altLang="nl-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Text Box 35">
                  <a:extLst>
                    <a:ext uri="{FF2B5EF4-FFF2-40B4-BE49-F238E27FC236}">
                      <a16:creationId xmlns:a16="http://schemas.microsoft.com/office/drawing/2014/main" id="{E10AF346-81C8-4B9D-82E0-F0120653B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38726" y="3069900"/>
                  <a:ext cx="363538" cy="3683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35">
                  <a:extLst>
                    <a:ext uri="{FF2B5EF4-FFF2-40B4-BE49-F238E27FC236}">
                      <a16:creationId xmlns:a16="http://schemas.microsoft.com/office/drawing/2014/main" id="{3224AF86-CC16-4B6E-9069-7057687711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2315" y="2992399"/>
                  <a:ext cx="361950" cy="369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nl-NL" altLang="nl-NL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nl-NL" altLang="nl-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 Box 35">
                  <a:extLst>
                    <a:ext uri="{FF2B5EF4-FFF2-40B4-BE49-F238E27FC236}">
                      <a16:creationId xmlns:a16="http://schemas.microsoft.com/office/drawing/2014/main" id="{3224AF86-CC16-4B6E-9069-705768771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32315" y="2992399"/>
                  <a:ext cx="361950" cy="369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AF4747CD-5B3A-4C53-B18C-73B337CB3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71" y="2510387"/>
                <a:ext cx="4129622" cy="504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88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3. </a:t>
                </a:r>
                <a14:m>
                  <m:oMath xmlns:m="http://schemas.openxmlformats.org/officeDocument/2006/math">
                    <m:r>
                      <a:rPr kumimoji="0" lang="en-US" alt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kumimoji="0" lang="en-US" alt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𝐴𝐵𝐶</m:t>
                    </m:r>
                    <m:r>
                      <a:rPr kumimoji="0" lang="en-US" alt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~ </m:t>
                    </m:r>
                    <m:r>
                      <a:rPr kumimoji="0" lang="en-US" alt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𝐸𝐷𝐶</m:t>
                    </m:r>
                  </m:oMath>
                </a14:m>
                <a:r>
                  <a:rPr kumimoji="0" lang="en-US" alt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kumimoji="0" lang="en-US" altLang="nl-NL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hh</a:t>
                </a:r>
                <a:r>
                  <a:rPr kumimoji="0" lang="en-US" alt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) (1, 2) </a:t>
                </a:r>
                <a:endParaRPr kumimoji="0" lang="nl-NL" altLang="nl-NL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AF4747CD-5B3A-4C53-B18C-73B337CB3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271" y="2510387"/>
                <a:ext cx="4129622" cy="504454"/>
              </a:xfrm>
              <a:prstGeom prst="rect">
                <a:avLst/>
              </a:prstGeom>
              <a:blipFill>
                <a:blip r:embed="rId7"/>
                <a:stretch>
                  <a:fillRect l="-1475" t="-72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BE11430E-FC52-4270-8E49-1665944E8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33" y="1709741"/>
                <a:ext cx="3028667" cy="392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88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1. </a:t>
                </a:r>
                <a14:m>
                  <m:oMath xmlns:m="http://schemas.openxmlformats.org/officeDocument/2006/math">
                    <m:r>
                      <a:rPr kumimoji="0" lang="en-US" alt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kumimoji="0" lang="en-US" alt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kumimoji="0" lang="en-US" alt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=</m:t>
                    </m:r>
                    <m:r>
                      <a:rPr kumimoji="0" lang="en-US" alt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kumimoji="0" lang="nl-NL" alt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         (gemeen) </a:t>
                </a:r>
                <a:endParaRPr kumimoji="0" lang="nl-NL" altLang="nl-NL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BE11430E-FC52-4270-8E49-1665944E8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533" y="1709741"/>
                <a:ext cx="3028667" cy="392113"/>
              </a:xfrm>
              <a:prstGeom prst="rect">
                <a:avLst/>
              </a:prstGeom>
              <a:blipFill>
                <a:blip r:embed="rId8"/>
                <a:stretch>
                  <a:fillRect l="-2213" t="-7692" r="-3622" b="-2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72F4E3C0-E95B-4D67-B9E4-E5C99A23C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04" y="2101854"/>
                <a:ext cx="3312368" cy="3999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88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2. </a:t>
                </a:r>
                <a14:m>
                  <m:oMath xmlns:m="http://schemas.openxmlformats.org/officeDocument/2006/math">
                    <m:r>
                      <a:rPr kumimoji="0" lang="en-US" alt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kumimoji="0" lang="en-US" alt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kumimoji="0" lang="en-US" alt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=</m:t>
                    </m:r>
                    <m:r>
                      <a:rPr kumimoji="0" lang="en-US" alt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𝐶𝐸𝐷</m:t>
                    </m:r>
                  </m:oMath>
                </a14:m>
                <a:r>
                  <a:rPr kumimoji="0" lang="nl-NL" alt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   (F-hoeken)</a:t>
                </a:r>
                <a:endParaRPr kumimoji="0" lang="nl-NL" altLang="nl-NL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72F4E3C0-E95B-4D67-B9E4-E5C99A23C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101854"/>
                <a:ext cx="3312368" cy="399976"/>
              </a:xfrm>
              <a:prstGeom prst="rect">
                <a:avLst/>
              </a:prstGeom>
              <a:blipFill>
                <a:blip r:embed="rId9"/>
                <a:stretch>
                  <a:fillRect l="-2026" t="-9231" b="-2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9">
            <a:extLst>
              <a:ext uri="{FF2B5EF4-FFF2-40B4-BE49-F238E27FC236}">
                <a16:creationId xmlns:a16="http://schemas.microsoft.com/office/drawing/2014/main" id="{CC515B42-B76A-47E2-95BE-D5E2667BF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309766"/>
            <a:ext cx="1810557" cy="444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80000"/>
              </a:buClr>
              <a:buSzTx/>
              <a:buFontTx/>
              <a:buNone/>
              <a:tabLst/>
              <a:defRPr/>
            </a:pPr>
            <a:r>
              <a:rPr kumimoji="0" lang="nl-NL" altLang="nl-NL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NOTATIE:</a:t>
            </a:r>
            <a:endParaRPr kumimoji="0" lang="nl-NL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A31B3F57-DFAE-4270-AB16-B5A924FD8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136730"/>
                <a:ext cx="9144000" cy="734793"/>
              </a:xfrm>
              <a:prstGeom prst="rect">
                <a:avLst/>
              </a:prstGeom>
              <a:solidFill>
                <a:srgbClr val="FFDB69"/>
              </a:solidFill>
              <a:ln>
                <a:noFill/>
              </a:ln>
            </p:spPr>
            <p:txBody>
              <a:bodyPr anchor="ctr" anchorCtr="0"/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8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nl-NL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NOTATIE!! let op volgorde van de hoekpunten:</a:t>
                </a:r>
                <a:r>
                  <a:rPr kumimoji="0" lang="en-US" altLang="nl-NL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altLang="nl-NL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kumimoji="0" lang="en-US" altLang="nl-NL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𝑨</m:t>
                    </m:r>
                    <m:r>
                      <a:rPr kumimoji="0" lang="en-US" altLang="nl-NL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kumimoji="0" lang="en-US" altLang="nl-NL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𝑪</m:t>
                    </m:r>
                    <m:r>
                      <a:rPr kumimoji="0" lang="en-US" altLang="nl-NL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~</m:t>
                    </m:r>
                    <m:r>
                      <a:rPr kumimoji="0" lang="en-US" altLang="nl-NL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kumimoji="0" lang="en-US" altLang="nl-NL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𝑬</m:t>
                    </m:r>
                    <m:r>
                      <a:rPr kumimoji="0" lang="en-US" altLang="nl-NL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𝑫</m:t>
                    </m:r>
                    <m:r>
                      <a:rPr kumimoji="0" lang="en-US" altLang="nl-NL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𝑪</m:t>
                    </m:r>
                  </m:oMath>
                </a14:m>
                <a:endParaRPr kumimoji="0" lang="nl-NL" alt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A31B3F57-DFAE-4270-AB16-B5A924FD8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136730"/>
                <a:ext cx="9144000" cy="7347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77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15814"/>
            <a:ext cx="9121902" cy="6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MIDDENPARALLEL (3.4, opgave 26)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CEA8BC6-99EB-40BE-8C3E-B4EB42DCF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4076"/>
            <a:ext cx="9143999" cy="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08000" anchor="ctr" anchorCtr="0"/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80000"/>
              </a:buClr>
              <a:buSzTx/>
              <a:buFontTx/>
              <a:buNone/>
              <a:tabLst/>
              <a:defRPr/>
            </a:pPr>
            <a:r>
              <a:rPr kumimoji="0" lang="nl-NL" altLang="nl-NL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DEFINITIE</a:t>
            </a:r>
            <a:r>
              <a:rPr kumimoji="0" lang="nl-NL" altLang="nl-NL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nl-NL" altLang="nl-NL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Het lijnstuk dat de</a:t>
            </a:r>
            <a:r>
              <a:rPr kumimoji="0" lang="nl-NL" altLang="nl-NL" b="0" i="0" u="none" strike="noStrike" kern="1200" cap="none" spc="0" normalizeH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middens van twee zijden van een driehoek verbindt, heet een </a:t>
            </a:r>
            <a:r>
              <a:rPr kumimoji="0" lang="nl-NL" altLang="nl-NL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middenparallel</a:t>
            </a:r>
            <a:r>
              <a:rPr kumimoji="0" lang="nl-NL" altLang="nl-NL" b="0" i="0" u="none" strike="noStrike" kern="1200" cap="none" spc="0" normalizeH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van die driehoek</a:t>
            </a:r>
            <a:r>
              <a:rPr kumimoji="0" lang="nl-NL" altLang="nl-NL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4CEA8BC6-99EB-40BE-8C3E-B4EB42DCF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" y="2636913"/>
                <a:ext cx="5315491" cy="720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rIns="108000" anchor="ctr" anchorCtr="0"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lvl="0" eaLnBrk="1" hangingPunct="1">
                  <a:spcBef>
                    <a:spcPts val="600"/>
                  </a:spcBef>
                  <a:buNone/>
                </a:pPr>
                <a:r>
                  <a:rPr kumimoji="0" lang="nl-NL" altLang="nl-NL" sz="1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</a:rPr>
                  <a:t>Gegeven</a:t>
                </a:r>
                <a:r>
                  <a:rPr kumimoji="0" lang="nl-NL" altLang="nl-NL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nl-NL" sz="19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en-US" altLang="nl-NL" sz="19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𝐴𝐵𝐶</m:t>
                    </m:r>
                  </m:oMath>
                </a14:m>
                <a:endParaRPr kumimoji="0" lang="nl-NL" altLang="nl-NL" sz="19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</a:endParaRPr>
              </a:p>
              <a:p>
                <a:pPr lvl="0" eaLnBrk="1" hangingPunct="1">
                  <a:spcBef>
                    <a:spcPts val="300"/>
                  </a:spcBef>
                  <a:buNone/>
                </a:pPr>
                <a:r>
                  <a:rPr kumimoji="0" lang="nl-NL" altLang="nl-NL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</a:rPr>
                  <a:t>Lijnstuk </a:t>
                </a:r>
                <a14:m>
                  <m:oMath xmlns:m="http://schemas.openxmlformats.org/officeDocument/2006/math">
                    <m:r>
                      <a:rPr lang="en-US" altLang="nl-NL" sz="19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𝐷𝐸</m:t>
                    </m:r>
                  </m:oMath>
                </a14:m>
                <a:r>
                  <a:rPr kumimoji="0" lang="nl-NL" altLang="nl-NL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</a:rPr>
                  <a:t> verbindt </a:t>
                </a:r>
                <a:r>
                  <a:rPr kumimoji="0" lang="nl-NL" altLang="nl-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</a:rPr>
                  <a:t>de</a:t>
                </a:r>
                <a:r>
                  <a:rPr kumimoji="0" lang="nl-NL" altLang="nl-NL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</a:rPr>
                  <a:t> middens van </a:t>
                </a:r>
                <a14:m>
                  <m:oMath xmlns:m="http://schemas.openxmlformats.org/officeDocument/2006/math">
                    <m:r>
                      <a:rPr lang="en-US" altLang="nl-NL" sz="19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nl-NL" sz="19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kumimoji="0" lang="nl-NL" altLang="nl-NL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</a:rPr>
                  <a:t> en </a:t>
                </a:r>
                <a14:m>
                  <m:oMath xmlns:m="http://schemas.openxmlformats.org/officeDocument/2006/math">
                    <m:r>
                      <a:rPr lang="en-US" altLang="nl-NL" sz="19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𝐵𝐶</m:t>
                    </m:r>
                  </m:oMath>
                </a14:m>
                <a:r>
                  <a:rPr kumimoji="0" lang="nl-NL" altLang="nl-NL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4CEA8BC6-99EB-40BE-8C3E-B4EB42DCF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" y="2636913"/>
                <a:ext cx="5315491" cy="720079"/>
              </a:xfrm>
              <a:prstGeom prst="rect">
                <a:avLst/>
              </a:prstGeom>
              <a:blipFill>
                <a:blip r:embed="rId2"/>
                <a:stretch>
                  <a:fillRect l="-803" t="-3390" b="-144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ep 23"/>
          <p:cNvGrpSpPr/>
          <p:nvPr/>
        </p:nvGrpSpPr>
        <p:grpSpPr>
          <a:xfrm>
            <a:off x="5315492" y="2623017"/>
            <a:ext cx="3865452" cy="4253130"/>
            <a:chOff x="5315492" y="2623017"/>
            <a:chExt cx="3865452" cy="4253130"/>
          </a:xfrm>
        </p:grpSpPr>
        <p:pic>
          <p:nvPicPr>
            <p:cNvPr id="19" name="Afbeelding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54" t="12259" r="4131" b="3133"/>
            <a:stretch/>
          </p:blipFill>
          <p:spPr>
            <a:xfrm>
              <a:off x="5315492" y="2628218"/>
              <a:ext cx="3828508" cy="42259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hthoek 9"/>
                <p:cNvSpPr/>
                <p:nvPr/>
              </p:nvSpPr>
              <p:spPr>
                <a:xfrm>
                  <a:off x="5517340" y="6526280"/>
                  <a:ext cx="327304" cy="349867"/>
                </a:xfrm>
                <a:prstGeom prst="rect">
                  <a:avLst/>
                </a:prstGeom>
                <a:noFill/>
              </p:spPr>
              <p:txBody>
                <a:bodyPr wrap="none" lIns="36000" tIns="0" rIns="3600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nl-NL" sz="22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nl-NL" sz="2200" dirty="0"/>
                </a:p>
              </p:txBody>
            </p:sp>
          </mc:Choice>
          <mc:Fallback xmlns="">
            <p:sp>
              <p:nvSpPr>
                <p:cNvPr id="10" name="Rechthoek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7340" y="6526280"/>
                  <a:ext cx="327304" cy="349867"/>
                </a:xfrm>
                <a:prstGeom prst="rect">
                  <a:avLst/>
                </a:prstGeom>
                <a:blipFill>
                  <a:blip r:embed="rId4"/>
                  <a:stretch>
                    <a:fillRect l="-7407" r="-5556" b="-350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hthoek 11"/>
                <p:cNvSpPr/>
                <p:nvPr/>
              </p:nvSpPr>
              <p:spPr>
                <a:xfrm>
                  <a:off x="8840420" y="6494196"/>
                  <a:ext cx="340524" cy="349867"/>
                </a:xfrm>
                <a:prstGeom prst="rect">
                  <a:avLst/>
                </a:prstGeom>
                <a:noFill/>
              </p:spPr>
              <p:txBody>
                <a:bodyPr wrap="none" lIns="36000" tIns="0" rIns="3600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nl-NL" sz="22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nl-NL" sz="2200" dirty="0"/>
                </a:p>
              </p:txBody>
            </p:sp>
          </mc:Choice>
          <mc:Fallback xmlns="">
            <p:sp>
              <p:nvSpPr>
                <p:cNvPr id="12" name="Rechthoek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420" y="6494196"/>
                  <a:ext cx="340524" cy="349867"/>
                </a:xfrm>
                <a:prstGeom prst="rect">
                  <a:avLst/>
                </a:prstGeom>
                <a:blipFill>
                  <a:blip r:embed="rId5"/>
                  <a:stretch>
                    <a:fillRect l="-7143" r="-3571" b="-1724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hthoek 12"/>
                <p:cNvSpPr/>
                <p:nvPr/>
              </p:nvSpPr>
              <p:spPr>
                <a:xfrm>
                  <a:off x="6309894" y="2623017"/>
                  <a:ext cx="327304" cy="349867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nl-NL" sz="22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nl-NL" sz="2200" dirty="0"/>
                </a:p>
              </p:txBody>
            </p:sp>
          </mc:Choice>
          <mc:Fallback xmlns="">
            <p:sp>
              <p:nvSpPr>
                <p:cNvPr id="13" name="Rechthoek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894" y="2623017"/>
                  <a:ext cx="327304" cy="349867"/>
                </a:xfrm>
                <a:prstGeom prst="rect">
                  <a:avLst/>
                </a:prstGeom>
                <a:blipFill>
                  <a:blip r:embed="rId6"/>
                  <a:stretch>
                    <a:fillRect l="-7407" r="-1852" b="-1724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hthoek 13"/>
                <p:cNvSpPr/>
                <p:nvPr/>
              </p:nvSpPr>
              <p:spPr>
                <a:xfrm>
                  <a:off x="7716404" y="4517607"/>
                  <a:ext cx="351165" cy="349867"/>
                </a:xfrm>
                <a:prstGeom prst="rect">
                  <a:avLst/>
                </a:prstGeom>
                <a:noFill/>
              </p:spPr>
              <p:txBody>
                <a:bodyPr wrap="none" lIns="36000" tIns="0" rIns="3600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nl-NL" sz="22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nl-NL" sz="2200" dirty="0"/>
                </a:p>
              </p:txBody>
            </p:sp>
          </mc:Choice>
          <mc:Fallback xmlns="">
            <p:sp>
              <p:nvSpPr>
                <p:cNvPr id="14" name="Rechthoek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6404" y="4517607"/>
                  <a:ext cx="351165" cy="349867"/>
                </a:xfrm>
                <a:prstGeom prst="rect">
                  <a:avLst/>
                </a:prstGeom>
                <a:blipFill>
                  <a:blip r:embed="rId7"/>
                  <a:stretch>
                    <a:fillRect l="-7018" r="-5263" b="-350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hthoek 14"/>
                <p:cNvSpPr/>
                <p:nvPr/>
              </p:nvSpPr>
              <p:spPr>
                <a:xfrm>
                  <a:off x="5730542" y="4538892"/>
                  <a:ext cx="334178" cy="349867"/>
                </a:xfrm>
                <a:prstGeom prst="rect">
                  <a:avLst/>
                </a:prstGeom>
                <a:noFill/>
              </p:spPr>
              <p:txBody>
                <a:bodyPr wrap="none" lIns="36000" tIns="0" rIns="3600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nl-NL" sz="22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nl-NL" sz="2200" dirty="0"/>
                </a:p>
              </p:txBody>
            </p:sp>
          </mc:Choice>
          <mc:Fallback xmlns="">
            <p:sp>
              <p:nvSpPr>
                <p:cNvPr id="15" name="Rechthoek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0542" y="4538892"/>
                  <a:ext cx="334178" cy="349867"/>
                </a:xfrm>
                <a:prstGeom prst="rect">
                  <a:avLst/>
                </a:prstGeom>
                <a:blipFill>
                  <a:blip r:embed="rId8"/>
                  <a:stretch>
                    <a:fillRect l="-7273" r="-3636" b="-350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hoek 16"/>
              <p:cNvSpPr/>
              <p:nvPr/>
            </p:nvSpPr>
            <p:spPr>
              <a:xfrm>
                <a:off x="-2623" y="3317564"/>
                <a:ext cx="5117881" cy="798937"/>
              </a:xfrm>
              <a:prstGeom prst="rect">
                <a:avLst/>
              </a:prstGeom>
            </p:spPr>
            <p:txBody>
              <a:bodyPr wrap="square" lIns="108000" rIns="108000">
                <a:spAutoFit/>
              </a:bodyPr>
              <a:lstStyle/>
              <a:p>
                <a:pPr lvl="0">
                  <a:spcBef>
                    <a:spcPts val="600"/>
                  </a:spcBef>
                </a:pPr>
                <a:r>
                  <a:rPr lang="nl-NL" altLang="nl-NL" b="1" dirty="0">
                    <a:solidFill>
                      <a:srgbClr val="333333"/>
                    </a:solidFill>
                    <a:latin typeface="Times New Roman" panose="02020603050405020304" pitchFamily="18" charset="0"/>
                  </a:rPr>
                  <a:t>Te bewijzen</a:t>
                </a:r>
                <a:r>
                  <a:rPr lang="nl-NL" altLang="nl-NL" dirty="0">
                    <a:solidFill>
                      <a:srgbClr val="333333"/>
                    </a:solidFill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nl-NL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𝐴𝐵</m:t>
                    </m:r>
                    <m:r>
                      <a:rPr lang="en-US" altLang="nl-N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// </m:t>
                    </m:r>
                    <m:r>
                      <a:rPr lang="en-US" altLang="nl-N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𝐷𝐸</m:t>
                    </m:r>
                  </m:oMath>
                </a14:m>
                <a:r>
                  <a:rPr lang="nl-NL" altLang="nl-NL" dirty="0">
                    <a:solidFill>
                      <a:srgbClr val="333333"/>
                    </a:solidFill>
                    <a:latin typeface="Times New Roman" panose="02020603050405020304" pitchFamily="18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n-US" altLang="nl-NL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𝐷𝐸</m:t>
                    </m:r>
                    <m:r>
                      <a:rPr lang="en-US" altLang="nl-N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|=</m:t>
                    </m:r>
                    <m:f>
                      <m:fPr>
                        <m:ctrlPr>
                          <a:rPr lang="en-US" altLang="nl-N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nl-N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nl-N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US" altLang="nl-N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  <m:r>
                      <a:rPr lang="en-US" altLang="nl-N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𝐴𝐵</m:t>
                    </m:r>
                    <m:r>
                      <a:rPr lang="en-US" altLang="nl-N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</m:oMath>
                </a14:m>
                <a:r>
                  <a:rPr lang="nl-NL" altLang="nl-NL" dirty="0">
                    <a:solidFill>
                      <a:srgbClr val="333333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 lvl="0">
                  <a:spcBef>
                    <a:spcPts val="300"/>
                  </a:spcBef>
                </a:pPr>
                <a:r>
                  <a:rPr lang="en-US" altLang="nl-NL" b="1" dirty="0">
                    <a:solidFill>
                      <a:srgbClr val="333333"/>
                    </a:solidFill>
                    <a:latin typeface="Times New Roman" panose="02020603050405020304" pitchFamily="18" charset="0"/>
                  </a:rPr>
                  <a:t>Bewezen als</a:t>
                </a:r>
                <a:r>
                  <a:rPr lang="en-US" altLang="nl-NL" dirty="0">
                    <a:solidFill>
                      <a:srgbClr val="333333"/>
                    </a:solidFill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nl-NL" b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en-US" altLang="nl-NL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𝐴𝐵𝐶</m:t>
                    </m:r>
                    <m:r>
                      <a:rPr lang="en-US" altLang="nl-NL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~ </m:t>
                    </m:r>
                    <m:r>
                      <a:rPr lang="en-US" altLang="nl-NL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𝐸𝐷𝐶</m:t>
                    </m:r>
                  </m:oMath>
                </a14:m>
                <a:endParaRPr lang="nl-NL" altLang="nl-NL" dirty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hthoe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23" y="3317564"/>
                <a:ext cx="5117881" cy="798937"/>
              </a:xfrm>
              <a:prstGeom prst="rect">
                <a:avLst/>
              </a:prstGeom>
              <a:blipFill>
                <a:blip r:embed="rId9"/>
                <a:stretch>
                  <a:fillRect l="-715" b="-114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hthoek 17"/>
              <p:cNvSpPr/>
              <p:nvPr/>
            </p:nvSpPr>
            <p:spPr>
              <a:xfrm>
                <a:off x="-2623" y="4150590"/>
                <a:ext cx="5747101" cy="2644314"/>
              </a:xfrm>
              <a:prstGeom prst="rect">
                <a:avLst/>
              </a:prstGeom>
            </p:spPr>
            <p:txBody>
              <a:bodyPr wrap="square" lIns="108000">
                <a:spAutoFit/>
              </a:bodyPr>
              <a:lstStyle/>
              <a:p>
                <a:r>
                  <a:rPr lang="nl-NL" altLang="nl-NL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Bewijs</a:t>
                </a:r>
                <a:r>
                  <a:rPr lang="nl-NL" altLang="nl-NL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altLang="nl-NL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1.  </a:t>
                </a:r>
                <a14:m>
                  <m:oMath xmlns:m="http://schemas.openxmlformats.org/officeDocument/2006/math">
                    <m:r>
                      <a:rPr lang="en-US" altLang="nl-NL" b="0" i="0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en-US" altLang="nl-NL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nl-NL" b="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nl-NL" b="0" i="0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en-US" altLang="nl-NL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(gemeen)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nl-NL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2.  </a:t>
                </a:r>
                <a14:m>
                  <m:oMath xmlns:m="http://schemas.openxmlformats.org/officeDocument/2006/math">
                    <m:r>
                      <a:rPr lang="en-US" altLang="nl-NL" b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  <m:r>
                      <a:rPr lang="en-US" altLang="nl-N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𝐸𝐶</m:t>
                    </m:r>
                    <m:r>
                      <a:rPr lang="en-US" altLang="nl-NL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|=</m:t>
                    </m:r>
                    <m:f>
                      <m:fPr>
                        <m:ctrlP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nl-N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nl-N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US" altLang="nl-NL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  <m:r>
                      <a:rPr lang="en-US" altLang="nl-NL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𝐴𝐶</m:t>
                    </m:r>
                    <m:r>
                      <a:rPr lang="en-US" altLang="nl-NL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</m:oMath>
                </a14:m>
                <a:r>
                  <a:rPr lang="nl-N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n-US" altLang="nl-NL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  <m:r>
                      <a:rPr lang="en-US" altLang="nl-NL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𝐷𝐶</m:t>
                    </m:r>
                    <m:r>
                      <a:rPr lang="en-US" altLang="nl-NL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|=</m:t>
                    </m:r>
                    <m:f>
                      <m:fPr>
                        <m:ctrlPr>
                          <a:rPr lang="en-US" altLang="nl-N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nl-N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nl-N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US" altLang="nl-NL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  <m:r>
                      <a:rPr lang="en-US" altLang="nl-NL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𝐵𝐶</m:t>
                    </m:r>
                    <m:r>
                      <a:rPr lang="en-US" altLang="nl-NL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(gegeven)</a:t>
                </a:r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nl-NL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3.  </a:t>
                </a:r>
                <a14:m>
                  <m:oMath xmlns:m="http://schemas.openxmlformats.org/officeDocument/2006/math">
                    <m:r>
                      <a:rPr lang="en-US" altLang="nl-NL" b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en-US" altLang="nl-NL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𝐴𝐵𝐶</m:t>
                    </m:r>
                    <m:r>
                      <a:rPr lang="en-US" altLang="nl-NL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~ </m:t>
                    </m:r>
                    <m:r>
                      <a:rPr lang="en-US" altLang="nl-NL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𝐸𝐷𝐶</m:t>
                    </m:r>
                  </m:oMath>
                </a14:m>
                <a:r>
                  <a:rPr lang="en-US" altLang="nl-NL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en-US" altLang="nl-NL" b="1" i="1" dirty="0" err="1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zhz</a:t>
                </a:r>
                <a:r>
                  <a:rPr lang="en-US" altLang="nl-NL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(</a:t>
                </a:r>
                <a:r>
                  <a:rPr lang="en-US" altLang="nl-NL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1.</a:t>
                </a:r>
                <a:r>
                  <a:rPr lang="en-US" altLang="nl-NL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nl-NL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2.</a:t>
                </a:r>
                <a:r>
                  <a:rPr lang="en-US" altLang="nl-NL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nl-NL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4.  </a:t>
                </a:r>
                <a14:m>
                  <m:oMath xmlns:m="http://schemas.openxmlformats.org/officeDocument/2006/math">
                    <m:r>
                      <a:rPr lang="en-US" altLang="nl-NL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  <m:r>
                      <a:rPr lang="en-US" altLang="nl-NL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𝐷𝐸</m:t>
                    </m:r>
                    <m:r>
                      <a:rPr lang="en-US" altLang="nl-NL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|=</m:t>
                    </m:r>
                    <m:f>
                      <m:fPr>
                        <m:ctrlPr>
                          <a:rPr lang="en-US" altLang="nl-N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nl-N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nl-N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US" altLang="nl-NL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  <m:r>
                      <a:rPr lang="en-US" altLang="nl-NL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𝐴𝐵</m:t>
                    </m:r>
                    <m:r>
                      <a:rPr lang="en-US" altLang="nl-NL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nl-NL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2.</a:t>
                </a:r>
                <a:r>
                  <a:rPr lang="en-US" altLang="nl-NL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nl-NL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3.</a:t>
                </a:r>
                <a:r>
                  <a:rPr 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nl-NL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nl-NL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5.  </a:t>
                </a:r>
                <a14:m>
                  <m:oMath xmlns:m="http://schemas.openxmlformats.org/officeDocument/2006/math">
                    <m:r>
                      <a:rPr lang="en-US" altLang="nl-NL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en-US" altLang="nl-NL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nl-NL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nl-NL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en-US" altLang="nl-NL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nl-NL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𝐸𝐷</m:t>
                    </m:r>
                  </m:oMath>
                </a14:m>
                <a:r>
                  <a:rPr 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en-US" altLang="nl-NL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4.</a:t>
                </a:r>
                <a:r>
                  <a:rPr 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nl-NL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6.  </a:t>
                </a:r>
                <a14:m>
                  <m:oMath xmlns:m="http://schemas.openxmlformats.org/officeDocument/2006/math">
                    <m:r>
                      <a:rPr lang="en-US" altLang="nl-NL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𝐴𝐵</m:t>
                    </m:r>
                    <m:r>
                      <a:rPr lang="en-US" altLang="nl-NL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// </m:t>
                    </m:r>
                    <m:r>
                      <a:rPr lang="en-US" altLang="nl-NL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𝐷𝐸</m:t>
                    </m:r>
                  </m:oMath>
                </a14:m>
                <a:r>
                  <a:rPr lang="en-US" altLang="nl-NL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nl-NL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en-US" altLang="nl-NL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., F-</a:t>
                </a:r>
                <a:r>
                  <a:rPr lang="en-US" altLang="nl-NL" dirty="0" err="1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hoeken</a:t>
                </a:r>
                <a:r>
                  <a:rPr 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</a:t>
                </a:r>
                <a:r>
                  <a:rPr lang="en-US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Q.E.D.</a:t>
                </a:r>
                <a:endParaRPr lang="en-US" altLang="nl-NL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8" name="Rechthoe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23" y="4150590"/>
                <a:ext cx="5747101" cy="2644314"/>
              </a:xfrm>
              <a:prstGeom prst="rect">
                <a:avLst/>
              </a:prstGeom>
              <a:blipFill>
                <a:blip r:embed="rId10"/>
                <a:stretch>
                  <a:fillRect l="-637" t="-1382" b="-27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9">
            <a:extLst>
              <a:ext uri="{FF2B5EF4-FFF2-40B4-BE49-F238E27FC236}">
                <a16:creationId xmlns:a16="http://schemas.microsoft.com/office/drawing/2014/main" id="{4CEA8BC6-99EB-40BE-8C3E-B4EB42DCF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581192"/>
            <a:ext cx="9143999" cy="104738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lIns="108000" rIns="108000" bIns="72000" anchor="ctr" anchorCtr="0"/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80000"/>
              </a:buClr>
              <a:buSzTx/>
              <a:buFontTx/>
              <a:buNone/>
              <a:tabLst/>
              <a:defRPr/>
            </a:pPr>
            <a:r>
              <a:rPr kumimoji="0" lang="nl-NL" altLang="nl-NL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STELLING</a:t>
            </a:r>
            <a:r>
              <a:rPr kumimoji="0" lang="nl-NL" altLang="nl-NL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 </a:t>
            </a:r>
          </a:p>
          <a:p>
            <a:pPr lvl="0" eaLnBrk="1" hangingPunct="1">
              <a:spcBef>
                <a:spcPts val="0"/>
              </a:spcBef>
              <a:buNone/>
            </a:pPr>
            <a:r>
              <a:rPr lang="nl-NL" altLang="nl-NL" noProof="0" dirty="0"/>
              <a:t>D</a:t>
            </a:r>
            <a:r>
              <a:rPr kumimoji="0" lang="nl-NL" altLang="nl-NL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e</a:t>
            </a:r>
            <a:r>
              <a:rPr kumimoji="0" lang="nl-NL" altLang="nl-NL" b="0" i="0" u="none" strike="noStrike" kern="1200" cap="none" spc="0" normalizeH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 </a:t>
            </a:r>
            <a:r>
              <a:rPr lang="nl-NL" altLang="nl-NL" b="1" dirty="0">
                <a:solidFill>
                  <a:schemeClr val="tx1"/>
                </a:solidFill>
              </a:rPr>
              <a:t>middenparallel</a:t>
            </a:r>
            <a:r>
              <a:rPr lang="nl-NL" altLang="nl-NL" dirty="0"/>
              <a:t> van een driehoek is evenwijdig aan de overliggende zijde en is half zo lang als deze overliggende zijde.</a:t>
            </a:r>
            <a:r>
              <a:rPr kumimoji="0" lang="nl-NL" altLang="nl-NL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8" name="Rechthoek 7"/>
          <p:cNvSpPr/>
          <p:nvPr/>
        </p:nvSpPr>
        <p:spPr>
          <a:xfrm>
            <a:off x="6777700" y="4520421"/>
            <a:ext cx="42332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nl-NL" altLang="nl-NL" sz="3200" b="1" dirty="0">
                <a:solidFill>
                  <a:srgbClr val="333333"/>
                </a:solidFill>
                <a:latin typeface="Times New Roman" panose="02020603050405020304" pitchFamily="18" charset="0"/>
              </a:rPr>
              <a:t>?</a:t>
            </a:r>
            <a:endParaRPr lang="nl-NL" sz="3200" dirty="0"/>
          </a:p>
        </p:txBody>
      </p:sp>
      <p:sp>
        <p:nvSpPr>
          <p:cNvPr id="25" name="Rechthoek 24"/>
          <p:cNvSpPr/>
          <p:nvPr/>
        </p:nvSpPr>
        <p:spPr>
          <a:xfrm>
            <a:off x="6946918" y="6191125"/>
            <a:ext cx="42332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nl-NL" altLang="nl-NL" sz="3200" b="1" dirty="0">
                <a:solidFill>
                  <a:srgbClr val="333333"/>
                </a:solidFill>
                <a:latin typeface="Times New Roman" panose="02020603050405020304" pitchFamily="18" charset="0"/>
              </a:rPr>
              <a:t>?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1509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 animBg="1"/>
      <p:bldP spid="8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15814"/>
            <a:ext cx="9121902" cy="6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ZWAARTELIJNEN DRIEHOEK (3.4, opgave 27)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044" y="2627942"/>
            <a:ext cx="4673955" cy="423005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" t="6061" r="4500" b="18182"/>
          <a:stretch/>
        </p:blipFill>
        <p:spPr>
          <a:xfrm>
            <a:off x="0" y="692696"/>
            <a:ext cx="9144000" cy="1959476"/>
          </a:xfrm>
          <a:prstGeom prst="rect">
            <a:avLst/>
          </a:prstGeom>
        </p:spPr>
      </p:pic>
      <p:cxnSp>
        <p:nvCxnSpPr>
          <p:cNvPr id="7" name="Rechte verbindingslijn 6"/>
          <p:cNvCxnSpPr/>
          <p:nvPr/>
        </p:nvCxnSpPr>
        <p:spPr>
          <a:xfrm>
            <a:off x="5436096" y="4725144"/>
            <a:ext cx="1368152" cy="1584176"/>
          </a:xfrm>
          <a:prstGeom prst="line">
            <a:avLst/>
          </a:prstGeom>
          <a:ln w="63500">
            <a:solidFill>
              <a:srgbClr val="0070C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>
            <a:off x="6004804" y="3212976"/>
            <a:ext cx="792088" cy="309634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ng 12"/>
          <p:cNvSpPr/>
          <p:nvPr/>
        </p:nvSpPr>
        <p:spPr>
          <a:xfrm>
            <a:off x="6453444" y="5183020"/>
            <a:ext cx="121940" cy="134134"/>
          </a:xfrm>
          <a:prstGeom prst="donut">
            <a:avLst>
              <a:gd name="adj" fmla="val 4833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0" t="15748" r="42821" b="57191"/>
          <a:stretch/>
        </p:blipFill>
        <p:spPr bwMode="auto">
          <a:xfrm>
            <a:off x="0" y="4797153"/>
            <a:ext cx="6876256" cy="20608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3610"/>
            <a:ext cx="9144000" cy="6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2800" b="1" kern="0" dirty="0">
                <a:solidFill>
                  <a:schemeClr val="tx1"/>
                </a:solidFill>
                <a:latin typeface="Times New Roman"/>
              </a:rPr>
              <a:t>PARALLELLOGRAM VAN VARIGNON (3.4, opgave 28)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39DFA3F-9385-4C79-8F8D-DDCA7EBC45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27" y="1692264"/>
            <a:ext cx="1705608" cy="1705608"/>
          </a:xfrm>
          <a:prstGeom prst="rect">
            <a:avLst/>
          </a:prstGeom>
        </p:spPr>
      </p:pic>
      <p:pic>
        <p:nvPicPr>
          <p:cNvPr id="9" name="Afbeelding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0" t="15748" r="42821" b="57191"/>
          <a:stretch/>
        </p:blipFill>
        <p:spPr bwMode="auto">
          <a:xfrm>
            <a:off x="5148064" y="692696"/>
            <a:ext cx="3995936" cy="3024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Afbeelding 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5" t="31195" r="60610" b="44248"/>
          <a:stretch/>
        </p:blipFill>
        <p:spPr bwMode="auto">
          <a:xfrm>
            <a:off x="1691680" y="692696"/>
            <a:ext cx="3240360" cy="2160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edachtewolkje: wolk 4">
                <a:extLst>
                  <a:ext uri="{FF2B5EF4-FFF2-40B4-BE49-F238E27FC236}">
                    <a16:creationId xmlns:a16="http://schemas.microsoft.com/office/drawing/2014/main" id="{EC8B5F3E-B70D-460F-BFB0-259CFEDC5E05}"/>
                  </a:ext>
                </a:extLst>
              </p:cNvPr>
              <p:cNvSpPr/>
              <p:nvPr/>
            </p:nvSpPr>
            <p:spPr>
              <a:xfrm>
                <a:off x="395536" y="2780929"/>
                <a:ext cx="6336704" cy="1080120"/>
              </a:xfrm>
              <a:prstGeom prst="cloudCallout">
                <a:avLst>
                  <a:gd name="adj1" fmla="val -39262"/>
                  <a:gd name="adj2" fmla="val -51975"/>
                </a:avLst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lvl="0" algn="ctr"/>
                <a:r>
                  <a:rPr lang="nl-NL" altLang="nl-NL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Eh.. </a:t>
                </a:r>
                <a14:m>
                  <m:oMath xmlns:m="http://schemas.openxmlformats.org/officeDocument/2006/math">
                    <m:r>
                      <a:rPr lang="en-US" altLang="nl-NL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𝑃𝑄𝑅𝑆</m:t>
                    </m:r>
                  </m:oMath>
                </a14:m>
                <a:r>
                  <a:rPr lang="nl-NL" altLang="nl-NL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lijkt wel een parallellogram… </a:t>
                </a:r>
                <a:endParaRPr kumimoji="0" lang="en-NL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Gedachtewolkje: wolk 4">
                <a:extLst>
                  <a:ext uri="{FF2B5EF4-FFF2-40B4-BE49-F238E27FC236}">
                    <a16:creationId xmlns:a16="http://schemas.microsoft.com/office/drawing/2014/main" id="{EC8B5F3E-B70D-460F-BFB0-259CFEDC5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780929"/>
                <a:ext cx="6336704" cy="1080120"/>
              </a:xfrm>
              <a:prstGeom prst="cloudCallout">
                <a:avLst>
                  <a:gd name="adj1" fmla="val -39262"/>
                  <a:gd name="adj2" fmla="val -51975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Afbeelding 16">
            <a:extLst>
              <a:ext uri="{FF2B5EF4-FFF2-40B4-BE49-F238E27FC236}">
                <a16:creationId xmlns:a16="http://schemas.microsoft.com/office/drawing/2014/main" id="{09732A21-BFDD-4FBF-BF1D-271FD9CDFE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131338"/>
            <a:ext cx="2051720" cy="1961958"/>
          </a:xfrm>
          <a:prstGeom prst="rect">
            <a:avLst/>
          </a:prstGeom>
        </p:spPr>
      </p:pic>
      <p:sp>
        <p:nvSpPr>
          <p:cNvPr id="16" name="Gedachtewolkje: wolk 5">
            <a:extLst>
              <a:ext uri="{FF2B5EF4-FFF2-40B4-BE49-F238E27FC236}">
                <a16:creationId xmlns:a16="http://schemas.microsoft.com/office/drawing/2014/main" id="{00AB945A-1BA2-4C05-B467-5750D937CBFE}"/>
              </a:ext>
            </a:extLst>
          </p:cNvPr>
          <p:cNvSpPr/>
          <p:nvPr/>
        </p:nvSpPr>
        <p:spPr>
          <a:xfrm>
            <a:off x="97554" y="3920993"/>
            <a:ext cx="7858822" cy="795607"/>
          </a:xfrm>
          <a:prstGeom prst="cloudCallout">
            <a:avLst>
              <a:gd name="adj1" fmla="val 47029"/>
              <a:gd name="adj2" fmla="val 122743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nl-NL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Eerst maar eens wat prutsen met GeoGebra</a:t>
            </a:r>
            <a:r>
              <a:rPr lang="nl-NL" altLang="nl-NL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  <a:endParaRPr lang="en-NL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C9879DD0EE034E94629545CD8D9B68" ma:contentTypeVersion="" ma:contentTypeDescription="Een nieuw document maken." ma:contentTypeScope="" ma:versionID="412dfebc2e282625d97ef4225500d2ce">
  <xsd:schema xmlns:xsd="http://www.w3.org/2001/XMLSchema" xmlns:xs="http://www.w3.org/2001/XMLSchema" xmlns:p="http://schemas.microsoft.com/office/2006/metadata/properties" xmlns:ns2="c17beec0-7551-4f93-a967-b06f8da7b683" xmlns:ns3="9ced8f2e-8f23-4355-9784-4a0aada28887" targetNamespace="http://schemas.microsoft.com/office/2006/metadata/properties" ma:root="true" ma:fieldsID="86cfd7d862feb8db691395c03efdca8b" ns2:_="" ns3:_="">
    <xsd:import namespace="c17beec0-7551-4f93-a967-b06f8da7b683"/>
    <xsd:import namespace="9ced8f2e-8f23-4355-9784-4a0aada288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beec0-7551-4f93-a967-b06f8da7b6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ed8f2e-8f23-4355-9784-4a0aada288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41EFB-B128-49CB-A2EC-DF1209566BAC}">
  <ds:schemaRefs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5ac78efb-61a8-4e6f-9a71-658cbbb0c40c"/>
  </ds:schemaRefs>
</ds:datastoreItem>
</file>

<file path=customXml/itemProps2.xml><?xml version="1.0" encoding="utf-8"?>
<ds:datastoreItem xmlns:ds="http://schemas.openxmlformats.org/officeDocument/2006/customXml" ds:itemID="{C89164AF-159C-480C-8218-85A11537B2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CC7709-2EC9-4EB6-BB69-28F0D8027E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7beec0-7551-4f93-a967-b06f8da7b683"/>
    <ds:schemaRef ds:uri="9ced8f2e-8f23-4355-9784-4a0aada288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4633</TotalTime>
  <Words>617</Words>
  <Application>Microsoft Office PowerPoint</Application>
  <PresentationFormat>Diavoorstelling (4:3)</PresentationFormat>
  <Paragraphs>96</Paragraphs>
  <Slides>12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Wingdings</vt:lpstr>
      <vt:lpstr>Kantoorthema</vt:lpstr>
      <vt:lpstr>1_Kantoorthema</vt:lpstr>
      <vt:lpstr>meetkunde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Kandinsky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Meetkunde                          van Euclides</dc:title>
  <dc:creator>Gert Hoogeboom</dc:creator>
  <cp:lastModifiedBy>Henriëtte van der Zalm</cp:lastModifiedBy>
  <cp:revision>237</cp:revision>
  <dcterms:created xsi:type="dcterms:W3CDTF">2013-02-06T20:23:08Z</dcterms:created>
  <dcterms:modified xsi:type="dcterms:W3CDTF">2023-09-11T07:44:42Z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0x01010017C9879DD0EE034E94629545CD8D9B68</vt:lpwstr>
  </property>
</Properties>
</file>