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6"/>
  </p:notesMasterIdLst>
  <p:sldIdLst>
    <p:sldId id="386" r:id="rId6"/>
    <p:sldId id="396" r:id="rId7"/>
    <p:sldId id="408" r:id="rId8"/>
    <p:sldId id="409" r:id="rId9"/>
    <p:sldId id="410" r:id="rId10"/>
    <p:sldId id="411" r:id="rId11"/>
    <p:sldId id="412" r:id="rId12"/>
    <p:sldId id="420" r:id="rId13"/>
    <p:sldId id="419" r:id="rId14"/>
    <p:sldId id="417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8" autoAdjust="0"/>
    <p:restoredTop sz="96134" autoAdjust="0"/>
  </p:normalViewPr>
  <p:slideViewPr>
    <p:cSldViewPr>
      <p:cViewPr varScale="1">
        <p:scale>
          <a:sx n="56" d="100"/>
          <a:sy n="56" d="100"/>
        </p:scale>
        <p:origin x="1432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C2DC-EA65-435F-8E2C-70BD2B96AE85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393D-64B8-4AB1-978D-7DB1FC1D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996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6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0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10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4" y="2130426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23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6" y="4406902"/>
            <a:ext cx="7772400" cy="1362074"/>
          </a:xfrm>
        </p:spPr>
        <p:txBody>
          <a:bodyPr anchor="t"/>
          <a:lstStyle>
            <a:lvl1pPr algn="l">
              <a:defRPr sz="3993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6" y="2906717"/>
            <a:ext cx="7772400" cy="1500187"/>
          </a:xfrm>
        </p:spPr>
        <p:txBody>
          <a:bodyPr anchor="b"/>
          <a:lstStyle>
            <a:lvl1pPr marL="0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1pPr>
            <a:lvl2pPr marL="456443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88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9333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77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222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866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511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155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8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1" cy="4525963"/>
          </a:xfrm>
        </p:spPr>
        <p:txBody>
          <a:bodyPr/>
          <a:lstStyle>
            <a:lvl1pPr>
              <a:defRPr sz="2796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199" y="1600204"/>
            <a:ext cx="4038601" cy="4525963"/>
          </a:xfrm>
        </p:spPr>
        <p:txBody>
          <a:bodyPr/>
          <a:lstStyle>
            <a:lvl1pPr>
              <a:defRPr sz="2796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40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443" indent="0">
              <a:buNone/>
              <a:defRPr sz="1996" b="1"/>
            </a:lvl2pPr>
            <a:lvl3pPr marL="912888" indent="0">
              <a:buNone/>
              <a:defRPr sz="1797" b="1"/>
            </a:lvl3pPr>
            <a:lvl4pPr marL="1369333" indent="0">
              <a:buNone/>
              <a:defRPr sz="1597" b="1"/>
            </a:lvl4pPr>
            <a:lvl5pPr marL="1825778" indent="0">
              <a:buNone/>
              <a:defRPr sz="1597" b="1"/>
            </a:lvl5pPr>
            <a:lvl6pPr marL="2282221" indent="0">
              <a:buNone/>
              <a:defRPr sz="1597" b="1"/>
            </a:lvl6pPr>
            <a:lvl7pPr marL="2738664" indent="0">
              <a:buNone/>
              <a:defRPr sz="1597" b="1"/>
            </a:lvl7pPr>
            <a:lvl8pPr marL="3195111" indent="0">
              <a:buNone/>
              <a:defRPr sz="1597" b="1"/>
            </a:lvl8pPr>
            <a:lvl9pPr marL="3651554" indent="0">
              <a:buNone/>
              <a:defRPr sz="1597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443" indent="0">
              <a:buNone/>
              <a:defRPr sz="1996" b="1"/>
            </a:lvl2pPr>
            <a:lvl3pPr marL="912888" indent="0">
              <a:buNone/>
              <a:defRPr sz="1797" b="1"/>
            </a:lvl3pPr>
            <a:lvl4pPr marL="1369333" indent="0">
              <a:buNone/>
              <a:defRPr sz="1597" b="1"/>
            </a:lvl4pPr>
            <a:lvl5pPr marL="1825778" indent="0">
              <a:buNone/>
              <a:defRPr sz="1597" b="1"/>
            </a:lvl5pPr>
            <a:lvl6pPr marL="2282221" indent="0">
              <a:buNone/>
              <a:defRPr sz="1597" b="1"/>
            </a:lvl6pPr>
            <a:lvl7pPr marL="2738664" indent="0">
              <a:buNone/>
              <a:defRPr sz="1597" b="1"/>
            </a:lvl7pPr>
            <a:lvl8pPr marL="3195111" indent="0">
              <a:buNone/>
              <a:defRPr sz="1597" b="1"/>
            </a:lvl8pPr>
            <a:lvl9pPr marL="3651554" indent="0">
              <a:buNone/>
              <a:defRPr sz="1597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5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86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3" cy="1162050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193"/>
            </a:lvl1pPr>
            <a:lvl2pPr>
              <a:defRPr sz="2796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3" y="1435101"/>
            <a:ext cx="3008313" cy="4691062"/>
          </a:xfrm>
        </p:spPr>
        <p:txBody>
          <a:bodyPr/>
          <a:lstStyle>
            <a:lvl1pPr marL="0" indent="0">
              <a:buNone/>
              <a:defRPr sz="1397"/>
            </a:lvl1pPr>
            <a:lvl2pPr marL="456443" indent="0">
              <a:buNone/>
              <a:defRPr sz="1199"/>
            </a:lvl2pPr>
            <a:lvl3pPr marL="912888" indent="0">
              <a:buNone/>
              <a:defRPr sz="999"/>
            </a:lvl3pPr>
            <a:lvl4pPr marL="1369333" indent="0">
              <a:buNone/>
              <a:defRPr sz="900"/>
            </a:lvl4pPr>
            <a:lvl5pPr marL="1825778" indent="0">
              <a:buNone/>
              <a:defRPr sz="900"/>
            </a:lvl5pPr>
            <a:lvl6pPr marL="2282221" indent="0">
              <a:buNone/>
              <a:defRPr sz="900"/>
            </a:lvl6pPr>
            <a:lvl7pPr marL="2738664" indent="0">
              <a:buNone/>
              <a:defRPr sz="900"/>
            </a:lvl7pPr>
            <a:lvl8pPr marL="3195111" indent="0">
              <a:buNone/>
              <a:defRPr sz="900"/>
            </a:lvl8pPr>
            <a:lvl9pPr marL="3651554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8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740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14800"/>
          </a:xfrm>
        </p:spPr>
        <p:txBody>
          <a:bodyPr/>
          <a:lstStyle>
            <a:lvl1pPr marL="0" indent="0">
              <a:buNone/>
              <a:defRPr sz="3193"/>
            </a:lvl1pPr>
            <a:lvl2pPr marL="456443" indent="0">
              <a:buNone/>
              <a:defRPr sz="2796"/>
            </a:lvl2pPr>
            <a:lvl3pPr marL="912888" indent="0">
              <a:buNone/>
              <a:defRPr sz="2396"/>
            </a:lvl3pPr>
            <a:lvl4pPr marL="1369333" indent="0">
              <a:buNone/>
              <a:defRPr sz="1996"/>
            </a:lvl4pPr>
            <a:lvl5pPr marL="1825778" indent="0">
              <a:buNone/>
              <a:defRPr sz="1996"/>
            </a:lvl5pPr>
            <a:lvl6pPr marL="2282221" indent="0">
              <a:buNone/>
              <a:defRPr sz="1996"/>
            </a:lvl6pPr>
            <a:lvl7pPr marL="2738664" indent="0">
              <a:buNone/>
              <a:defRPr sz="1996"/>
            </a:lvl7pPr>
            <a:lvl8pPr marL="3195111" indent="0">
              <a:buNone/>
              <a:defRPr sz="1996"/>
            </a:lvl8pPr>
            <a:lvl9pPr marL="3651554" indent="0">
              <a:buNone/>
              <a:defRPr sz="1996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397"/>
            </a:lvl1pPr>
            <a:lvl2pPr marL="456443" indent="0">
              <a:buNone/>
              <a:defRPr sz="1199"/>
            </a:lvl2pPr>
            <a:lvl3pPr marL="912888" indent="0">
              <a:buNone/>
              <a:defRPr sz="999"/>
            </a:lvl3pPr>
            <a:lvl4pPr marL="1369333" indent="0">
              <a:buNone/>
              <a:defRPr sz="900"/>
            </a:lvl4pPr>
            <a:lvl5pPr marL="1825778" indent="0">
              <a:buNone/>
              <a:defRPr sz="900"/>
            </a:lvl5pPr>
            <a:lvl6pPr marL="2282221" indent="0">
              <a:buNone/>
              <a:defRPr sz="900"/>
            </a:lvl6pPr>
            <a:lvl7pPr marL="2738664" indent="0">
              <a:buNone/>
              <a:defRPr sz="900"/>
            </a:lvl7pPr>
            <a:lvl8pPr marL="3195111" indent="0">
              <a:buNone/>
              <a:defRPr sz="900"/>
            </a:lvl8pPr>
            <a:lvl9pPr marL="3651554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56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21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2" y="274642"/>
            <a:ext cx="2057401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3" y="274642"/>
            <a:ext cx="6019801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338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58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8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8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48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6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5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0446-D228-4688-8C00-2A4DA2BF40FF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6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99"/>
            </a:gs>
            <a:gs pos="50000">
              <a:srgbClr val="FFFFCD"/>
            </a:gs>
            <a:gs pos="100000">
              <a:srgbClr val="FFCC9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10568" fontAlgn="auto">
              <a:spcBef>
                <a:spcPts val="0"/>
              </a:spcBef>
              <a:spcAft>
                <a:spcPts val="0"/>
              </a:spcAft>
            </a:pPr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810568" fontAlgn="auto">
                <a:spcBef>
                  <a:spcPts val="0"/>
                </a:spcBef>
                <a:spcAft>
                  <a:spcPts val="0"/>
                </a:spcAft>
              </a:pPr>
              <a:t>18-9-2023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4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10568" fontAlgn="auto">
              <a:spcBef>
                <a:spcPts val="0"/>
              </a:spcBef>
              <a:spcAft>
                <a:spcPts val="0"/>
              </a:spcAft>
            </a:pPr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10568" fontAlgn="auto">
              <a:spcBef>
                <a:spcPts val="0"/>
              </a:spcBef>
              <a:spcAft>
                <a:spcPts val="0"/>
              </a:spcAft>
            </a:pPr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810568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52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88" rtl="0" eaLnBrk="1" latinLnBrk="0" hangingPunct="1">
        <a:spcBef>
          <a:spcPct val="0"/>
        </a:spcBef>
        <a:buNone/>
        <a:defRPr sz="43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333" indent="-342333" algn="l" defTabSz="912888" rtl="0" eaLnBrk="1" latinLnBrk="0" hangingPunct="1">
        <a:spcBef>
          <a:spcPct val="20000"/>
        </a:spcBef>
        <a:buFont typeface="Arial" pitchFamily="34" charset="0"/>
        <a:buChar char="•"/>
        <a:defRPr sz="3193" kern="1200">
          <a:solidFill>
            <a:schemeClr val="tx1"/>
          </a:solidFill>
          <a:latin typeface="+mn-lt"/>
          <a:ea typeface="+mn-ea"/>
          <a:cs typeface="+mn-cs"/>
        </a:defRPr>
      </a:lvl1pPr>
      <a:lvl2pPr marL="741721" indent="-285278" algn="l" defTabSz="912888" rtl="0" eaLnBrk="1" latinLnBrk="0" hangingPunct="1">
        <a:spcBef>
          <a:spcPct val="20000"/>
        </a:spcBef>
        <a:buFont typeface="Arial" pitchFamily="34" charset="0"/>
        <a:buChar char="–"/>
        <a:defRPr sz="27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112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597555" indent="-228222" algn="l" defTabSz="912888" rtl="0" eaLnBrk="1" latinLnBrk="0" hangingPunct="1">
        <a:spcBef>
          <a:spcPct val="20000"/>
        </a:spcBef>
        <a:buFont typeface="Arial" pitchFamily="34" charset="0"/>
        <a:buChar char="–"/>
        <a:defRPr sz="1996" kern="1200">
          <a:solidFill>
            <a:schemeClr val="tx1"/>
          </a:solidFill>
          <a:latin typeface="+mn-lt"/>
          <a:ea typeface="+mn-ea"/>
          <a:cs typeface="+mn-cs"/>
        </a:defRPr>
      </a:lvl4pPr>
      <a:lvl5pPr marL="2053998" indent="-228222" algn="l" defTabSz="912888" rtl="0" eaLnBrk="1" latinLnBrk="0" hangingPunct="1">
        <a:spcBef>
          <a:spcPct val="20000"/>
        </a:spcBef>
        <a:buFont typeface="Arial" pitchFamily="34" charset="0"/>
        <a:buChar char="»"/>
        <a:defRPr sz="1996" kern="1200">
          <a:solidFill>
            <a:schemeClr val="tx1"/>
          </a:solidFill>
          <a:latin typeface="+mn-lt"/>
          <a:ea typeface="+mn-ea"/>
          <a:cs typeface="+mn-cs"/>
        </a:defRPr>
      </a:lvl5pPr>
      <a:lvl6pPr marL="2510443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6pPr>
      <a:lvl7pPr marL="2966888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7pPr>
      <a:lvl8pPr marL="3423331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8pPr>
      <a:lvl9pPr marL="3879776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443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888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333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778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2221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664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5111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554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.jpeg"/><Relationship Id="rId7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52" y="0"/>
            <a:ext cx="9431503" cy="69573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023" y="1632560"/>
            <a:ext cx="3726889" cy="766741"/>
          </a:xfrm>
        </p:spPr>
        <p:txBody>
          <a:bodyPr lIns="108000" rIns="108000">
            <a:noAutofit/>
          </a:bodyPr>
          <a:lstStyle/>
          <a:p>
            <a:pPr>
              <a:spcBef>
                <a:spcPts val="0"/>
              </a:spcBef>
            </a:pPr>
            <a:r>
              <a:rPr lang="nl-NL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meetkunde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779912" y="2395460"/>
            <a:ext cx="5364088" cy="773640"/>
          </a:xfrm>
          <a:prstGeom prst="rect">
            <a:avLst/>
          </a:prstGeom>
        </p:spPr>
        <p:txBody>
          <a:bodyPr vert="horz" lIns="108000" tIns="45720" rIns="108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nl-NL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Euclides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3023" y="3915780"/>
            <a:ext cx="9090977" cy="649208"/>
          </a:xfrm>
          <a:prstGeom prst="rect">
            <a:avLst/>
          </a:prstGeom>
        </p:spPr>
        <p:txBody>
          <a:bodyPr vert="horz" lIns="108000" tIns="45720" rIns="108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“Wat we hebben bewezen, mogen we toepassen”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7041" y="5303089"/>
            <a:ext cx="4824536" cy="690492"/>
          </a:xfrm>
          <a:prstGeom prst="rect">
            <a:avLst/>
          </a:prstGeom>
        </p:spPr>
        <p:txBody>
          <a:bodyPr vert="horz" lIns="108000" tIns="45720" rIns="108000" bIns="10800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periode 1, les 6</a:t>
            </a:r>
          </a:p>
        </p:txBody>
      </p:sp>
    </p:spTree>
    <p:extLst>
      <p:ext uri="{BB962C8B-B14F-4D97-AF65-F5344CB8AC3E}">
        <p14:creationId xmlns:p14="http://schemas.microsoft.com/office/powerpoint/2010/main" val="143967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/>
          <p:cNvSpPr>
            <a:spLocks noGrp="1"/>
          </p:cNvSpPr>
          <p:nvPr>
            <p:ph type="title"/>
          </p:nvPr>
        </p:nvSpPr>
        <p:spPr>
          <a:xfrm>
            <a:off x="1837841" y="122994"/>
            <a:ext cx="5468317" cy="562074"/>
          </a:xfrm>
        </p:spPr>
        <p:txBody>
          <a:bodyPr>
            <a:normAutofit fontScale="90000"/>
          </a:bodyPr>
          <a:lstStyle/>
          <a:p>
            <a:r>
              <a:rPr lang="nl-NL" altLang="nl-NL" sz="3200" b="1" kern="0" dirty="0">
                <a:solidFill>
                  <a:srgbClr val="880000"/>
                </a:solidFill>
                <a:latin typeface="Times New Roman"/>
              </a:rPr>
              <a:t>HUISWERK</a:t>
            </a:r>
          </a:p>
        </p:txBody>
      </p:sp>
      <p:sp>
        <p:nvSpPr>
          <p:cNvPr id="67589" name="Tekstvak 2"/>
          <p:cNvSpPr txBox="1">
            <a:spLocks noChangeArrowheads="1"/>
          </p:cNvSpPr>
          <p:nvPr/>
        </p:nvSpPr>
        <p:spPr bwMode="auto">
          <a:xfrm>
            <a:off x="1047489" y="1196752"/>
            <a:ext cx="8096511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nl-NL" sz="2400" b="1" kern="0" dirty="0">
                <a:latin typeface="Times New Roman"/>
              </a:rPr>
              <a:t>Leren theorie 3.5 (diaserie)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nl-NL" sz="2400" b="1" kern="0" dirty="0">
                <a:latin typeface="Times New Roman"/>
              </a:rPr>
              <a:t>Bijhouden stellingenblad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nl-NL" sz="240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latin typeface="Times New Roman"/>
              </a:rPr>
              <a:t>Maken opgave 31 en 32</a:t>
            </a:r>
            <a:endParaRPr lang="nl-NL" altLang="nl-NL" sz="240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nl-NL" altLang="en-US" sz="1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Kijken: ‘</a:t>
            </a:r>
            <a:r>
              <a:rPr lang="en-US" altLang="en-US" sz="2400" b="1" u="sng" dirty="0">
                <a:solidFill>
                  <a:srgbClr val="FF0000"/>
                </a:solidFill>
              </a:rPr>
              <a:t>stelling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omtrekshoek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filmpje</a:t>
            </a:r>
            <a:r>
              <a:rPr lang="en-US" altLang="en-US" sz="2400" b="1" dirty="0">
                <a:solidFill>
                  <a:schemeClr val="tx1"/>
                </a:solidFill>
              </a:rPr>
              <a:t>’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Daarna maken opgave 33 en 34</a:t>
            </a:r>
            <a:endParaRPr lang="nl-NL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4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D1A9A2-0005-41B3-822A-DFA4954C4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065"/>
            <a:ext cx="9143998" cy="71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10800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lvl="0" algn="r" fontAlgn="base">
              <a:spcBef>
                <a:spcPct val="0"/>
              </a:spcBef>
              <a:spcAft>
                <a:spcPct val="0"/>
              </a:spcAft>
              <a:defRPr sz="4000" kern="0">
                <a:solidFill>
                  <a:srgbClr val="FF0000"/>
                </a:solidFill>
                <a:latin typeface="Times New Roman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r>
              <a:rPr lang="nl-NL" altLang="nl-NL" dirty="0"/>
              <a:t>Vorige les……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E0E41C9-8C0E-4E9B-AEA1-6FDBEA575D94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9145160" cy="64920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“Wat we hebben bewezen, mogen we toepassen”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2413F2B-7BDE-492C-9B4C-E671C7575B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948"/>
            <a:ext cx="3040236" cy="3040236"/>
          </a:xfrm>
          <a:prstGeom prst="rect">
            <a:avLst/>
          </a:prstGeom>
        </p:spPr>
      </p:pic>
      <p:sp>
        <p:nvSpPr>
          <p:cNvPr id="9" name="Gedachtewolkje: wolk 10">
            <a:extLst>
              <a:ext uri="{FF2B5EF4-FFF2-40B4-BE49-F238E27FC236}">
                <a16:creationId xmlns:a16="http://schemas.microsoft.com/office/drawing/2014/main" id="{082C99CF-DFC2-4F42-A2D8-B7ABC04ECEAF}"/>
              </a:ext>
            </a:extLst>
          </p:cNvPr>
          <p:cNvSpPr/>
          <p:nvPr/>
        </p:nvSpPr>
        <p:spPr>
          <a:xfrm>
            <a:off x="2437605" y="1605543"/>
            <a:ext cx="6524169" cy="2013682"/>
          </a:xfrm>
          <a:prstGeom prst="cloudCallout">
            <a:avLst>
              <a:gd name="adj1" fmla="val -62080"/>
              <a:gd name="adj2" fmla="val 60129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 hebben we allemaal bewezen? …. en hoe kan ik dit onthouden?</a:t>
            </a:r>
            <a:endParaRPr lang="en-NL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B8CA661-2934-41B1-9953-BDFDA164B7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898204"/>
            <a:ext cx="3082968" cy="2878861"/>
          </a:xfrm>
          <a:prstGeom prst="rect">
            <a:avLst/>
          </a:prstGeom>
        </p:spPr>
      </p:pic>
      <p:sp>
        <p:nvSpPr>
          <p:cNvPr id="11" name="Gedachtewolkje: wolk 12">
            <a:extLst>
              <a:ext uri="{FF2B5EF4-FFF2-40B4-BE49-F238E27FC236}">
                <a16:creationId xmlns:a16="http://schemas.microsoft.com/office/drawing/2014/main" id="{F608EA2D-2860-4BB6-932D-FF087498E0F7}"/>
              </a:ext>
            </a:extLst>
          </p:cNvPr>
          <p:cNvSpPr/>
          <p:nvPr/>
        </p:nvSpPr>
        <p:spPr>
          <a:xfrm>
            <a:off x="107504" y="5013176"/>
            <a:ext cx="5256584" cy="1763889"/>
          </a:xfrm>
          <a:prstGeom prst="cloudCallout">
            <a:avLst>
              <a:gd name="adj1" fmla="val 70368"/>
              <a:gd name="adj2" fmla="val -6999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lang="nl-NL" sz="2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Stellingenblad!!!!!!</a:t>
            </a:r>
            <a:r>
              <a:rPr lang="nl-NL" sz="2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nl-NL" sz="2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Elke les even nalopen!</a:t>
            </a:r>
            <a:endParaRPr lang="nl-NL" altLang="nl-NL" sz="29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D1A9A2-0005-41B3-822A-DFA4954C4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065"/>
            <a:ext cx="9143998" cy="71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10800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lvl="0" algn="r" fontAlgn="base">
              <a:spcBef>
                <a:spcPct val="0"/>
              </a:spcBef>
              <a:spcAft>
                <a:spcPct val="0"/>
              </a:spcAft>
              <a:defRPr sz="4000" kern="0">
                <a:solidFill>
                  <a:srgbClr val="FF0000"/>
                </a:solidFill>
                <a:latin typeface="Times New Roman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r>
              <a:rPr lang="nl-NL" altLang="nl-NL" dirty="0"/>
              <a:t>Vorige les……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E0E41C9-8C0E-4E9B-AEA1-6FDBEA575D94}"/>
              </a:ext>
            </a:extLst>
          </p:cNvPr>
          <p:cNvSpPr txBox="1">
            <a:spLocks/>
          </p:cNvSpPr>
          <p:nvPr/>
        </p:nvSpPr>
        <p:spPr>
          <a:xfrm>
            <a:off x="0" y="756976"/>
            <a:ext cx="9145160" cy="86409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“Wat we hebben bewezen, mogen we toepassen”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2413F2B-7BDE-492C-9B4C-E671C7575B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2736304" cy="2736304"/>
          </a:xfrm>
          <a:prstGeom prst="rect">
            <a:avLst/>
          </a:prstGeom>
        </p:spPr>
      </p:pic>
      <p:sp>
        <p:nvSpPr>
          <p:cNvPr id="9" name="Gedachtewolkje: wolk 10">
            <a:extLst>
              <a:ext uri="{FF2B5EF4-FFF2-40B4-BE49-F238E27FC236}">
                <a16:creationId xmlns:a16="http://schemas.microsoft.com/office/drawing/2014/main" id="{082C99CF-DFC2-4F42-A2D8-B7ABC04ECEAF}"/>
              </a:ext>
            </a:extLst>
          </p:cNvPr>
          <p:cNvSpPr/>
          <p:nvPr/>
        </p:nvSpPr>
        <p:spPr>
          <a:xfrm>
            <a:off x="1835697" y="1485921"/>
            <a:ext cx="7200799" cy="2015088"/>
          </a:xfrm>
          <a:prstGeom prst="cloudCallout">
            <a:avLst>
              <a:gd name="adj1" fmla="val -50746"/>
              <a:gd name="adj2" fmla="val 76274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moet weten met welke stelling je iets kunt bewijzen, b.v. 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congruentie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buitenhoek 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gelijkbenige driehoeken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L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B8CA661-2934-41B1-9953-BDFDA164B7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898204"/>
            <a:ext cx="3082968" cy="2878861"/>
          </a:xfrm>
          <a:prstGeom prst="rect">
            <a:avLst/>
          </a:prstGeom>
        </p:spPr>
      </p:pic>
      <p:sp>
        <p:nvSpPr>
          <p:cNvPr id="11" name="Gedachtewolkje: wolk 12">
            <a:extLst>
              <a:ext uri="{FF2B5EF4-FFF2-40B4-BE49-F238E27FC236}">
                <a16:creationId xmlns:a16="http://schemas.microsoft.com/office/drawing/2014/main" id="{F608EA2D-2860-4BB6-932D-FF087498E0F7}"/>
              </a:ext>
            </a:extLst>
          </p:cNvPr>
          <p:cNvSpPr/>
          <p:nvPr/>
        </p:nvSpPr>
        <p:spPr>
          <a:xfrm>
            <a:off x="107504" y="5013176"/>
            <a:ext cx="5256584" cy="1763889"/>
          </a:xfrm>
          <a:prstGeom prst="cloudCallout">
            <a:avLst>
              <a:gd name="adj1" fmla="val 70368"/>
              <a:gd name="adj2" fmla="val -6999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lang="nl-NL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Nog maar een keertje oefenen!</a:t>
            </a:r>
            <a:endParaRPr lang="nl-NL" altLang="nl-NL" sz="36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ep 24">
            <a:extLst>
              <a:ext uri="{FF2B5EF4-FFF2-40B4-BE49-F238E27FC236}">
                <a16:creationId xmlns:a16="http://schemas.microsoft.com/office/drawing/2014/main" id="{0085482D-BB5D-4F15-ADF3-49DD45D8228D}"/>
              </a:ext>
            </a:extLst>
          </p:cNvPr>
          <p:cNvGrpSpPr/>
          <p:nvPr/>
        </p:nvGrpSpPr>
        <p:grpSpPr>
          <a:xfrm>
            <a:off x="-13648" y="680472"/>
            <a:ext cx="9171296" cy="3940365"/>
            <a:chOff x="-13648" y="680472"/>
            <a:chExt cx="9171296" cy="3940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C25AE3-BA8E-4502-AE22-CF02541215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91" r="20043" b="44358"/>
            <a:stretch/>
          </p:blipFill>
          <p:spPr bwMode="auto">
            <a:xfrm>
              <a:off x="3787140" y="680473"/>
              <a:ext cx="5370508" cy="394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4A1FEE87-7CCA-44F0-80B7-9442569AC3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" t="62797" r="8621" b="4293"/>
            <a:stretch/>
          </p:blipFill>
          <p:spPr bwMode="auto">
            <a:xfrm>
              <a:off x="-13648" y="680472"/>
              <a:ext cx="5077761" cy="1668407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614FAEC-1BA3-4581-962C-92D4C6F720F7}"/>
              </a:ext>
            </a:extLst>
          </p:cNvPr>
          <p:cNvGrpSpPr/>
          <p:nvPr/>
        </p:nvGrpSpPr>
        <p:grpSpPr>
          <a:xfrm>
            <a:off x="6372206" y="3888344"/>
            <a:ext cx="576058" cy="187415"/>
            <a:chOff x="6372206" y="3888344"/>
            <a:chExt cx="576058" cy="187415"/>
          </a:xfrm>
        </p:grpSpPr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711063B3-ED57-43DB-A9BD-EBA6096D3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72206" y="3888344"/>
              <a:ext cx="187415" cy="187415"/>
            </a:xfrm>
            <a:prstGeom prst="rect">
              <a:avLst/>
            </a:prstGeom>
          </p:spPr>
        </p:pic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C0E10D05-F6D7-4115-ABBE-FC7EC1AD1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7719" y="3893569"/>
              <a:ext cx="200849" cy="178532"/>
            </a:xfrm>
            <a:prstGeom prst="rect">
              <a:avLst/>
            </a:prstGeom>
          </p:spPr>
        </p:pic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id="{0D1EE9DA-2EF9-4AC7-85D5-8652F500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415" y="3889849"/>
              <a:ext cx="200849" cy="178532"/>
            </a:xfrm>
            <a:prstGeom prst="rect">
              <a:avLst/>
            </a:prstGeom>
          </p:spPr>
        </p:pic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2C021A4B-08B2-4E86-A931-9435C6135A42}"/>
              </a:ext>
            </a:extLst>
          </p:cNvPr>
          <p:cNvGrpSpPr/>
          <p:nvPr/>
        </p:nvGrpSpPr>
        <p:grpSpPr>
          <a:xfrm>
            <a:off x="5751424" y="3172032"/>
            <a:ext cx="404752" cy="297990"/>
            <a:chOff x="5751424" y="3172032"/>
            <a:chExt cx="404752" cy="297990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7099D8E3-C6C5-4CC5-9AB7-DD50D7B4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68761" y="3172032"/>
              <a:ext cx="187415" cy="187415"/>
            </a:xfrm>
            <a:prstGeom prst="rect">
              <a:avLst/>
            </a:prstGeom>
          </p:spPr>
        </p:pic>
        <p:pic>
          <p:nvPicPr>
            <p:cNvPr id="16" name="Picture 13">
              <a:extLst>
                <a:ext uri="{FF2B5EF4-FFF2-40B4-BE49-F238E27FC236}">
                  <a16:creationId xmlns:a16="http://schemas.microsoft.com/office/drawing/2014/main" id="{884FB2CF-1837-4BDE-A7A1-C5FABA525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424" y="3291490"/>
              <a:ext cx="200849" cy="1785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el 1">
                <a:extLst>
                  <a:ext uri="{FF2B5EF4-FFF2-40B4-BE49-F238E27FC236}">
                    <a16:creationId xmlns:a16="http://schemas.microsoft.com/office/drawing/2014/main" id="{F987457D-7A2B-4D46-97A2-DE548210DE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3648" y="4589237"/>
                <a:ext cx="9171296" cy="58418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lIns="108000" tIns="0" rIns="108000" bIns="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08000" indent="-1800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200" i="0" dirty="0" smtClean="0">
                        <a:latin typeface="Cambria Math" panose="02040503050406030204" pitchFamily="18" charset="0"/>
                        <a:sym typeface="Symbol"/>
                      </a:rPr>
                      <m:t>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𝐴𝑆𝐸</m:t>
                    </m:r>
                  </m:oMath>
                </a14:m>
                <a:r>
                  <a:rPr lang="nl-NL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is een buitenhoek van…..?  </a:t>
                </a:r>
                <a:r>
                  <a:rPr lang="nl-N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dus </a:t>
                </a:r>
                <a14:m>
                  <m:oMath xmlns:m="http://schemas.openxmlformats.org/officeDocument/2006/math">
                    <m:r>
                      <a:rPr lang="nl-NL" sz="2200" i="0" dirty="0" smtClean="0">
                        <a:latin typeface="Cambria Math" panose="02040503050406030204" pitchFamily="18" charset="0"/>
                        <a:sym typeface="Symbol"/>
                      </a:rPr>
                      <m:t>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𝐴𝑆𝐸</m:t>
                    </m:r>
                    <m:r>
                      <a:rPr lang="nl-NL" sz="2200" i="1" dirty="0" smtClean="0">
                        <a:latin typeface="Cambria Math" panose="02040503050406030204" pitchFamily="18" charset="0"/>
                        <a:sym typeface="Symbol"/>
                      </a:rPr>
                      <m:t>= </m:t>
                    </m:r>
                  </m:oMath>
                </a14:m>
                <a:r>
                  <a:rPr lang="nl-NL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... + ... </a:t>
                </a:r>
                <a:endParaRPr lang="nl-N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itel 1">
                <a:extLst>
                  <a:ext uri="{FF2B5EF4-FFF2-40B4-BE49-F238E27FC236}">
                    <a16:creationId xmlns:a16="http://schemas.microsoft.com/office/drawing/2014/main" id="{F987457D-7A2B-4D46-97A2-DE548210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48" y="4589237"/>
                <a:ext cx="9171296" cy="584183"/>
              </a:xfrm>
              <a:prstGeom prst="rect">
                <a:avLst/>
              </a:prstGeom>
              <a:blipFill>
                <a:blip r:embed="rId5"/>
                <a:stretch>
                  <a:fillRect l="-598" b="-72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ep 26">
            <a:extLst>
              <a:ext uri="{FF2B5EF4-FFF2-40B4-BE49-F238E27FC236}">
                <a16:creationId xmlns:a16="http://schemas.microsoft.com/office/drawing/2014/main" id="{E9DC85AC-9F96-49B3-BFD9-811ACC37EF2C}"/>
              </a:ext>
            </a:extLst>
          </p:cNvPr>
          <p:cNvGrpSpPr/>
          <p:nvPr/>
        </p:nvGrpSpPr>
        <p:grpSpPr>
          <a:xfrm>
            <a:off x="5695992" y="4799346"/>
            <a:ext cx="704942" cy="206157"/>
            <a:chOff x="5695992" y="4813414"/>
            <a:chExt cx="704942" cy="206157"/>
          </a:xfrm>
        </p:grpSpPr>
        <p:pic>
          <p:nvPicPr>
            <p:cNvPr id="18" name="Picture 9">
              <a:extLst>
                <a:ext uri="{FF2B5EF4-FFF2-40B4-BE49-F238E27FC236}">
                  <a16:creationId xmlns:a16="http://schemas.microsoft.com/office/drawing/2014/main" id="{176B8FA5-578C-4DEE-AB8A-4299F1C03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4777" y="4813414"/>
              <a:ext cx="206157" cy="206157"/>
            </a:xfrm>
            <a:prstGeom prst="rect">
              <a:avLst/>
            </a:prstGeom>
          </p:spPr>
        </p:pic>
        <p:pic>
          <p:nvPicPr>
            <p:cNvPr id="19" name="Picture 13">
              <a:extLst>
                <a:ext uri="{FF2B5EF4-FFF2-40B4-BE49-F238E27FC236}">
                  <a16:creationId xmlns:a16="http://schemas.microsoft.com/office/drawing/2014/main" id="{FBFE5BD4-3774-442B-9A1A-CED12FC6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92" y="4813815"/>
              <a:ext cx="220934" cy="19638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A4C3CB99-4E29-4151-8EB7-60E889497F1A}"/>
                  </a:ext>
                </a:extLst>
              </p:cNvPr>
              <p:cNvSpPr/>
              <p:nvPr/>
            </p:nvSpPr>
            <p:spPr>
              <a:xfrm>
                <a:off x="6523706" y="4586485"/>
                <a:ext cx="1266547" cy="5779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nl-NL" sz="2200" i="1" dirty="0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sz="2200" b="0" i="1" dirty="0" smtClean="0">
                        <a:latin typeface="Cambria Math" panose="02040503050406030204" pitchFamily="18" charset="0"/>
                        <a:sym typeface="Symbol"/>
                      </a:rPr>
                      <m:t>α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+</m:t>
                    </m:r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sz="2200" b="0" i="1" dirty="0" smtClean="0">
                        <a:latin typeface="Cambria Math" panose="02040503050406030204" pitchFamily="18" charset="0"/>
                        <a:sym typeface="Symbol"/>
                      </a:rPr>
                      <m:t>γ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A4C3CB99-4E29-4151-8EB7-60E889497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06" y="4586485"/>
                <a:ext cx="1266547" cy="5779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el 1">
                <a:extLst>
                  <a:ext uri="{FF2B5EF4-FFF2-40B4-BE49-F238E27FC236}">
                    <a16:creationId xmlns:a16="http://schemas.microsoft.com/office/drawing/2014/main" id="{E6F124ED-0BED-49EF-B35C-BE0EAC23F6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6" y="5229570"/>
                <a:ext cx="9154700" cy="498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lIns="108000" tIns="72000" rIns="108000" bIns="7200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08000" indent="-1800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200" i="0" dirty="0" smtClean="0">
                        <a:latin typeface="Cambria Math" panose="02040503050406030204" pitchFamily="18" charset="0"/>
                        <a:sym typeface="Symbol"/>
                      </a:rPr>
                      <m:t>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𝐷𝑆𝐸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=360°−</m:t>
                    </m:r>
                    <m:r>
                      <m:rPr>
                        <m:sty m:val="p"/>
                      </m:rPr>
                      <a:rPr lang="el-GR" sz="2200" b="0" i="1" dirty="0" smtClean="0">
                        <a:latin typeface="Cambria Math" panose="02040503050406030204" pitchFamily="18" charset="0"/>
                        <a:sym typeface="Symbol"/>
                      </a:rPr>
                      <m:t>β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−</m:t>
                    </m:r>
                    <m:r>
                      <a:rPr lang="nl-NL" sz="2200" dirty="0">
                        <a:latin typeface="Cambria Math" panose="02040503050406030204" pitchFamily="18" charset="0"/>
                        <a:sym typeface="Symbol"/>
                      </a:rPr>
                      <m:t>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𝐵𝐸𝑆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−</m:t>
                    </m:r>
                    <m:r>
                      <a:rPr lang="nl-NL" sz="2200" dirty="0">
                        <a:latin typeface="Cambria Math" panose="02040503050406030204" pitchFamily="18" charset="0"/>
                        <a:sym typeface="Symbol"/>
                      </a:rPr>
                      <m:t>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𝐵𝐷𝑆</m:t>
                    </m:r>
                  </m:oMath>
                </a14:m>
                <a:r>
                  <a:rPr lang="nl-N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(hoekensom vierhoek)</a:t>
                </a:r>
              </a:p>
            </p:txBody>
          </p:sp>
        </mc:Choice>
        <mc:Fallback xmlns="">
          <p:sp>
            <p:nvSpPr>
              <p:cNvPr id="21" name="Titel 1">
                <a:extLst>
                  <a:ext uri="{FF2B5EF4-FFF2-40B4-BE49-F238E27FC236}">
                    <a16:creationId xmlns:a16="http://schemas.microsoft.com/office/drawing/2014/main" id="{E6F124ED-0BED-49EF-B35C-BE0EAC23F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" y="5229570"/>
                <a:ext cx="9154700" cy="498329"/>
              </a:xfrm>
              <a:prstGeom prst="rect">
                <a:avLst/>
              </a:prstGeom>
              <a:blipFill>
                <a:blip r:embed="rId7"/>
                <a:stretch>
                  <a:fillRect l="-533" t="-1220" b="-1707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el 1">
                <a:extLst>
                  <a:ext uri="{FF2B5EF4-FFF2-40B4-BE49-F238E27FC236}">
                    <a16:creationId xmlns:a16="http://schemas.microsoft.com/office/drawing/2014/main" id="{D8BD65B1-CABC-446C-934B-6C5BE75BD3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288" y="5793257"/>
                <a:ext cx="9161936" cy="72960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lIns="108000" tIns="45720" rIns="10800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08000" indent="-1800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200" i="0" dirty="0" smtClean="0">
                        <a:latin typeface="Cambria Math" panose="02040503050406030204" pitchFamily="18" charset="0"/>
                        <a:sym typeface="Symbol"/>
                      </a:rPr>
                      <m:t>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𝐷𝑆𝐸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=360°−</m:t>
                    </m:r>
                    <m:r>
                      <m:rPr>
                        <m:sty m:val="p"/>
                      </m:rPr>
                      <a:rPr lang="el-GR" sz="2200" b="0" i="1" dirty="0" smtClean="0">
                        <a:latin typeface="Cambria Math" panose="02040503050406030204" pitchFamily="18" charset="0"/>
                        <a:sym typeface="Symbol"/>
                      </a:rPr>
                      <m:t>β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−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200" i="1" dirty="0">
                            <a:latin typeface="Cambria Math" panose="02040503050406030204" pitchFamily="18" charset="0"/>
                            <a:sym typeface="Symbol"/>
                          </a:rPr>
                          <m:t>α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sym typeface="Symbol"/>
                          </a:rPr>
                          <m:t>+</m:t>
                        </m:r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 dirty="0">
                                <a:latin typeface="Cambria Math" panose="02040503050406030204" pitchFamily="18" charset="0"/>
                                <a:sym typeface="Symbol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sz="2200" i="1" dirty="0">
                            <a:latin typeface="Cambria Math" panose="02040503050406030204" pitchFamily="18" charset="0"/>
                            <a:sym typeface="Symbol"/>
                          </a:rPr>
                          <m:t>γ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−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 dirty="0">
                                <a:latin typeface="Cambria Math" panose="02040503050406030204" pitchFamily="18" charset="0"/>
                                <a:sym typeface="Symbol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sz="2200" i="1" dirty="0">
                            <a:latin typeface="Cambria Math" panose="02040503050406030204" pitchFamily="18" charset="0"/>
                            <a:sym typeface="Symbol"/>
                          </a:rPr>
                          <m:t>α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sym typeface="Symbol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200" i="1" dirty="0">
                            <a:latin typeface="Cambria Math" panose="02040503050406030204" pitchFamily="18" charset="0"/>
                            <a:sym typeface="Symbol"/>
                          </a:rPr>
                          <m:t>γ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  <a:sym typeface="Symbol"/>
                      </a:rPr>
                      <m:t>360°−</m:t>
                    </m:r>
                    <m:r>
                      <m:rPr>
                        <m:sty m:val="p"/>
                      </m:rPr>
                      <a:rPr lang="el-GR" sz="2200" i="1" dirty="0">
                        <a:latin typeface="Cambria Math" panose="02040503050406030204" pitchFamily="18" charset="0"/>
                        <a:sym typeface="Symbol"/>
                      </a:rPr>
                      <m:t>β</m:t>
                    </m:r>
                    <m:r>
                      <a:rPr lang="en-US" sz="2200" i="1" dirty="0">
                        <a:latin typeface="Cambria Math" panose="02040503050406030204" pitchFamily="18" charset="0"/>
                        <a:sym typeface="Symbol"/>
                      </a:rPr>
                      <m:t>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sz="2200" i="1" dirty="0">
                        <a:latin typeface="Cambria Math" panose="02040503050406030204" pitchFamily="18" charset="0"/>
                        <a:sym typeface="Symbol"/>
                      </a:rPr>
                      <m:t>α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sym typeface="Symbol"/>
                      </a:rPr>
                      <m:t>−1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sz="2200" i="1" dirty="0">
                        <a:latin typeface="Cambria Math" panose="02040503050406030204" pitchFamily="18" charset="0"/>
                        <a:sym typeface="Symbol"/>
                      </a:rPr>
                      <m:t>γ</m:t>
                    </m:r>
                  </m:oMath>
                </a14:m>
                <a:endParaRPr lang="nl-NL" sz="2200" dirty="0"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22" name="Titel 1">
                <a:extLst>
                  <a:ext uri="{FF2B5EF4-FFF2-40B4-BE49-F238E27FC236}">
                    <a16:creationId xmlns:a16="http://schemas.microsoft.com/office/drawing/2014/main" id="{D8BD65B1-CABC-446C-934B-6C5BE75B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8" y="5793257"/>
                <a:ext cx="9161936" cy="7296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ep 28">
            <a:extLst>
              <a:ext uri="{FF2B5EF4-FFF2-40B4-BE49-F238E27FC236}">
                <a16:creationId xmlns:a16="http://schemas.microsoft.com/office/drawing/2014/main" id="{59A2BBCB-62E5-4B08-8253-A0C931398C7E}"/>
              </a:ext>
            </a:extLst>
          </p:cNvPr>
          <p:cNvGrpSpPr/>
          <p:nvPr/>
        </p:nvGrpSpPr>
        <p:grpSpPr>
          <a:xfrm>
            <a:off x="6898241" y="2568672"/>
            <a:ext cx="401040" cy="394773"/>
            <a:chOff x="6898241" y="2568672"/>
            <a:chExt cx="401040" cy="394773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C14FD458-2A0A-4641-9780-0421925B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241" y="2684714"/>
              <a:ext cx="200849" cy="178532"/>
            </a:xfrm>
            <a:prstGeom prst="rect">
              <a:avLst/>
            </a:prstGeom>
          </p:spPr>
        </p:pic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704E4AD3-352D-4B92-9AC3-6455312A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89825" y="2568672"/>
              <a:ext cx="187415" cy="187415"/>
            </a:xfrm>
            <a:prstGeom prst="rect">
              <a:avLst/>
            </a:prstGeom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20EBE5A0-1E14-4909-BD34-91A47221D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11866" y="2776030"/>
              <a:ext cx="187415" cy="187415"/>
            </a:xfrm>
            <a:prstGeom prst="rect">
              <a:avLst/>
            </a:prstGeom>
          </p:spPr>
        </p:pic>
      </p:grpSp>
      <p:sp>
        <p:nvSpPr>
          <p:cNvPr id="24" name="Rectangle 2">
            <a:extLst>
              <a:ext uri="{FF2B5EF4-FFF2-40B4-BE49-F238E27FC236}">
                <a16:creationId xmlns:a16="http://schemas.microsoft.com/office/drawing/2014/main" id="{B3CEF6D4-C9E0-41E2-9A9D-5743BE10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88"/>
            <a:ext cx="91440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10800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algn="r" eaLnBrk="1" hangingPunct="1">
              <a:defRPr/>
            </a:pPr>
            <a:r>
              <a:rPr lang="nl-NL" altLang="nl-NL" sz="4000" kern="0" dirty="0">
                <a:solidFill>
                  <a:srgbClr val="FF0000"/>
                </a:solidFill>
                <a:latin typeface="Times New Roman"/>
              </a:rPr>
              <a:t>Oefenopgave </a:t>
            </a:r>
          </a:p>
        </p:txBody>
      </p:sp>
    </p:spTree>
    <p:extLst>
      <p:ext uri="{BB962C8B-B14F-4D97-AF65-F5344CB8AC3E}">
        <p14:creationId xmlns:p14="http://schemas.microsoft.com/office/powerpoint/2010/main" val="1746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34" y="-35781"/>
            <a:ext cx="9431503" cy="6957392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779911" y="913743"/>
            <a:ext cx="5364089" cy="654618"/>
          </a:xfrm>
          <a:prstGeom prst="rect">
            <a:avLst/>
          </a:prstGeom>
        </p:spPr>
        <p:txBody>
          <a:bodyPr vert="horz" lIns="108000" tIns="45720" rIns="108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16000" algn="l">
              <a:buFont typeface="Arial" pitchFamily="34" charset="0"/>
              <a:buChar char="•"/>
            </a:pPr>
            <a:r>
              <a:rPr lang="nl-N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cirkeleigenschappen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79912" y="2384884"/>
            <a:ext cx="5364088" cy="720080"/>
          </a:xfrm>
          <a:prstGeom prst="rect">
            <a:avLst/>
          </a:prstGeom>
        </p:spPr>
        <p:txBody>
          <a:bodyPr vert="horz" lIns="108000" tIns="45720" rIns="108000" bIns="45720" rtlCol="0" anchor="ctr">
            <a:noAutofit/>
          </a:bodyPr>
          <a:lstStyle>
            <a:defPPr>
              <a:defRPr lang="nl-NL"/>
            </a:defPPr>
            <a:lvl1pPr indent="-216000">
              <a:spcBef>
                <a:spcPct val="0"/>
              </a:spcBef>
              <a:buFont typeface="Arial" pitchFamily="34" charset="0"/>
              <a:buChar char="•"/>
              <a:defRPr sz="40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nl-NL" dirty="0"/>
              <a:t> hoeken en bogen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7504" y="3796497"/>
            <a:ext cx="9200264" cy="757409"/>
          </a:xfrm>
          <a:prstGeom prst="rect">
            <a:avLst/>
          </a:prstGeom>
        </p:spPr>
        <p:txBody>
          <a:bodyPr vert="horz" lIns="108000" tIns="45720" rIns="108000" bIns="45720" rtlCol="0" anchor="ctr">
            <a:noAutofit/>
          </a:bodyPr>
          <a:lstStyle>
            <a:defPPr>
              <a:defRPr lang="nl-NL"/>
            </a:defPPr>
            <a:lvl1pPr indent="-216000">
              <a:spcBef>
                <a:spcPct val="0"/>
              </a:spcBef>
              <a:buFont typeface="Arial" pitchFamily="34" charset="0"/>
              <a:buChar char="•"/>
              <a:defRPr sz="40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nl-NL" sz="4200" dirty="0"/>
              <a:t> middelpuntshoeken  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07504" y="5273399"/>
            <a:ext cx="9200264" cy="688554"/>
          </a:xfrm>
          <a:prstGeom prst="rect">
            <a:avLst/>
          </a:prstGeom>
        </p:spPr>
        <p:txBody>
          <a:bodyPr vert="horz" lIns="108000" tIns="45720" rIns="108000" bIns="45720" rtlCol="0" anchor="ctr">
            <a:noAutofit/>
          </a:bodyPr>
          <a:lstStyle>
            <a:defPPr>
              <a:defRPr lang="nl-NL"/>
            </a:defPPr>
            <a:lvl1pPr indent="-216000">
              <a:spcBef>
                <a:spcPct val="0"/>
              </a:spcBef>
              <a:buFont typeface="Arial" pitchFamily="34" charset="0"/>
              <a:buChar char="•"/>
              <a:defRPr sz="42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nl-NL" dirty="0"/>
              <a:t> omtrekshoeken</a:t>
            </a:r>
          </a:p>
        </p:txBody>
      </p:sp>
    </p:spTree>
    <p:extLst>
      <p:ext uri="{BB962C8B-B14F-4D97-AF65-F5344CB8AC3E}">
        <p14:creationId xmlns:p14="http://schemas.microsoft.com/office/powerpoint/2010/main" val="30107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spcBef>
                <a:spcPts val="300"/>
              </a:spcBef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RAAKLIJN AAN CIRKEL (3.5, opgave 30)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0" r="303"/>
          <a:stretch/>
        </p:blipFill>
        <p:spPr>
          <a:xfrm>
            <a:off x="4211960" y="2780928"/>
            <a:ext cx="4650690" cy="3866107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l="5586" t="52833" r="42295" b="3629"/>
          <a:stretch/>
        </p:blipFill>
        <p:spPr>
          <a:xfrm>
            <a:off x="0" y="737248"/>
            <a:ext cx="914400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3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0" y="-3326"/>
            <a:ext cx="9144000" cy="68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lvl="0" algn="ctr" fontAlgn="base">
              <a:spcBef>
                <a:spcPts val="300"/>
              </a:spcBef>
              <a:spcAft>
                <a:spcPct val="0"/>
              </a:spcAft>
              <a:defRPr sz="3200" b="1" kern="0">
                <a:latin typeface="Times New Roman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r>
              <a:rPr lang="nl-NL" altLang="nl-NL" dirty="0"/>
              <a:t>HOEKEN EN BOGEN / DEFINITIES (3.5)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0" y="1133953"/>
                <a:ext cx="9144000" cy="15029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rIns="10800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u="sng" dirty="0">
                    <a:solidFill>
                      <a:schemeClr val="tx1"/>
                    </a:solidFill>
                  </a:rPr>
                  <a:t>DEFINITIE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Gegeven is een cirkel met middelpunt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altLang="nl-NL" dirty="0"/>
                  <a:t>.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Een hoek met als hoekpunt het middelpunt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altLang="nl-NL" dirty="0"/>
                  <a:t> en waarvan de benen de cirkel snijden, heet een </a:t>
                </a:r>
                <a:r>
                  <a:rPr lang="nl-NL" altLang="nl-NL" b="1" dirty="0">
                    <a:solidFill>
                      <a:srgbClr val="FF0000"/>
                    </a:solidFill>
                  </a:rPr>
                  <a:t>middelpuntshoek</a:t>
                </a:r>
                <a:r>
                  <a:rPr lang="nl-NL" altLang="nl-NL" dirty="0"/>
                  <a:t>. </a:t>
                </a:r>
              </a:p>
              <a:p>
                <a:pPr eaLnBrk="1" hangingPunct="1">
                  <a:buFontTx/>
                  <a:buNone/>
                </a:pPr>
                <a:endParaRPr lang="nl-NL" altLang="nl-NL" dirty="0"/>
              </a:p>
            </p:txBody>
          </p:sp>
        </mc:Choice>
        <mc:Fallback xmlns="">
          <p:sp>
            <p:nvSpPr>
              <p:cNvPr id="3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133953"/>
                <a:ext cx="9144000" cy="1502959"/>
              </a:xfrm>
              <a:prstGeom prst="rect">
                <a:avLst/>
              </a:prstGeom>
              <a:blipFill>
                <a:blip r:embed="rId2"/>
                <a:stretch>
                  <a:fillRect l="-533" t="-2024" b="-2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ep 12"/>
          <p:cNvGrpSpPr/>
          <p:nvPr/>
        </p:nvGrpSpPr>
        <p:grpSpPr>
          <a:xfrm>
            <a:off x="3587220" y="2564904"/>
            <a:ext cx="3289036" cy="3509946"/>
            <a:chOff x="5099388" y="2232546"/>
            <a:chExt cx="3289036" cy="3509946"/>
          </a:xfrm>
        </p:grpSpPr>
        <p:cxnSp>
          <p:nvCxnSpPr>
            <p:cNvPr id="41" name="Rechte verbindingslijn 40"/>
            <p:cNvCxnSpPr/>
            <p:nvPr/>
          </p:nvCxnSpPr>
          <p:spPr>
            <a:xfrm>
              <a:off x="6628316" y="3692098"/>
              <a:ext cx="1361264" cy="71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chte verbindingslijn 41"/>
            <p:cNvCxnSpPr>
              <a:endCxn id="48" idx="0"/>
            </p:cNvCxnSpPr>
            <p:nvPr/>
          </p:nvCxnSpPr>
          <p:spPr>
            <a:xfrm>
              <a:off x="6624563" y="3729042"/>
              <a:ext cx="30162" cy="1527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ep 1"/>
            <p:cNvGrpSpPr>
              <a:grpSpLocks/>
            </p:cNvGrpSpPr>
            <p:nvPr/>
          </p:nvGrpSpPr>
          <p:grpSpPr bwMode="auto">
            <a:xfrm>
              <a:off x="5099388" y="2232546"/>
              <a:ext cx="3050350" cy="3067457"/>
              <a:chOff x="5136356" y="3128963"/>
              <a:chExt cx="2519363" cy="25209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6077304" y="4091794"/>
                    <a:ext cx="286368" cy="3083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marL="342900" indent="-34290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Font typeface="Wingdings" panose="05000000000000000000" pitchFamily="2" charset="2"/>
                      <a:buChar char="q"/>
                      <a:defRPr sz="20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90000"/>
                      <a:buFont typeface="Wingdings" panose="05000000000000000000" pitchFamily="2" charset="2"/>
                      <a:buChar char="§"/>
                      <a:defRPr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80000"/>
                      <a:buChar char="o"/>
                      <a:defRPr sz="16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altLang="nl-NL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nl-NL" altLang="nl-NL" dirty="0">
                      <a:latin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77304" y="4091794"/>
                    <a:ext cx="286368" cy="3083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5789" b="-327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Ovaal 44"/>
              <p:cNvSpPr/>
              <p:nvPr/>
            </p:nvSpPr>
            <p:spPr bwMode="auto">
              <a:xfrm>
                <a:off x="6350028" y="4303713"/>
                <a:ext cx="90431" cy="904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NL"/>
              </a:p>
            </p:txBody>
          </p:sp>
          <p:sp>
            <p:nvSpPr>
              <p:cNvPr id="46" name="Ovaal 45"/>
              <p:cNvSpPr/>
              <p:nvPr/>
            </p:nvSpPr>
            <p:spPr bwMode="auto">
              <a:xfrm>
                <a:off x="5136356" y="3128963"/>
                <a:ext cx="2519363" cy="25209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NL"/>
              </a:p>
            </p:txBody>
          </p:sp>
        </p:grpSp>
        <p:cxnSp>
          <p:nvCxnSpPr>
            <p:cNvPr id="47" name="Rechte verbindingslijn 46"/>
            <p:cNvCxnSpPr>
              <a:endCxn id="49" idx="3"/>
            </p:cNvCxnSpPr>
            <p:nvPr/>
          </p:nvCxnSpPr>
          <p:spPr>
            <a:xfrm flipV="1">
              <a:off x="6662251" y="4426990"/>
              <a:ext cx="1314370" cy="869297"/>
            </a:xfrm>
            <a:prstGeom prst="line">
              <a:avLst/>
            </a:prstGeom>
            <a:ln w="38100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al 47"/>
            <p:cNvSpPr/>
            <p:nvPr/>
          </p:nvSpPr>
          <p:spPr bwMode="auto">
            <a:xfrm>
              <a:off x="6610275" y="5256900"/>
              <a:ext cx="88900" cy="90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49" name="Ovaal 48"/>
            <p:cNvSpPr/>
            <p:nvPr/>
          </p:nvSpPr>
          <p:spPr bwMode="auto">
            <a:xfrm>
              <a:off x="7963602" y="4349755"/>
              <a:ext cx="88900" cy="904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8"/>
                <p:cNvSpPr>
                  <a:spLocks noChangeArrowheads="1"/>
                </p:cNvSpPr>
                <p:nvPr/>
              </p:nvSpPr>
              <p:spPr bwMode="auto">
                <a:xfrm>
                  <a:off x="6343170" y="5284616"/>
                  <a:ext cx="461078" cy="4578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88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20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2000" i="1" dirty="0">
                    <a:solidFill>
                      <a:srgbClr val="333333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3170" y="5284616"/>
                  <a:ext cx="461078" cy="4578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8"/>
                <p:cNvSpPr>
                  <a:spLocks noChangeArrowheads="1"/>
                </p:cNvSpPr>
                <p:nvPr/>
              </p:nvSpPr>
              <p:spPr bwMode="auto">
                <a:xfrm>
                  <a:off x="8005723" y="4221088"/>
                  <a:ext cx="382701" cy="428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altLang="nl-NL" dirty="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5723" y="4221088"/>
                  <a:ext cx="382701" cy="4289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9"/>
              <p:cNvSpPr>
                <a:spLocks noChangeArrowheads="1"/>
              </p:cNvSpPr>
              <p:nvPr/>
            </p:nvSpPr>
            <p:spPr bwMode="auto">
              <a:xfrm>
                <a:off x="249383" y="5840451"/>
                <a:ext cx="3831115" cy="4688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2400" dirty="0"/>
                  <a:t>middelpuntshoek: </a:t>
                </a:r>
                <a14:m>
                  <m:oMath xmlns:m="http://schemas.openxmlformats.org/officeDocument/2006/math">
                    <m:r>
                      <a:rPr lang="en-US" altLang="nl-N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2400" i="1" dirty="0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altLang="nl-NL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nl-NL" altLang="nl-NL" sz="2400" dirty="0"/>
              </a:p>
            </p:txBody>
          </p:sp>
        </mc:Choice>
        <mc:Fallback xmlns="">
          <p:sp>
            <p:nvSpPr>
              <p:cNvPr id="5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383" y="5840451"/>
                <a:ext cx="3831115" cy="468869"/>
              </a:xfrm>
              <a:prstGeom prst="rect">
                <a:avLst/>
              </a:prstGeom>
              <a:blipFill>
                <a:blip r:embed="rId6"/>
                <a:stretch>
                  <a:fillRect l="-2548" t="-10390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4163284" y="3258531"/>
                <a:ext cx="1959852" cy="3746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lIns="36000" rIns="36000" anchor="ctr" anchorCtr="0"/>
              <a:lstStyle>
                <a:lvl1pPr marL="342900" indent="-342900"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nl-NL" altLang="nl-NL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𝐴𝑀𝐵</m:t>
                      </m:r>
                      <m:r>
                        <a:rPr lang="nl-NL" altLang="nl-NL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altLang="nl-NL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bg</m:t>
                      </m:r>
                      <m:r>
                        <a:rPr lang="nl-NL" altLang="nl-NL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nl-NL" altLang="nl-NL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</m:oMath>
                  </m:oMathPara>
                </a14:m>
                <a:endParaRPr lang="nl-NL" altLang="nl-NL" dirty="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3284" y="3258531"/>
                <a:ext cx="1959852" cy="374650"/>
              </a:xfrm>
              <a:prstGeom prst="rect">
                <a:avLst/>
              </a:prstGeom>
              <a:blipFill>
                <a:blip r:embed="rId7"/>
                <a:stretch>
                  <a:fillRect b="-2295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9"/>
              <p:cNvSpPr>
                <a:spLocks noChangeArrowheads="1"/>
              </p:cNvSpPr>
              <p:nvPr/>
            </p:nvSpPr>
            <p:spPr bwMode="auto">
              <a:xfrm>
                <a:off x="5318672" y="4762184"/>
                <a:ext cx="911232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36000" bIns="0" anchor="ctr" anchorCtr="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nl-NL" altLang="nl-NL" sz="1400" b="1" dirty="0">
                    <a:solidFill>
                      <a:schemeClr val="tx1"/>
                    </a:solidFill>
                  </a:rPr>
                  <a:t>koorde </a:t>
                </a:r>
                <a14:m>
                  <m:oMath xmlns:m="http://schemas.openxmlformats.org/officeDocument/2006/math">
                    <m:r>
                      <a:rPr lang="nl-NL" altLang="nl-NL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endParaRPr lang="nl-NL" altLang="nl-NL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672" y="4762184"/>
                <a:ext cx="911232" cy="257175"/>
              </a:xfrm>
              <a:prstGeom prst="rect">
                <a:avLst/>
              </a:prstGeom>
              <a:blipFill>
                <a:blip r:embed="rId8"/>
                <a:stretch>
                  <a:fillRect l="-7333" t="-11905" r="-1333" b="-3571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9"/>
              <p:cNvSpPr>
                <a:spLocks noChangeArrowheads="1"/>
              </p:cNvSpPr>
              <p:nvPr/>
            </p:nvSpPr>
            <p:spPr bwMode="auto">
              <a:xfrm>
                <a:off x="5807268" y="5279371"/>
                <a:ext cx="753085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36000" bIns="0" anchor="ctr" anchorCtr="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nl-NL" altLang="nl-NL" sz="1400" b="1" dirty="0">
                    <a:solidFill>
                      <a:schemeClr val="tx1"/>
                    </a:solidFill>
                  </a:rPr>
                  <a:t>boog </a:t>
                </a:r>
                <a14:m>
                  <m:oMath xmlns:m="http://schemas.openxmlformats.org/officeDocument/2006/math">
                    <m:r>
                      <a:rPr lang="nl-NL" altLang="nl-NL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endParaRPr lang="nl-NL" altLang="nl-NL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7268" y="5279371"/>
                <a:ext cx="753085" cy="257175"/>
              </a:xfrm>
              <a:prstGeom prst="rect">
                <a:avLst/>
              </a:prstGeom>
              <a:blipFill>
                <a:blip r:embed="rId9"/>
                <a:stretch>
                  <a:fillRect l="-8130" t="-14286" r="-1626" b="-3571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5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33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0" y="-3326"/>
            <a:ext cx="9144000" cy="68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lvl="0" algn="ctr" fontAlgn="base">
              <a:spcBef>
                <a:spcPts val="300"/>
              </a:spcBef>
              <a:spcAft>
                <a:spcPct val="0"/>
              </a:spcAft>
              <a:defRPr sz="3200" b="1" kern="0">
                <a:latin typeface="Times New Roman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r>
              <a:rPr lang="nl-NL" altLang="nl-NL" dirty="0"/>
              <a:t>HOEKEN EN BOGEN / DEFINITIES (3.5)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9"/>
              <p:cNvSpPr>
                <a:spLocks noChangeArrowheads="1"/>
              </p:cNvSpPr>
              <p:nvPr/>
            </p:nvSpPr>
            <p:spPr bwMode="auto">
              <a:xfrm>
                <a:off x="0" y="817111"/>
                <a:ext cx="9143999" cy="1545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rIns="10800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u="sng" dirty="0">
                    <a:solidFill>
                      <a:schemeClr val="tx1"/>
                    </a:solidFill>
                  </a:rPr>
                  <a:t>DEFINITIE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Gegeven is een cirkel met middelpunt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altLang="nl-NL" dirty="0"/>
                  <a:t>.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Een hoek waarvan het hoekpunt op de cirkel ligt en de benen de cirkel snijden, heet een </a:t>
                </a:r>
                <a:r>
                  <a:rPr lang="nl-NL" altLang="nl-NL" b="1" dirty="0">
                    <a:solidFill>
                      <a:srgbClr val="FF0000"/>
                    </a:solidFill>
                  </a:rPr>
                  <a:t>omtrekshoek</a:t>
                </a:r>
                <a:r>
                  <a:rPr lang="nl-NL" altLang="nl-NL" dirty="0"/>
                  <a:t>. </a:t>
                </a:r>
              </a:p>
              <a:p>
                <a:pPr eaLnBrk="1" hangingPunct="1">
                  <a:buFontTx/>
                  <a:buNone/>
                </a:pPr>
                <a:endParaRPr lang="nl-NL" altLang="nl-NL" dirty="0"/>
              </a:p>
            </p:txBody>
          </p:sp>
        </mc:Choice>
        <mc:Fallback xmlns="">
          <p:sp>
            <p:nvSpPr>
              <p:cNvPr id="4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817111"/>
                <a:ext cx="9143999" cy="1545672"/>
              </a:xfrm>
              <a:prstGeom prst="rect">
                <a:avLst/>
              </a:prstGeom>
              <a:blipFill>
                <a:blip r:embed="rId2"/>
                <a:stretch>
                  <a:fillRect l="-533" t="-1969" r="-8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389995" y="5751557"/>
                <a:ext cx="2998514" cy="503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880000"/>
                  </a:buClr>
                </a:pPr>
                <a:r>
                  <a:rPr lang="nl-NL" altLang="nl-NL" sz="2400" dirty="0">
                    <a:solidFill>
                      <a:srgbClr val="333333"/>
                    </a:solidFill>
                    <a:latin typeface="Times New Roman" panose="02020603050405020304" pitchFamily="18" charset="0"/>
                  </a:rPr>
                  <a:t>omtrekshoek: </a:t>
                </a:r>
                <a14:m>
                  <m:oMath xmlns:m="http://schemas.openxmlformats.org/officeDocument/2006/math">
                    <m:r>
                      <a:rPr lang="en-US" altLang="nl-NL" sz="24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24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nl-NL" sz="24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nl-NL" altLang="nl-NL" sz="2400" i="1" dirty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995" y="5751557"/>
                <a:ext cx="2998514" cy="503207"/>
              </a:xfrm>
              <a:prstGeom prst="rect">
                <a:avLst/>
              </a:prstGeom>
              <a:blipFill>
                <a:blip r:embed="rId3"/>
                <a:stretch>
                  <a:fillRect l="-3252" t="-9639" b="-180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ep 8"/>
          <p:cNvGrpSpPr/>
          <p:nvPr/>
        </p:nvGrpSpPr>
        <p:grpSpPr>
          <a:xfrm>
            <a:off x="3131840" y="2232756"/>
            <a:ext cx="3670951" cy="3689097"/>
            <a:chOff x="2930910" y="2530424"/>
            <a:chExt cx="3670951" cy="3689097"/>
          </a:xfrm>
        </p:grpSpPr>
        <p:cxnSp>
          <p:nvCxnSpPr>
            <p:cNvPr id="34" name="Rechte verbindingslijn 33"/>
            <p:cNvCxnSpPr>
              <a:endCxn id="63" idx="1"/>
            </p:cNvCxnSpPr>
            <p:nvPr/>
          </p:nvCxnSpPr>
          <p:spPr>
            <a:xfrm>
              <a:off x="3783001" y="2859666"/>
              <a:ext cx="2461662" cy="1356194"/>
            </a:xfrm>
            <a:prstGeom prst="line">
              <a:avLst/>
            </a:prstGeom>
            <a:ln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ep 23"/>
            <p:cNvGrpSpPr>
              <a:grpSpLocks/>
            </p:cNvGrpSpPr>
            <p:nvPr/>
          </p:nvGrpSpPr>
          <p:grpSpPr bwMode="auto">
            <a:xfrm>
              <a:off x="2930910" y="2579735"/>
              <a:ext cx="3353271" cy="3355385"/>
              <a:chOff x="5136356" y="3128963"/>
              <a:chExt cx="2519363" cy="25209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6220208" y="4027556"/>
                    <a:ext cx="270268" cy="280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marL="342900" indent="-34290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Font typeface="Wingdings" panose="05000000000000000000" pitchFamily="2" charset="2"/>
                      <a:buChar char="q"/>
                      <a:defRPr sz="20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90000"/>
                      <a:buFont typeface="Wingdings" panose="05000000000000000000" pitchFamily="2" charset="2"/>
                      <a:buChar char="§"/>
                      <a:defRPr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80000"/>
                      <a:buChar char="o"/>
                      <a:defRPr sz="16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altLang="nl-NL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nl-NL" altLang="nl-NL" dirty="0">
                      <a:latin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20208" y="4027556"/>
                    <a:ext cx="270268" cy="2802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864" b="-327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Ovaal 54"/>
              <p:cNvSpPr/>
              <p:nvPr/>
            </p:nvSpPr>
            <p:spPr bwMode="auto">
              <a:xfrm>
                <a:off x="6361846" y="4311566"/>
                <a:ext cx="66792" cy="747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NL" sz="2000"/>
              </a:p>
            </p:txBody>
          </p:sp>
          <p:sp>
            <p:nvSpPr>
              <p:cNvPr id="56" name="Ovaal 55"/>
              <p:cNvSpPr/>
              <p:nvPr/>
            </p:nvSpPr>
            <p:spPr bwMode="auto">
              <a:xfrm>
                <a:off x="5136356" y="3128963"/>
                <a:ext cx="2519363" cy="25209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NL" sz="2000"/>
              </a:p>
            </p:txBody>
          </p:sp>
        </p:grpSp>
        <p:sp>
          <p:nvSpPr>
            <p:cNvPr id="57" name="Ovaal 56"/>
            <p:cNvSpPr/>
            <p:nvPr/>
          </p:nvSpPr>
          <p:spPr bwMode="auto">
            <a:xfrm>
              <a:off x="3689432" y="2780928"/>
              <a:ext cx="88900" cy="90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cxnSp>
          <p:nvCxnSpPr>
            <p:cNvPr id="58" name="Rechte verbindingslijn 57"/>
            <p:cNvCxnSpPr/>
            <p:nvPr/>
          </p:nvCxnSpPr>
          <p:spPr>
            <a:xfrm>
              <a:off x="3754084" y="2844644"/>
              <a:ext cx="425660" cy="3023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8"/>
                <p:cNvSpPr>
                  <a:spLocks noChangeArrowheads="1"/>
                </p:cNvSpPr>
                <p:nvPr/>
              </p:nvSpPr>
              <p:spPr bwMode="auto">
                <a:xfrm>
                  <a:off x="3896043" y="5878930"/>
                  <a:ext cx="346971" cy="340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dirty="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6043" y="5878930"/>
                  <a:ext cx="346971" cy="340591"/>
                </a:xfrm>
                <a:prstGeom prst="rect">
                  <a:avLst/>
                </a:prstGeom>
                <a:blipFill>
                  <a:blip r:embed="rId5"/>
                  <a:stretch>
                    <a:fillRect b="-1454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Rechte verbindingslijn 59"/>
            <p:cNvCxnSpPr>
              <a:endCxn id="63" idx="3"/>
            </p:cNvCxnSpPr>
            <p:nvPr/>
          </p:nvCxnSpPr>
          <p:spPr>
            <a:xfrm flipV="1">
              <a:off x="4192561" y="4279844"/>
              <a:ext cx="2052102" cy="1611175"/>
            </a:xfrm>
            <a:prstGeom prst="line">
              <a:avLst/>
            </a:prstGeom>
            <a:ln w="38100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8"/>
                <p:cNvSpPr>
                  <a:spLocks noChangeArrowheads="1"/>
                </p:cNvSpPr>
                <p:nvPr/>
              </p:nvSpPr>
              <p:spPr bwMode="auto">
                <a:xfrm>
                  <a:off x="6309289" y="4053000"/>
                  <a:ext cx="292572" cy="281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altLang="nl-NL" dirty="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09289" y="4053000"/>
                  <a:ext cx="292572" cy="281480"/>
                </a:xfrm>
                <a:prstGeom prst="rect">
                  <a:avLst/>
                </a:prstGeom>
                <a:blipFill>
                  <a:blip r:embed="rId6"/>
                  <a:stretch>
                    <a:fillRect r="-18750" b="-369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al 61"/>
            <p:cNvSpPr/>
            <p:nvPr/>
          </p:nvSpPr>
          <p:spPr bwMode="auto">
            <a:xfrm>
              <a:off x="4148253" y="5836470"/>
              <a:ext cx="88900" cy="904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63" name="Ovaal 62"/>
            <p:cNvSpPr/>
            <p:nvPr/>
          </p:nvSpPr>
          <p:spPr bwMode="auto">
            <a:xfrm>
              <a:off x="6231644" y="4202608"/>
              <a:ext cx="88900" cy="904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8"/>
                <p:cNvSpPr>
                  <a:spLocks noChangeArrowheads="1"/>
                </p:cNvSpPr>
                <p:nvPr/>
              </p:nvSpPr>
              <p:spPr bwMode="auto">
                <a:xfrm>
                  <a:off x="3347864" y="2530424"/>
                  <a:ext cx="321869" cy="298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nl-NL" altLang="nl-NL" dirty="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47864" y="2530424"/>
                  <a:ext cx="321869" cy="298886"/>
                </a:xfrm>
                <a:prstGeom prst="rect">
                  <a:avLst/>
                </a:prstGeom>
                <a:blipFill>
                  <a:blip r:embed="rId7"/>
                  <a:stretch>
                    <a:fillRect r="-5660" b="-2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9"/>
              <p:cNvSpPr>
                <a:spLocks noChangeArrowheads="1"/>
              </p:cNvSpPr>
              <p:nvPr/>
            </p:nvSpPr>
            <p:spPr bwMode="auto">
              <a:xfrm>
                <a:off x="5138022" y="4566755"/>
                <a:ext cx="911232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36000" bIns="0" anchor="ctr" anchorCtr="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nl-NL" altLang="nl-NL" sz="1400" b="1" dirty="0">
                    <a:solidFill>
                      <a:schemeClr val="tx1"/>
                    </a:solidFill>
                  </a:rPr>
                  <a:t>koorde </a:t>
                </a:r>
                <a14:m>
                  <m:oMath xmlns:m="http://schemas.openxmlformats.org/officeDocument/2006/math">
                    <m:r>
                      <a:rPr lang="nl-NL" altLang="nl-NL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endParaRPr lang="nl-NL" altLang="nl-NL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8022" y="4566755"/>
                <a:ext cx="911232" cy="257175"/>
              </a:xfrm>
              <a:prstGeom prst="rect">
                <a:avLst/>
              </a:prstGeom>
              <a:blipFill>
                <a:blip r:embed="rId8"/>
                <a:stretch>
                  <a:fillRect l="-7383" t="-14286" r="-2013" b="-3571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5262734" y="5362705"/>
                <a:ext cx="753085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36000" bIns="0" anchor="ctr" anchorCtr="0"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nl-NL" altLang="nl-NL" sz="1400" b="1" dirty="0">
                    <a:solidFill>
                      <a:schemeClr val="tx1"/>
                    </a:solidFill>
                  </a:rPr>
                  <a:t>boog </a:t>
                </a:r>
                <a14:m>
                  <m:oMath xmlns:m="http://schemas.openxmlformats.org/officeDocument/2006/math">
                    <m:r>
                      <a:rPr lang="nl-NL" altLang="nl-NL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endParaRPr lang="nl-NL" altLang="nl-NL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2734" y="5362705"/>
                <a:ext cx="753085" cy="257175"/>
              </a:xfrm>
              <a:prstGeom prst="rect">
                <a:avLst/>
              </a:prstGeom>
              <a:blipFill>
                <a:blip r:embed="rId9"/>
                <a:stretch>
                  <a:fillRect l="-8065" t="-14286" r="-806" b="-3333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4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3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-3326"/>
            <a:ext cx="9144000" cy="68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lvl="0" algn="ctr" fontAlgn="base">
              <a:spcBef>
                <a:spcPts val="300"/>
              </a:spcBef>
              <a:spcAft>
                <a:spcPct val="0"/>
              </a:spcAft>
              <a:defRPr sz="3200" b="1" kern="0">
                <a:latin typeface="Times New Roman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r>
              <a:rPr lang="nl-NL" altLang="nl-NL" sz="3000" dirty="0"/>
              <a:t>STELLING OMTREKSHOEK (3.5, opgave 33 en 34)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04969B8-4988-4714-919E-DD922C4849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" y="2692369"/>
            <a:ext cx="4365763" cy="4174759"/>
          </a:xfrm>
          <a:prstGeom prst="rect">
            <a:avLst/>
          </a:prstGeom>
        </p:spPr>
      </p:pic>
      <p:sp>
        <p:nvSpPr>
          <p:cNvPr id="4" name="Gedachtewolkje: wolk 9">
            <a:extLst>
              <a:ext uri="{FF2B5EF4-FFF2-40B4-BE49-F238E27FC236}">
                <a16:creationId xmlns:a16="http://schemas.microsoft.com/office/drawing/2014/main" id="{3032CEDA-3D2D-40B3-991C-D795A32080D0}"/>
              </a:ext>
            </a:extLst>
          </p:cNvPr>
          <p:cNvSpPr/>
          <p:nvPr/>
        </p:nvSpPr>
        <p:spPr>
          <a:xfrm>
            <a:off x="107504" y="748152"/>
            <a:ext cx="8928992" cy="1944217"/>
          </a:xfrm>
          <a:prstGeom prst="cloudCallout">
            <a:avLst>
              <a:gd name="adj1" fmla="val -16930"/>
              <a:gd name="adj2" fmla="val 170297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nl-NL" altLang="nl-NL" sz="26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Bekijk </a:t>
            </a:r>
            <a:r>
              <a:rPr lang="nl-NL" altLang="nl-NL" sz="26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eerst</a:t>
            </a:r>
            <a:r>
              <a:rPr lang="nl-NL" altLang="nl-NL" sz="26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filmpje op ELO in map les 6:</a:t>
            </a:r>
          </a:p>
          <a:p>
            <a:pPr algn="ctr">
              <a:spcBef>
                <a:spcPts val="600"/>
              </a:spcBef>
            </a:pPr>
            <a:r>
              <a:rPr lang="nl-NL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nl-NL" sz="35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stelling omtrekshoek filmpje</a:t>
            </a:r>
            <a:r>
              <a:rPr lang="nl-NL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NL" sz="3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8CA661-2934-41B1-9953-BDFDA164B7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00" y="4531367"/>
            <a:ext cx="2434896" cy="2273694"/>
          </a:xfrm>
          <a:prstGeom prst="rect">
            <a:avLst/>
          </a:prstGeom>
        </p:spPr>
      </p:pic>
      <p:sp>
        <p:nvSpPr>
          <p:cNvPr id="8" name="Gedachtewolkje: wolk 12">
            <a:extLst>
              <a:ext uri="{FF2B5EF4-FFF2-40B4-BE49-F238E27FC236}">
                <a16:creationId xmlns:a16="http://schemas.microsoft.com/office/drawing/2014/main" id="{F608EA2D-2860-4BB6-932D-FF087498E0F7}"/>
              </a:ext>
            </a:extLst>
          </p:cNvPr>
          <p:cNvSpPr/>
          <p:nvPr/>
        </p:nvSpPr>
        <p:spPr>
          <a:xfrm>
            <a:off x="4211960" y="2784720"/>
            <a:ext cx="4133985" cy="1654296"/>
          </a:xfrm>
          <a:prstGeom prst="cloudCallout">
            <a:avLst>
              <a:gd name="adj1" fmla="val 15436"/>
              <a:gd name="adj2" fmla="val 126998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lang="nl-N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 daarna opgave 33 en 34!</a:t>
            </a:r>
            <a:endParaRPr lang="nl-NL" altLang="nl-NL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C9879DD0EE034E94629545CD8D9B68" ma:contentTypeVersion="" ma:contentTypeDescription="Een nieuw document maken." ma:contentTypeScope="" ma:versionID="412dfebc2e282625d97ef4225500d2ce">
  <xsd:schema xmlns:xsd="http://www.w3.org/2001/XMLSchema" xmlns:xs="http://www.w3.org/2001/XMLSchema" xmlns:p="http://schemas.microsoft.com/office/2006/metadata/properties" xmlns:ns2="c17beec0-7551-4f93-a967-b06f8da7b683" xmlns:ns3="9ced8f2e-8f23-4355-9784-4a0aada28887" targetNamespace="http://schemas.microsoft.com/office/2006/metadata/properties" ma:root="true" ma:fieldsID="86cfd7d862feb8db691395c03efdca8b" ns2:_="" ns3:_="">
    <xsd:import namespace="c17beec0-7551-4f93-a967-b06f8da7b683"/>
    <xsd:import namespace="9ced8f2e-8f23-4355-9784-4a0aada28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beec0-7551-4f93-a967-b06f8da7b6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d8f2e-8f23-4355-9784-4a0aada28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C1433A-3AC5-41BA-90BC-BEEFADDF3F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7beec0-7551-4f93-a967-b06f8da7b683"/>
    <ds:schemaRef ds:uri="9ced8f2e-8f23-4355-9784-4a0aada28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9164AF-159C-480C-8218-85A11537B2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741EFB-B128-49CB-A2EC-DF1209566BAC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ac78efb-61a8-4e6f-9a71-658cbbb0c40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6168</TotalTime>
  <Words>337</Words>
  <Application>Microsoft Office PowerPoint</Application>
  <PresentationFormat>Diavoorstelling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Arial</vt:lpstr>
      <vt:lpstr>Bell MT</vt:lpstr>
      <vt:lpstr>Calibri</vt:lpstr>
      <vt:lpstr>Cambria Math</vt:lpstr>
      <vt:lpstr>Times New Roman</vt:lpstr>
      <vt:lpstr>Verdana</vt:lpstr>
      <vt:lpstr>Kantoorthema</vt:lpstr>
      <vt:lpstr>1_Kantoorthema</vt:lpstr>
      <vt:lpstr>meetkunde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HUISWERK</vt:lpstr>
    </vt:vector>
  </TitlesOfParts>
  <Company>Kandinsky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Meetkunde                          van Euclides</dc:title>
  <dc:creator>Gert Hoogeboom</dc:creator>
  <cp:lastModifiedBy>Henriëtte van der Zalm</cp:lastModifiedBy>
  <cp:revision>253</cp:revision>
  <dcterms:created xsi:type="dcterms:W3CDTF">2013-02-06T20:23:08Z</dcterms:created>
  <dcterms:modified xsi:type="dcterms:W3CDTF">2023-09-18T09:39:43Z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0x01010017C9879DD0EE034E94629545CD8D9B68</vt:lpwstr>
  </property>
</Properties>
</file>