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386" r:id="rId6"/>
    <p:sldId id="421" r:id="rId7"/>
    <p:sldId id="434" r:id="rId8"/>
    <p:sldId id="422" r:id="rId9"/>
    <p:sldId id="433" r:id="rId10"/>
    <p:sldId id="423" r:id="rId11"/>
    <p:sldId id="426" r:id="rId12"/>
    <p:sldId id="427" r:id="rId13"/>
    <p:sldId id="431" r:id="rId14"/>
    <p:sldId id="429" r:id="rId15"/>
    <p:sldId id="430" r:id="rId16"/>
    <p:sldId id="417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D6BE1-1D12-403A-89A4-3BCC7403ACCF}" v="33" dt="2023-09-24T17:32:57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6134" autoAdjust="0"/>
  </p:normalViewPr>
  <p:slideViewPr>
    <p:cSldViewPr>
      <p:cViewPr varScale="1">
        <p:scale>
          <a:sx n="56" d="100"/>
          <a:sy n="56" d="100"/>
        </p:scale>
        <p:origin x="7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ëtte van der Zalm" userId="627fd1d2-9a97-4046-b3d1-ed2250c8d20a" providerId="ADAL" clId="{B1BD6BE1-1D12-403A-89A4-3BCC7403ACCF}"/>
    <pc:docChg chg="custSel addSld modSld">
      <pc:chgData name="Henriëtte van der Zalm" userId="627fd1d2-9a97-4046-b3d1-ed2250c8d20a" providerId="ADAL" clId="{B1BD6BE1-1D12-403A-89A4-3BCC7403ACCF}" dt="2023-09-24T17:48:18.733" v="118" actId="20577"/>
      <pc:docMkLst>
        <pc:docMk/>
      </pc:docMkLst>
      <pc:sldChg chg="modSp mod">
        <pc:chgData name="Henriëtte van der Zalm" userId="627fd1d2-9a97-4046-b3d1-ed2250c8d20a" providerId="ADAL" clId="{B1BD6BE1-1D12-403A-89A4-3BCC7403ACCF}" dt="2023-09-24T17:48:18.733" v="118" actId="20577"/>
        <pc:sldMkLst>
          <pc:docMk/>
          <pc:sldMk cId="1871649256" sldId="417"/>
        </pc:sldMkLst>
        <pc:spChg chg="mod">
          <ac:chgData name="Henriëtte van der Zalm" userId="627fd1d2-9a97-4046-b3d1-ed2250c8d20a" providerId="ADAL" clId="{B1BD6BE1-1D12-403A-89A4-3BCC7403ACCF}" dt="2023-09-24T17:48:18.733" v="118" actId="20577"/>
          <ac:spMkLst>
            <pc:docMk/>
            <pc:sldMk cId="1871649256" sldId="417"/>
            <ac:spMk id="67589" creationId="{00000000-0000-0000-0000-000000000000}"/>
          </ac:spMkLst>
        </pc:spChg>
      </pc:sldChg>
      <pc:sldChg chg="addSp delSp modSp add mod modAnim">
        <pc:chgData name="Henriëtte van der Zalm" userId="627fd1d2-9a97-4046-b3d1-ed2250c8d20a" providerId="ADAL" clId="{B1BD6BE1-1D12-403A-89A4-3BCC7403ACCF}" dt="2023-09-24T17:32:57.205" v="66"/>
        <pc:sldMkLst>
          <pc:docMk/>
          <pc:sldMk cId="2145012380" sldId="434"/>
        </pc:sldMkLst>
        <pc:spChg chg="mod">
          <ac:chgData name="Henriëtte van der Zalm" userId="627fd1d2-9a97-4046-b3d1-ed2250c8d20a" providerId="ADAL" clId="{B1BD6BE1-1D12-403A-89A4-3BCC7403ACCF}" dt="2023-09-24T17:25:57.649" v="3" actId="27636"/>
          <ac:spMkLst>
            <pc:docMk/>
            <pc:sldMk cId="2145012380" sldId="434"/>
            <ac:spMk id="5" creationId="{00000000-0000-0000-0000-000000000000}"/>
          </ac:spMkLst>
        </pc:spChg>
        <pc:spChg chg="add mod">
          <ac:chgData name="Henriëtte van der Zalm" userId="627fd1d2-9a97-4046-b3d1-ed2250c8d20a" providerId="ADAL" clId="{B1BD6BE1-1D12-403A-89A4-3BCC7403ACCF}" dt="2023-09-24T17:29:33.592" v="44" actId="207"/>
          <ac:spMkLst>
            <pc:docMk/>
            <pc:sldMk cId="2145012380" sldId="434"/>
            <ac:spMk id="9" creationId="{B1380D19-6C17-089E-69BB-ECBE10480149}"/>
          </ac:spMkLst>
        </pc:spChg>
        <pc:spChg chg="add mod">
          <ac:chgData name="Henriëtte van der Zalm" userId="627fd1d2-9a97-4046-b3d1-ed2250c8d20a" providerId="ADAL" clId="{B1BD6BE1-1D12-403A-89A4-3BCC7403ACCF}" dt="2023-09-24T17:29:52.138" v="48" actId="14100"/>
          <ac:spMkLst>
            <pc:docMk/>
            <pc:sldMk cId="2145012380" sldId="434"/>
            <ac:spMk id="10" creationId="{98D483BC-BD41-D0FF-AC5A-BF2521C8A754}"/>
          </ac:spMkLst>
        </pc:spChg>
        <pc:spChg chg="add mod">
          <ac:chgData name="Henriëtte van der Zalm" userId="627fd1d2-9a97-4046-b3d1-ed2250c8d20a" providerId="ADAL" clId="{B1BD6BE1-1D12-403A-89A4-3BCC7403ACCF}" dt="2023-09-24T17:29:55.105" v="49" actId="14100"/>
          <ac:spMkLst>
            <pc:docMk/>
            <pc:sldMk cId="2145012380" sldId="434"/>
            <ac:spMk id="11" creationId="{427A6E20-4E96-669E-CC35-567EE438DDFD}"/>
          </ac:spMkLst>
        </pc:spChg>
        <pc:spChg chg="add mod">
          <ac:chgData name="Henriëtte van der Zalm" userId="627fd1d2-9a97-4046-b3d1-ed2250c8d20a" providerId="ADAL" clId="{B1BD6BE1-1D12-403A-89A4-3BCC7403ACCF}" dt="2023-09-24T17:30:10.092" v="51" actId="14100"/>
          <ac:spMkLst>
            <pc:docMk/>
            <pc:sldMk cId="2145012380" sldId="434"/>
            <ac:spMk id="12" creationId="{9E13811A-7311-8FCA-E8B1-97E5FF0AA50E}"/>
          </ac:spMkLst>
        </pc:spChg>
        <pc:spChg chg="add mod">
          <ac:chgData name="Henriëtte van der Zalm" userId="627fd1d2-9a97-4046-b3d1-ed2250c8d20a" providerId="ADAL" clId="{B1BD6BE1-1D12-403A-89A4-3BCC7403ACCF}" dt="2023-09-24T17:32:23.689" v="58" actId="14100"/>
          <ac:spMkLst>
            <pc:docMk/>
            <pc:sldMk cId="2145012380" sldId="434"/>
            <ac:spMk id="15" creationId="{88EBDC95-B880-5128-9271-C4213AE58963}"/>
          </ac:spMkLst>
        </pc:spChg>
        <pc:picChg chg="add del mod">
          <ac:chgData name="Henriëtte van der Zalm" userId="627fd1d2-9a97-4046-b3d1-ed2250c8d20a" providerId="ADAL" clId="{B1BD6BE1-1D12-403A-89A4-3BCC7403ACCF}" dt="2023-09-24T17:28:38.255" v="35" actId="478"/>
          <ac:picMkLst>
            <pc:docMk/>
            <pc:sldMk cId="2145012380" sldId="434"/>
            <ac:picMk id="3" creationId="{DF274781-32AE-C38A-8CD8-800AA416EC6D}"/>
          </ac:picMkLst>
        </pc:picChg>
        <pc:picChg chg="del">
          <ac:chgData name="Henriëtte van der Zalm" userId="627fd1d2-9a97-4046-b3d1-ed2250c8d20a" providerId="ADAL" clId="{B1BD6BE1-1D12-403A-89A4-3BCC7403ACCF}" dt="2023-09-24T17:25:55.328" v="1" actId="478"/>
          <ac:picMkLst>
            <pc:docMk/>
            <pc:sldMk cId="2145012380" sldId="434"/>
            <ac:picMk id="6" creationId="{00000000-0000-0000-0000-000000000000}"/>
          </ac:picMkLst>
        </pc:picChg>
        <pc:picChg chg="add mod">
          <ac:chgData name="Henriëtte van der Zalm" userId="627fd1d2-9a97-4046-b3d1-ed2250c8d20a" providerId="ADAL" clId="{B1BD6BE1-1D12-403A-89A4-3BCC7403ACCF}" dt="2023-09-24T17:28:55.876" v="42" actId="14100"/>
          <ac:picMkLst>
            <pc:docMk/>
            <pc:sldMk cId="2145012380" sldId="434"/>
            <ac:picMk id="8" creationId="{694185CE-381E-4C6E-096B-119D304A8E0B}"/>
          </ac:picMkLst>
        </pc:picChg>
        <pc:picChg chg="add mod ord">
          <ac:chgData name="Henriëtte van der Zalm" userId="627fd1d2-9a97-4046-b3d1-ed2250c8d20a" providerId="ADAL" clId="{B1BD6BE1-1D12-403A-89A4-3BCC7403ACCF}" dt="2023-09-24T17:32:51.011" v="64" actId="1076"/>
          <ac:picMkLst>
            <pc:docMk/>
            <pc:sldMk cId="2145012380" sldId="434"/>
            <ac:picMk id="14" creationId="{4719366C-6307-AB21-1109-06B68C5649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C2DC-EA65-435F-8E2C-70BD2B96AE85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393D-64B8-4AB1-978D-7DB1FC1D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4393D-64B8-4AB1-978D-7DB1FC1D3FA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25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4393D-64B8-4AB1-978D-7DB1FC1D3FA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1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4393D-64B8-4AB1-978D-7DB1FC1D3FA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58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4393D-64B8-4AB1-978D-7DB1FC1D3FA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55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4393D-64B8-4AB1-978D-7DB1FC1D3FA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10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4" y="2130426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2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6" y="4406902"/>
            <a:ext cx="7772400" cy="1362074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6" y="2906717"/>
            <a:ext cx="7772400" cy="1500187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6443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8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933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77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222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866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511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155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8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199" y="1600204"/>
            <a:ext cx="4038601" cy="4525963"/>
          </a:xfrm>
        </p:spPr>
        <p:txBody>
          <a:bodyPr/>
          <a:lstStyle>
            <a:lvl1pPr>
              <a:defRPr sz="2796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443" indent="0">
              <a:buNone/>
              <a:defRPr sz="1996" b="1"/>
            </a:lvl2pPr>
            <a:lvl3pPr marL="912888" indent="0">
              <a:buNone/>
              <a:defRPr sz="1797" b="1"/>
            </a:lvl3pPr>
            <a:lvl4pPr marL="1369333" indent="0">
              <a:buNone/>
              <a:defRPr sz="1597" b="1"/>
            </a:lvl4pPr>
            <a:lvl5pPr marL="1825778" indent="0">
              <a:buNone/>
              <a:defRPr sz="1597" b="1"/>
            </a:lvl5pPr>
            <a:lvl6pPr marL="2282221" indent="0">
              <a:buNone/>
              <a:defRPr sz="1597" b="1"/>
            </a:lvl6pPr>
            <a:lvl7pPr marL="2738664" indent="0">
              <a:buNone/>
              <a:defRPr sz="1597" b="1"/>
            </a:lvl7pPr>
            <a:lvl8pPr marL="3195111" indent="0">
              <a:buNone/>
              <a:defRPr sz="1597" b="1"/>
            </a:lvl8pPr>
            <a:lvl9pPr marL="3651554" indent="0">
              <a:buNone/>
              <a:defRPr sz="1597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86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5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3"/>
            </a:lvl1pPr>
            <a:lvl2pPr>
              <a:defRPr sz="2796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4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193"/>
            </a:lvl1pPr>
            <a:lvl2pPr marL="456443" indent="0">
              <a:buNone/>
              <a:defRPr sz="2796"/>
            </a:lvl2pPr>
            <a:lvl3pPr marL="912888" indent="0">
              <a:buNone/>
              <a:defRPr sz="2396"/>
            </a:lvl3pPr>
            <a:lvl4pPr marL="1369333" indent="0">
              <a:buNone/>
              <a:defRPr sz="1996"/>
            </a:lvl4pPr>
            <a:lvl5pPr marL="1825778" indent="0">
              <a:buNone/>
              <a:defRPr sz="1996"/>
            </a:lvl5pPr>
            <a:lvl6pPr marL="2282221" indent="0">
              <a:buNone/>
              <a:defRPr sz="1996"/>
            </a:lvl6pPr>
            <a:lvl7pPr marL="2738664" indent="0">
              <a:buNone/>
              <a:defRPr sz="1996"/>
            </a:lvl7pPr>
            <a:lvl8pPr marL="3195111" indent="0">
              <a:buNone/>
              <a:defRPr sz="1996"/>
            </a:lvl8pPr>
            <a:lvl9pPr marL="3651554" indent="0">
              <a:buNone/>
              <a:defRPr sz="1996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97"/>
            </a:lvl1pPr>
            <a:lvl2pPr marL="456443" indent="0">
              <a:buNone/>
              <a:defRPr sz="1199"/>
            </a:lvl2pPr>
            <a:lvl3pPr marL="912888" indent="0">
              <a:buNone/>
              <a:defRPr sz="999"/>
            </a:lvl3pPr>
            <a:lvl4pPr marL="1369333" indent="0">
              <a:buNone/>
              <a:defRPr sz="900"/>
            </a:lvl4pPr>
            <a:lvl5pPr marL="1825778" indent="0">
              <a:buNone/>
              <a:defRPr sz="900"/>
            </a:lvl5pPr>
            <a:lvl6pPr marL="2282221" indent="0">
              <a:buNone/>
              <a:defRPr sz="900"/>
            </a:lvl6pPr>
            <a:lvl7pPr marL="2738664" indent="0">
              <a:buNone/>
              <a:defRPr sz="900"/>
            </a:lvl7pPr>
            <a:lvl8pPr marL="3195111" indent="0">
              <a:buNone/>
              <a:defRPr sz="900"/>
            </a:lvl8pPr>
            <a:lvl9pPr marL="3651554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5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1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3" y="274642"/>
            <a:ext cx="6019801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24-9-2023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3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4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0446-D228-4688-8C00-2A4DA2BF40FF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6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50000">
              <a:srgbClr val="FFFFCD"/>
            </a:gs>
            <a:gs pos="100000">
              <a:srgbClr val="FFCC9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24-9-2023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4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10568" fontAlgn="auto">
              <a:spcBef>
                <a:spcPts val="0"/>
              </a:spcBef>
              <a:spcAft>
                <a:spcPts val="0"/>
              </a:spcAft>
            </a:pPr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810568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5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88" rtl="0" eaLnBrk="1" latinLnBrk="0" hangingPunct="1">
        <a:spcBef>
          <a:spcPct val="0"/>
        </a:spcBef>
        <a:buNone/>
        <a:defRPr sz="4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333" indent="-342333" algn="l" defTabSz="912888" rtl="0" eaLnBrk="1" latinLnBrk="0" hangingPunct="1">
        <a:spcBef>
          <a:spcPct val="20000"/>
        </a:spcBef>
        <a:buFont typeface="Arial" pitchFamily="34" charset="0"/>
        <a:buChar char="•"/>
        <a:defRPr sz="3193" kern="1200">
          <a:solidFill>
            <a:schemeClr val="tx1"/>
          </a:solidFill>
          <a:latin typeface="+mn-lt"/>
          <a:ea typeface="+mn-ea"/>
          <a:cs typeface="+mn-cs"/>
        </a:defRPr>
      </a:lvl1pPr>
      <a:lvl2pPr marL="741721" indent="-285278" algn="l" defTabSz="912888" rtl="0" eaLnBrk="1" latinLnBrk="0" hangingPunct="1">
        <a:spcBef>
          <a:spcPct val="20000"/>
        </a:spcBef>
        <a:buFont typeface="Arial" pitchFamily="34" charset="0"/>
        <a:buChar char="–"/>
        <a:defRPr sz="27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112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555" indent="-228222" algn="l" defTabSz="912888" rtl="0" eaLnBrk="1" latinLnBrk="0" hangingPunct="1">
        <a:spcBef>
          <a:spcPct val="20000"/>
        </a:spcBef>
        <a:buFont typeface="Arial" pitchFamily="34" charset="0"/>
        <a:buChar char="–"/>
        <a:defRPr sz="1996" kern="1200">
          <a:solidFill>
            <a:schemeClr val="tx1"/>
          </a:solidFill>
          <a:latin typeface="+mn-lt"/>
          <a:ea typeface="+mn-ea"/>
          <a:cs typeface="+mn-cs"/>
        </a:defRPr>
      </a:lvl4pPr>
      <a:lvl5pPr marL="2053998" indent="-228222" algn="l" defTabSz="912888" rtl="0" eaLnBrk="1" latinLnBrk="0" hangingPunct="1">
        <a:spcBef>
          <a:spcPct val="20000"/>
        </a:spcBef>
        <a:buFont typeface="Arial" pitchFamily="34" charset="0"/>
        <a:buChar char="»"/>
        <a:defRPr sz="1996" kern="1200">
          <a:solidFill>
            <a:schemeClr val="tx1"/>
          </a:solidFill>
          <a:latin typeface="+mn-lt"/>
          <a:ea typeface="+mn-ea"/>
          <a:cs typeface="+mn-cs"/>
        </a:defRPr>
      </a:lvl5pPr>
      <a:lvl6pPr marL="2510443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888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3331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9776" indent="-228222" algn="l" defTabSz="912888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44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88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333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778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222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66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5111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554" algn="l" defTabSz="91288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52" y="0"/>
            <a:ext cx="9431503" cy="6957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023" y="1632560"/>
            <a:ext cx="3726889" cy="766741"/>
          </a:xfrm>
        </p:spPr>
        <p:txBody>
          <a:bodyPr lIns="108000" rIns="108000">
            <a:noAutofit/>
          </a:bodyPr>
          <a:lstStyle/>
          <a:p>
            <a:pPr>
              <a:spcBef>
                <a:spcPts val="0"/>
              </a:spcBef>
            </a:pPr>
            <a:r>
              <a:rPr lang="nl-NL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meetkunde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779912" y="2395460"/>
            <a:ext cx="5364088" cy="773640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nl-NL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Euclides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3023" y="3915780"/>
            <a:ext cx="9090977" cy="649208"/>
          </a:xfrm>
          <a:prstGeom prst="rect">
            <a:avLst/>
          </a:prstGeom>
        </p:spPr>
        <p:txBody>
          <a:bodyPr vert="horz" lIns="108000" tIns="45720" rIns="108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7041" y="5303089"/>
            <a:ext cx="4824536" cy="690492"/>
          </a:xfrm>
          <a:prstGeom prst="rect">
            <a:avLst/>
          </a:prstGeom>
        </p:spPr>
        <p:txBody>
          <a:bodyPr vert="horz" lIns="108000" tIns="45720" rIns="108000" bIns="10800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periode 1, les 7</a:t>
            </a:r>
          </a:p>
        </p:txBody>
      </p:sp>
    </p:spTree>
    <p:extLst>
      <p:ext uri="{BB962C8B-B14F-4D97-AF65-F5344CB8AC3E}">
        <p14:creationId xmlns:p14="http://schemas.microsoft.com/office/powerpoint/2010/main" val="14396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/>
        </p:nvSpPr>
        <p:spPr>
          <a:xfrm>
            <a:off x="-4762" y="897588"/>
            <a:ext cx="6448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2.  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van de constante 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3883392" y="1584928"/>
                <a:ext cx="526060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1.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𝐵𝐴𝐶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𝐵𝐷𝐶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(constante hoek) </a:t>
                </a:r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92" y="1584928"/>
                <a:ext cx="5260608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06" t="-9859" r="-2086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hoek 20"/>
              <p:cNvSpPr/>
              <p:nvPr/>
            </p:nvSpPr>
            <p:spPr>
              <a:xfrm>
                <a:off x="3897460" y="2116789"/>
                <a:ext cx="524654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2.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𝐶𝐴𝐷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𝐶𝐵𝐷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(constante hoek) </a:t>
                </a:r>
              </a:p>
            </p:txBody>
          </p:sp>
        </mc:Choice>
        <mc:Fallback xmlns="">
          <p:sp>
            <p:nvSpPr>
              <p:cNvPr id="21" name="Rechthoe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2116789"/>
                <a:ext cx="5246540" cy="446276"/>
              </a:xfrm>
              <a:prstGeom prst="rect">
                <a:avLst/>
              </a:prstGeom>
              <a:blipFill rotWithShape="0">
                <a:blip r:embed="rId4"/>
                <a:stretch>
                  <a:fillRect l="-1510" t="-9589" r="-2671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hoek 22"/>
              <p:cNvSpPr/>
              <p:nvPr/>
            </p:nvSpPr>
            <p:spPr>
              <a:xfrm>
                <a:off x="3897460" y="2671283"/>
                <a:ext cx="54461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3.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𝐴𝐷𝐵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𝐴𝐶𝐵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(constante hoek)</a:t>
                </a:r>
              </a:p>
            </p:txBody>
          </p:sp>
        </mc:Choice>
        <mc:Fallback xmlns="">
          <p:sp>
            <p:nvSpPr>
              <p:cNvPr id="23" name="Rechthoe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2671283"/>
                <a:ext cx="5446192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hoek 23"/>
              <p:cNvSpPr/>
              <p:nvPr/>
            </p:nvSpPr>
            <p:spPr>
              <a:xfrm>
                <a:off x="3897460" y="3212976"/>
                <a:ext cx="54461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4.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𝐴𝐶𝐷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𝐴𝐵𝐷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(constante hoek)</a:t>
                </a:r>
              </a:p>
            </p:txBody>
          </p:sp>
        </mc:Choice>
        <mc:Fallback xmlns="">
          <p:sp>
            <p:nvSpPr>
              <p:cNvPr id="24" name="Rechthoe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3212976"/>
                <a:ext cx="5446192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4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hoek 24"/>
              <p:cNvSpPr/>
              <p:nvPr/>
            </p:nvSpPr>
            <p:spPr>
              <a:xfrm>
                <a:off x="3897706" y="3772173"/>
                <a:ext cx="524629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5.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2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2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+2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+2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360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         (hoekensom vierhoek)</a:t>
                </a:r>
              </a:p>
            </p:txBody>
          </p:sp>
        </mc:Choice>
        <mc:Fallback xmlns="">
          <p:sp>
            <p:nvSpPr>
              <p:cNvPr id="25" name="Rechthoe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6" y="3772173"/>
                <a:ext cx="5246294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1510" t="-5556" r="-11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4" t="23838" r="50000" b="37399"/>
          <a:stretch/>
        </p:blipFill>
        <p:spPr bwMode="auto">
          <a:xfrm>
            <a:off x="0" y="1579158"/>
            <a:ext cx="3923928" cy="361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3551609" y="1535760"/>
            <a:ext cx="449331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2.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2616195" y="1878521"/>
            <a:ext cx="297576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3279192" y="2912544"/>
            <a:ext cx="297576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818165" y="2156513"/>
            <a:ext cx="259925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β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0972" y="274039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β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207184" y="2652648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γ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2720816" y="4258813"/>
            <a:ext cx="298480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γ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839142" y="2501382"/>
            <a:ext cx="304892" cy="33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δ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2875270" y="4068791"/>
            <a:ext cx="251977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δ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3895792" y="4653136"/>
                <a:ext cx="524820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6. </a:t>
                </a:r>
                <a14:m>
                  <m:oMath xmlns:m="http://schemas.openxmlformats.org/officeDocument/2006/math"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180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(5)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4653136"/>
                <a:ext cx="5248208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510" t="-9859" r="-581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hoek 27"/>
              <p:cNvSpPr/>
              <p:nvPr/>
            </p:nvSpPr>
            <p:spPr>
              <a:xfrm>
                <a:off x="3895792" y="5236386"/>
                <a:ext cx="524820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7.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=180°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     (6) </a:t>
                </a:r>
              </a:p>
            </p:txBody>
          </p:sp>
        </mc:Choice>
        <mc:Fallback xmlns="">
          <p:sp>
            <p:nvSpPr>
              <p:cNvPr id="28" name="Rechthoe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5236386"/>
                <a:ext cx="524820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510" t="-9859" r="-1510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hoek 28"/>
              <p:cNvSpPr/>
              <p:nvPr/>
            </p:nvSpPr>
            <p:spPr>
              <a:xfrm>
                <a:off x="3895792" y="5767451"/>
                <a:ext cx="524820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8.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180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     (6)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                       </a:t>
                </a:r>
                <a:r>
                  <a:rPr kumimoji="0" lang="nl-NL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Q.E.D.</a:t>
                </a:r>
              </a:p>
            </p:txBody>
          </p:sp>
        </mc:Choice>
        <mc:Fallback xmlns="">
          <p:sp>
            <p:nvSpPr>
              <p:cNvPr id="29" name="Rechthoe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5767451"/>
                <a:ext cx="5248208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1510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KOORDENVIERHOEKSTELLING BEWIJS (3.6) </a:t>
            </a:r>
          </a:p>
        </p:txBody>
      </p:sp>
    </p:spTree>
    <p:extLst>
      <p:ext uri="{BB962C8B-B14F-4D97-AF65-F5344CB8AC3E}">
        <p14:creationId xmlns:p14="http://schemas.microsoft.com/office/powerpoint/2010/main" val="6815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" grpId="0"/>
      <p:bldP spid="15" grpId="0"/>
      <p:bldP spid="16" grpId="0"/>
      <p:bldP spid="18" grpId="0"/>
      <p:bldP spid="19" grpId="0"/>
      <p:bldP spid="22" grpId="0"/>
      <p:bldP spid="26" grpId="0"/>
      <p:bldP spid="27" grpId="0"/>
      <p:bldP spid="4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Afbeelding 30"/>
          <p:cNvPicPr>
            <a:picLocks noChangeAspect="1"/>
          </p:cNvPicPr>
          <p:nvPr/>
        </p:nvPicPr>
        <p:blipFill rotWithShape="1">
          <a:blip r:embed="rId3"/>
          <a:srcRect l="23540" t="24296" r="53780" b="32612"/>
          <a:stretch/>
        </p:blipFill>
        <p:spPr>
          <a:xfrm>
            <a:off x="0" y="1570973"/>
            <a:ext cx="3883392" cy="3689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3883392" y="1584928"/>
                <a:ext cx="52606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1.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𝑀𝐴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|=|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𝑀𝐵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|=|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𝑀𝐶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|=|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𝑀𝐷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(stralen cirkel) </a:t>
                </a:r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92" y="1584928"/>
                <a:ext cx="526060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59" t="-9091" r="-19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hoek 20"/>
              <p:cNvSpPr/>
              <p:nvPr/>
            </p:nvSpPr>
            <p:spPr>
              <a:xfrm>
                <a:off x="3897460" y="2060848"/>
                <a:ext cx="52465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2.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𝑀𝐵𝐴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𝑀𝐴𝐵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(basishoeken) </a:t>
                </a:r>
              </a:p>
            </p:txBody>
          </p:sp>
        </mc:Choice>
        <mc:Fallback xmlns="">
          <p:sp>
            <p:nvSpPr>
              <p:cNvPr id="21" name="Rechthoe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2060848"/>
                <a:ext cx="524654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161" t="-7576" r="-10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hoek 22"/>
              <p:cNvSpPr/>
              <p:nvPr/>
            </p:nvSpPr>
            <p:spPr>
              <a:xfrm>
                <a:off x="3897460" y="2564904"/>
                <a:ext cx="52465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3.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𝑀𝐴𝐷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𝑀𝐷𝐴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(basishoeken) </a:t>
                </a:r>
              </a:p>
            </p:txBody>
          </p:sp>
        </mc:Choice>
        <mc:Fallback xmlns="">
          <p:sp>
            <p:nvSpPr>
              <p:cNvPr id="23" name="Rechthoe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2564904"/>
                <a:ext cx="524654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161" t="-9231" r="-139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hoek 23"/>
              <p:cNvSpPr/>
              <p:nvPr/>
            </p:nvSpPr>
            <p:spPr>
              <a:xfrm>
                <a:off x="3897460" y="3028890"/>
                <a:ext cx="52465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4.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𝑀𝐶𝐷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𝑀𝐷𝐶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(basishoeken)</a:t>
                </a:r>
              </a:p>
            </p:txBody>
          </p:sp>
        </mc:Choice>
        <mc:Fallback xmlns="">
          <p:sp>
            <p:nvSpPr>
              <p:cNvPr id="24" name="Rechthoe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60" y="3028890"/>
                <a:ext cx="524654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6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hoek 24"/>
              <p:cNvSpPr/>
              <p:nvPr/>
            </p:nvSpPr>
            <p:spPr>
              <a:xfrm>
                <a:off x="3897706" y="3501008"/>
                <a:ext cx="52462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5.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𝑀𝐶𝐵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𝑀𝐵𝐶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(basishoeken)</a:t>
                </a:r>
              </a:p>
            </p:txBody>
          </p:sp>
        </mc:Choice>
        <mc:Fallback xmlns="">
          <p:sp>
            <p:nvSpPr>
              <p:cNvPr id="25" name="Rechthoe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6" y="3501008"/>
                <a:ext cx="5246294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161" t="-7576" r="-69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hoek 12"/>
          <p:cNvSpPr/>
          <p:nvPr/>
        </p:nvSpPr>
        <p:spPr>
          <a:xfrm>
            <a:off x="3510665" y="1535760"/>
            <a:ext cx="449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3.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466177" y="2604498"/>
            <a:ext cx="297576" cy="330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364767" y="2009727"/>
            <a:ext cx="297576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652556" y="2022919"/>
            <a:ext cx="236295" cy="33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β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3151493" y="2774371"/>
            <a:ext cx="259925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β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203257" y="3040942"/>
            <a:ext cx="246677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γ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2748112" y="4308866"/>
            <a:ext cx="298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γ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865164" y="3016971"/>
            <a:ext cx="304892" cy="33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δ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2140086" y="3955710"/>
            <a:ext cx="251977" cy="36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δ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3895792" y="4005064"/>
                <a:ext cx="614881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6.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2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+2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+2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+2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=360°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                 (hoekensom vierhoek)</a:t>
                </a: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4005064"/>
                <a:ext cx="6148816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99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hoek 27"/>
              <p:cNvSpPr/>
              <p:nvPr/>
            </p:nvSpPr>
            <p:spPr>
              <a:xfrm>
                <a:off x="3895792" y="4690994"/>
                <a:ext cx="52482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7. </a:t>
                </a:r>
                <a14:m>
                  <m:oMath xmlns:m="http://schemas.openxmlformats.org/officeDocument/2006/math">
                    <m:r>
                      <a:rPr kumimoji="0" lang="el-G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𝛼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𝛽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𝛾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el-GR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𝛿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=180°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(6) </a:t>
                </a:r>
              </a:p>
            </p:txBody>
          </p:sp>
        </mc:Choice>
        <mc:Fallback xmlns="">
          <p:sp>
            <p:nvSpPr>
              <p:cNvPr id="28" name="Rechthoe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4690994"/>
                <a:ext cx="5248208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16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hoek 28"/>
              <p:cNvSpPr/>
              <p:nvPr/>
            </p:nvSpPr>
            <p:spPr>
              <a:xfrm>
                <a:off x="3895792" y="5177634"/>
                <a:ext cx="499350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8.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180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(7)</a:t>
                </a:r>
              </a:p>
            </p:txBody>
          </p:sp>
        </mc:Choice>
        <mc:Fallback xmlns="">
          <p:sp>
            <p:nvSpPr>
              <p:cNvPr id="29" name="Rechthoe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5177634"/>
                <a:ext cx="4993507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122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hoek 29"/>
          <p:cNvSpPr/>
          <p:nvPr/>
        </p:nvSpPr>
        <p:spPr>
          <a:xfrm>
            <a:off x="4432" y="844844"/>
            <a:ext cx="913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3.  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basishoeken in een gelijkbenige driehoek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hoek 31"/>
              <p:cNvSpPr/>
              <p:nvPr/>
            </p:nvSpPr>
            <p:spPr>
              <a:xfrm>
                <a:off x="3895792" y="5668506"/>
                <a:ext cx="52482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9.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𝐷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180</m:t>
                    </m:r>
                    <m:r>
                      <a:rPr kumimoji="0" lang="nl-NL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(7)    </a:t>
                </a:r>
                <a:r>
                  <a:rPr kumimoji="0" lang="nl-N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Q.E.D.</a:t>
                </a:r>
              </a:p>
            </p:txBody>
          </p:sp>
        </mc:Choice>
        <mc:Fallback xmlns="">
          <p:sp>
            <p:nvSpPr>
              <p:cNvPr id="32" name="Rechthoe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2" y="5668506"/>
                <a:ext cx="5248208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16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KOORDENVIERHOEKSTELLING BEWIJS (3.6) </a:t>
            </a:r>
          </a:p>
        </p:txBody>
      </p:sp>
    </p:spTree>
    <p:extLst>
      <p:ext uri="{BB962C8B-B14F-4D97-AF65-F5344CB8AC3E}">
        <p14:creationId xmlns:p14="http://schemas.microsoft.com/office/powerpoint/2010/main" val="40812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" grpId="0"/>
      <p:bldP spid="15" grpId="0"/>
      <p:bldP spid="16" grpId="0"/>
      <p:bldP spid="18" grpId="0"/>
      <p:bldP spid="19" grpId="0"/>
      <p:bldP spid="22" grpId="0"/>
      <p:bldP spid="26" grpId="0"/>
      <p:bldP spid="27" grpId="0"/>
      <p:bldP spid="4" grpId="0"/>
      <p:bldP spid="28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>
          <a:xfrm>
            <a:off x="0" y="-7435"/>
            <a:ext cx="9143999" cy="822932"/>
          </a:xfrm>
        </p:spPr>
        <p:txBody>
          <a:bodyPr>
            <a:noAutofit/>
          </a:bodyPr>
          <a:lstStyle/>
          <a:p>
            <a:r>
              <a:rPr lang="nl-NL" altLang="nl-NL" sz="4000" b="1" kern="0" dirty="0">
                <a:latin typeface="Times New Roman"/>
              </a:rPr>
              <a:t>HUISWERK</a:t>
            </a:r>
          </a:p>
        </p:txBody>
      </p:sp>
      <p:sp>
        <p:nvSpPr>
          <p:cNvPr id="67589" name="Tekstvak 2"/>
          <p:cNvSpPr txBox="1">
            <a:spLocks noChangeArrowheads="1"/>
          </p:cNvSpPr>
          <p:nvPr/>
        </p:nvSpPr>
        <p:spPr bwMode="auto">
          <a:xfrm>
            <a:off x="0" y="1484784"/>
            <a:ext cx="9144000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08000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latin typeface="Times New Roman"/>
              </a:rPr>
              <a:t>Leren theorie 3.5 (diaseries)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latin typeface="Times New Roman"/>
              </a:rPr>
              <a:t>Bijhouden stellingenblad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Maken: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3.5 opgave 35, 38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3.6 opgave 40ab, 41a, 42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Alleen 42 helemaal </a:t>
            </a:r>
            <a:r>
              <a:rPr lang="en-US" altLang="nl-NL" sz="2400" b="1" kern="0" dirty="0" err="1">
                <a:latin typeface="Times New Roman"/>
              </a:rPr>
              <a:t>netjes</a:t>
            </a:r>
            <a:r>
              <a:rPr lang="en-US" altLang="nl-NL" sz="2400" b="1" kern="0" dirty="0">
                <a:latin typeface="Times New Roman"/>
              </a:rPr>
              <a:t> </a:t>
            </a:r>
            <a:r>
              <a:rPr lang="en-US" altLang="nl-NL" sz="2400" b="1" kern="0" dirty="0" err="1">
                <a:latin typeface="Times New Roman"/>
              </a:rPr>
              <a:t>noteren</a:t>
            </a:r>
            <a:endParaRPr lang="en-US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 err="1">
                <a:latin typeface="Times New Roman"/>
              </a:rPr>
              <a:t>Breng</a:t>
            </a:r>
            <a:r>
              <a:rPr lang="en-US" altLang="nl-NL" sz="2400" b="1" kern="0" dirty="0">
                <a:latin typeface="Times New Roman"/>
              </a:rPr>
              <a:t> </a:t>
            </a:r>
            <a:r>
              <a:rPr lang="en-US" altLang="nl-NL" sz="2400" b="1" kern="0" dirty="0" err="1">
                <a:latin typeface="Times New Roman"/>
              </a:rPr>
              <a:t>volgende</a:t>
            </a:r>
            <a:r>
              <a:rPr lang="en-US" altLang="nl-NL" sz="2400" b="1" kern="0" dirty="0">
                <a:latin typeface="Times New Roman"/>
              </a:rPr>
              <a:t> les je laptop mee</a:t>
            </a:r>
            <a:endParaRPr lang="nl-NL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el 1"/>
              <p:cNvSpPr txBox="1">
                <a:spLocks/>
              </p:cNvSpPr>
              <p:nvPr/>
            </p:nvSpPr>
            <p:spPr>
              <a:xfrm>
                <a:off x="20982" y="1187166"/>
                <a:ext cx="9119327" cy="5050146"/>
              </a:xfrm>
              <a:prstGeom prst="rect">
                <a:avLst/>
              </a:prstGeom>
            </p:spPr>
            <p:txBody>
              <a:bodyPr>
                <a:normAutofit fontScale="90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80000" indent="-18000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nl-NL" sz="29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we hebben bewezen</a:t>
                </a: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:</a:t>
                </a:r>
              </a:p>
              <a:p>
                <a:pPr algn="l">
                  <a:lnSpc>
                    <a:spcPct val="130000"/>
                  </a:lnSpc>
                  <a:spcBef>
                    <a:spcPts val="1800"/>
                  </a:spcBef>
                </a:pP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𝐴𝑃</m:t>
                    </m:r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∙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𝐴𝑀𝐵</m:t>
                    </m:r>
                  </m:oMath>
                </a14:m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marL="180000" indent="-18000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nl-NL" sz="29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kunnen we bewijzen</a:t>
                </a: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:</a:t>
                </a:r>
              </a:p>
              <a:p>
                <a:pPr algn="l"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𝐴𝑄𝐵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nl-NL" sz="2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∙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𝐴𝑀𝐵</m:t>
                    </m:r>
                    <m:r>
                      <a:rPr lang="nl-NL" sz="29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?</a:t>
                </a:r>
              </a:p>
              <a:p>
                <a:pPr algn="l"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(opgave 34)</a:t>
                </a:r>
              </a:p>
              <a:p>
                <a:pPr algn="l">
                  <a:spcBef>
                    <a:spcPts val="1800"/>
                  </a:spcBef>
                </a:pP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𝐴𝑅𝐵</m:t>
                    </m:r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nl-NL" sz="2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nl-NL" sz="2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nl-NL" sz="2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nl-NL" sz="2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∙ </m:t>
                    </m:r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𝐴𝑀𝐵</m:t>
                    </m:r>
                    <m:r>
                      <a:rPr lang="nl-NL" sz="2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?</m:t>
                    </m:r>
                  </m:oMath>
                </a14:m>
                <a:endParaRPr lang="nl-NL" sz="29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algn="l">
                  <a:spcBef>
                    <a:spcPts val="1800"/>
                  </a:spcBef>
                </a:pPr>
                <a:r>
                  <a:rPr lang="nl-NL" sz="2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 (opgave 33)</a:t>
                </a:r>
              </a:p>
            </p:txBody>
          </p:sp>
        </mc:Choice>
        <mc:Fallback xmlns="">
          <p:sp>
            <p:nvSpPr>
              <p:cNvPr id="5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2" y="1187166"/>
                <a:ext cx="9119327" cy="5050146"/>
              </a:xfrm>
              <a:prstGeom prst="rect">
                <a:avLst/>
              </a:prstGeom>
              <a:blipFill>
                <a:blip r:embed="rId2"/>
                <a:stretch>
                  <a:fillRect l="-1003" t="-19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12845" t="12276" r="57962" b="31892"/>
          <a:stretch/>
        </p:blipFill>
        <p:spPr>
          <a:xfrm>
            <a:off x="4060634" y="1124744"/>
            <a:ext cx="5079676" cy="488176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0309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HOEKEN EN BOGEN / CONSTANTE HOEK</a:t>
            </a:r>
          </a:p>
        </p:txBody>
      </p:sp>
    </p:spTree>
    <p:extLst>
      <p:ext uri="{BB962C8B-B14F-4D97-AF65-F5344CB8AC3E}">
        <p14:creationId xmlns:p14="http://schemas.microsoft.com/office/powerpoint/2010/main" val="11800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0982" y="1187166"/>
            <a:ext cx="9119327" cy="505014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180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nl-NL" sz="29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0309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HOEKEN EN BOGEN / CONSTANTE HOEK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4185CE-381E-4C6E-096B-119D304A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12636" y="-492357"/>
            <a:ext cx="5256584" cy="8202752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1380D19-6C17-089E-69BB-ECBE10480149}"/>
              </a:ext>
            </a:extLst>
          </p:cNvPr>
          <p:cNvSpPr/>
          <p:nvPr/>
        </p:nvSpPr>
        <p:spPr>
          <a:xfrm>
            <a:off x="683568" y="1052736"/>
            <a:ext cx="2592288" cy="25202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98D483BC-BD41-D0FF-AC5A-BF2521C8A754}"/>
              </a:ext>
            </a:extLst>
          </p:cNvPr>
          <p:cNvSpPr/>
          <p:nvPr/>
        </p:nvSpPr>
        <p:spPr>
          <a:xfrm>
            <a:off x="3270136" y="1042462"/>
            <a:ext cx="2316136" cy="25202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427A6E20-4E96-669E-CC35-567EE438DDFD}"/>
              </a:ext>
            </a:extLst>
          </p:cNvPr>
          <p:cNvSpPr/>
          <p:nvPr/>
        </p:nvSpPr>
        <p:spPr>
          <a:xfrm>
            <a:off x="5586272" y="1061894"/>
            <a:ext cx="2874160" cy="25202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9E13811A-7311-8FCA-E8B1-97E5FF0AA50E}"/>
              </a:ext>
            </a:extLst>
          </p:cNvPr>
          <p:cNvSpPr/>
          <p:nvPr/>
        </p:nvSpPr>
        <p:spPr>
          <a:xfrm>
            <a:off x="683568" y="3601616"/>
            <a:ext cx="7776864" cy="25202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88EBDC95-B880-5128-9271-C4213AE58963}"/>
              </a:ext>
            </a:extLst>
          </p:cNvPr>
          <p:cNvSpPr/>
          <p:nvPr/>
        </p:nvSpPr>
        <p:spPr>
          <a:xfrm>
            <a:off x="681722" y="3429000"/>
            <a:ext cx="7776864" cy="28277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719366C-6307-AB21-1109-06B68C56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71" y="3788614"/>
            <a:ext cx="2210666" cy="21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/>
              <p:cNvSpPr txBox="1">
                <a:spLocks/>
              </p:cNvSpPr>
              <p:nvPr/>
            </p:nvSpPr>
            <p:spPr>
              <a:xfrm>
                <a:off x="0" y="1340769"/>
                <a:ext cx="4514403" cy="720080"/>
              </a:xfrm>
              <a:prstGeom prst="rect">
                <a:avLst/>
              </a:prstGeom>
            </p:spPr>
            <p:txBody>
              <a:bodyPr lIns="108000" rIns="108000" anchor="ctr" anchorCtr="0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</m:t>
                      </m:r>
                      <m:r>
                        <a:rPr lang="nl-NL" sz="3100" i="1" dirty="0">
                          <a:latin typeface="Cambria Math" panose="02040503050406030204" pitchFamily="18" charset="0"/>
                          <a:sym typeface="Symbol"/>
                        </a:rPr>
                        <m:t>𝐴𝑄𝐵</m:t>
                      </m:r>
                      <m:r>
                        <a:rPr lang="en-US" sz="3100" b="0" i="1" dirty="0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nl-NL" sz="3100" i="1" dirty="0">
                          <a:latin typeface="Cambria Math" panose="02040503050406030204" pitchFamily="18" charset="0"/>
                          <a:sym typeface="Symbol"/>
                        </a:rPr>
                        <m:t></m:t>
                      </m:r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𝐴𝑅𝐵</m:t>
                      </m:r>
                      <m:r>
                        <a:rPr lang="en-US" sz="3100" b="0" i="1" dirty="0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</m:t>
                      </m:r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𝐴𝑃𝐵</m:t>
                      </m:r>
                    </m:oMath>
                  </m:oMathPara>
                </a14:m>
                <a:endParaRPr lang="nl-NL" sz="3100" dirty="0">
                  <a:latin typeface="Bell MT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7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9"/>
                <a:ext cx="4514403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l="13982" t="20575" r="59478" b="28120"/>
          <a:stretch/>
        </p:blipFill>
        <p:spPr>
          <a:xfrm>
            <a:off x="4514403" y="1019909"/>
            <a:ext cx="4629597" cy="4497323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18075" y="5376375"/>
            <a:ext cx="9180512" cy="11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b="1" dirty="0">
                <a:latin typeface="Bell MT" pitchFamily="18" charset="0"/>
                <a:sym typeface="Symbol"/>
              </a:rPr>
              <a:t>“</a:t>
            </a:r>
            <a:r>
              <a:rPr lang="nl-NL" sz="2400" b="1" i="1" dirty="0">
                <a:latin typeface="Bell MT" pitchFamily="18" charset="0"/>
                <a:sym typeface="Symbol"/>
              </a:rPr>
              <a:t>Als een punt over een cirkel wordt verplaatst tussen de punten A en B, dan blijft de grootte van omtrekshoek APB constant.</a:t>
            </a:r>
            <a:r>
              <a:rPr lang="nl-NL" sz="2400" b="1" dirty="0">
                <a:latin typeface="Bell MT" pitchFamily="18" charset="0"/>
                <a:sym typeface="Symbol"/>
              </a:rPr>
              <a:t>”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HOEKEN EN BOGEN / CONSTANTE HOEK</a:t>
            </a:r>
          </a:p>
        </p:txBody>
      </p:sp>
    </p:spTree>
    <p:extLst>
      <p:ext uri="{BB962C8B-B14F-4D97-AF65-F5344CB8AC3E}">
        <p14:creationId xmlns:p14="http://schemas.microsoft.com/office/powerpoint/2010/main" val="423720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/>
              <p:cNvSpPr txBox="1">
                <a:spLocks/>
              </p:cNvSpPr>
              <p:nvPr/>
            </p:nvSpPr>
            <p:spPr>
              <a:xfrm>
                <a:off x="0" y="1340769"/>
                <a:ext cx="4514403" cy="720080"/>
              </a:xfrm>
              <a:prstGeom prst="rect">
                <a:avLst/>
              </a:prstGeom>
            </p:spPr>
            <p:txBody>
              <a:bodyPr lIns="108000" rIns="108000" anchor="ctr" anchorCtr="0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</m:t>
                      </m:r>
                      <m:r>
                        <a:rPr lang="nl-NL" sz="3100" i="1" dirty="0">
                          <a:latin typeface="Cambria Math" panose="02040503050406030204" pitchFamily="18" charset="0"/>
                          <a:sym typeface="Symbol"/>
                        </a:rPr>
                        <m:t>𝐴𝑄𝐵</m:t>
                      </m:r>
                      <m:r>
                        <a:rPr lang="en-US" sz="3100" b="0" i="1" dirty="0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</m:t>
                      </m:r>
                      <m:r>
                        <a:rPr lang="nl-NL" sz="3100" i="1" dirty="0" smtClean="0">
                          <a:latin typeface="Cambria Math" panose="02040503050406030204" pitchFamily="18" charset="0"/>
                          <a:sym typeface="Symbol"/>
                        </a:rPr>
                        <m:t>𝐴𝑃𝐵</m:t>
                      </m:r>
                    </m:oMath>
                  </m:oMathPara>
                </a14:m>
                <a:endParaRPr lang="nl-NL" sz="3100" dirty="0">
                  <a:latin typeface="Bell MT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7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9"/>
                <a:ext cx="4514403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-18075" y="5376375"/>
            <a:ext cx="9180512" cy="11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b="1" dirty="0">
                <a:latin typeface="Bell MT" pitchFamily="18" charset="0"/>
                <a:sym typeface="Symbol"/>
              </a:rPr>
              <a:t>“</a:t>
            </a:r>
            <a:r>
              <a:rPr lang="nl-NL" sz="2400" b="1" i="1" dirty="0">
                <a:latin typeface="Bell MT" pitchFamily="18" charset="0"/>
                <a:sym typeface="Symbol"/>
              </a:rPr>
              <a:t>Als een punt over een cirkel wordt verplaatst tussen de punten A en B, dan blijft de grootte van omtrekshoek APB constant.</a:t>
            </a:r>
            <a:r>
              <a:rPr lang="nl-NL" sz="2400" b="1" dirty="0">
                <a:latin typeface="Bell MT" pitchFamily="18" charset="0"/>
                <a:sym typeface="Symbol"/>
              </a:rPr>
              <a:t>”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HOEKEN EN BOGEN / CONSTANTE 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el 1">
                <a:extLst>
                  <a:ext uri="{FF2B5EF4-FFF2-40B4-BE49-F238E27FC236}">
                    <a16:creationId xmlns:a16="http://schemas.microsoft.com/office/drawing/2014/main" id="{DF750019-C09A-5889-FE97-120CFE247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60" y="2420888"/>
                <a:ext cx="4514403" cy="1738454"/>
              </a:xfrm>
              <a:prstGeom prst="rect">
                <a:avLst/>
              </a:prstGeom>
            </p:spPr>
            <p:txBody>
              <a:bodyPr lIns="108000" rIns="108000" anchor="ctr" anchorCtr="0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80000"/>
                  </a:lnSpc>
                </a:pPr>
                <a14:m>
                  <m:oMath xmlns:m="http://schemas.openxmlformats.org/officeDocument/2006/math">
                    <m:r>
                      <a:rPr lang="nl-NL" sz="3100" b="0" i="1" dirty="0" smtClean="0">
                        <a:latin typeface="Cambria Math" panose="02040503050406030204" pitchFamily="18" charset="0"/>
                        <a:sym typeface="Symbol"/>
                      </a:rPr>
                      <m:t>𝑂𝑜𝑘</m:t>
                    </m:r>
                  </m:oMath>
                </a14:m>
                <a:r>
                  <a:rPr lang="nl-NL" sz="3100" dirty="0">
                    <a:latin typeface="Bell MT" pitchFamily="18" charset="0"/>
                    <a:sym typeface="Symbol"/>
                  </a:rPr>
                  <a:t> als boog AB groter is</a:t>
                </a:r>
                <a:br>
                  <a:rPr lang="nl-NL" sz="3100" dirty="0">
                    <a:latin typeface="Bell MT" pitchFamily="18" charset="0"/>
                    <a:sym typeface="Symbol"/>
                  </a:rPr>
                </a:br>
                <a:r>
                  <a:rPr lang="nl-NL" sz="3100" dirty="0">
                    <a:latin typeface="Bell MT" pitchFamily="18" charset="0"/>
                    <a:sym typeface="Symbol"/>
                  </a:rPr>
                  <a:t>dan de helft van de cirkel</a:t>
                </a:r>
              </a:p>
            </p:txBody>
          </p:sp>
        </mc:Choice>
        <mc:Fallback xmlns="">
          <p:sp>
            <p:nvSpPr>
              <p:cNvPr id="11" name="Titel 1">
                <a:extLst>
                  <a:ext uri="{FF2B5EF4-FFF2-40B4-BE49-F238E27FC236}">
                    <a16:creationId xmlns:a16="http://schemas.microsoft.com/office/drawing/2014/main" id="{DF750019-C09A-5889-FE97-120CFE2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" y="2420888"/>
                <a:ext cx="4514403" cy="1738454"/>
              </a:xfrm>
              <a:prstGeom prst="rect">
                <a:avLst/>
              </a:prstGeom>
              <a:blipFill>
                <a:blip r:embed="rId3"/>
                <a:stretch>
                  <a:fillRect l="-2969" r="-1484" b="-101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>
            <a:extLst>
              <a:ext uri="{FF2B5EF4-FFF2-40B4-BE49-F238E27FC236}">
                <a16:creationId xmlns:a16="http://schemas.microsoft.com/office/drawing/2014/main" id="{283B9B8C-74A4-4C4F-C9D3-5849BC94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35" y="721980"/>
            <a:ext cx="4607176" cy="45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96" y="1268760"/>
            <a:ext cx="4536504" cy="4511644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spcBef>
                <a:spcPts val="300"/>
              </a:spcBef>
              <a:defRPr/>
            </a:pPr>
            <a:r>
              <a:rPr lang="nl-NL" altLang="nl-NL" sz="2800" b="1" kern="0" dirty="0">
                <a:latin typeface="Times New Roman"/>
              </a:rPr>
              <a:t>HOEKEN EN BOGEN / CONSTANTE HOEK</a:t>
            </a:r>
          </a:p>
        </p:txBody>
      </p:sp>
      <p:sp>
        <p:nvSpPr>
          <p:cNvPr id="5" name="Rectangle 75"/>
          <p:cNvSpPr/>
          <p:nvPr/>
        </p:nvSpPr>
        <p:spPr>
          <a:xfrm>
            <a:off x="4860032" y="1340768"/>
            <a:ext cx="458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3200" kern="0" dirty="0">
                <a:latin typeface="Times New Roman"/>
                <a:ea typeface="+mj-ea"/>
                <a:cs typeface="+mj-cs"/>
              </a:rPr>
              <a:t>A</a:t>
            </a:r>
            <a:endParaRPr lang="en-US" sz="3200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8" name="Rectangle 75"/>
          <p:cNvSpPr/>
          <p:nvPr/>
        </p:nvSpPr>
        <p:spPr>
          <a:xfrm>
            <a:off x="4716016" y="4869160"/>
            <a:ext cx="458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3200" kern="0" dirty="0">
                <a:latin typeface="Times New Roman"/>
                <a:ea typeface="+mj-ea"/>
                <a:cs typeface="+mj-cs"/>
              </a:rPr>
              <a:t>B</a:t>
            </a:r>
            <a:endParaRPr lang="en-US" sz="3200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1340769"/>
            <a:ext cx="1187624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80000"/>
              </a:lnSpc>
            </a:pPr>
            <a:r>
              <a:rPr lang="nl-NL" sz="3100" dirty="0">
                <a:latin typeface="Bell MT" pitchFamily="18" charset="0"/>
                <a:sym typeface="Symbol"/>
              </a:rPr>
              <a:t>A =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9454" y="2204864"/>
            <a:ext cx="1168170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80000"/>
              </a:lnSpc>
            </a:pPr>
            <a:r>
              <a:rPr lang="nl-NL" sz="3100" dirty="0">
                <a:latin typeface="Bell MT" pitchFamily="18" charset="0"/>
                <a:sym typeface="Symbol"/>
              </a:rPr>
              <a:t>B =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116124" y="1333636"/>
            <a:ext cx="1187624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80000"/>
              </a:lnSpc>
            </a:pPr>
            <a:r>
              <a:rPr lang="nl-NL" sz="3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25°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139498" y="2204864"/>
            <a:ext cx="1187624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80000"/>
              </a:lnSpc>
            </a:pPr>
            <a:r>
              <a:rPr lang="nl-NL" sz="3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40°</a:t>
            </a:r>
          </a:p>
        </p:txBody>
      </p:sp>
    </p:spTree>
    <p:extLst>
      <p:ext uri="{BB962C8B-B14F-4D97-AF65-F5344CB8AC3E}">
        <p14:creationId xmlns:p14="http://schemas.microsoft.com/office/powerpoint/2010/main" val="28776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KOORDENVIERHOEK DEFINITIE (3.6) 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6876" r="37045" b="20315"/>
          <a:stretch/>
        </p:blipFill>
        <p:spPr>
          <a:xfrm>
            <a:off x="-8967" y="908720"/>
            <a:ext cx="5949119" cy="136053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7" t="9615" r="450" b="7328"/>
          <a:stretch/>
        </p:blipFill>
        <p:spPr>
          <a:xfrm>
            <a:off x="1619672" y="3139960"/>
            <a:ext cx="3923928" cy="180288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6" y="922990"/>
            <a:ext cx="2965803" cy="2678076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432" y="2492896"/>
            <a:ext cx="6015368" cy="86409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/>
              </a:rPr>
              <a:t>We gaan het vermoeden formuleren met een stelling:</a:t>
            </a:r>
            <a:endParaRPr kumimoji="0" lang="nl-NL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" y="5373216"/>
            <a:ext cx="9143998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/>
              </a:rPr>
              <a:t>…en we leveren het bewijs voor deze stelling op drie manieren.</a:t>
            </a:r>
            <a:endParaRPr kumimoji="0" lang="nl-NL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698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KOORDENVIERHOEKSTELLING (3.6)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18465" r="43893" b="31386"/>
          <a:stretch/>
        </p:blipFill>
        <p:spPr bwMode="auto">
          <a:xfrm>
            <a:off x="1698" y="1028004"/>
            <a:ext cx="2944166" cy="27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4" t="23838" r="50000" b="37399"/>
          <a:stretch/>
        </p:blipFill>
        <p:spPr bwMode="auto">
          <a:xfrm>
            <a:off x="3103560" y="1028003"/>
            <a:ext cx="2997958" cy="2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5"/>
          <a:srcRect l="23540" t="24296" r="53780" b="32612"/>
          <a:stretch/>
        </p:blipFill>
        <p:spPr>
          <a:xfrm>
            <a:off x="6237646" y="1028005"/>
            <a:ext cx="2906353" cy="2761035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2544760" y="96863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5714062" y="98227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2.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8763424" y="995927"/>
            <a:ext cx="412700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3.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8200" y="4057908"/>
            <a:ext cx="913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1.  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van de omtrekshoek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8080" y="4797152"/>
            <a:ext cx="913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2.  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van de constante 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4639" y="5536396"/>
            <a:ext cx="913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3.  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basishoeken in een gelijkbenige driehoek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41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KOORDENVIERHOEKSTELLING BEWIJS (3.6) 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18465" r="43893" b="31386"/>
          <a:stretch/>
        </p:blipFill>
        <p:spPr bwMode="auto">
          <a:xfrm>
            <a:off x="0" y="1844824"/>
            <a:ext cx="422312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796462" y="188721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-4762" y="996064"/>
            <a:ext cx="6448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1. 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/>
              </a:rPr>
              <a:t>…met de stelling van de omtrekshoek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hoek 19"/>
              <p:cNvSpPr/>
              <p:nvPr/>
            </p:nvSpPr>
            <p:spPr>
              <a:xfrm>
                <a:off x="4223641" y="1883285"/>
                <a:ext cx="492035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1.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sSub>
                      <m:sSubPr>
                        <m:ctrlPr>
                          <a:rPr kumimoji="0" lang="nl-NL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sSub>
                      <m:sSubPr>
                        <m:ctrlP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360°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(volle hoek) </a:t>
                </a:r>
              </a:p>
            </p:txBody>
          </p:sp>
        </mc:Choice>
        <mc:Fallback xmlns="">
          <p:sp>
            <p:nvSpPr>
              <p:cNvPr id="20" name="Rechthoe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41" y="1883285"/>
                <a:ext cx="4920359" cy="430887"/>
              </a:xfrm>
              <a:prstGeom prst="rect">
                <a:avLst/>
              </a:prstGeom>
              <a:blipFill>
                <a:blip r:embed="rId4"/>
                <a:stretch>
                  <a:fillRect l="-1611" t="-9859" r="-1239" b="-267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hoek 20"/>
              <p:cNvSpPr/>
              <p:nvPr/>
            </p:nvSpPr>
            <p:spPr>
              <a:xfrm>
                <a:off x="4237139" y="2464250"/>
                <a:ext cx="49935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2.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sSub>
                      <m:sSubPr>
                        <m:ctrlP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=2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·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(omtrekshoek) </a:t>
                </a:r>
              </a:p>
            </p:txBody>
          </p:sp>
        </mc:Choice>
        <mc:Fallback xmlns="">
          <p:sp>
            <p:nvSpPr>
              <p:cNvPr id="21" name="Rechthoe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39" y="2464250"/>
                <a:ext cx="4993507" cy="430887"/>
              </a:xfrm>
              <a:prstGeom prst="rect">
                <a:avLst/>
              </a:prstGeom>
              <a:blipFill>
                <a:blip r:embed="rId5"/>
                <a:stretch>
                  <a:fillRect l="-1587" t="-9859" r="-977" b="-28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hoek 22"/>
              <p:cNvSpPr/>
              <p:nvPr/>
            </p:nvSpPr>
            <p:spPr>
              <a:xfrm>
                <a:off x="4251207" y="3008376"/>
                <a:ext cx="49935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3.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sSub>
                      <m:sSubPr>
                        <m:ctrlP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kumimoji="0" lang="nl-NL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=2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·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𝐷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(omtrekshoek) </a:t>
                </a:r>
              </a:p>
            </p:txBody>
          </p:sp>
        </mc:Choice>
        <mc:Fallback xmlns="">
          <p:sp>
            <p:nvSpPr>
              <p:cNvPr id="23" name="Rechthoe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207" y="3008376"/>
                <a:ext cx="4993507" cy="430887"/>
              </a:xfrm>
              <a:prstGeom prst="rect">
                <a:avLst/>
              </a:prstGeom>
              <a:blipFill>
                <a:blip r:embed="rId6"/>
                <a:stretch>
                  <a:fillRect l="-1585" t="-10000" r="-1220" b="-28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hoek 23"/>
              <p:cNvSpPr/>
              <p:nvPr/>
            </p:nvSpPr>
            <p:spPr>
              <a:xfrm>
                <a:off x="4259013" y="3583791"/>
                <a:ext cx="48849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4.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2·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2·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𝐷</m:t>
                    </m:r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360°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(1, 2, 3) </a:t>
                </a:r>
              </a:p>
            </p:txBody>
          </p:sp>
        </mc:Choice>
        <mc:Fallback xmlns="">
          <p:sp>
            <p:nvSpPr>
              <p:cNvPr id="24" name="Rechthoe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013" y="3583791"/>
                <a:ext cx="4884987" cy="430887"/>
              </a:xfrm>
              <a:prstGeom prst="rect">
                <a:avLst/>
              </a:prstGeom>
              <a:blipFill>
                <a:blip r:embed="rId7"/>
                <a:stretch>
                  <a:fillRect l="-1623" t="-9859" r="-2247" b="-267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hoek 24"/>
              <p:cNvSpPr/>
              <p:nvPr/>
            </p:nvSpPr>
            <p:spPr>
              <a:xfrm>
                <a:off x="4265845" y="4133805"/>
                <a:ext cx="49935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5.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𝐷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=180°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(4) </a:t>
                </a:r>
              </a:p>
            </p:txBody>
          </p:sp>
        </mc:Choice>
        <mc:Fallback xmlns="">
          <p:sp>
            <p:nvSpPr>
              <p:cNvPr id="25" name="Rechthoe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45" y="4133805"/>
                <a:ext cx="4993507" cy="430887"/>
              </a:xfrm>
              <a:prstGeom prst="rect">
                <a:avLst/>
              </a:prstGeom>
              <a:blipFill>
                <a:blip r:embed="rId8"/>
                <a:stretch>
                  <a:fillRect l="-1587" t="-9859" b="-28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hoek 25"/>
              <p:cNvSpPr/>
              <p:nvPr/>
            </p:nvSpPr>
            <p:spPr>
              <a:xfrm>
                <a:off x="4265845" y="4636193"/>
                <a:ext cx="4878155" cy="1184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6.  </a:t>
                </a:r>
                <a14:m>
                  <m:oMath xmlns:m="http://schemas.openxmlformats.org/officeDocument/2006/math"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+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kumimoji="0" lang="nl-NL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180</m:t>
                    </m:r>
                    <m:r>
                      <a:rPr kumimoji="0" lang="nl-NL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                      (5, hoekensom vierhoek)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     </a:t>
                </a:r>
                <a:r>
                  <a:rPr kumimoji="0" lang="nl-NL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/>
                  </a:rPr>
                  <a:t>Q.E.D.  </a:t>
                </a:r>
              </a:p>
            </p:txBody>
          </p:sp>
        </mc:Choice>
        <mc:Fallback xmlns="">
          <p:sp>
            <p:nvSpPr>
              <p:cNvPr id="26" name="Rechthoe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45" y="4636193"/>
                <a:ext cx="4878155" cy="1184940"/>
              </a:xfrm>
              <a:prstGeom prst="rect">
                <a:avLst/>
              </a:prstGeom>
              <a:blipFill>
                <a:blip r:embed="rId9"/>
                <a:stretch>
                  <a:fillRect l="-1625" t="-3608" r="-4250" b="-97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741EFB-B128-49CB-A2EC-DF1209566BAC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5ac78efb-61a8-4e6f-9a71-658cbbb0c40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F5A743-4D06-404D-856E-6F865320DD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9164AF-159C-480C-8218-85A11537B2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6697</TotalTime>
  <Words>699</Words>
  <Application>Microsoft Office PowerPoint</Application>
  <PresentationFormat>Diavoorstelling (4:3)</PresentationFormat>
  <Paragraphs>105</Paragraphs>
  <Slides>12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Cambria Math</vt:lpstr>
      <vt:lpstr>Times New Roman</vt:lpstr>
      <vt:lpstr>Kantoorthema</vt:lpstr>
      <vt:lpstr>1_Kantoorthema</vt:lpstr>
      <vt:lpstr>meetkunde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HUISWERK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Meetkunde                          van Euclides</dc:title>
  <dc:creator>Gert Hoogeboom</dc:creator>
  <cp:lastModifiedBy>Henriëtte van der Zalm</cp:lastModifiedBy>
  <cp:revision>259</cp:revision>
  <dcterms:created xsi:type="dcterms:W3CDTF">2013-02-06T20:23:08Z</dcterms:created>
  <dcterms:modified xsi:type="dcterms:W3CDTF">2023-09-24T17:48:26Z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0x01010017C9879DD0EE034E94629545CD8D9B68</vt:lpwstr>
  </property>
</Properties>
</file>