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62" r:id="rId3"/>
    <p:sldId id="305" r:id="rId4"/>
    <p:sldId id="263" r:id="rId5"/>
    <p:sldId id="264" r:id="rId6"/>
  </p:sldIdLst>
  <p:sldSz cx="9144000" cy="5143500" type="screen16x9"/>
  <p:notesSz cx="6858000" cy="9144000"/>
  <p:embeddedFontLst>
    <p:embeddedFont>
      <p:font typeface="Montserrat" pitchFamily="2" charset="0"/>
      <p:regular r:id="rId8"/>
      <p:bold r:id="rId9"/>
      <p:italic r:id="rId10"/>
      <p:boldItalic r:id="rId11"/>
    </p:embeddedFont>
    <p:embeddedFont>
      <p:font typeface="Montserrat ExtraBold" pitchFamily="2" charset="0"/>
      <p:bold r:id="rId12"/>
      <p:boldItalic r:id="rId13"/>
    </p:embeddedFont>
    <p:embeddedFont>
      <p:font typeface="Montserrat ExtraLight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51553-C688-4238-8DC3-CE35CCD76822}">
  <a:tblStyle styleId="{0DC51553-C688-4238-8DC3-CE35CCD768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>
        <p:scale>
          <a:sx n="150" d="100"/>
          <a:sy n="150" d="100"/>
        </p:scale>
        <p:origin x="66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.upb.ro/2022/pluginfile.php/423009/mod_resource/content/1/cn_lab6_2018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math.iit.edu/~fass/477577_Chapter_1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SVD </a:t>
            </a:r>
            <a:r>
              <a:rPr lang="en-GB" dirty="0" err="1"/>
              <a:t>pentru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Mitria Alexandru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Tanase Theodor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B A C K G R O U N D</a:t>
            </a:r>
            <a:endParaRPr sz="2200" b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Scopul</a:t>
            </a:r>
            <a:r>
              <a:rPr lang="en-GB" dirty="0"/>
              <a:t> </a:t>
            </a:r>
            <a:r>
              <a:rPr lang="en-GB" dirty="0" err="1"/>
              <a:t>nostru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folosim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SVD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realiza</a:t>
            </a:r>
            <a:r>
              <a:rPr lang="en-GB" dirty="0"/>
              <a:t> </a:t>
            </a:r>
            <a:r>
              <a:rPr lang="en-GB" dirty="0" err="1"/>
              <a:t>stergerea</a:t>
            </a:r>
            <a:r>
              <a:rPr lang="en-GB" dirty="0"/>
              <a:t> </a:t>
            </a:r>
            <a:r>
              <a:rPr lang="en-GB" dirty="0" err="1"/>
              <a:t>fundalului</a:t>
            </a:r>
            <a:r>
              <a:rPr lang="en-GB" dirty="0"/>
              <a:t> </a:t>
            </a:r>
            <a:r>
              <a:rPr lang="en-GB" dirty="0" err="1"/>
              <a:t>dintr</a:t>
            </a:r>
            <a:r>
              <a:rPr lang="en-GB" dirty="0"/>
              <a:t>-un videoclip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4FD8ED-B2A6-9DF8-07F6-70D756B9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2564481"/>
            <a:ext cx="3299012" cy="1855694"/>
          </a:xfrm>
          <a:prstGeom prst="rect">
            <a:avLst/>
          </a:prstGeom>
        </p:spPr>
      </p:pic>
      <p:pic>
        <p:nvPicPr>
          <p:cNvPr id="5" name="Picture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D607D4FD-67F4-DA63-18B2-6F39239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71750"/>
            <a:ext cx="3151171" cy="1848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FE21-45D7-34C8-9CCD-EF4DB8F9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Scurta</a:t>
            </a:r>
            <a:r>
              <a:rPr lang="en-GB" dirty="0"/>
              <a:t> </a:t>
            </a:r>
            <a:r>
              <a:rPr lang="en-GB" dirty="0" err="1"/>
              <a:t>descriere</a:t>
            </a:r>
            <a:r>
              <a:rPr lang="en-GB" dirty="0"/>
              <a:t> a </a:t>
            </a:r>
            <a:r>
              <a:rPr lang="en-GB" dirty="0" err="1"/>
              <a:t>algoritmului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9978-5C25-2248-1AB1-0954EF32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1659274"/>
            <a:ext cx="4946400" cy="3309413"/>
          </a:xfrm>
        </p:spPr>
        <p:txBody>
          <a:bodyPr/>
          <a:lstStyle/>
          <a:p>
            <a:r>
              <a:rPr lang="en-GB" dirty="0" err="1"/>
              <a:t>Alegem</a:t>
            </a:r>
            <a:r>
              <a:rPr lang="en-GB" dirty="0"/>
              <a:t> </a:t>
            </a:r>
            <a:r>
              <a:rPr lang="en-GB" dirty="0" err="1"/>
              <a:t>videoclipul</a:t>
            </a:r>
            <a:r>
              <a:rPr lang="en-GB" dirty="0"/>
              <a:t> pe care </a:t>
            </a:r>
            <a:r>
              <a:rPr lang="en-GB" dirty="0" err="1"/>
              <a:t>dorim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il </a:t>
            </a:r>
            <a:r>
              <a:rPr lang="en-GB" dirty="0" err="1"/>
              <a:t>modificam</a:t>
            </a:r>
            <a:endParaRPr lang="en-GB" dirty="0"/>
          </a:p>
          <a:p>
            <a:r>
              <a:rPr lang="en-GB" dirty="0" err="1"/>
              <a:t>Calculam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doua</a:t>
            </a:r>
            <a:r>
              <a:rPr lang="en-GB" dirty="0"/>
              <a:t> </a:t>
            </a:r>
            <a:r>
              <a:rPr lang="en-GB" dirty="0" err="1"/>
              <a:t>caracteristici</a:t>
            </a:r>
            <a:r>
              <a:rPr lang="en-GB" dirty="0"/>
              <a:t> :</a:t>
            </a:r>
            <a:br>
              <a:rPr lang="en-GB" dirty="0"/>
            </a:br>
            <a:r>
              <a:rPr lang="en-GB" dirty="0"/>
              <a:t>fps (</a:t>
            </a:r>
            <a:r>
              <a:rPr lang="en-GB" dirty="0" err="1"/>
              <a:t>cadrele</a:t>
            </a:r>
            <a:r>
              <a:rPr lang="en-GB" dirty="0"/>
              <a:t> per </a:t>
            </a:r>
            <a:r>
              <a:rPr lang="en-GB" dirty="0" err="1"/>
              <a:t>secunda</a:t>
            </a:r>
            <a:r>
              <a:rPr lang="en-GB" dirty="0"/>
              <a:t> ale </a:t>
            </a:r>
            <a:r>
              <a:rPr lang="en-GB" dirty="0" err="1"/>
              <a:t>videoclipului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 err="1"/>
              <a:t>num_frames</a:t>
            </a:r>
            <a:r>
              <a:rPr lang="en-GB" dirty="0"/>
              <a:t> (</a:t>
            </a:r>
            <a:r>
              <a:rPr lang="en-GB" dirty="0" err="1"/>
              <a:t>numarul</a:t>
            </a:r>
            <a:r>
              <a:rPr lang="en-GB" dirty="0"/>
              <a:t> de cadre pe care le are in total </a:t>
            </a:r>
            <a:r>
              <a:rPr lang="en-GB" dirty="0" err="1"/>
              <a:t>videoclipul</a:t>
            </a:r>
            <a:r>
              <a:rPr lang="en-GB" dirty="0"/>
              <a:t>)</a:t>
            </a:r>
          </a:p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realiza</a:t>
            </a:r>
            <a:r>
              <a:rPr lang="en-GB" dirty="0"/>
              <a:t> </a:t>
            </a:r>
            <a:r>
              <a:rPr lang="en-GB" dirty="0" err="1"/>
              <a:t>procesul</a:t>
            </a:r>
            <a:r>
              <a:rPr lang="en-GB" dirty="0"/>
              <a:t> </a:t>
            </a:r>
            <a:r>
              <a:rPr lang="en-GB" dirty="0" err="1"/>
              <a:t>trebuie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convertim</a:t>
            </a:r>
            <a:r>
              <a:rPr lang="en-GB" dirty="0"/>
              <a:t> video-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alb-negru</a:t>
            </a:r>
            <a:endParaRPr lang="en-GB" dirty="0"/>
          </a:p>
          <a:p>
            <a:r>
              <a:rPr lang="en-GB" dirty="0" err="1"/>
              <a:t>Aplicam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SVD </a:t>
            </a:r>
            <a:r>
              <a:rPr lang="en-GB" dirty="0" err="1"/>
              <a:t>peste</a:t>
            </a:r>
            <a:r>
              <a:rPr lang="en-GB" dirty="0"/>
              <a:t> </a:t>
            </a:r>
            <a:r>
              <a:rPr lang="en-GB" dirty="0" err="1"/>
              <a:t>videoclipul</a:t>
            </a:r>
            <a:r>
              <a:rPr lang="en-GB" dirty="0"/>
              <a:t> </a:t>
            </a:r>
            <a:r>
              <a:rPr lang="en-GB" dirty="0" err="1"/>
              <a:t>rezultat</a:t>
            </a:r>
            <a:endParaRPr lang="en-GB" dirty="0"/>
          </a:p>
          <a:p>
            <a:r>
              <a:rPr lang="en-GB" dirty="0" err="1"/>
              <a:t>Variabila</a:t>
            </a:r>
            <a:r>
              <a:rPr lang="en-GB" dirty="0"/>
              <a:t>  “k” </a:t>
            </a:r>
            <a:r>
              <a:rPr lang="en-GB" dirty="0" err="1"/>
              <a:t>reprezinta</a:t>
            </a:r>
            <a:r>
              <a:rPr lang="en-GB" dirty="0"/>
              <a:t> </a:t>
            </a:r>
            <a:r>
              <a:rPr lang="en-GB" dirty="0" err="1"/>
              <a:t>numarul</a:t>
            </a:r>
            <a:r>
              <a:rPr lang="en-GB" dirty="0"/>
              <a:t> de </a:t>
            </a:r>
            <a:r>
              <a:rPr lang="en-GB" dirty="0" err="1"/>
              <a:t>valori</a:t>
            </a:r>
            <a:r>
              <a:rPr lang="en-GB" dirty="0"/>
              <a:t> singular pe care </a:t>
            </a:r>
            <a:r>
              <a:rPr lang="en-GB" dirty="0" err="1"/>
              <a:t>dorim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il </a:t>
            </a:r>
            <a:r>
              <a:rPr lang="en-GB" dirty="0" err="1"/>
              <a:t>folosim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16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Probleme intalnite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1026200" y="1309197"/>
            <a:ext cx="3754229" cy="2525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Rata de success al </a:t>
            </a:r>
            <a:r>
              <a:rPr lang="en-GB" dirty="0" err="1"/>
              <a:t>agoritmului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influentat</a:t>
            </a:r>
            <a:r>
              <a:rPr lang="en-GB" dirty="0"/>
              <a:t> de </a:t>
            </a:r>
            <a:r>
              <a:rPr lang="en-GB" dirty="0" err="1"/>
              <a:t>dinamica</a:t>
            </a:r>
            <a:r>
              <a:rPr lang="en-GB" dirty="0"/>
              <a:t> </a:t>
            </a:r>
            <a:r>
              <a:rPr lang="en-GB" dirty="0" err="1"/>
              <a:t>backgroundului</a:t>
            </a:r>
            <a:r>
              <a:rPr lang="en-GB" dirty="0"/>
              <a:t>.(cu cat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dinamic</a:t>
            </a:r>
            <a:r>
              <a:rPr lang="en-GB" dirty="0"/>
              <a:t> cu </a:t>
            </a:r>
            <a:r>
              <a:rPr lang="en-GB" dirty="0" err="1"/>
              <a:t>atat</a:t>
            </a:r>
            <a:r>
              <a:rPr lang="en-GB" dirty="0"/>
              <a:t> rata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scazuta</a:t>
            </a:r>
            <a:r>
              <a:rPr lang="en-GB" dirty="0"/>
              <a:t>)</a:t>
            </a:r>
          </a:p>
          <a:p>
            <a:pPr marL="285750" indent="-285750" algn="l">
              <a:buFontTx/>
              <a:buChar char="-"/>
            </a:pPr>
            <a:r>
              <a:rPr lang="en-GB" dirty="0" err="1"/>
              <a:t>Calitatea</a:t>
            </a:r>
            <a:r>
              <a:rPr lang="en-GB" dirty="0"/>
              <a:t> video </a:t>
            </a:r>
            <a:r>
              <a:rPr lang="en-GB" dirty="0" err="1"/>
              <a:t>influenteaza</a:t>
            </a:r>
            <a:r>
              <a:rPr lang="en-GB" dirty="0"/>
              <a:t>         </a:t>
            </a:r>
            <a:r>
              <a:rPr lang="en-GB" dirty="0" err="1"/>
              <a:t>matricea</a:t>
            </a:r>
            <a:r>
              <a:rPr lang="en-GB" dirty="0"/>
              <a:t> </a:t>
            </a:r>
            <a:r>
              <a:rPr lang="en-GB" dirty="0" err="1"/>
              <a:t>pixelilor</a:t>
            </a:r>
            <a:r>
              <a:rPr lang="en-GB" dirty="0"/>
              <a:t> </a:t>
            </a:r>
            <a:r>
              <a:rPr lang="en-GB" dirty="0" err="1"/>
              <a:t>ceea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rezulta</a:t>
            </a:r>
            <a:r>
              <a:rPr lang="en-GB" dirty="0"/>
              <a:t> </a:t>
            </a:r>
            <a:r>
              <a:rPr lang="en-GB" dirty="0" err="1"/>
              <a:t>intr</a:t>
            </a:r>
            <a:r>
              <a:rPr lang="en-GB" dirty="0"/>
              <a:t>-o </a:t>
            </a:r>
            <a:r>
              <a:rPr lang="en-GB" dirty="0" err="1"/>
              <a:t>eroare</a:t>
            </a:r>
            <a:r>
              <a:rPr lang="en-GB" dirty="0"/>
              <a:t> la </a:t>
            </a:r>
            <a:r>
              <a:rPr lang="en-GB" dirty="0" err="1"/>
              <a:t>inmultirea</a:t>
            </a:r>
            <a:r>
              <a:rPr lang="en-GB" dirty="0"/>
              <a:t> </a:t>
            </a:r>
            <a:r>
              <a:rPr lang="en-GB" dirty="0" err="1"/>
              <a:t>matricelor</a:t>
            </a:r>
            <a:r>
              <a:rPr lang="en-GB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1076750" y="1060316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1085888" y="3806850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Bibliografie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1" name="Google Shape;241;p46"/>
          <p:cNvCxnSpPr/>
          <p:nvPr/>
        </p:nvCxnSpPr>
        <p:spPr>
          <a:xfrm>
            <a:off x="3047670" y="4289851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2" name="Google Shape;242;p46"/>
          <p:cNvCxnSpPr/>
          <p:nvPr/>
        </p:nvCxnSpPr>
        <p:spPr>
          <a:xfrm>
            <a:off x="1992919" y="4289851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43" name="Google Shape;243;p46"/>
          <p:cNvCxnSpPr/>
          <p:nvPr/>
        </p:nvCxnSpPr>
        <p:spPr>
          <a:xfrm>
            <a:off x="1045682" y="4289851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47" name="Google Shape;247;p46"/>
          <p:cNvSpPr/>
          <p:nvPr/>
        </p:nvSpPr>
        <p:spPr>
          <a:xfrm>
            <a:off x="6850102" y="2024450"/>
            <a:ext cx="423884" cy="409986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46"/>
          <p:cNvGrpSpPr/>
          <p:nvPr/>
        </p:nvGrpSpPr>
        <p:grpSpPr>
          <a:xfrm>
            <a:off x="4408944" y="2017503"/>
            <a:ext cx="326106" cy="423908"/>
            <a:chOff x="3990517" y="3354173"/>
            <a:chExt cx="279559" cy="363402"/>
          </a:xfrm>
        </p:grpSpPr>
        <p:sp>
          <p:nvSpPr>
            <p:cNvPr id="249" name="Google Shape;249;p46"/>
            <p:cNvSpPr/>
            <p:nvPr/>
          </p:nvSpPr>
          <p:spPr>
            <a:xfrm>
              <a:off x="3990517" y="3354173"/>
              <a:ext cx="279559" cy="363402"/>
            </a:xfrm>
            <a:custGeom>
              <a:avLst/>
              <a:gdLst/>
              <a:ahLst/>
              <a:cxnLst/>
              <a:rect l="l" t="t" r="r" b="b"/>
              <a:pathLst>
                <a:path w="8776" h="11408" extrusionOk="0">
                  <a:moveTo>
                    <a:pt x="6322" y="346"/>
                  </a:moveTo>
                  <a:lnTo>
                    <a:pt x="6322" y="715"/>
                  </a:lnTo>
                  <a:lnTo>
                    <a:pt x="5537" y="715"/>
                  </a:lnTo>
                  <a:lnTo>
                    <a:pt x="5537" y="346"/>
                  </a:lnTo>
                  <a:close/>
                  <a:moveTo>
                    <a:pt x="6692" y="1049"/>
                  </a:moveTo>
                  <a:lnTo>
                    <a:pt x="6692" y="5121"/>
                  </a:lnTo>
                  <a:lnTo>
                    <a:pt x="5179" y="5121"/>
                  </a:lnTo>
                  <a:lnTo>
                    <a:pt x="5179" y="1049"/>
                  </a:lnTo>
                  <a:close/>
                  <a:moveTo>
                    <a:pt x="5763" y="5466"/>
                  </a:moveTo>
                  <a:lnTo>
                    <a:pt x="5763" y="6014"/>
                  </a:lnTo>
                  <a:lnTo>
                    <a:pt x="5465" y="6014"/>
                  </a:lnTo>
                  <a:lnTo>
                    <a:pt x="5465" y="5466"/>
                  </a:lnTo>
                  <a:close/>
                  <a:moveTo>
                    <a:pt x="6394" y="5466"/>
                  </a:moveTo>
                  <a:lnTo>
                    <a:pt x="6394" y="6633"/>
                  </a:lnTo>
                  <a:lnTo>
                    <a:pt x="6096" y="6633"/>
                  </a:lnTo>
                  <a:lnTo>
                    <a:pt x="6096" y="5466"/>
                  </a:lnTo>
                  <a:close/>
                  <a:moveTo>
                    <a:pt x="6953" y="8038"/>
                  </a:moveTo>
                  <a:cubicBezTo>
                    <a:pt x="7168" y="8038"/>
                    <a:pt x="7346" y="8216"/>
                    <a:pt x="7346" y="8443"/>
                  </a:cubicBezTo>
                  <a:cubicBezTo>
                    <a:pt x="7346" y="8669"/>
                    <a:pt x="7168" y="8847"/>
                    <a:pt x="6953" y="8847"/>
                  </a:cubicBezTo>
                  <a:lnTo>
                    <a:pt x="4584" y="8847"/>
                  </a:lnTo>
                  <a:lnTo>
                    <a:pt x="4584" y="8038"/>
                  </a:lnTo>
                  <a:close/>
                  <a:moveTo>
                    <a:pt x="6549" y="9193"/>
                  </a:moveTo>
                  <a:cubicBezTo>
                    <a:pt x="6537" y="9502"/>
                    <a:pt x="6275" y="9740"/>
                    <a:pt x="5965" y="9740"/>
                  </a:cubicBezTo>
                  <a:lnTo>
                    <a:pt x="4584" y="9740"/>
                  </a:lnTo>
                  <a:lnTo>
                    <a:pt x="4584" y="9193"/>
                  </a:lnTo>
                  <a:close/>
                  <a:moveTo>
                    <a:pt x="5882" y="10086"/>
                  </a:moveTo>
                  <a:lnTo>
                    <a:pt x="5882" y="10359"/>
                  </a:lnTo>
                  <a:lnTo>
                    <a:pt x="4584" y="10359"/>
                  </a:lnTo>
                  <a:lnTo>
                    <a:pt x="4584" y="10086"/>
                  </a:lnTo>
                  <a:close/>
                  <a:moveTo>
                    <a:pt x="4953" y="1"/>
                  </a:moveTo>
                  <a:cubicBezTo>
                    <a:pt x="4870" y="1"/>
                    <a:pt x="4787" y="72"/>
                    <a:pt x="4787" y="168"/>
                  </a:cubicBezTo>
                  <a:cubicBezTo>
                    <a:pt x="4787" y="263"/>
                    <a:pt x="4870" y="334"/>
                    <a:pt x="4953" y="334"/>
                  </a:cubicBezTo>
                  <a:lnTo>
                    <a:pt x="5144" y="334"/>
                  </a:lnTo>
                  <a:lnTo>
                    <a:pt x="5144" y="703"/>
                  </a:lnTo>
                  <a:lnTo>
                    <a:pt x="4953" y="703"/>
                  </a:lnTo>
                  <a:cubicBezTo>
                    <a:pt x="4870" y="703"/>
                    <a:pt x="4787" y="775"/>
                    <a:pt x="4787" y="870"/>
                  </a:cubicBezTo>
                  <a:lnTo>
                    <a:pt x="4787" y="1334"/>
                  </a:lnTo>
                  <a:lnTo>
                    <a:pt x="4370" y="1334"/>
                  </a:lnTo>
                  <a:cubicBezTo>
                    <a:pt x="3644" y="1334"/>
                    <a:pt x="2929" y="1513"/>
                    <a:pt x="2310" y="1846"/>
                  </a:cubicBezTo>
                  <a:cubicBezTo>
                    <a:pt x="2215" y="1894"/>
                    <a:pt x="2191" y="2001"/>
                    <a:pt x="2227" y="2073"/>
                  </a:cubicBezTo>
                  <a:cubicBezTo>
                    <a:pt x="2262" y="2132"/>
                    <a:pt x="2322" y="2168"/>
                    <a:pt x="2381" y="2168"/>
                  </a:cubicBezTo>
                  <a:cubicBezTo>
                    <a:pt x="2405" y="2168"/>
                    <a:pt x="2441" y="2168"/>
                    <a:pt x="2453" y="2144"/>
                  </a:cubicBezTo>
                  <a:cubicBezTo>
                    <a:pt x="3036" y="1835"/>
                    <a:pt x="3691" y="1668"/>
                    <a:pt x="4358" y="1668"/>
                  </a:cubicBezTo>
                  <a:lnTo>
                    <a:pt x="4775" y="1668"/>
                  </a:lnTo>
                  <a:lnTo>
                    <a:pt x="4775" y="3382"/>
                  </a:lnTo>
                  <a:lnTo>
                    <a:pt x="4358" y="3382"/>
                  </a:lnTo>
                  <a:cubicBezTo>
                    <a:pt x="3060" y="3382"/>
                    <a:pt x="2024" y="4430"/>
                    <a:pt x="2024" y="5716"/>
                  </a:cubicBezTo>
                  <a:cubicBezTo>
                    <a:pt x="2024" y="6954"/>
                    <a:pt x="2977" y="7966"/>
                    <a:pt x="4191" y="8038"/>
                  </a:cubicBezTo>
                  <a:lnTo>
                    <a:pt x="4191" y="9740"/>
                  </a:lnTo>
                  <a:cubicBezTo>
                    <a:pt x="2048" y="9645"/>
                    <a:pt x="346" y="7883"/>
                    <a:pt x="346" y="5716"/>
                  </a:cubicBezTo>
                  <a:cubicBezTo>
                    <a:pt x="346" y="4454"/>
                    <a:pt x="917" y="3299"/>
                    <a:pt x="1917" y="2525"/>
                  </a:cubicBezTo>
                  <a:cubicBezTo>
                    <a:pt x="1989" y="2466"/>
                    <a:pt x="2012" y="2358"/>
                    <a:pt x="1953" y="2287"/>
                  </a:cubicBezTo>
                  <a:cubicBezTo>
                    <a:pt x="1918" y="2238"/>
                    <a:pt x="1867" y="2214"/>
                    <a:pt x="1817" y="2214"/>
                  </a:cubicBezTo>
                  <a:cubicBezTo>
                    <a:pt x="1780" y="2214"/>
                    <a:pt x="1744" y="2226"/>
                    <a:pt x="1715" y="2251"/>
                  </a:cubicBezTo>
                  <a:cubicBezTo>
                    <a:pt x="1191" y="2656"/>
                    <a:pt x="762" y="3180"/>
                    <a:pt x="465" y="3751"/>
                  </a:cubicBezTo>
                  <a:cubicBezTo>
                    <a:pt x="143" y="4371"/>
                    <a:pt x="0" y="5037"/>
                    <a:pt x="0" y="5716"/>
                  </a:cubicBezTo>
                  <a:cubicBezTo>
                    <a:pt x="0" y="8073"/>
                    <a:pt x="1858" y="9990"/>
                    <a:pt x="4191" y="10086"/>
                  </a:cubicBezTo>
                  <a:lnTo>
                    <a:pt x="4191" y="10359"/>
                  </a:lnTo>
                  <a:lnTo>
                    <a:pt x="2036" y="10359"/>
                  </a:lnTo>
                  <a:cubicBezTo>
                    <a:pt x="1739" y="10359"/>
                    <a:pt x="1512" y="10598"/>
                    <a:pt x="1512" y="10883"/>
                  </a:cubicBezTo>
                  <a:cubicBezTo>
                    <a:pt x="1512" y="11181"/>
                    <a:pt x="1750" y="11407"/>
                    <a:pt x="2036" y="11407"/>
                  </a:cubicBezTo>
                  <a:lnTo>
                    <a:pt x="8263" y="11407"/>
                  </a:lnTo>
                  <a:cubicBezTo>
                    <a:pt x="8561" y="11407"/>
                    <a:pt x="8775" y="11169"/>
                    <a:pt x="8775" y="10883"/>
                  </a:cubicBezTo>
                  <a:cubicBezTo>
                    <a:pt x="8775" y="10598"/>
                    <a:pt x="8537" y="10359"/>
                    <a:pt x="8263" y="10359"/>
                  </a:cubicBezTo>
                  <a:lnTo>
                    <a:pt x="7465" y="10359"/>
                  </a:lnTo>
                  <a:cubicBezTo>
                    <a:pt x="7382" y="10359"/>
                    <a:pt x="7311" y="10443"/>
                    <a:pt x="7311" y="10526"/>
                  </a:cubicBezTo>
                  <a:cubicBezTo>
                    <a:pt x="7311" y="10621"/>
                    <a:pt x="7382" y="10693"/>
                    <a:pt x="7465" y="10693"/>
                  </a:cubicBezTo>
                  <a:lnTo>
                    <a:pt x="8263" y="10693"/>
                  </a:lnTo>
                  <a:cubicBezTo>
                    <a:pt x="8358" y="10693"/>
                    <a:pt x="8454" y="10776"/>
                    <a:pt x="8454" y="10883"/>
                  </a:cubicBezTo>
                  <a:cubicBezTo>
                    <a:pt x="8454" y="10990"/>
                    <a:pt x="8358" y="11074"/>
                    <a:pt x="8263" y="11074"/>
                  </a:cubicBezTo>
                  <a:lnTo>
                    <a:pt x="2084" y="11074"/>
                  </a:lnTo>
                  <a:cubicBezTo>
                    <a:pt x="1977" y="11074"/>
                    <a:pt x="1893" y="10990"/>
                    <a:pt x="1893" y="10883"/>
                  </a:cubicBezTo>
                  <a:cubicBezTo>
                    <a:pt x="1893" y="10776"/>
                    <a:pt x="1977" y="10693"/>
                    <a:pt x="2084" y="10693"/>
                  </a:cubicBezTo>
                  <a:lnTo>
                    <a:pt x="6787" y="10693"/>
                  </a:lnTo>
                  <a:cubicBezTo>
                    <a:pt x="6870" y="10693"/>
                    <a:pt x="6953" y="10621"/>
                    <a:pt x="6953" y="10526"/>
                  </a:cubicBezTo>
                  <a:cubicBezTo>
                    <a:pt x="6953" y="10443"/>
                    <a:pt x="6870" y="10359"/>
                    <a:pt x="6787" y="10359"/>
                  </a:cubicBezTo>
                  <a:lnTo>
                    <a:pt x="6203" y="10359"/>
                  </a:lnTo>
                  <a:lnTo>
                    <a:pt x="6203" y="10050"/>
                  </a:lnTo>
                  <a:cubicBezTo>
                    <a:pt x="6596" y="9943"/>
                    <a:pt x="6870" y="9609"/>
                    <a:pt x="6870" y="9193"/>
                  </a:cubicBezTo>
                  <a:lnTo>
                    <a:pt x="6930" y="9193"/>
                  </a:lnTo>
                  <a:cubicBezTo>
                    <a:pt x="7334" y="9193"/>
                    <a:pt x="7680" y="8859"/>
                    <a:pt x="7680" y="8443"/>
                  </a:cubicBezTo>
                  <a:cubicBezTo>
                    <a:pt x="7680" y="8038"/>
                    <a:pt x="7346" y="7704"/>
                    <a:pt x="6930" y="7704"/>
                  </a:cubicBezTo>
                  <a:lnTo>
                    <a:pt x="4406" y="7704"/>
                  </a:lnTo>
                  <a:cubicBezTo>
                    <a:pt x="3298" y="7704"/>
                    <a:pt x="2405" y="6811"/>
                    <a:pt x="2405" y="5704"/>
                  </a:cubicBezTo>
                  <a:cubicBezTo>
                    <a:pt x="2405" y="4609"/>
                    <a:pt x="3298" y="3716"/>
                    <a:pt x="4406" y="3716"/>
                  </a:cubicBezTo>
                  <a:lnTo>
                    <a:pt x="4822" y="3716"/>
                  </a:lnTo>
                  <a:lnTo>
                    <a:pt x="4822" y="5287"/>
                  </a:lnTo>
                  <a:cubicBezTo>
                    <a:pt x="4822" y="5383"/>
                    <a:pt x="4894" y="5454"/>
                    <a:pt x="4989" y="5454"/>
                  </a:cubicBezTo>
                  <a:lnTo>
                    <a:pt x="5108" y="5454"/>
                  </a:lnTo>
                  <a:lnTo>
                    <a:pt x="5108" y="6180"/>
                  </a:lnTo>
                  <a:cubicBezTo>
                    <a:pt x="5108" y="6276"/>
                    <a:pt x="5179" y="6347"/>
                    <a:pt x="5263" y="6347"/>
                  </a:cubicBezTo>
                  <a:lnTo>
                    <a:pt x="5727" y="6347"/>
                  </a:lnTo>
                  <a:lnTo>
                    <a:pt x="5727" y="6788"/>
                  </a:lnTo>
                  <a:cubicBezTo>
                    <a:pt x="5727" y="6883"/>
                    <a:pt x="5799" y="6954"/>
                    <a:pt x="5894" y="6954"/>
                  </a:cubicBezTo>
                  <a:lnTo>
                    <a:pt x="6537" y="6954"/>
                  </a:lnTo>
                  <a:cubicBezTo>
                    <a:pt x="6620" y="6954"/>
                    <a:pt x="6692" y="6883"/>
                    <a:pt x="6692" y="6788"/>
                  </a:cubicBezTo>
                  <a:lnTo>
                    <a:pt x="6692" y="5454"/>
                  </a:lnTo>
                  <a:lnTo>
                    <a:pt x="6811" y="5454"/>
                  </a:lnTo>
                  <a:cubicBezTo>
                    <a:pt x="6906" y="5454"/>
                    <a:pt x="6977" y="5383"/>
                    <a:pt x="6977" y="5287"/>
                  </a:cubicBezTo>
                  <a:lnTo>
                    <a:pt x="6977" y="870"/>
                  </a:lnTo>
                  <a:cubicBezTo>
                    <a:pt x="6977" y="775"/>
                    <a:pt x="6906" y="703"/>
                    <a:pt x="6811" y="703"/>
                  </a:cubicBezTo>
                  <a:lnTo>
                    <a:pt x="6620" y="703"/>
                  </a:lnTo>
                  <a:lnTo>
                    <a:pt x="6620" y="334"/>
                  </a:lnTo>
                  <a:lnTo>
                    <a:pt x="6811" y="334"/>
                  </a:lnTo>
                  <a:cubicBezTo>
                    <a:pt x="6906" y="334"/>
                    <a:pt x="6977" y="263"/>
                    <a:pt x="6977" y="168"/>
                  </a:cubicBezTo>
                  <a:cubicBezTo>
                    <a:pt x="6977" y="72"/>
                    <a:pt x="6906" y="1"/>
                    <a:pt x="6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6"/>
            <p:cNvSpPr/>
            <p:nvPr/>
          </p:nvSpPr>
          <p:spPr>
            <a:xfrm>
              <a:off x="4102009" y="3418680"/>
              <a:ext cx="36824" cy="37175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72" y="345"/>
                  </a:moveTo>
                  <a:cubicBezTo>
                    <a:pt x="715" y="345"/>
                    <a:pt x="810" y="452"/>
                    <a:pt x="810" y="583"/>
                  </a:cubicBezTo>
                  <a:cubicBezTo>
                    <a:pt x="810" y="714"/>
                    <a:pt x="715" y="822"/>
                    <a:pt x="572" y="822"/>
                  </a:cubicBezTo>
                  <a:cubicBezTo>
                    <a:pt x="441" y="822"/>
                    <a:pt x="334" y="714"/>
                    <a:pt x="334" y="583"/>
                  </a:cubicBezTo>
                  <a:cubicBezTo>
                    <a:pt x="334" y="452"/>
                    <a:pt x="441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83"/>
                  </a:cubicBezTo>
                  <a:cubicBezTo>
                    <a:pt x="1" y="893"/>
                    <a:pt x="251" y="1167"/>
                    <a:pt x="572" y="1167"/>
                  </a:cubicBezTo>
                  <a:cubicBezTo>
                    <a:pt x="894" y="1167"/>
                    <a:pt x="1156" y="893"/>
                    <a:pt x="1156" y="583"/>
                  </a:cubicBezTo>
                  <a:cubicBezTo>
                    <a:pt x="1156" y="274"/>
                    <a:pt x="906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6"/>
            <p:cNvSpPr/>
            <p:nvPr/>
          </p:nvSpPr>
          <p:spPr>
            <a:xfrm>
              <a:off x="4083820" y="3615129"/>
              <a:ext cx="37175" cy="36824"/>
            </a:xfrm>
            <a:custGeom>
              <a:avLst/>
              <a:gdLst/>
              <a:ahLst/>
              <a:cxnLst/>
              <a:rect l="l" t="t" r="r" b="b"/>
              <a:pathLst>
                <a:path w="1167" h="1156" extrusionOk="0">
                  <a:moveTo>
                    <a:pt x="584" y="346"/>
                  </a:moveTo>
                  <a:cubicBezTo>
                    <a:pt x="715" y="346"/>
                    <a:pt x="822" y="441"/>
                    <a:pt x="822" y="584"/>
                  </a:cubicBezTo>
                  <a:cubicBezTo>
                    <a:pt x="822" y="715"/>
                    <a:pt x="715" y="822"/>
                    <a:pt x="584" y="822"/>
                  </a:cubicBezTo>
                  <a:cubicBezTo>
                    <a:pt x="453" y="822"/>
                    <a:pt x="345" y="715"/>
                    <a:pt x="345" y="584"/>
                  </a:cubicBezTo>
                  <a:cubicBezTo>
                    <a:pt x="345" y="441"/>
                    <a:pt x="453" y="346"/>
                    <a:pt x="584" y="346"/>
                  </a:cubicBezTo>
                  <a:close/>
                  <a:moveTo>
                    <a:pt x="584" y="0"/>
                  </a:moveTo>
                  <a:cubicBezTo>
                    <a:pt x="274" y="0"/>
                    <a:pt x="0" y="251"/>
                    <a:pt x="0" y="584"/>
                  </a:cubicBezTo>
                  <a:cubicBezTo>
                    <a:pt x="0" y="905"/>
                    <a:pt x="250" y="1155"/>
                    <a:pt x="584" y="1155"/>
                  </a:cubicBezTo>
                  <a:cubicBezTo>
                    <a:pt x="905" y="1155"/>
                    <a:pt x="1167" y="893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6"/>
          <p:cNvGrpSpPr/>
          <p:nvPr/>
        </p:nvGrpSpPr>
        <p:grpSpPr>
          <a:xfrm>
            <a:off x="1860614" y="2015956"/>
            <a:ext cx="442673" cy="426992"/>
            <a:chOff x="1284212" y="1963766"/>
            <a:chExt cx="379489" cy="366046"/>
          </a:xfrm>
        </p:grpSpPr>
        <p:sp>
          <p:nvSpPr>
            <p:cNvPr id="253" name="Google Shape;253;p46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6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C34ECC57-0D77-4A76-8585-E92BDD2CC85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045682" y="1035282"/>
            <a:ext cx="4460889" cy="188273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https://curs.upb.ro/2022/pluginfile.php/423009/mod_resource/content/1/cn_lab6_2018.pdf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http://www.math.iit.edu/~fass/477577_Chapter_12.pdf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https://en.wikipedia.org/wiki/Singular_value_decomposition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210</Words>
  <Application>Microsoft Office PowerPoint</Application>
  <PresentationFormat>On-screen Show (16:9)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 ExtraLight</vt:lpstr>
      <vt:lpstr>Montserrat ExtraBold</vt:lpstr>
      <vt:lpstr>Arial</vt:lpstr>
      <vt:lpstr>Montserrat</vt:lpstr>
      <vt:lpstr>Futuristic Background by Slidesgo</vt:lpstr>
      <vt:lpstr>SVD pentru</vt:lpstr>
      <vt:lpstr>Target.</vt:lpstr>
      <vt:lpstr>Scurta descriere a algoritmului</vt:lpstr>
      <vt:lpstr>Probleme intalnite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 ALGORITHM TO REMOVE</dc:title>
  <dc:creator>Alex</dc:creator>
  <cp:lastModifiedBy>Alexandru MITRIA (123689)</cp:lastModifiedBy>
  <cp:revision>2</cp:revision>
  <dcterms:modified xsi:type="dcterms:W3CDTF">2023-01-11T19:51:18Z</dcterms:modified>
</cp:coreProperties>
</file>