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0" r:id="rId3"/>
    <p:sldId id="257" r:id="rId4"/>
    <p:sldId id="268" r:id="rId5"/>
    <p:sldId id="269" r:id="rId6"/>
    <p:sldId id="267" r:id="rId7"/>
    <p:sldId id="278" r:id="rId8"/>
    <p:sldId id="271" r:id="rId9"/>
    <p:sldId id="274" r:id="rId10"/>
    <p:sldId id="275" r:id="rId11"/>
    <p:sldId id="272" r:id="rId12"/>
    <p:sldId id="277" r:id="rId13"/>
    <p:sldId id="279" r:id="rId14"/>
    <p:sldId id="280" r:id="rId15"/>
    <p:sldId id="282" r:id="rId16"/>
    <p:sldId id="281" r:id="rId17"/>
    <p:sldId id="283" r:id="rId18"/>
    <p:sldId id="284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5" autoAdjust="0"/>
    <p:restoredTop sz="94152" autoAdjust="0"/>
  </p:normalViewPr>
  <p:slideViewPr>
    <p:cSldViewPr>
      <p:cViewPr>
        <p:scale>
          <a:sx n="100" d="100"/>
          <a:sy n="100" d="100"/>
        </p:scale>
        <p:origin x="72" y="2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996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11/13/2020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11/13/2020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50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89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11/13/2020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11/13/2020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11/13/2020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11/13/2020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oViel/kaggle_pulmonary_embolism_detection" TargetMode="External"/><Relationship Id="rId2" Type="http://schemas.openxmlformats.org/officeDocument/2006/relationships/hyperlink" Target="https://www.kaggle.com/c/rsna-str-pulmonary-embolism-dete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c/rsna-str-pulmonary-embolism-detection/discussion/193401" TargetMode="External"/><Relationship Id="rId4" Type="http://schemas.openxmlformats.org/officeDocument/2006/relationships/hyperlink" Target="https://www.kaggle.com/c/rsna-str-pulmonary-embolism-detection/discussion/19414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Pulmonary Embolism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13/11/2020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389087-7443-4E5B-9ACC-1B81F640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1</a:t>
            </a:r>
            <a:r>
              <a:rPr lang="en-US" baseline="30000" noProof="0" dirty="0"/>
              <a:t>st</a:t>
            </a:r>
            <a:r>
              <a:rPr lang="en-US" noProof="0" dirty="0"/>
              <a:t> Level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4A322-E08E-479A-9261-FF2520C5F1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02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E43516-5835-408A-B439-CAA7548A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E87122-1451-48B7-B68A-B2991E614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8799"/>
            <a:ext cx="10285784" cy="5029201"/>
          </a:xfrm>
        </p:spPr>
        <p:txBody>
          <a:bodyPr/>
          <a:lstStyle/>
          <a:p>
            <a:r>
              <a:rPr lang="en-US" noProof="0" dirty="0"/>
              <a:t>The first level model is a pretrained </a:t>
            </a:r>
            <a:r>
              <a:rPr lang="en-US" noProof="0" dirty="0">
                <a:solidFill>
                  <a:schemeClr val="accent1"/>
                </a:solidFill>
              </a:rPr>
              <a:t>Convolutional Neural Network</a:t>
            </a:r>
            <a:r>
              <a:rPr lang="en-US" noProof="0" dirty="0"/>
              <a:t> that will be </a:t>
            </a:r>
            <a:r>
              <a:rPr lang="en-US" dirty="0">
                <a:solidFill>
                  <a:schemeClr val="accent1"/>
                </a:solidFill>
              </a:rPr>
              <a:t>finetuned</a:t>
            </a:r>
            <a:r>
              <a:rPr lang="fr-FR" dirty="0"/>
              <a:t> </a:t>
            </a:r>
            <a:r>
              <a:rPr lang="en-US" noProof="0" dirty="0"/>
              <a:t>on our data and used for feature extraction</a:t>
            </a:r>
          </a:p>
          <a:p>
            <a:endParaRPr lang="en-US" noProof="0" dirty="0"/>
          </a:p>
          <a:p>
            <a:r>
              <a:rPr lang="en-US" noProof="0" dirty="0"/>
              <a:t>There exists numerous architectures in the literature :</a:t>
            </a:r>
          </a:p>
          <a:p>
            <a:pPr lvl="1"/>
            <a:r>
              <a:rPr lang="en-US" i="1" noProof="0" dirty="0" err="1"/>
              <a:t>ResNets</a:t>
            </a:r>
            <a:r>
              <a:rPr lang="en-US" i="1" noProof="0" dirty="0"/>
              <a:t>, </a:t>
            </a:r>
            <a:r>
              <a:rPr lang="en-US" i="1" noProof="0" dirty="0" err="1"/>
              <a:t>ResNeXts</a:t>
            </a:r>
            <a:r>
              <a:rPr lang="en-US" i="1" noProof="0" dirty="0"/>
              <a:t>, </a:t>
            </a:r>
            <a:r>
              <a:rPr lang="en-US" i="1" noProof="0" dirty="0" err="1"/>
              <a:t>EfficientNets</a:t>
            </a:r>
            <a:r>
              <a:rPr lang="en-US" i="1" noProof="0" dirty="0"/>
              <a:t>, </a:t>
            </a:r>
            <a:r>
              <a:rPr lang="en-US" i="1" dirty="0"/>
              <a:t>S</a:t>
            </a:r>
            <a:r>
              <a:rPr lang="en-US" i="1" noProof="0" dirty="0" err="1"/>
              <a:t>ENets</a:t>
            </a:r>
            <a:r>
              <a:rPr lang="en-US" i="1" noProof="0" dirty="0"/>
              <a:t>, </a:t>
            </a:r>
            <a:r>
              <a:rPr lang="en-US" i="1" noProof="0" dirty="0" err="1"/>
              <a:t>DenseNets</a:t>
            </a:r>
            <a:r>
              <a:rPr lang="en-US" i="1" noProof="0" dirty="0"/>
              <a:t>, … </a:t>
            </a:r>
          </a:p>
          <a:p>
            <a:pPr lvl="1"/>
            <a:r>
              <a:rPr lang="en-US" dirty="0"/>
              <a:t>Most architectures exist in different sizes </a:t>
            </a:r>
          </a:p>
          <a:p>
            <a:pPr lvl="2"/>
            <a:r>
              <a:rPr lang="en-US" i="1" noProof="0" dirty="0"/>
              <a:t>Res</a:t>
            </a:r>
            <a:r>
              <a:rPr lang="en-US" i="1" dirty="0"/>
              <a:t>Net-34, ResNet-50, ResNeXt-50, ResNeXt-101, EfficientNet-b0, EfficientNet-b1, …</a:t>
            </a:r>
          </a:p>
          <a:p>
            <a:pPr lvl="2"/>
            <a:endParaRPr lang="en-US" i="1" dirty="0"/>
          </a:p>
          <a:p>
            <a:r>
              <a:rPr lang="en-US" dirty="0"/>
              <a:t>Build a robust pipeline and train some models : </a:t>
            </a:r>
          </a:p>
          <a:p>
            <a:pPr lvl="1"/>
            <a:r>
              <a:rPr lang="en-US" dirty="0"/>
              <a:t>I started with a </a:t>
            </a:r>
            <a:r>
              <a:rPr lang="en-US" i="1" dirty="0"/>
              <a:t>ResNeXt-50</a:t>
            </a:r>
            <a:r>
              <a:rPr lang="en-US" dirty="0"/>
              <a:t>, rapidly tried a </a:t>
            </a:r>
            <a:r>
              <a:rPr lang="en-US" i="1" dirty="0"/>
              <a:t>ResNeXt-101,</a:t>
            </a:r>
            <a:r>
              <a:rPr lang="en-US" dirty="0"/>
              <a:t> and finally used an </a:t>
            </a:r>
            <a:r>
              <a:rPr lang="en-US" i="1" dirty="0"/>
              <a:t>EfficientNet-b3 </a:t>
            </a:r>
            <a:r>
              <a:rPr lang="en-US" dirty="0"/>
              <a:t>which performed best</a:t>
            </a:r>
            <a:endParaRPr lang="en-US" i="1" dirty="0"/>
          </a:p>
          <a:p>
            <a:pPr lvl="1"/>
            <a:endParaRPr lang="en-US" u="sng" noProof="0" dirty="0"/>
          </a:p>
          <a:p>
            <a:pPr lvl="2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948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be 35">
            <a:extLst>
              <a:ext uri="{FF2B5EF4-FFF2-40B4-BE49-F238E27FC236}">
                <a16:creationId xmlns:a16="http://schemas.microsoft.com/office/drawing/2014/main" id="{74B490CB-5889-8541-802F-B1AC0E6717C9}"/>
              </a:ext>
            </a:extLst>
          </p:cNvPr>
          <p:cNvSpPr/>
          <p:nvPr/>
        </p:nvSpPr>
        <p:spPr>
          <a:xfrm>
            <a:off x="3823868" y="965583"/>
            <a:ext cx="1160703" cy="1182284"/>
          </a:xfrm>
          <a:prstGeom prst="cube">
            <a:avLst>
              <a:gd name="adj" fmla="val 15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dirty="0" err="1"/>
              <a:t>Dicom</a:t>
            </a:r>
            <a:endParaRPr lang="en-US" dirty="0"/>
          </a:p>
          <a:p>
            <a:pPr algn="ctr"/>
            <a:r>
              <a:rPr lang="en-US" dirty="0"/>
              <a:t>File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3BF0FE9-F826-304E-A7E1-484F71E89DCF}"/>
              </a:ext>
            </a:extLst>
          </p:cNvPr>
          <p:cNvSpPr/>
          <p:nvPr/>
        </p:nvSpPr>
        <p:spPr>
          <a:xfrm>
            <a:off x="4970312" y="1628903"/>
            <a:ext cx="939251" cy="276989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2">
                    <a:alpha val="70000"/>
                  </a:schemeClr>
                </a:solidFill>
              </a:rPr>
              <a:t>Windowing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E90EB4-9587-AB4F-B757-85C10A095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296" y="980728"/>
            <a:ext cx="1254526" cy="132483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D756F5-F9B2-5B44-A9D7-83E84BEA590C}"/>
              </a:ext>
            </a:extLst>
          </p:cNvPr>
          <p:cNvCxnSpPr>
            <a:cxnSpLocks/>
            <a:stCxn id="36" idx="4"/>
            <a:endCxn id="2" idx="1"/>
          </p:cNvCxnSpPr>
          <p:nvPr/>
        </p:nvCxnSpPr>
        <p:spPr>
          <a:xfrm flipV="1">
            <a:off x="4801435" y="1646924"/>
            <a:ext cx="1232880" cy="1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AE4C0192-05AC-4366-B018-FA37D8E699FA}"/>
              </a:ext>
            </a:extLst>
          </p:cNvPr>
          <p:cNvGrpSpPr/>
          <p:nvPr/>
        </p:nvGrpSpPr>
        <p:grpSpPr>
          <a:xfrm>
            <a:off x="6034315" y="743056"/>
            <a:ext cx="1505007" cy="1562509"/>
            <a:chOff x="2826338" y="536970"/>
            <a:chExt cx="1505007" cy="1562509"/>
          </a:xfrm>
        </p:grpSpPr>
        <p:pic>
          <p:nvPicPr>
            <p:cNvPr id="254" name="Picture 253">
              <a:extLst>
                <a:ext uri="{FF2B5EF4-FFF2-40B4-BE49-F238E27FC236}">
                  <a16:creationId xmlns:a16="http://schemas.microsoft.com/office/drawing/2014/main" id="{F2143B07-0614-4680-B2F3-211436A98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3972" y="536970"/>
              <a:ext cx="1247373" cy="1317283"/>
            </a:xfrm>
            <a:prstGeom prst="rect">
              <a:avLst/>
            </a:prstGeom>
          </p:spPr>
        </p:pic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A05F5B0F-0759-45D9-A0DD-8E9C79970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1033" y="577841"/>
              <a:ext cx="1247373" cy="1317283"/>
            </a:xfrm>
            <a:prstGeom prst="rect">
              <a:avLst/>
            </a:prstGeom>
          </p:spPr>
        </p:pic>
        <p:pic>
          <p:nvPicPr>
            <p:cNvPr id="252" name="Picture 251">
              <a:extLst>
                <a:ext uri="{FF2B5EF4-FFF2-40B4-BE49-F238E27FC236}">
                  <a16:creationId xmlns:a16="http://schemas.microsoft.com/office/drawing/2014/main" id="{3E3E6764-BB00-4E2E-845A-D64242A43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8094" y="618712"/>
              <a:ext cx="1247373" cy="1317283"/>
            </a:xfrm>
            <a:prstGeom prst="rect">
              <a:avLst/>
            </a:prstGeom>
          </p:spPr>
        </p:pic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23F1DB0F-0797-4433-9984-250F4032D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5155" y="659583"/>
              <a:ext cx="1247373" cy="1317283"/>
            </a:xfrm>
            <a:prstGeom prst="rect">
              <a:avLst/>
            </a:prstGeom>
          </p:spPr>
        </p:pic>
        <p:pic>
          <p:nvPicPr>
            <p:cNvPr id="250" name="Picture 249">
              <a:extLst>
                <a:ext uri="{FF2B5EF4-FFF2-40B4-BE49-F238E27FC236}">
                  <a16:creationId xmlns:a16="http://schemas.microsoft.com/office/drawing/2014/main" id="{305458CD-EB51-4867-BA1B-5B5B4CC73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2216" y="700454"/>
              <a:ext cx="1247373" cy="1317283"/>
            </a:xfrm>
            <a:prstGeom prst="rect">
              <a:avLst/>
            </a:prstGeom>
          </p:spPr>
        </p:pic>
        <p:pic>
          <p:nvPicPr>
            <p:cNvPr id="249" name="Picture 248">
              <a:extLst>
                <a:ext uri="{FF2B5EF4-FFF2-40B4-BE49-F238E27FC236}">
                  <a16:creationId xmlns:a16="http://schemas.microsoft.com/office/drawing/2014/main" id="{7ED926B2-1D6A-4BC6-B500-8BF401CAA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9277" y="741325"/>
              <a:ext cx="1247373" cy="1317283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FE51469-0414-7E47-A38E-A27DEA5C9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6338" y="782196"/>
              <a:ext cx="1247373" cy="1317283"/>
            </a:xfrm>
            <a:prstGeom prst="rect">
              <a:avLst/>
            </a:prstGeom>
          </p:spPr>
        </p:pic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5B2B5DF7-DC5E-48EA-A421-60F93EF247B6}"/>
              </a:ext>
            </a:extLst>
          </p:cNvPr>
          <p:cNvSpPr/>
          <p:nvPr/>
        </p:nvSpPr>
        <p:spPr>
          <a:xfrm>
            <a:off x="8442536" y="2635217"/>
            <a:ext cx="1883004" cy="931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EfficientNet-b3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6E96BD1-F4BC-435A-AF9E-6D58BF06D252}"/>
              </a:ext>
            </a:extLst>
          </p:cNvPr>
          <p:cNvCxnSpPr>
            <a:cxnSpLocks/>
            <a:stCxn id="45" idx="2"/>
            <a:endCxn id="232" idx="0"/>
          </p:cNvCxnSpPr>
          <p:nvPr/>
        </p:nvCxnSpPr>
        <p:spPr>
          <a:xfrm>
            <a:off x="9384038" y="3566307"/>
            <a:ext cx="0" cy="330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9800B8D-64D3-429D-A392-7F307346AA39}"/>
              </a:ext>
            </a:extLst>
          </p:cNvPr>
          <p:cNvSpPr/>
          <p:nvPr/>
        </p:nvSpPr>
        <p:spPr>
          <a:xfrm>
            <a:off x="8666629" y="4735516"/>
            <a:ext cx="1434818" cy="507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Dense Layer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7557C5E-1CA1-E94D-B8F0-222DE0A78E57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7281688" y="1643147"/>
            <a:ext cx="1478608" cy="3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6D324C6-FE3C-4A61-8CAC-8DA7B562C757}"/>
              </a:ext>
            </a:extLst>
          </p:cNvPr>
          <p:cNvCxnSpPr>
            <a:cxnSpLocks/>
            <a:stCxn id="3" idx="2"/>
            <a:endCxn id="45" idx="0"/>
          </p:cNvCxnSpPr>
          <p:nvPr/>
        </p:nvCxnSpPr>
        <p:spPr>
          <a:xfrm flipH="1">
            <a:off x="9384038" y="2305565"/>
            <a:ext cx="3521" cy="329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F7E8FF7-CC1D-46B1-B7B4-9ED38E186856}"/>
              </a:ext>
            </a:extLst>
          </p:cNvPr>
          <p:cNvCxnSpPr>
            <a:cxnSpLocks/>
            <a:stCxn id="232" idx="2"/>
            <a:endCxn id="53" idx="0"/>
          </p:cNvCxnSpPr>
          <p:nvPr/>
        </p:nvCxnSpPr>
        <p:spPr>
          <a:xfrm>
            <a:off x="9384038" y="4404630"/>
            <a:ext cx="0" cy="330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>
            <a:extLst>
              <a:ext uri="{FF2B5EF4-FFF2-40B4-BE49-F238E27FC236}">
                <a16:creationId xmlns:a16="http://schemas.microsoft.com/office/drawing/2014/main" id="{60021B37-C42D-4F88-88DF-D5265C123BB7}"/>
              </a:ext>
            </a:extLst>
          </p:cNvPr>
          <p:cNvSpPr/>
          <p:nvPr/>
        </p:nvSpPr>
        <p:spPr>
          <a:xfrm>
            <a:off x="8666629" y="3897193"/>
            <a:ext cx="1434818" cy="507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Features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270ABF-06F1-4DD1-B576-8C58BC644A42}"/>
              </a:ext>
            </a:extLst>
          </p:cNvPr>
          <p:cNvSpPr txBox="1"/>
          <p:nvPr/>
        </p:nvSpPr>
        <p:spPr>
          <a:xfrm>
            <a:off x="10101447" y="4012411"/>
            <a:ext cx="595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accent1"/>
                </a:solidFill>
              </a:rPr>
              <a:t>1536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E9C750B-3970-4797-86B1-E92974111D2E}"/>
              </a:ext>
            </a:extLst>
          </p:cNvPr>
          <p:cNvSpPr/>
          <p:nvPr/>
        </p:nvSpPr>
        <p:spPr>
          <a:xfrm>
            <a:off x="8760296" y="5573839"/>
            <a:ext cx="1254526" cy="573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Image </a:t>
            </a:r>
            <a:r>
              <a:rPr lang="fr-FR" sz="1600" dirty="0" err="1"/>
              <a:t>level</a:t>
            </a:r>
            <a:r>
              <a:rPr lang="fr-FR" sz="1600" dirty="0"/>
              <a:t> </a:t>
            </a:r>
            <a:r>
              <a:rPr lang="fr-FR" sz="1600" dirty="0" err="1"/>
              <a:t>prediction</a:t>
            </a:r>
            <a:endParaRPr lang="fr-FR" sz="1600" dirty="0"/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F406FC25-138D-4856-9177-4420D0D5BF3D}"/>
              </a:ext>
            </a:extLst>
          </p:cNvPr>
          <p:cNvCxnSpPr>
            <a:cxnSpLocks/>
            <a:stCxn id="53" idx="2"/>
            <a:endCxn id="75" idx="0"/>
          </p:cNvCxnSpPr>
          <p:nvPr/>
        </p:nvCxnSpPr>
        <p:spPr>
          <a:xfrm>
            <a:off x="9384038" y="5242953"/>
            <a:ext cx="3521" cy="330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17BA7F0-C732-4561-AD02-A6C71C64D7F5}"/>
              </a:ext>
            </a:extLst>
          </p:cNvPr>
          <p:cNvSpPr/>
          <p:nvPr/>
        </p:nvSpPr>
        <p:spPr>
          <a:xfrm>
            <a:off x="7530194" y="1637161"/>
            <a:ext cx="1230101" cy="461655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2">
                    <a:alpha val="70000"/>
                  </a:schemeClr>
                </a:solidFill>
              </a:rPr>
              <a:t>Sampling,</a:t>
            </a:r>
          </a:p>
          <a:p>
            <a:pPr algn="ctr"/>
            <a:r>
              <a:rPr lang="en-US" sz="1200" i="1" dirty="0">
                <a:solidFill>
                  <a:schemeClr val="accent2">
                    <a:alpha val="70000"/>
                  </a:schemeClr>
                </a:solidFill>
              </a:rPr>
              <a:t>Augmentations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F0AC9F-0ECF-4546-A262-AD63ABE4976B}"/>
              </a:ext>
            </a:extLst>
          </p:cNvPr>
          <p:cNvSpPr txBox="1"/>
          <p:nvPr/>
        </p:nvSpPr>
        <p:spPr>
          <a:xfrm>
            <a:off x="10014822" y="5722076"/>
            <a:ext cx="595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76A91EC9-8D6E-4B46-B751-AE7AF42CE36B}"/>
              </a:ext>
            </a:extLst>
          </p:cNvPr>
          <p:cNvSpPr txBox="1"/>
          <p:nvPr/>
        </p:nvSpPr>
        <p:spPr>
          <a:xfrm>
            <a:off x="9995586" y="1506535"/>
            <a:ext cx="883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accent1"/>
                </a:solidFill>
              </a:rPr>
              <a:t>256 x 256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303565-8D4F-4F95-9537-27E708290753}"/>
              </a:ext>
            </a:extLst>
          </p:cNvPr>
          <p:cNvSpPr txBox="1"/>
          <p:nvPr/>
        </p:nvSpPr>
        <p:spPr>
          <a:xfrm>
            <a:off x="292962" y="2523359"/>
            <a:ext cx="63650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Windowing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Described earlier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Pre-computed jpegs by Ian Pan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Sampling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only 30 slices per scan instead of the 400+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Speeds-up training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model takes ~9 hours / fold to train for 20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000" dirty="0">
                <a:solidFill>
                  <a:schemeClr val="accent1"/>
                </a:solidFill>
              </a:rPr>
              <a:t>Augmentations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Flipping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Shifting, Scaling, Rotating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Brightness , Gamma and Contrast adjustments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Distortions </a:t>
            </a:r>
          </a:p>
        </p:txBody>
      </p:sp>
    </p:spTree>
    <p:extLst>
      <p:ext uri="{BB962C8B-B14F-4D97-AF65-F5344CB8AC3E}">
        <p14:creationId xmlns:p14="http://schemas.microsoft.com/office/powerpoint/2010/main" val="177984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389087-7443-4E5B-9ACC-1B81F640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2</a:t>
            </a:r>
            <a:r>
              <a:rPr lang="en-US" baseline="30000" noProof="0" dirty="0"/>
              <a:t>nd</a:t>
            </a:r>
            <a:r>
              <a:rPr lang="en-US" noProof="0" dirty="0"/>
              <a:t> Level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4A322-E08E-479A-9261-FF2520C5F1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59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396F6B-3ACE-49CF-B94C-C4EB9A724988}"/>
              </a:ext>
            </a:extLst>
          </p:cNvPr>
          <p:cNvCxnSpPr>
            <a:cxnSpLocks/>
            <a:stCxn id="221" idx="1"/>
            <a:endCxn id="4" idx="0"/>
          </p:cNvCxnSpPr>
          <p:nvPr/>
        </p:nvCxnSpPr>
        <p:spPr>
          <a:xfrm>
            <a:off x="8204480" y="528602"/>
            <a:ext cx="16855" cy="143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4CC7D48-5E8E-4EAA-A722-86D419BBBF20}"/>
              </a:ext>
            </a:extLst>
          </p:cNvPr>
          <p:cNvGrpSpPr/>
          <p:nvPr/>
        </p:nvGrpSpPr>
        <p:grpSpPr>
          <a:xfrm>
            <a:off x="8020815" y="373516"/>
            <a:ext cx="401035" cy="1366306"/>
            <a:chOff x="7032104" y="3770732"/>
            <a:chExt cx="401035" cy="1366306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ACB8ECEF-6080-4917-94D4-51395B344CA7}"/>
                </a:ext>
              </a:extLst>
            </p:cNvPr>
            <p:cNvGrpSpPr/>
            <p:nvPr/>
          </p:nvGrpSpPr>
          <p:grpSpPr>
            <a:xfrm>
              <a:off x="7289235" y="3770732"/>
              <a:ext cx="143904" cy="1095847"/>
              <a:chOff x="6996885" y="4076915"/>
              <a:chExt cx="143904" cy="1095847"/>
            </a:xfrm>
            <a:grpFill/>
          </p:grpSpPr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C8156BBC-D618-46B3-B4FD-106D38BD25E3}"/>
                  </a:ext>
                </a:extLst>
              </p:cNvPr>
              <p:cNvSpPr/>
              <p:nvPr/>
            </p:nvSpPr>
            <p:spPr>
              <a:xfrm>
                <a:off x="6996885" y="407691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5DFA9327-C9D1-4C2B-90B7-AFD278B4DDD8}"/>
                  </a:ext>
                </a:extLst>
              </p:cNvPr>
              <p:cNvSpPr/>
              <p:nvPr/>
            </p:nvSpPr>
            <p:spPr>
              <a:xfrm>
                <a:off x="6996885" y="423361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FA629B0C-22A6-4AF1-88CE-8C6BEDF65CAE}"/>
                  </a:ext>
                </a:extLst>
              </p:cNvPr>
              <p:cNvSpPr/>
              <p:nvPr/>
            </p:nvSpPr>
            <p:spPr>
              <a:xfrm>
                <a:off x="6996885" y="4390323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F600917C-F60F-4213-8A31-D9CA797F316D}"/>
                  </a:ext>
                </a:extLst>
              </p:cNvPr>
              <p:cNvSpPr/>
              <p:nvPr/>
            </p:nvSpPr>
            <p:spPr>
              <a:xfrm>
                <a:off x="6996885" y="4547027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D0A5FCDD-2948-4C6C-A06D-02D195CEB997}"/>
                  </a:ext>
                </a:extLst>
              </p:cNvPr>
              <p:cNvSpPr/>
              <p:nvPr/>
            </p:nvSpPr>
            <p:spPr>
              <a:xfrm>
                <a:off x="6996885" y="4703731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299C1285-E383-4D8D-B267-7C4CC06E4C92}"/>
                  </a:ext>
                </a:extLst>
              </p:cNvPr>
              <p:cNvSpPr/>
              <p:nvPr/>
            </p:nvSpPr>
            <p:spPr>
              <a:xfrm>
                <a:off x="6996885" y="486043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E04ADA8D-57BA-4672-9767-6DAC2BD21A4E}"/>
                  </a:ext>
                </a:extLst>
              </p:cNvPr>
              <p:cNvSpPr/>
              <p:nvPr/>
            </p:nvSpPr>
            <p:spPr>
              <a:xfrm>
                <a:off x="6996885" y="501713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34772A39-6BCE-4B4A-B57E-576DEADB0260}"/>
                </a:ext>
              </a:extLst>
            </p:cNvPr>
            <p:cNvGrpSpPr/>
            <p:nvPr/>
          </p:nvGrpSpPr>
          <p:grpSpPr>
            <a:xfrm>
              <a:off x="7252502" y="3809369"/>
              <a:ext cx="143904" cy="1095847"/>
              <a:chOff x="6996885" y="4076915"/>
              <a:chExt cx="143904" cy="1095847"/>
            </a:xfrm>
            <a:grpFill/>
          </p:grpSpPr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0C8CA7DC-C469-45CB-96CE-05B10AE29804}"/>
                  </a:ext>
                </a:extLst>
              </p:cNvPr>
              <p:cNvSpPr/>
              <p:nvPr/>
            </p:nvSpPr>
            <p:spPr>
              <a:xfrm>
                <a:off x="6996885" y="407691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D59B3BF7-45BC-4061-9E7E-B57447A83FBC}"/>
                  </a:ext>
                </a:extLst>
              </p:cNvPr>
              <p:cNvSpPr/>
              <p:nvPr/>
            </p:nvSpPr>
            <p:spPr>
              <a:xfrm>
                <a:off x="6996885" y="423361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0A054A77-2DEE-4170-BD23-DBD431C53F5B}"/>
                  </a:ext>
                </a:extLst>
              </p:cNvPr>
              <p:cNvSpPr/>
              <p:nvPr/>
            </p:nvSpPr>
            <p:spPr>
              <a:xfrm>
                <a:off x="6996885" y="4390323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06C54351-AC9F-4177-A34E-91C194410CED}"/>
                  </a:ext>
                </a:extLst>
              </p:cNvPr>
              <p:cNvSpPr/>
              <p:nvPr/>
            </p:nvSpPr>
            <p:spPr>
              <a:xfrm>
                <a:off x="6996885" y="4547027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7B1EC8A5-CCC9-4EDB-890C-342E7D2C0253}"/>
                  </a:ext>
                </a:extLst>
              </p:cNvPr>
              <p:cNvSpPr/>
              <p:nvPr/>
            </p:nvSpPr>
            <p:spPr>
              <a:xfrm>
                <a:off x="6996885" y="4703731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977A42B6-F2F2-4AC0-92E7-AD0499CC7834}"/>
                  </a:ext>
                </a:extLst>
              </p:cNvPr>
              <p:cNvSpPr/>
              <p:nvPr/>
            </p:nvSpPr>
            <p:spPr>
              <a:xfrm>
                <a:off x="6996885" y="486043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B4F6DC5B-F1FA-417D-81EB-48C3D4F1FBFF}"/>
                  </a:ext>
                </a:extLst>
              </p:cNvPr>
              <p:cNvSpPr/>
              <p:nvPr/>
            </p:nvSpPr>
            <p:spPr>
              <a:xfrm>
                <a:off x="6996885" y="501713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063D9226-AEF6-4E57-B3EB-927D1D6DCA27}"/>
                </a:ext>
              </a:extLst>
            </p:cNvPr>
            <p:cNvGrpSpPr/>
            <p:nvPr/>
          </p:nvGrpSpPr>
          <p:grpSpPr>
            <a:xfrm>
              <a:off x="7215769" y="3848006"/>
              <a:ext cx="143904" cy="1095847"/>
              <a:chOff x="6996885" y="4076915"/>
              <a:chExt cx="143904" cy="1095847"/>
            </a:xfrm>
            <a:grpFill/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9FE1C7F-4E24-4C5A-9287-033CD8004CFF}"/>
                  </a:ext>
                </a:extLst>
              </p:cNvPr>
              <p:cNvSpPr/>
              <p:nvPr/>
            </p:nvSpPr>
            <p:spPr>
              <a:xfrm>
                <a:off x="6996885" y="407691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B1BCD68-43F5-4487-80F8-9AD7B0C84DAC}"/>
                  </a:ext>
                </a:extLst>
              </p:cNvPr>
              <p:cNvSpPr/>
              <p:nvPr/>
            </p:nvSpPr>
            <p:spPr>
              <a:xfrm>
                <a:off x="6996885" y="423361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49B79647-A0E0-4098-9842-0F5577FCEA41}"/>
                  </a:ext>
                </a:extLst>
              </p:cNvPr>
              <p:cNvSpPr/>
              <p:nvPr/>
            </p:nvSpPr>
            <p:spPr>
              <a:xfrm>
                <a:off x="6996885" y="4390323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001116FE-17D1-4E6A-882B-8223101A2542}"/>
                  </a:ext>
                </a:extLst>
              </p:cNvPr>
              <p:cNvSpPr/>
              <p:nvPr/>
            </p:nvSpPr>
            <p:spPr>
              <a:xfrm>
                <a:off x="6996885" y="4547027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D08DC638-DA0C-45C3-B8DD-F3E7353F8F66}"/>
                  </a:ext>
                </a:extLst>
              </p:cNvPr>
              <p:cNvSpPr/>
              <p:nvPr/>
            </p:nvSpPr>
            <p:spPr>
              <a:xfrm>
                <a:off x="6996885" y="4703731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B7458B62-91DA-4CF6-B237-10F8B1B59E65}"/>
                  </a:ext>
                </a:extLst>
              </p:cNvPr>
              <p:cNvSpPr/>
              <p:nvPr/>
            </p:nvSpPr>
            <p:spPr>
              <a:xfrm>
                <a:off x="6996885" y="486043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A3429E76-B012-4909-B8F0-95A4338CF909}"/>
                  </a:ext>
                </a:extLst>
              </p:cNvPr>
              <p:cNvSpPr/>
              <p:nvPr/>
            </p:nvSpPr>
            <p:spPr>
              <a:xfrm>
                <a:off x="6996885" y="501713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080C9970-5AFF-475E-917F-E1611CB34981}"/>
                </a:ext>
              </a:extLst>
            </p:cNvPr>
            <p:cNvGrpSpPr/>
            <p:nvPr/>
          </p:nvGrpSpPr>
          <p:grpSpPr>
            <a:xfrm>
              <a:off x="7179036" y="3886643"/>
              <a:ext cx="143904" cy="1095847"/>
              <a:chOff x="6996885" y="4076915"/>
              <a:chExt cx="143904" cy="1095847"/>
            </a:xfrm>
            <a:grpFill/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20B4BB7B-4E0B-4FA5-9E12-592CACAC9260}"/>
                  </a:ext>
                </a:extLst>
              </p:cNvPr>
              <p:cNvSpPr/>
              <p:nvPr/>
            </p:nvSpPr>
            <p:spPr>
              <a:xfrm>
                <a:off x="6996885" y="407691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189A9A30-D162-41F0-B822-67B32DEDE56B}"/>
                  </a:ext>
                </a:extLst>
              </p:cNvPr>
              <p:cNvSpPr/>
              <p:nvPr/>
            </p:nvSpPr>
            <p:spPr>
              <a:xfrm>
                <a:off x="6996885" y="423361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F8F2659C-CA4C-48C1-9B2D-DDF8C94FEF63}"/>
                  </a:ext>
                </a:extLst>
              </p:cNvPr>
              <p:cNvSpPr/>
              <p:nvPr/>
            </p:nvSpPr>
            <p:spPr>
              <a:xfrm>
                <a:off x="6996885" y="4390323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0C77437E-4D41-45E9-A732-8D003D25276B}"/>
                  </a:ext>
                </a:extLst>
              </p:cNvPr>
              <p:cNvSpPr/>
              <p:nvPr/>
            </p:nvSpPr>
            <p:spPr>
              <a:xfrm>
                <a:off x="6996885" y="4547027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6ED86DAB-B4E6-49DE-8738-ACEE5934D8BE}"/>
                  </a:ext>
                </a:extLst>
              </p:cNvPr>
              <p:cNvSpPr/>
              <p:nvPr/>
            </p:nvSpPr>
            <p:spPr>
              <a:xfrm>
                <a:off x="6996885" y="4703731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4C66F0DC-FBC8-4482-88F3-DDADC70E8970}"/>
                  </a:ext>
                </a:extLst>
              </p:cNvPr>
              <p:cNvSpPr/>
              <p:nvPr/>
            </p:nvSpPr>
            <p:spPr>
              <a:xfrm>
                <a:off x="6996885" y="486043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A218FBCC-8E56-4CE4-B40A-88C1A21AF40F}"/>
                  </a:ext>
                </a:extLst>
              </p:cNvPr>
              <p:cNvSpPr/>
              <p:nvPr/>
            </p:nvSpPr>
            <p:spPr>
              <a:xfrm>
                <a:off x="6996885" y="501713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772AA36A-A382-4403-A63A-CC2B806B39C3}"/>
                </a:ext>
              </a:extLst>
            </p:cNvPr>
            <p:cNvGrpSpPr/>
            <p:nvPr/>
          </p:nvGrpSpPr>
          <p:grpSpPr>
            <a:xfrm>
              <a:off x="7142303" y="3925280"/>
              <a:ext cx="143904" cy="1095847"/>
              <a:chOff x="6996885" y="4076915"/>
              <a:chExt cx="143904" cy="1095847"/>
            </a:xfrm>
            <a:grpFill/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DD36EB4C-100C-476A-AD95-58DB732DD14A}"/>
                  </a:ext>
                </a:extLst>
              </p:cNvPr>
              <p:cNvSpPr/>
              <p:nvPr/>
            </p:nvSpPr>
            <p:spPr>
              <a:xfrm>
                <a:off x="6996885" y="407691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ED2BAA3C-C0F0-45B7-B494-437BF3DE4269}"/>
                  </a:ext>
                </a:extLst>
              </p:cNvPr>
              <p:cNvSpPr/>
              <p:nvPr/>
            </p:nvSpPr>
            <p:spPr>
              <a:xfrm>
                <a:off x="6996885" y="423361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2CBF28CB-AC72-4C96-A1F3-91CCC6BC4B75}"/>
                  </a:ext>
                </a:extLst>
              </p:cNvPr>
              <p:cNvSpPr/>
              <p:nvPr/>
            </p:nvSpPr>
            <p:spPr>
              <a:xfrm>
                <a:off x="6996885" y="4390323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5318B69B-65F6-4AEE-AD80-2A68EB1A7313}"/>
                  </a:ext>
                </a:extLst>
              </p:cNvPr>
              <p:cNvSpPr/>
              <p:nvPr/>
            </p:nvSpPr>
            <p:spPr>
              <a:xfrm>
                <a:off x="6996885" y="4547027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30412649-3168-41AC-AE27-2AE6DE548D03}"/>
                  </a:ext>
                </a:extLst>
              </p:cNvPr>
              <p:cNvSpPr/>
              <p:nvPr/>
            </p:nvSpPr>
            <p:spPr>
              <a:xfrm>
                <a:off x="6996885" y="4703731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8CF8C96F-6244-41B2-9D34-CA186AB69075}"/>
                  </a:ext>
                </a:extLst>
              </p:cNvPr>
              <p:cNvSpPr/>
              <p:nvPr/>
            </p:nvSpPr>
            <p:spPr>
              <a:xfrm>
                <a:off x="6996885" y="486043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DA612137-52F3-4AF1-9043-C4C73F94167F}"/>
                  </a:ext>
                </a:extLst>
              </p:cNvPr>
              <p:cNvSpPr/>
              <p:nvPr/>
            </p:nvSpPr>
            <p:spPr>
              <a:xfrm>
                <a:off x="6996885" y="501713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74B68E80-DD44-485F-A2CB-75A6412BD8BE}"/>
                </a:ext>
              </a:extLst>
            </p:cNvPr>
            <p:cNvGrpSpPr/>
            <p:nvPr/>
          </p:nvGrpSpPr>
          <p:grpSpPr>
            <a:xfrm>
              <a:off x="7105570" y="3963917"/>
              <a:ext cx="143904" cy="1095847"/>
              <a:chOff x="6996885" y="4076915"/>
              <a:chExt cx="143904" cy="1095847"/>
            </a:xfrm>
            <a:grpFill/>
          </p:grpSpPr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8E98D413-DF03-452A-B143-A855669ADC1C}"/>
                  </a:ext>
                </a:extLst>
              </p:cNvPr>
              <p:cNvSpPr/>
              <p:nvPr/>
            </p:nvSpPr>
            <p:spPr>
              <a:xfrm>
                <a:off x="6996885" y="407691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C340D84-7F7D-4A09-A8C1-A5FD991A5777}"/>
                  </a:ext>
                </a:extLst>
              </p:cNvPr>
              <p:cNvSpPr/>
              <p:nvPr/>
            </p:nvSpPr>
            <p:spPr>
              <a:xfrm>
                <a:off x="6996885" y="423361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4CE54762-C551-4B76-ACC3-93246E8E2154}"/>
                  </a:ext>
                </a:extLst>
              </p:cNvPr>
              <p:cNvSpPr/>
              <p:nvPr/>
            </p:nvSpPr>
            <p:spPr>
              <a:xfrm>
                <a:off x="6996885" y="4390323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39A6C51A-408D-4B09-B48E-EB0CB6864CCE}"/>
                  </a:ext>
                </a:extLst>
              </p:cNvPr>
              <p:cNvSpPr/>
              <p:nvPr/>
            </p:nvSpPr>
            <p:spPr>
              <a:xfrm>
                <a:off x="6996885" y="4547027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9E2D0AA-97BA-4380-A758-18062511335E}"/>
                  </a:ext>
                </a:extLst>
              </p:cNvPr>
              <p:cNvSpPr/>
              <p:nvPr/>
            </p:nvSpPr>
            <p:spPr>
              <a:xfrm>
                <a:off x="6996885" y="4703731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3B142B98-F931-48CC-8596-E42C2F569343}"/>
                  </a:ext>
                </a:extLst>
              </p:cNvPr>
              <p:cNvSpPr/>
              <p:nvPr/>
            </p:nvSpPr>
            <p:spPr>
              <a:xfrm>
                <a:off x="6996885" y="486043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DD9A62CD-86DA-4F86-B007-07BA8C73EE64}"/>
                  </a:ext>
                </a:extLst>
              </p:cNvPr>
              <p:cNvSpPr/>
              <p:nvPr/>
            </p:nvSpPr>
            <p:spPr>
              <a:xfrm>
                <a:off x="6996885" y="501713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BD541985-58C7-4B97-BEB9-5E8AE7CACCA4}"/>
                </a:ext>
              </a:extLst>
            </p:cNvPr>
            <p:cNvGrpSpPr/>
            <p:nvPr/>
          </p:nvGrpSpPr>
          <p:grpSpPr>
            <a:xfrm>
              <a:off x="7068837" y="4002554"/>
              <a:ext cx="143904" cy="1095847"/>
              <a:chOff x="6996885" y="4076915"/>
              <a:chExt cx="143904" cy="1095847"/>
            </a:xfrm>
            <a:grpFill/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4F4B90EE-568C-4B12-879B-70C19F7FF540}"/>
                  </a:ext>
                </a:extLst>
              </p:cNvPr>
              <p:cNvSpPr/>
              <p:nvPr/>
            </p:nvSpPr>
            <p:spPr>
              <a:xfrm>
                <a:off x="6996885" y="407691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43CC3CB-E72A-48AB-B091-500C25FDEFB5}"/>
                  </a:ext>
                </a:extLst>
              </p:cNvPr>
              <p:cNvSpPr/>
              <p:nvPr/>
            </p:nvSpPr>
            <p:spPr>
              <a:xfrm>
                <a:off x="6996885" y="423361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658F35EB-233C-4B37-AE99-1C913DAACFB4}"/>
                  </a:ext>
                </a:extLst>
              </p:cNvPr>
              <p:cNvSpPr/>
              <p:nvPr/>
            </p:nvSpPr>
            <p:spPr>
              <a:xfrm>
                <a:off x="6996885" y="4390323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AC6059D6-959D-4C37-A65A-B73CC281D79F}"/>
                  </a:ext>
                </a:extLst>
              </p:cNvPr>
              <p:cNvSpPr/>
              <p:nvPr/>
            </p:nvSpPr>
            <p:spPr>
              <a:xfrm>
                <a:off x="6996885" y="4547027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F672B4A1-F8B3-4967-BAC2-0A468122AE93}"/>
                  </a:ext>
                </a:extLst>
              </p:cNvPr>
              <p:cNvSpPr/>
              <p:nvPr/>
            </p:nvSpPr>
            <p:spPr>
              <a:xfrm>
                <a:off x="6996885" y="4703731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C829CFA5-B465-4071-B640-FFF15CE73EB6}"/>
                  </a:ext>
                </a:extLst>
              </p:cNvPr>
              <p:cNvSpPr/>
              <p:nvPr/>
            </p:nvSpPr>
            <p:spPr>
              <a:xfrm>
                <a:off x="6996885" y="486043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90E9B271-7C94-4EDA-968F-646934417A8C}"/>
                  </a:ext>
                </a:extLst>
              </p:cNvPr>
              <p:cNvSpPr/>
              <p:nvPr/>
            </p:nvSpPr>
            <p:spPr>
              <a:xfrm>
                <a:off x="6996885" y="501713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02BE0E6-5EC8-4EB3-A110-D665C9A4EEAB}"/>
                </a:ext>
              </a:extLst>
            </p:cNvPr>
            <p:cNvGrpSpPr/>
            <p:nvPr/>
          </p:nvGrpSpPr>
          <p:grpSpPr>
            <a:xfrm>
              <a:off x="7032104" y="4041191"/>
              <a:ext cx="143904" cy="1095847"/>
              <a:chOff x="6996885" y="4076915"/>
              <a:chExt cx="143904" cy="1095847"/>
            </a:xfrm>
            <a:grpFill/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9AFA2CA-F83E-44E4-A533-4B32798330EE}"/>
                  </a:ext>
                </a:extLst>
              </p:cNvPr>
              <p:cNvSpPr/>
              <p:nvPr/>
            </p:nvSpPr>
            <p:spPr>
              <a:xfrm>
                <a:off x="6996885" y="407691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CF322F27-3156-4FD0-A235-CD3B1909272B}"/>
                  </a:ext>
                </a:extLst>
              </p:cNvPr>
              <p:cNvSpPr/>
              <p:nvPr/>
            </p:nvSpPr>
            <p:spPr>
              <a:xfrm>
                <a:off x="6996885" y="423361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C1B6CEC-2CE1-4931-A539-4368F1F8671B}"/>
                  </a:ext>
                </a:extLst>
              </p:cNvPr>
              <p:cNvSpPr/>
              <p:nvPr/>
            </p:nvSpPr>
            <p:spPr>
              <a:xfrm>
                <a:off x="6996885" y="4390323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8209FD45-8431-4447-9D9B-70DE75FE70B8}"/>
                  </a:ext>
                </a:extLst>
              </p:cNvPr>
              <p:cNvSpPr/>
              <p:nvPr/>
            </p:nvSpPr>
            <p:spPr>
              <a:xfrm>
                <a:off x="6996885" y="4547027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93718D03-936A-42D6-8171-C8CD5E226C18}"/>
                  </a:ext>
                </a:extLst>
              </p:cNvPr>
              <p:cNvSpPr/>
              <p:nvPr/>
            </p:nvSpPr>
            <p:spPr>
              <a:xfrm>
                <a:off x="6996885" y="4703731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70DD1D29-F2AA-4DE8-A9B7-C8EACBFE0C28}"/>
                  </a:ext>
                </a:extLst>
              </p:cNvPr>
              <p:cNvSpPr/>
              <p:nvPr/>
            </p:nvSpPr>
            <p:spPr>
              <a:xfrm>
                <a:off x="6996885" y="486043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82888386-29BF-4821-A14A-2CCB480F8116}"/>
                  </a:ext>
                </a:extLst>
              </p:cNvPr>
              <p:cNvSpPr/>
              <p:nvPr/>
            </p:nvSpPr>
            <p:spPr>
              <a:xfrm>
                <a:off x="6996885" y="501713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12" name="Rectangle 311">
            <a:extLst>
              <a:ext uri="{FF2B5EF4-FFF2-40B4-BE49-F238E27FC236}">
                <a16:creationId xmlns:a16="http://schemas.microsoft.com/office/drawing/2014/main" id="{A85D4308-34E0-4CC2-827E-13F3DC61318A}"/>
              </a:ext>
            </a:extLst>
          </p:cNvPr>
          <p:cNvSpPr/>
          <p:nvPr/>
        </p:nvSpPr>
        <p:spPr>
          <a:xfrm>
            <a:off x="6643178" y="5876954"/>
            <a:ext cx="1273307" cy="573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Image </a:t>
            </a:r>
            <a:r>
              <a:rPr lang="fr-FR" sz="1400" dirty="0" err="1"/>
              <a:t>level</a:t>
            </a:r>
            <a:r>
              <a:rPr lang="fr-FR" sz="1400" dirty="0"/>
              <a:t> predictions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63AE0778-4100-4485-B109-13DC04EE92BF}"/>
              </a:ext>
            </a:extLst>
          </p:cNvPr>
          <p:cNvSpPr/>
          <p:nvPr/>
        </p:nvSpPr>
        <p:spPr>
          <a:xfrm>
            <a:off x="8544354" y="5876954"/>
            <a:ext cx="1277475" cy="573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Patient </a:t>
            </a:r>
            <a:r>
              <a:rPr lang="fr-FR" sz="1400" dirty="0" err="1"/>
              <a:t>level</a:t>
            </a:r>
            <a:r>
              <a:rPr lang="fr-FR" sz="1400" dirty="0"/>
              <a:t> predictions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3F76F8A-E2A5-466A-A150-82913ACA2370}"/>
              </a:ext>
            </a:extLst>
          </p:cNvPr>
          <p:cNvSpPr/>
          <p:nvPr/>
        </p:nvSpPr>
        <p:spPr>
          <a:xfrm>
            <a:off x="6720475" y="4431372"/>
            <a:ext cx="1086537" cy="507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Dense</a:t>
            </a:r>
          </a:p>
        </p:txBody>
      </p: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E71BE7D2-6415-4F93-BF36-104471F09E87}"/>
              </a:ext>
            </a:extLst>
          </p:cNvPr>
          <p:cNvCxnSpPr>
            <a:cxnSpLocks/>
            <a:stCxn id="117" idx="2"/>
            <a:endCxn id="312" idx="0"/>
          </p:cNvCxnSpPr>
          <p:nvPr/>
        </p:nvCxnSpPr>
        <p:spPr>
          <a:xfrm>
            <a:off x="7263744" y="4938809"/>
            <a:ext cx="16088" cy="938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88EC58AA-BD75-4C8C-8CE3-8D65008408D9}"/>
              </a:ext>
            </a:extLst>
          </p:cNvPr>
          <p:cNvCxnSpPr>
            <a:cxnSpLocks/>
            <a:stCxn id="255" idx="2"/>
            <a:endCxn id="315" idx="0"/>
          </p:cNvCxnSpPr>
          <p:nvPr/>
        </p:nvCxnSpPr>
        <p:spPr>
          <a:xfrm>
            <a:off x="9178925" y="5664981"/>
            <a:ext cx="4167" cy="211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5" name="Rectangle 334">
            <a:extLst>
              <a:ext uri="{FF2B5EF4-FFF2-40B4-BE49-F238E27FC236}">
                <a16:creationId xmlns:a16="http://schemas.microsoft.com/office/drawing/2014/main" id="{0F732F2E-934F-4879-B9DD-8FEF37455334}"/>
              </a:ext>
            </a:extLst>
          </p:cNvPr>
          <p:cNvSpPr/>
          <p:nvPr/>
        </p:nvSpPr>
        <p:spPr>
          <a:xfrm>
            <a:off x="8635656" y="4431373"/>
            <a:ext cx="1086537" cy="507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Pooling</a:t>
            </a:r>
            <a:endParaRPr lang="fr-FR" dirty="0"/>
          </a:p>
        </p:txBody>
      </p: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D553386C-42DB-4209-8E8D-62A4B9331C3C}"/>
              </a:ext>
            </a:extLst>
          </p:cNvPr>
          <p:cNvCxnSpPr>
            <a:cxnSpLocks/>
            <a:stCxn id="335" idx="2"/>
            <a:endCxn id="255" idx="0"/>
          </p:cNvCxnSpPr>
          <p:nvPr/>
        </p:nvCxnSpPr>
        <p:spPr>
          <a:xfrm>
            <a:off x="9178925" y="4938810"/>
            <a:ext cx="0" cy="218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Connector: Elbow 339">
            <a:extLst>
              <a:ext uri="{FF2B5EF4-FFF2-40B4-BE49-F238E27FC236}">
                <a16:creationId xmlns:a16="http://schemas.microsoft.com/office/drawing/2014/main" id="{25F63E44-C454-4E23-B7E2-F1697968ABC4}"/>
              </a:ext>
            </a:extLst>
          </p:cNvPr>
          <p:cNvCxnSpPr>
            <a:cxnSpLocks/>
            <a:stCxn id="27" idx="2"/>
            <a:endCxn id="117" idx="0"/>
          </p:cNvCxnSpPr>
          <p:nvPr/>
        </p:nvCxnSpPr>
        <p:spPr>
          <a:xfrm rot="5400000">
            <a:off x="7633173" y="3843210"/>
            <a:ext cx="218733" cy="9575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or: Elbow 341">
            <a:extLst>
              <a:ext uri="{FF2B5EF4-FFF2-40B4-BE49-F238E27FC236}">
                <a16:creationId xmlns:a16="http://schemas.microsoft.com/office/drawing/2014/main" id="{46B7E9C2-34E0-414E-898E-12DD54755F8C}"/>
              </a:ext>
            </a:extLst>
          </p:cNvPr>
          <p:cNvCxnSpPr>
            <a:cxnSpLocks/>
            <a:stCxn id="27" idx="2"/>
            <a:endCxn id="335" idx="0"/>
          </p:cNvCxnSpPr>
          <p:nvPr/>
        </p:nvCxnSpPr>
        <p:spPr>
          <a:xfrm rot="16200000" flipH="1">
            <a:off x="8590762" y="3843210"/>
            <a:ext cx="218734" cy="957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14930F4-A66C-488E-AB8E-F3D12D72278D}"/>
              </a:ext>
            </a:extLst>
          </p:cNvPr>
          <p:cNvSpPr/>
          <p:nvPr/>
        </p:nvSpPr>
        <p:spPr>
          <a:xfrm>
            <a:off x="7263744" y="1964359"/>
            <a:ext cx="1915181" cy="65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Multi-Layer</a:t>
            </a:r>
          </a:p>
          <a:p>
            <a:pPr algn="ctr"/>
            <a:r>
              <a:rPr lang="fr-FR" dirty="0"/>
              <a:t>Perceptron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3DACCC-63D5-41EE-A4AF-47DFB89631D7}"/>
              </a:ext>
            </a:extLst>
          </p:cNvPr>
          <p:cNvSpPr/>
          <p:nvPr/>
        </p:nvSpPr>
        <p:spPr>
          <a:xfrm>
            <a:off x="7279832" y="2838407"/>
            <a:ext cx="1883004" cy="65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Bidirectional</a:t>
            </a:r>
            <a:r>
              <a:rPr lang="fr-FR" dirty="0"/>
              <a:t> LSTM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5305AF-AD97-4C2C-86A9-E53F39E0060E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8221334" y="2621795"/>
            <a:ext cx="1" cy="21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E8753B5-BD4C-44BA-B4E6-7E4AD4BC0E15}"/>
              </a:ext>
            </a:extLst>
          </p:cNvPr>
          <p:cNvSpPr/>
          <p:nvPr/>
        </p:nvSpPr>
        <p:spPr>
          <a:xfrm>
            <a:off x="7503925" y="3705202"/>
            <a:ext cx="1434818" cy="507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2D Features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27B68039-762A-49B3-AFD6-78CCFC013F25}"/>
              </a:ext>
            </a:extLst>
          </p:cNvPr>
          <p:cNvCxnSpPr>
            <a:stCxn id="9" idx="2"/>
            <a:endCxn id="27" idx="0"/>
          </p:cNvCxnSpPr>
          <p:nvPr/>
        </p:nvCxnSpPr>
        <p:spPr>
          <a:xfrm>
            <a:off x="8221334" y="3495843"/>
            <a:ext cx="0" cy="20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0355A9F3-0D3E-405B-B54B-891F476D27C4}"/>
              </a:ext>
            </a:extLst>
          </p:cNvPr>
          <p:cNvSpPr txBox="1"/>
          <p:nvPr/>
        </p:nvSpPr>
        <p:spPr>
          <a:xfrm>
            <a:off x="8415359" y="875572"/>
            <a:ext cx="883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accent1"/>
                </a:solidFill>
              </a:rPr>
              <a:t>1536 x n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4EE4973-6D19-4EEC-B170-595C433A51EF}"/>
              </a:ext>
            </a:extLst>
          </p:cNvPr>
          <p:cNvSpPr txBox="1"/>
          <p:nvPr/>
        </p:nvSpPr>
        <p:spPr>
          <a:xfrm>
            <a:off x="8938743" y="3820420"/>
            <a:ext cx="883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accent1"/>
                </a:solidFill>
              </a:rPr>
              <a:t>512 x n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8F2C483-3AF8-4283-A500-74DA053CA67F}"/>
              </a:ext>
            </a:extLst>
          </p:cNvPr>
          <p:cNvSpPr txBox="1"/>
          <p:nvPr/>
        </p:nvSpPr>
        <p:spPr>
          <a:xfrm>
            <a:off x="9749418" y="4546590"/>
            <a:ext cx="883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accent1"/>
                </a:solidFill>
              </a:rPr>
              <a:t>512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735ED31D-BAD5-40B8-8373-3D455525BE8F}"/>
              </a:ext>
            </a:extLst>
          </p:cNvPr>
          <p:cNvSpPr/>
          <p:nvPr/>
        </p:nvSpPr>
        <p:spPr>
          <a:xfrm>
            <a:off x="8635656" y="5157544"/>
            <a:ext cx="1086537" cy="507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Dense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FDCCE4-52A1-414B-A19F-379B04D99CA7}"/>
              </a:ext>
            </a:extLst>
          </p:cNvPr>
          <p:cNvSpPr txBox="1"/>
          <p:nvPr/>
        </p:nvSpPr>
        <p:spPr>
          <a:xfrm>
            <a:off x="6375792" y="6025191"/>
            <a:ext cx="267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accent1"/>
                </a:solidFill>
              </a:rPr>
              <a:t>n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EC56E89-735A-4CAD-8BAC-D60A5A98AEA6}"/>
              </a:ext>
            </a:extLst>
          </p:cNvPr>
          <p:cNvSpPr txBox="1"/>
          <p:nvPr/>
        </p:nvSpPr>
        <p:spPr>
          <a:xfrm>
            <a:off x="9821829" y="6025191"/>
            <a:ext cx="267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C2951FD1-AE29-48AC-94FB-007E9336FB94}"/>
              </a:ext>
            </a:extLst>
          </p:cNvPr>
          <p:cNvSpPr txBox="1"/>
          <p:nvPr/>
        </p:nvSpPr>
        <p:spPr>
          <a:xfrm>
            <a:off x="384535" y="1964359"/>
            <a:ext cx="434892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Multi-Layer Perceptron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2x Dense + </a:t>
            </a:r>
            <a:r>
              <a:rPr lang="en-US" dirty="0" err="1"/>
              <a:t>ReLU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Adds more information to the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000" dirty="0">
                <a:solidFill>
                  <a:schemeClr val="accent1"/>
                </a:solidFill>
              </a:rPr>
              <a:t>Bidirectional LSTM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Propagates information between adjacent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000" dirty="0">
                <a:solidFill>
                  <a:schemeClr val="accent1"/>
                </a:solidFill>
              </a:rPr>
              <a:t>Pooling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Simple averaging over the last axis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1700 training samples, extracted using the pretrained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5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621C0FB-C9A3-4660-88DB-7C313C59A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25549"/>
            <a:ext cx="6518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F3F1710-1ADC-4313-9047-5003CF0C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FCC937-0A79-4BB5-A19F-DBA71C06C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Validation score : 0,175</a:t>
            </a:r>
          </a:p>
          <a:p>
            <a:r>
              <a:rPr lang="fr-FR" dirty="0"/>
              <a:t>Public </a:t>
            </a:r>
            <a:r>
              <a:rPr lang="fr-FR" dirty="0" err="1"/>
              <a:t>Leaderboard</a:t>
            </a:r>
            <a:r>
              <a:rPr lang="fr-FR" dirty="0"/>
              <a:t> score : 0,182 (20</a:t>
            </a:r>
            <a:r>
              <a:rPr lang="fr-FR" baseline="30000" dirty="0"/>
              <a:t>th</a:t>
            </a:r>
            <a:r>
              <a:rPr lang="fr-FR" dirty="0"/>
              <a:t>)</a:t>
            </a:r>
          </a:p>
          <a:p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Leaderboard</a:t>
            </a:r>
            <a:r>
              <a:rPr lang="fr-FR" dirty="0"/>
              <a:t> score : 0,178 (18</a:t>
            </a:r>
            <a:r>
              <a:rPr lang="fr-FR" baseline="30000" dirty="0"/>
              <a:t>th</a:t>
            </a:r>
            <a:r>
              <a:rPr lang="fr-F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4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389087-7443-4E5B-9ACC-1B81F640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Going further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4A322-E08E-479A-9261-FF2520C5F1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587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4523F4-E4EF-41E0-912A-C78A684E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the 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50959-357A-46FE-9E52-CFCE95FA6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8799"/>
            <a:ext cx="9601200" cy="4572001"/>
          </a:xfrm>
        </p:spPr>
        <p:txBody>
          <a:bodyPr/>
          <a:lstStyle/>
          <a:p>
            <a:r>
              <a:rPr lang="en-US" dirty="0"/>
              <a:t>With more time &amp; computational resources …</a:t>
            </a:r>
          </a:p>
          <a:p>
            <a:pPr lvl="1"/>
            <a:r>
              <a:rPr lang="en-US" dirty="0"/>
              <a:t>Use bigger images </a:t>
            </a:r>
          </a:p>
          <a:p>
            <a:pPr lvl="1"/>
            <a:r>
              <a:rPr lang="en-US" dirty="0"/>
              <a:t>Use bigger CNNs</a:t>
            </a:r>
          </a:p>
          <a:p>
            <a:pPr lvl="1"/>
            <a:endParaRPr lang="en-US" dirty="0"/>
          </a:p>
          <a:p>
            <a:r>
              <a:rPr lang="en-US" dirty="0"/>
              <a:t>Winning ideas </a:t>
            </a:r>
          </a:p>
          <a:p>
            <a:pPr lvl="1"/>
            <a:r>
              <a:rPr lang="en-US" dirty="0"/>
              <a:t>Only use the PE window, use the neighbors to get a 3-channel image </a:t>
            </a:r>
          </a:p>
          <a:p>
            <a:pPr lvl="1"/>
            <a:r>
              <a:rPr lang="en-US" dirty="0"/>
              <a:t>Add a lung localization model</a:t>
            </a:r>
          </a:p>
          <a:p>
            <a:pPr lvl="1"/>
            <a:r>
              <a:rPr lang="en-US" dirty="0"/>
              <a:t>Use separated models for the patient targets</a:t>
            </a:r>
          </a:p>
          <a:p>
            <a:pPr lvl="1"/>
            <a:r>
              <a:rPr lang="en-US" dirty="0"/>
              <a:t>CT-Scans lengths vary a lot, padding is not optimal</a:t>
            </a:r>
          </a:p>
        </p:txBody>
      </p:sp>
    </p:spTree>
    <p:extLst>
      <p:ext uri="{BB962C8B-B14F-4D97-AF65-F5344CB8AC3E}">
        <p14:creationId xmlns:p14="http://schemas.microsoft.com/office/powerpoint/2010/main" val="160514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2">
            <a:extLst>
              <a:ext uri="{FF2B5EF4-FFF2-40B4-BE49-F238E27FC236}">
                <a16:creationId xmlns:a16="http://schemas.microsoft.com/office/drawing/2014/main" id="{FB689E9B-A9E5-4078-97E1-04A27DE93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163" y="592124"/>
            <a:ext cx="1765560" cy="85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>
            <a:extLst>
              <a:ext uri="{FF2B5EF4-FFF2-40B4-BE49-F238E27FC236}">
                <a16:creationId xmlns:a16="http://schemas.microsoft.com/office/drawing/2014/main" id="{BA639373-6BCD-4F9C-A76F-08EC0EC7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417" y="652892"/>
            <a:ext cx="1765560" cy="85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>
            <a:extLst>
              <a:ext uri="{FF2B5EF4-FFF2-40B4-BE49-F238E27FC236}">
                <a16:creationId xmlns:a16="http://schemas.microsoft.com/office/drawing/2014/main" id="{33BE8CEB-5329-4010-850D-49FF0B9C9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671" y="713660"/>
            <a:ext cx="1765560" cy="85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>
            <a:extLst>
              <a:ext uri="{FF2B5EF4-FFF2-40B4-BE49-F238E27FC236}">
                <a16:creationId xmlns:a16="http://schemas.microsoft.com/office/drawing/2014/main" id="{37317AAD-E923-466A-A0B5-E26832B10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925" y="774428"/>
            <a:ext cx="1765560" cy="85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>
            <a:extLst>
              <a:ext uri="{FF2B5EF4-FFF2-40B4-BE49-F238E27FC236}">
                <a16:creationId xmlns:a16="http://schemas.microsoft.com/office/drawing/2014/main" id="{4037F0F0-EC11-48B9-9590-2AFF56A4B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179" y="835196"/>
            <a:ext cx="1765560" cy="85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>
            <a:extLst>
              <a:ext uri="{FF2B5EF4-FFF2-40B4-BE49-F238E27FC236}">
                <a16:creationId xmlns:a16="http://schemas.microsoft.com/office/drawing/2014/main" id="{16B2CE60-3EB7-4150-A3E4-0D8233C03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433" y="895964"/>
            <a:ext cx="1765560" cy="85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>
            <a:extLst>
              <a:ext uri="{FF2B5EF4-FFF2-40B4-BE49-F238E27FC236}">
                <a16:creationId xmlns:a16="http://schemas.microsoft.com/office/drawing/2014/main" id="{6B1E1E04-7F09-44CB-8BE5-CACD38833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687" y="956732"/>
            <a:ext cx="1765560" cy="85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9BC8294-CD7E-4399-832C-10F0DBBF1451}"/>
              </a:ext>
            </a:extLst>
          </p:cNvPr>
          <p:cNvSpPr/>
          <p:nvPr/>
        </p:nvSpPr>
        <p:spPr>
          <a:xfrm>
            <a:off x="7806876" y="536969"/>
            <a:ext cx="2928845" cy="55605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160EBC-06D7-4C45-82AB-B5334709EBAB}"/>
              </a:ext>
            </a:extLst>
          </p:cNvPr>
          <p:cNvSpPr/>
          <p:nvPr/>
        </p:nvSpPr>
        <p:spPr>
          <a:xfrm>
            <a:off x="4586319" y="536969"/>
            <a:ext cx="2355105" cy="55605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74B490CB-5889-8541-802F-B1AC0E6717C9}"/>
              </a:ext>
            </a:extLst>
          </p:cNvPr>
          <p:cNvSpPr/>
          <p:nvPr/>
        </p:nvSpPr>
        <p:spPr>
          <a:xfrm>
            <a:off x="623392" y="761196"/>
            <a:ext cx="1160703" cy="1182284"/>
          </a:xfrm>
          <a:prstGeom prst="cube">
            <a:avLst>
              <a:gd name="adj" fmla="val 15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dirty="0" err="1"/>
              <a:t>Dicom</a:t>
            </a:r>
            <a:endParaRPr lang="en-US" dirty="0"/>
          </a:p>
          <a:p>
            <a:pPr algn="ctr"/>
            <a:r>
              <a:rPr lang="en-US" dirty="0"/>
              <a:t>File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D756F5-F9B2-5B44-A9D7-83E84BEA590C}"/>
              </a:ext>
            </a:extLst>
          </p:cNvPr>
          <p:cNvCxnSpPr>
            <a:cxnSpLocks/>
            <a:stCxn id="36" idx="4"/>
            <a:endCxn id="2050" idx="1"/>
          </p:cNvCxnSpPr>
          <p:nvPr/>
        </p:nvCxnSpPr>
        <p:spPr>
          <a:xfrm flipV="1">
            <a:off x="1600959" y="1443434"/>
            <a:ext cx="422982" cy="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B2B5DF7-DC5E-48EA-A421-60F93EF247B6}"/>
              </a:ext>
            </a:extLst>
          </p:cNvPr>
          <p:cNvSpPr/>
          <p:nvPr/>
        </p:nvSpPr>
        <p:spPr>
          <a:xfrm>
            <a:off x="4803170" y="2485802"/>
            <a:ext cx="1883004" cy="931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Convolutional</a:t>
            </a:r>
            <a:r>
              <a:rPr lang="fr-FR" dirty="0"/>
              <a:t> Neural Network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6E96BD1-F4BC-435A-AF9E-6D58BF06D252}"/>
              </a:ext>
            </a:extLst>
          </p:cNvPr>
          <p:cNvCxnSpPr>
            <a:cxnSpLocks/>
            <a:stCxn id="45" idx="2"/>
            <a:endCxn id="232" idx="0"/>
          </p:cNvCxnSpPr>
          <p:nvPr/>
        </p:nvCxnSpPr>
        <p:spPr>
          <a:xfrm flipH="1">
            <a:off x="5744671" y="3416892"/>
            <a:ext cx="1" cy="289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9800B8D-64D3-429D-A392-7F307346AA39}"/>
              </a:ext>
            </a:extLst>
          </p:cNvPr>
          <p:cNvSpPr/>
          <p:nvPr/>
        </p:nvSpPr>
        <p:spPr>
          <a:xfrm>
            <a:off x="4933871" y="4503492"/>
            <a:ext cx="1621601" cy="507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BCC Classifier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7557C5E-1CA1-E94D-B8F0-222DE0A78E57}"/>
              </a:ext>
            </a:extLst>
          </p:cNvPr>
          <p:cNvCxnSpPr>
            <a:cxnSpLocks/>
            <a:stCxn id="2050" idx="3"/>
            <a:endCxn id="8" idx="1"/>
          </p:cNvCxnSpPr>
          <p:nvPr/>
        </p:nvCxnSpPr>
        <p:spPr>
          <a:xfrm>
            <a:off x="3789501" y="1443434"/>
            <a:ext cx="1072391" cy="7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6D324C6-FE3C-4A61-8CAC-8DA7B562C757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5744672" y="1876428"/>
            <a:ext cx="0" cy="609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207180FD-6EE7-4775-B243-8C238642EF44}"/>
              </a:ext>
            </a:extLst>
          </p:cNvPr>
          <p:cNvCxnSpPr>
            <a:cxnSpLocks/>
            <a:stCxn id="2050" idx="2"/>
            <a:endCxn id="45" idx="1"/>
          </p:cNvCxnSpPr>
          <p:nvPr/>
        </p:nvCxnSpPr>
        <p:spPr>
          <a:xfrm rot="16200000" flipH="1">
            <a:off x="3313956" y="1462132"/>
            <a:ext cx="1081979" cy="1896449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F7E8FF7-CC1D-46B1-B7B4-9ED38E186856}"/>
              </a:ext>
            </a:extLst>
          </p:cNvPr>
          <p:cNvCxnSpPr>
            <a:cxnSpLocks/>
            <a:stCxn id="232" idx="2"/>
            <a:endCxn id="53" idx="0"/>
          </p:cNvCxnSpPr>
          <p:nvPr/>
        </p:nvCxnSpPr>
        <p:spPr>
          <a:xfrm>
            <a:off x="5744671" y="4214245"/>
            <a:ext cx="1" cy="289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>
            <a:extLst>
              <a:ext uri="{FF2B5EF4-FFF2-40B4-BE49-F238E27FC236}">
                <a16:creationId xmlns:a16="http://schemas.microsoft.com/office/drawing/2014/main" id="{60021B37-C42D-4F88-88DF-D5265C123BB7}"/>
              </a:ext>
            </a:extLst>
          </p:cNvPr>
          <p:cNvSpPr/>
          <p:nvPr/>
        </p:nvSpPr>
        <p:spPr>
          <a:xfrm>
            <a:off x="4933870" y="3706808"/>
            <a:ext cx="1621601" cy="507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Features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7CB8751B-1161-49ED-91A8-97F5B50A1598}"/>
              </a:ext>
            </a:extLst>
          </p:cNvPr>
          <p:cNvCxnSpPr>
            <a:cxnSpLocks/>
            <a:stCxn id="232" idx="3"/>
            <a:endCxn id="160" idx="1"/>
          </p:cNvCxnSpPr>
          <p:nvPr/>
        </p:nvCxnSpPr>
        <p:spPr>
          <a:xfrm flipV="1">
            <a:off x="6555471" y="1504656"/>
            <a:ext cx="2521340" cy="2455871"/>
          </a:xfrm>
          <a:prstGeom prst="bentConnector3">
            <a:avLst>
              <a:gd name="adj1" fmla="val 3148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4CC7D48-5E8E-4EAA-A722-86D419BBBF20}"/>
              </a:ext>
            </a:extLst>
          </p:cNvPr>
          <p:cNvGrpSpPr/>
          <p:nvPr/>
        </p:nvGrpSpPr>
        <p:grpSpPr>
          <a:xfrm>
            <a:off x="9076811" y="686273"/>
            <a:ext cx="401035" cy="1366306"/>
            <a:chOff x="7032104" y="3770732"/>
            <a:chExt cx="401035" cy="1366306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ACB8ECEF-6080-4917-94D4-51395B344CA7}"/>
                </a:ext>
              </a:extLst>
            </p:cNvPr>
            <p:cNvGrpSpPr/>
            <p:nvPr/>
          </p:nvGrpSpPr>
          <p:grpSpPr>
            <a:xfrm>
              <a:off x="7289235" y="3770732"/>
              <a:ext cx="143904" cy="1095847"/>
              <a:chOff x="6996885" y="4076915"/>
              <a:chExt cx="143904" cy="1095847"/>
            </a:xfrm>
            <a:grpFill/>
          </p:grpSpPr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C8156BBC-D618-46B3-B4FD-106D38BD25E3}"/>
                  </a:ext>
                </a:extLst>
              </p:cNvPr>
              <p:cNvSpPr/>
              <p:nvPr/>
            </p:nvSpPr>
            <p:spPr>
              <a:xfrm>
                <a:off x="6996885" y="407691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5DFA9327-C9D1-4C2B-90B7-AFD278B4DDD8}"/>
                  </a:ext>
                </a:extLst>
              </p:cNvPr>
              <p:cNvSpPr/>
              <p:nvPr/>
            </p:nvSpPr>
            <p:spPr>
              <a:xfrm>
                <a:off x="6996885" y="423361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FA629B0C-22A6-4AF1-88CE-8C6BEDF65CAE}"/>
                  </a:ext>
                </a:extLst>
              </p:cNvPr>
              <p:cNvSpPr/>
              <p:nvPr/>
            </p:nvSpPr>
            <p:spPr>
              <a:xfrm>
                <a:off x="6996885" y="4390323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F600917C-F60F-4213-8A31-D9CA797F316D}"/>
                  </a:ext>
                </a:extLst>
              </p:cNvPr>
              <p:cNvSpPr/>
              <p:nvPr/>
            </p:nvSpPr>
            <p:spPr>
              <a:xfrm>
                <a:off x="6996885" y="4547027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D0A5FCDD-2948-4C6C-A06D-02D195CEB997}"/>
                  </a:ext>
                </a:extLst>
              </p:cNvPr>
              <p:cNvSpPr/>
              <p:nvPr/>
            </p:nvSpPr>
            <p:spPr>
              <a:xfrm>
                <a:off x="6996885" y="4703731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299C1285-E383-4D8D-B267-7C4CC06E4C92}"/>
                  </a:ext>
                </a:extLst>
              </p:cNvPr>
              <p:cNvSpPr/>
              <p:nvPr/>
            </p:nvSpPr>
            <p:spPr>
              <a:xfrm>
                <a:off x="6996885" y="486043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E04ADA8D-57BA-4672-9767-6DAC2BD21A4E}"/>
                  </a:ext>
                </a:extLst>
              </p:cNvPr>
              <p:cNvSpPr/>
              <p:nvPr/>
            </p:nvSpPr>
            <p:spPr>
              <a:xfrm>
                <a:off x="6996885" y="501713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34772A39-6BCE-4B4A-B57E-576DEADB0260}"/>
                </a:ext>
              </a:extLst>
            </p:cNvPr>
            <p:cNvGrpSpPr/>
            <p:nvPr/>
          </p:nvGrpSpPr>
          <p:grpSpPr>
            <a:xfrm>
              <a:off x="7252502" y="3809369"/>
              <a:ext cx="143904" cy="1095847"/>
              <a:chOff x="6996885" y="4076915"/>
              <a:chExt cx="143904" cy="1095847"/>
            </a:xfrm>
            <a:grpFill/>
          </p:grpSpPr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0C8CA7DC-C469-45CB-96CE-05B10AE29804}"/>
                  </a:ext>
                </a:extLst>
              </p:cNvPr>
              <p:cNvSpPr/>
              <p:nvPr/>
            </p:nvSpPr>
            <p:spPr>
              <a:xfrm>
                <a:off x="6996885" y="407691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D59B3BF7-45BC-4061-9E7E-B57447A83FBC}"/>
                  </a:ext>
                </a:extLst>
              </p:cNvPr>
              <p:cNvSpPr/>
              <p:nvPr/>
            </p:nvSpPr>
            <p:spPr>
              <a:xfrm>
                <a:off x="6996885" y="423361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0A054A77-2DEE-4170-BD23-DBD431C53F5B}"/>
                  </a:ext>
                </a:extLst>
              </p:cNvPr>
              <p:cNvSpPr/>
              <p:nvPr/>
            </p:nvSpPr>
            <p:spPr>
              <a:xfrm>
                <a:off x="6996885" y="4390323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06C54351-AC9F-4177-A34E-91C194410CED}"/>
                  </a:ext>
                </a:extLst>
              </p:cNvPr>
              <p:cNvSpPr/>
              <p:nvPr/>
            </p:nvSpPr>
            <p:spPr>
              <a:xfrm>
                <a:off x="6996885" y="4547027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7B1EC8A5-CCC9-4EDB-890C-342E7D2C0253}"/>
                  </a:ext>
                </a:extLst>
              </p:cNvPr>
              <p:cNvSpPr/>
              <p:nvPr/>
            </p:nvSpPr>
            <p:spPr>
              <a:xfrm>
                <a:off x="6996885" y="4703731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977A42B6-F2F2-4AC0-92E7-AD0499CC7834}"/>
                  </a:ext>
                </a:extLst>
              </p:cNvPr>
              <p:cNvSpPr/>
              <p:nvPr/>
            </p:nvSpPr>
            <p:spPr>
              <a:xfrm>
                <a:off x="6996885" y="486043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B4F6DC5B-F1FA-417D-81EB-48C3D4F1FBFF}"/>
                  </a:ext>
                </a:extLst>
              </p:cNvPr>
              <p:cNvSpPr/>
              <p:nvPr/>
            </p:nvSpPr>
            <p:spPr>
              <a:xfrm>
                <a:off x="6996885" y="501713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063D9226-AEF6-4E57-B3EB-927D1D6DCA27}"/>
                </a:ext>
              </a:extLst>
            </p:cNvPr>
            <p:cNvGrpSpPr/>
            <p:nvPr/>
          </p:nvGrpSpPr>
          <p:grpSpPr>
            <a:xfrm>
              <a:off x="7215769" y="3848006"/>
              <a:ext cx="143904" cy="1095847"/>
              <a:chOff x="6996885" y="4076915"/>
              <a:chExt cx="143904" cy="1095847"/>
            </a:xfrm>
            <a:grpFill/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9FE1C7F-4E24-4C5A-9287-033CD8004CFF}"/>
                  </a:ext>
                </a:extLst>
              </p:cNvPr>
              <p:cNvSpPr/>
              <p:nvPr/>
            </p:nvSpPr>
            <p:spPr>
              <a:xfrm>
                <a:off x="6996885" y="407691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B1BCD68-43F5-4487-80F8-9AD7B0C84DAC}"/>
                  </a:ext>
                </a:extLst>
              </p:cNvPr>
              <p:cNvSpPr/>
              <p:nvPr/>
            </p:nvSpPr>
            <p:spPr>
              <a:xfrm>
                <a:off x="6996885" y="423361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49B79647-A0E0-4098-9842-0F5577FCEA41}"/>
                  </a:ext>
                </a:extLst>
              </p:cNvPr>
              <p:cNvSpPr/>
              <p:nvPr/>
            </p:nvSpPr>
            <p:spPr>
              <a:xfrm>
                <a:off x="6996885" y="4390323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001116FE-17D1-4E6A-882B-8223101A2542}"/>
                  </a:ext>
                </a:extLst>
              </p:cNvPr>
              <p:cNvSpPr/>
              <p:nvPr/>
            </p:nvSpPr>
            <p:spPr>
              <a:xfrm>
                <a:off x="6996885" y="4547027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D08DC638-DA0C-45C3-B8DD-F3E7353F8F66}"/>
                  </a:ext>
                </a:extLst>
              </p:cNvPr>
              <p:cNvSpPr/>
              <p:nvPr/>
            </p:nvSpPr>
            <p:spPr>
              <a:xfrm>
                <a:off x="6996885" y="4703731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B7458B62-91DA-4CF6-B237-10F8B1B59E65}"/>
                  </a:ext>
                </a:extLst>
              </p:cNvPr>
              <p:cNvSpPr/>
              <p:nvPr/>
            </p:nvSpPr>
            <p:spPr>
              <a:xfrm>
                <a:off x="6996885" y="486043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A3429E76-B012-4909-B8F0-95A4338CF909}"/>
                  </a:ext>
                </a:extLst>
              </p:cNvPr>
              <p:cNvSpPr/>
              <p:nvPr/>
            </p:nvSpPr>
            <p:spPr>
              <a:xfrm>
                <a:off x="6996885" y="501713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080C9970-5AFF-475E-917F-E1611CB34981}"/>
                </a:ext>
              </a:extLst>
            </p:cNvPr>
            <p:cNvGrpSpPr/>
            <p:nvPr/>
          </p:nvGrpSpPr>
          <p:grpSpPr>
            <a:xfrm>
              <a:off x="7179036" y="3886643"/>
              <a:ext cx="143904" cy="1095847"/>
              <a:chOff x="6996885" y="4076915"/>
              <a:chExt cx="143904" cy="1095847"/>
            </a:xfrm>
            <a:grpFill/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20B4BB7B-4E0B-4FA5-9E12-592CACAC9260}"/>
                  </a:ext>
                </a:extLst>
              </p:cNvPr>
              <p:cNvSpPr/>
              <p:nvPr/>
            </p:nvSpPr>
            <p:spPr>
              <a:xfrm>
                <a:off x="6996885" y="407691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189A9A30-D162-41F0-B822-67B32DEDE56B}"/>
                  </a:ext>
                </a:extLst>
              </p:cNvPr>
              <p:cNvSpPr/>
              <p:nvPr/>
            </p:nvSpPr>
            <p:spPr>
              <a:xfrm>
                <a:off x="6996885" y="423361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F8F2659C-CA4C-48C1-9B2D-DDF8C94FEF63}"/>
                  </a:ext>
                </a:extLst>
              </p:cNvPr>
              <p:cNvSpPr/>
              <p:nvPr/>
            </p:nvSpPr>
            <p:spPr>
              <a:xfrm>
                <a:off x="6996885" y="4390323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0C77437E-4D41-45E9-A732-8D003D25276B}"/>
                  </a:ext>
                </a:extLst>
              </p:cNvPr>
              <p:cNvSpPr/>
              <p:nvPr/>
            </p:nvSpPr>
            <p:spPr>
              <a:xfrm>
                <a:off x="6996885" y="4547027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6ED86DAB-B4E6-49DE-8738-ACEE5934D8BE}"/>
                  </a:ext>
                </a:extLst>
              </p:cNvPr>
              <p:cNvSpPr/>
              <p:nvPr/>
            </p:nvSpPr>
            <p:spPr>
              <a:xfrm>
                <a:off x="6996885" y="4703731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4C66F0DC-FBC8-4482-88F3-DDADC70E8970}"/>
                  </a:ext>
                </a:extLst>
              </p:cNvPr>
              <p:cNvSpPr/>
              <p:nvPr/>
            </p:nvSpPr>
            <p:spPr>
              <a:xfrm>
                <a:off x="6996885" y="486043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A218FBCC-8E56-4CE4-B40A-88C1A21AF40F}"/>
                  </a:ext>
                </a:extLst>
              </p:cNvPr>
              <p:cNvSpPr/>
              <p:nvPr/>
            </p:nvSpPr>
            <p:spPr>
              <a:xfrm>
                <a:off x="6996885" y="501713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772AA36A-A382-4403-A63A-CC2B806B39C3}"/>
                </a:ext>
              </a:extLst>
            </p:cNvPr>
            <p:cNvGrpSpPr/>
            <p:nvPr/>
          </p:nvGrpSpPr>
          <p:grpSpPr>
            <a:xfrm>
              <a:off x="7142303" y="3925280"/>
              <a:ext cx="143904" cy="1095847"/>
              <a:chOff x="6996885" y="4076915"/>
              <a:chExt cx="143904" cy="1095847"/>
            </a:xfrm>
            <a:grpFill/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DD36EB4C-100C-476A-AD95-58DB732DD14A}"/>
                  </a:ext>
                </a:extLst>
              </p:cNvPr>
              <p:cNvSpPr/>
              <p:nvPr/>
            </p:nvSpPr>
            <p:spPr>
              <a:xfrm>
                <a:off x="6996885" y="407691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ED2BAA3C-C0F0-45B7-B494-437BF3DE4269}"/>
                  </a:ext>
                </a:extLst>
              </p:cNvPr>
              <p:cNvSpPr/>
              <p:nvPr/>
            </p:nvSpPr>
            <p:spPr>
              <a:xfrm>
                <a:off x="6996885" y="423361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2CBF28CB-AC72-4C96-A1F3-91CCC6BC4B75}"/>
                  </a:ext>
                </a:extLst>
              </p:cNvPr>
              <p:cNvSpPr/>
              <p:nvPr/>
            </p:nvSpPr>
            <p:spPr>
              <a:xfrm>
                <a:off x="6996885" y="4390323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5318B69B-65F6-4AEE-AD80-2A68EB1A7313}"/>
                  </a:ext>
                </a:extLst>
              </p:cNvPr>
              <p:cNvSpPr/>
              <p:nvPr/>
            </p:nvSpPr>
            <p:spPr>
              <a:xfrm>
                <a:off x="6996885" y="4547027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30412649-3168-41AC-AE27-2AE6DE548D03}"/>
                  </a:ext>
                </a:extLst>
              </p:cNvPr>
              <p:cNvSpPr/>
              <p:nvPr/>
            </p:nvSpPr>
            <p:spPr>
              <a:xfrm>
                <a:off x="6996885" y="4703731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8CF8C96F-6244-41B2-9D34-CA186AB69075}"/>
                  </a:ext>
                </a:extLst>
              </p:cNvPr>
              <p:cNvSpPr/>
              <p:nvPr/>
            </p:nvSpPr>
            <p:spPr>
              <a:xfrm>
                <a:off x="6996885" y="486043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DA612137-52F3-4AF1-9043-C4C73F94167F}"/>
                  </a:ext>
                </a:extLst>
              </p:cNvPr>
              <p:cNvSpPr/>
              <p:nvPr/>
            </p:nvSpPr>
            <p:spPr>
              <a:xfrm>
                <a:off x="6996885" y="501713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74B68E80-DD44-485F-A2CB-75A6412BD8BE}"/>
                </a:ext>
              </a:extLst>
            </p:cNvPr>
            <p:cNvGrpSpPr/>
            <p:nvPr/>
          </p:nvGrpSpPr>
          <p:grpSpPr>
            <a:xfrm>
              <a:off x="7105570" y="3963917"/>
              <a:ext cx="143904" cy="1095847"/>
              <a:chOff x="6996885" y="4076915"/>
              <a:chExt cx="143904" cy="1095847"/>
            </a:xfrm>
            <a:grpFill/>
          </p:grpSpPr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8E98D413-DF03-452A-B143-A855669ADC1C}"/>
                  </a:ext>
                </a:extLst>
              </p:cNvPr>
              <p:cNvSpPr/>
              <p:nvPr/>
            </p:nvSpPr>
            <p:spPr>
              <a:xfrm>
                <a:off x="6996885" y="407691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C340D84-7F7D-4A09-A8C1-A5FD991A5777}"/>
                  </a:ext>
                </a:extLst>
              </p:cNvPr>
              <p:cNvSpPr/>
              <p:nvPr/>
            </p:nvSpPr>
            <p:spPr>
              <a:xfrm>
                <a:off x="6996885" y="423361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4CE54762-C551-4B76-ACC3-93246E8E2154}"/>
                  </a:ext>
                </a:extLst>
              </p:cNvPr>
              <p:cNvSpPr/>
              <p:nvPr/>
            </p:nvSpPr>
            <p:spPr>
              <a:xfrm>
                <a:off x="6996885" y="4390323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39A6C51A-408D-4B09-B48E-EB0CB6864CCE}"/>
                  </a:ext>
                </a:extLst>
              </p:cNvPr>
              <p:cNvSpPr/>
              <p:nvPr/>
            </p:nvSpPr>
            <p:spPr>
              <a:xfrm>
                <a:off x="6996885" y="4547027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9E2D0AA-97BA-4380-A758-18062511335E}"/>
                  </a:ext>
                </a:extLst>
              </p:cNvPr>
              <p:cNvSpPr/>
              <p:nvPr/>
            </p:nvSpPr>
            <p:spPr>
              <a:xfrm>
                <a:off x="6996885" y="4703731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3B142B98-F931-48CC-8596-E42C2F569343}"/>
                  </a:ext>
                </a:extLst>
              </p:cNvPr>
              <p:cNvSpPr/>
              <p:nvPr/>
            </p:nvSpPr>
            <p:spPr>
              <a:xfrm>
                <a:off x="6996885" y="486043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DD9A62CD-86DA-4F86-B007-07BA8C73EE64}"/>
                  </a:ext>
                </a:extLst>
              </p:cNvPr>
              <p:cNvSpPr/>
              <p:nvPr/>
            </p:nvSpPr>
            <p:spPr>
              <a:xfrm>
                <a:off x="6996885" y="501713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BD541985-58C7-4B97-BEB9-5E8AE7CACCA4}"/>
                </a:ext>
              </a:extLst>
            </p:cNvPr>
            <p:cNvGrpSpPr/>
            <p:nvPr/>
          </p:nvGrpSpPr>
          <p:grpSpPr>
            <a:xfrm>
              <a:off x="7068837" y="4002554"/>
              <a:ext cx="143904" cy="1095847"/>
              <a:chOff x="6996885" y="4076915"/>
              <a:chExt cx="143904" cy="1095847"/>
            </a:xfrm>
            <a:grpFill/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4F4B90EE-568C-4B12-879B-70C19F7FF540}"/>
                  </a:ext>
                </a:extLst>
              </p:cNvPr>
              <p:cNvSpPr/>
              <p:nvPr/>
            </p:nvSpPr>
            <p:spPr>
              <a:xfrm>
                <a:off x="6996885" y="407691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43CC3CB-E72A-48AB-B091-500C25FDEFB5}"/>
                  </a:ext>
                </a:extLst>
              </p:cNvPr>
              <p:cNvSpPr/>
              <p:nvPr/>
            </p:nvSpPr>
            <p:spPr>
              <a:xfrm>
                <a:off x="6996885" y="423361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658F35EB-233C-4B37-AE99-1C913DAACFB4}"/>
                  </a:ext>
                </a:extLst>
              </p:cNvPr>
              <p:cNvSpPr/>
              <p:nvPr/>
            </p:nvSpPr>
            <p:spPr>
              <a:xfrm>
                <a:off x="6996885" y="4390323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AC6059D6-959D-4C37-A65A-B73CC281D79F}"/>
                  </a:ext>
                </a:extLst>
              </p:cNvPr>
              <p:cNvSpPr/>
              <p:nvPr/>
            </p:nvSpPr>
            <p:spPr>
              <a:xfrm>
                <a:off x="6996885" y="4547027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F672B4A1-F8B3-4967-BAC2-0A468122AE93}"/>
                  </a:ext>
                </a:extLst>
              </p:cNvPr>
              <p:cNvSpPr/>
              <p:nvPr/>
            </p:nvSpPr>
            <p:spPr>
              <a:xfrm>
                <a:off x="6996885" y="4703731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C829CFA5-B465-4071-B640-FFF15CE73EB6}"/>
                  </a:ext>
                </a:extLst>
              </p:cNvPr>
              <p:cNvSpPr/>
              <p:nvPr/>
            </p:nvSpPr>
            <p:spPr>
              <a:xfrm>
                <a:off x="6996885" y="486043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90E9B271-7C94-4EDA-968F-646934417A8C}"/>
                  </a:ext>
                </a:extLst>
              </p:cNvPr>
              <p:cNvSpPr/>
              <p:nvPr/>
            </p:nvSpPr>
            <p:spPr>
              <a:xfrm>
                <a:off x="6996885" y="501713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02BE0E6-5EC8-4EB3-A110-D665C9A4EEAB}"/>
                </a:ext>
              </a:extLst>
            </p:cNvPr>
            <p:cNvGrpSpPr/>
            <p:nvPr/>
          </p:nvGrpSpPr>
          <p:grpSpPr>
            <a:xfrm>
              <a:off x="7032104" y="4041191"/>
              <a:ext cx="143904" cy="1095847"/>
              <a:chOff x="6996885" y="4076915"/>
              <a:chExt cx="143904" cy="1095847"/>
            </a:xfrm>
            <a:grpFill/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9AFA2CA-F83E-44E4-A533-4B32798330EE}"/>
                  </a:ext>
                </a:extLst>
              </p:cNvPr>
              <p:cNvSpPr/>
              <p:nvPr/>
            </p:nvSpPr>
            <p:spPr>
              <a:xfrm>
                <a:off x="6996885" y="407691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CF322F27-3156-4FD0-A235-CD3B1909272B}"/>
                  </a:ext>
                </a:extLst>
              </p:cNvPr>
              <p:cNvSpPr/>
              <p:nvPr/>
            </p:nvSpPr>
            <p:spPr>
              <a:xfrm>
                <a:off x="6996885" y="423361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C1B6CEC-2CE1-4931-A539-4368F1F8671B}"/>
                  </a:ext>
                </a:extLst>
              </p:cNvPr>
              <p:cNvSpPr/>
              <p:nvPr/>
            </p:nvSpPr>
            <p:spPr>
              <a:xfrm>
                <a:off x="6996885" y="4390323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8209FD45-8431-4447-9D9B-70DE75FE70B8}"/>
                  </a:ext>
                </a:extLst>
              </p:cNvPr>
              <p:cNvSpPr/>
              <p:nvPr/>
            </p:nvSpPr>
            <p:spPr>
              <a:xfrm>
                <a:off x="6996885" y="4547027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93718D03-936A-42D6-8171-C8CD5E226C18}"/>
                  </a:ext>
                </a:extLst>
              </p:cNvPr>
              <p:cNvSpPr/>
              <p:nvPr/>
            </p:nvSpPr>
            <p:spPr>
              <a:xfrm>
                <a:off x="6996885" y="4703731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70DD1D29-F2AA-4DE8-A9B7-C8EACBFE0C28}"/>
                  </a:ext>
                </a:extLst>
              </p:cNvPr>
              <p:cNvSpPr/>
              <p:nvPr/>
            </p:nvSpPr>
            <p:spPr>
              <a:xfrm>
                <a:off x="6996885" y="486043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82888386-29BF-4821-A14A-2CCB480F8116}"/>
                  </a:ext>
                </a:extLst>
              </p:cNvPr>
              <p:cNvSpPr/>
              <p:nvPr/>
            </p:nvSpPr>
            <p:spPr>
              <a:xfrm>
                <a:off x="6996885" y="501713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8270ABF-06F1-4DD1-B576-8C58BC644A42}"/>
              </a:ext>
            </a:extLst>
          </p:cNvPr>
          <p:cNvSpPr txBox="1"/>
          <p:nvPr/>
        </p:nvSpPr>
        <p:spPr>
          <a:xfrm>
            <a:off x="4586319" y="6196541"/>
            <a:ext cx="23551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>
                <a:solidFill>
                  <a:schemeClr val="accent1"/>
                </a:solidFill>
              </a:rPr>
              <a:t>1</a:t>
            </a:r>
            <a:r>
              <a:rPr lang="fr-FR" sz="2500" baseline="30000" dirty="0">
                <a:solidFill>
                  <a:schemeClr val="accent1"/>
                </a:solidFill>
              </a:rPr>
              <a:t>st</a:t>
            </a:r>
            <a:r>
              <a:rPr lang="fr-FR" sz="2500" dirty="0">
                <a:solidFill>
                  <a:schemeClr val="accent1"/>
                </a:solidFill>
              </a:rPr>
              <a:t> </a:t>
            </a:r>
            <a:r>
              <a:rPr lang="fr-FR" sz="2500" dirty="0" err="1">
                <a:solidFill>
                  <a:schemeClr val="accent1"/>
                </a:solidFill>
              </a:rPr>
              <a:t>Level</a:t>
            </a:r>
            <a:r>
              <a:rPr lang="fr-FR" sz="2500" dirty="0">
                <a:solidFill>
                  <a:schemeClr val="accent1"/>
                </a:solidFill>
              </a:rPr>
              <a:t> Model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C9C58A8-036E-4536-9734-7C0E39947DB2}"/>
              </a:ext>
            </a:extLst>
          </p:cNvPr>
          <p:cNvSpPr txBox="1"/>
          <p:nvPr/>
        </p:nvSpPr>
        <p:spPr>
          <a:xfrm>
            <a:off x="8079894" y="6169157"/>
            <a:ext cx="23551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>
                <a:solidFill>
                  <a:schemeClr val="accent1"/>
                </a:solidFill>
              </a:rPr>
              <a:t>2</a:t>
            </a:r>
            <a:r>
              <a:rPr lang="fr-FR" sz="2500" baseline="30000" dirty="0">
                <a:solidFill>
                  <a:schemeClr val="accent1"/>
                </a:solidFill>
              </a:rPr>
              <a:t>nd</a:t>
            </a:r>
            <a:r>
              <a:rPr lang="fr-FR" sz="2500" dirty="0">
                <a:solidFill>
                  <a:schemeClr val="accent1"/>
                </a:solidFill>
              </a:rPr>
              <a:t> </a:t>
            </a:r>
            <a:r>
              <a:rPr lang="fr-FR" sz="2500" dirty="0" err="1">
                <a:solidFill>
                  <a:schemeClr val="accent1"/>
                </a:solidFill>
              </a:rPr>
              <a:t>Level</a:t>
            </a:r>
            <a:r>
              <a:rPr lang="fr-FR" sz="2500" dirty="0">
                <a:solidFill>
                  <a:schemeClr val="accent1"/>
                </a:solidFill>
              </a:rPr>
              <a:t> Model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E988FB-49BF-4243-96D3-5017C6F35194}"/>
              </a:ext>
            </a:extLst>
          </p:cNvPr>
          <p:cNvSpPr/>
          <p:nvPr/>
        </p:nvSpPr>
        <p:spPr>
          <a:xfrm>
            <a:off x="2966467" y="2958699"/>
            <a:ext cx="1707707" cy="307766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2"/>
                </a:solidFill>
              </a:rPr>
              <a:t>Feature extraction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3CBB18E-20FD-4FF9-B7BF-87D048613097}"/>
              </a:ext>
            </a:extLst>
          </p:cNvPr>
          <p:cNvSpPr/>
          <p:nvPr/>
        </p:nvSpPr>
        <p:spPr>
          <a:xfrm>
            <a:off x="8315946" y="2446509"/>
            <a:ext cx="1883004" cy="931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Sequential</a:t>
            </a:r>
            <a:r>
              <a:rPr lang="fr-FR" dirty="0"/>
              <a:t> Model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396F6B-3ACE-49CF-B94C-C4EB9A724988}"/>
              </a:ext>
            </a:extLst>
          </p:cNvPr>
          <p:cNvCxnSpPr>
            <a:cxnSpLocks/>
            <a:stCxn id="186" idx="3"/>
            <a:endCxn id="57" idx="0"/>
          </p:cNvCxnSpPr>
          <p:nvPr/>
        </p:nvCxnSpPr>
        <p:spPr>
          <a:xfrm>
            <a:off x="9257448" y="1936131"/>
            <a:ext cx="0" cy="51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E9C750B-3970-4797-86B1-E92974111D2E}"/>
              </a:ext>
            </a:extLst>
          </p:cNvPr>
          <p:cNvSpPr/>
          <p:nvPr/>
        </p:nvSpPr>
        <p:spPr>
          <a:xfrm>
            <a:off x="4933870" y="5305977"/>
            <a:ext cx="1621600" cy="573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Image </a:t>
            </a:r>
            <a:r>
              <a:rPr lang="fr-FR" sz="1600" dirty="0" err="1"/>
              <a:t>level</a:t>
            </a:r>
            <a:r>
              <a:rPr lang="fr-FR" sz="1600" dirty="0"/>
              <a:t> </a:t>
            </a:r>
            <a:r>
              <a:rPr lang="fr-FR" sz="1600" dirty="0" err="1"/>
              <a:t>prediction</a:t>
            </a:r>
            <a:endParaRPr lang="fr-FR" sz="1600" dirty="0"/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F406FC25-138D-4856-9177-4420D0D5BF3D}"/>
              </a:ext>
            </a:extLst>
          </p:cNvPr>
          <p:cNvCxnSpPr>
            <a:cxnSpLocks/>
            <a:stCxn id="53" idx="2"/>
            <a:endCxn id="75" idx="0"/>
          </p:cNvCxnSpPr>
          <p:nvPr/>
        </p:nvCxnSpPr>
        <p:spPr>
          <a:xfrm flipH="1">
            <a:off x="5744670" y="5010929"/>
            <a:ext cx="2" cy="295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2" name="Rectangle 311">
            <a:extLst>
              <a:ext uri="{FF2B5EF4-FFF2-40B4-BE49-F238E27FC236}">
                <a16:creationId xmlns:a16="http://schemas.microsoft.com/office/drawing/2014/main" id="{A85D4308-34E0-4CC2-827E-13F3DC61318A}"/>
              </a:ext>
            </a:extLst>
          </p:cNvPr>
          <p:cNvSpPr/>
          <p:nvPr/>
        </p:nvSpPr>
        <p:spPr>
          <a:xfrm>
            <a:off x="8081016" y="5304707"/>
            <a:ext cx="1085415" cy="573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Image </a:t>
            </a:r>
            <a:r>
              <a:rPr lang="fr-FR" sz="1400" dirty="0" err="1"/>
              <a:t>level</a:t>
            </a:r>
            <a:r>
              <a:rPr lang="fr-FR" sz="1400" dirty="0"/>
              <a:t> predictions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63AE0778-4100-4485-B109-13DC04EE92BF}"/>
              </a:ext>
            </a:extLst>
          </p:cNvPr>
          <p:cNvSpPr/>
          <p:nvPr/>
        </p:nvSpPr>
        <p:spPr>
          <a:xfrm>
            <a:off x="9284113" y="5304707"/>
            <a:ext cx="1173167" cy="573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Patient </a:t>
            </a:r>
            <a:r>
              <a:rPr lang="fr-FR" sz="1400" dirty="0" err="1"/>
              <a:t>level</a:t>
            </a:r>
            <a:r>
              <a:rPr lang="fr-FR" sz="1400" dirty="0"/>
              <a:t> predictions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3F76F8A-E2A5-466A-A150-82913ACA2370}"/>
              </a:ext>
            </a:extLst>
          </p:cNvPr>
          <p:cNvSpPr/>
          <p:nvPr/>
        </p:nvSpPr>
        <p:spPr>
          <a:xfrm>
            <a:off x="8079894" y="4488069"/>
            <a:ext cx="1086537" cy="507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Classifier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2E5EEB7-DDC4-4C33-BD68-CB056FD7FFAF}"/>
              </a:ext>
            </a:extLst>
          </p:cNvPr>
          <p:cNvSpPr/>
          <p:nvPr/>
        </p:nvSpPr>
        <p:spPr>
          <a:xfrm>
            <a:off x="9321858" y="4488069"/>
            <a:ext cx="1086537" cy="507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Classifier</a:t>
            </a:r>
          </a:p>
        </p:txBody>
      </p: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E71BE7D2-6415-4F93-BF36-104471F09E87}"/>
              </a:ext>
            </a:extLst>
          </p:cNvPr>
          <p:cNvCxnSpPr>
            <a:cxnSpLocks/>
            <a:stCxn id="117" idx="2"/>
            <a:endCxn id="312" idx="0"/>
          </p:cNvCxnSpPr>
          <p:nvPr/>
        </p:nvCxnSpPr>
        <p:spPr>
          <a:xfrm>
            <a:off x="8623163" y="4995506"/>
            <a:ext cx="561" cy="309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88EC58AA-BD75-4C8C-8CE3-8D65008408D9}"/>
              </a:ext>
            </a:extLst>
          </p:cNvPr>
          <p:cNvCxnSpPr>
            <a:cxnSpLocks/>
            <a:stCxn id="118" idx="2"/>
            <a:endCxn id="315" idx="0"/>
          </p:cNvCxnSpPr>
          <p:nvPr/>
        </p:nvCxnSpPr>
        <p:spPr>
          <a:xfrm>
            <a:off x="9865127" y="4995506"/>
            <a:ext cx="5570" cy="309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5" name="Rectangle 334">
            <a:extLst>
              <a:ext uri="{FF2B5EF4-FFF2-40B4-BE49-F238E27FC236}">
                <a16:creationId xmlns:a16="http://schemas.microsoft.com/office/drawing/2014/main" id="{0F732F2E-934F-4879-B9DD-8FEF37455334}"/>
              </a:ext>
            </a:extLst>
          </p:cNvPr>
          <p:cNvSpPr/>
          <p:nvPr/>
        </p:nvSpPr>
        <p:spPr>
          <a:xfrm>
            <a:off x="9319585" y="3679115"/>
            <a:ext cx="1086537" cy="507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Pooling</a:t>
            </a:r>
            <a:endParaRPr lang="fr-FR" dirty="0"/>
          </a:p>
        </p:txBody>
      </p: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D553386C-42DB-4209-8E8D-62A4B9331C3C}"/>
              </a:ext>
            </a:extLst>
          </p:cNvPr>
          <p:cNvCxnSpPr>
            <a:cxnSpLocks/>
            <a:stCxn id="335" idx="2"/>
          </p:cNvCxnSpPr>
          <p:nvPr/>
        </p:nvCxnSpPr>
        <p:spPr>
          <a:xfrm flipH="1">
            <a:off x="9862853" y="4186552"/>
            <a:ext cx="1" cy="301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Connector: Elbow 339">
            <a:extLst>
              <a:ext uri="{FF2B5EF4-FFF2-40B4-BE49-F238E27FC236}">
                <a16:creationId xmlns:a16="http://schemas.microsoft.com/office/drawing/2014/main" id="{25F63E44-C454-4E23-B7E2-F1697968ABC4}"/>
              </a:ext>
            </a:extLst>
          </p:cNvPr>
          <p:cNvCxnSpPr>
            <a:stCxn id="57" idx="2"/>
            <a:endCxn id="117" idx="0"/>
          </p:cNvCxnSpPr>
          <p:nvPr/>
        </p:nvCxnSpPr>
        <p:spPr>
          <a:xfrm rot="5400000">
            <a:off x="8385071" y="3615692"/>
            <a:ext cx="1110470" cy="634285"/>
          </a:xfrm>
          <a:prstGeom prst="bentConnector3">
            <a:avLst>
              <a:gd name="adj1" fmla="val 13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or: Elbow 341">
            <a:extLst>
              <a:ext uri="{FF2B5EF4-FFF2-40B4-BE49-F238E27FC236}">
                <a16:creationId xmlns:a16="http://schemas.microsoft.com/office/drawing/2014/main" id="{46B7E9C2-34E0-414E-898E-12DD54755F8C}"/>
              </a:ext>
            </a:extLst>
          </p:cNvPr>
          <p:cNvCxnSpPr>
            <a:stCxn id="57" idx="2"/>
            <a:endCxn id="335" idx="0"/>
          </p:cNvCxnSpPr>
          <p:nvPr/>
        </p:nvCxnSpPr>
        <p:spPr>
          <a:xfrm rot="16200000" flipH="1">
            <a:off x="9409393" y="3225654"/>
            <a:ext cx="301516" cy="6054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EC915BFB-5E61-4A63-B4B3-7DA3731AC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941" y="1017500"/>
            <a:ext cx="1765560" cy="85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6CF93D5-9D04-4B0C-B290-9C8AF43CA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892" y="1024560"/>
            <a:ext cx="1765560" cy="85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" name="TextBox 226">
            <a:extLst>
              <a:ext uri="{FF2B5EF4-FFF2-40B4-BE49-F238E27FC236}">
                <a16:creationId xmlns:a16="http://schemas.microsoft.com/office/drawing/2014/main" id="{EBB98301-1337-4906-A035-F539B1422C97}"/>
              </a:ext>
            </a:extLst>
          </p:cNvPr>
          <p:cNvSpPr txBox="1"/>
          <p:nvPr/>
        </p:nvSpPr>
        <p:spPr>
          <a:xfrm>
            <a:off x="128753" y="5142697"/>
            <a:ext cx="38041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Issues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don’t have image level labels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have way fewer patients</a:t>
            </a:r>
          </a:p>
        </p:txBody>
      </p:sp>
    </p:spTree>
    <p:extLst>
      <p:ext uri="{BB962C8B-B14F-4D97-AF65-F5344CB8AC3E}">
        <p14:creationId xmlns:p14="http://schemas.microsoft.com/office/powerpoint/2010/main" val="127735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389087-7443-4E5B-9ACC-1B81F640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Links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770C1C-8F1A-4104-BFE5-CD109E708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8799"/>
            <a:ext cx="9601200" cy="4572001"/>
          </a:xfrm>
        </p:spPr>
        <p:txBody>
          <a:bodyPr>
            <a:normAutofit/>
          </a:bodyPr>
          <a:lstStyle/>
          <a:p>
            <a:r>
              <a:rPr lang="en-US" dirty="0"/>
              <a:t>Competition :</a:t>
            </a:r>
            <a:endParaRPr lang="en-US" dirty="0">
              <a:hlinkClick r:id="rId2"/>
            </a:endParaRPr>
          </a:p>
          <a:p>
            <a:pPr lvl="1"/>
            <a:r>
              <a:rPr lang="en-US" sz="1800" dirty="0">
                <a:hlinkClick r:id="rId2"/>
              </a:rPr>
              <a:t>https://www.kaggle.com/c/rsna-str-pulmonary-embolism-detection</a:t>
            </a:r>
            <a:endParaRPr lang="en-US" sz="1800" dirty="0"/>
          </a:p>
          <a:p>
            <a:pPr marL="228600" lvl="1" indent="0">
              <a:buNone/>
            </a:pPr>
            <a:endParaRPr lang="en-US" sz="1800" dirty="0"/>
          </a:p>
          <a:p>
            <a:r>
              <a:rPr lang="en-US" dirty="0"/>
              <a:t>Code :</a:t>
            </a:r>
            <a:endParaRPr lang="en-US" dirty="0">
              <a:hlinkClick r:id="rId3"/>
            </a:endParaRPr>
          </a:p>
          <a:p>
            <a:pPr lvl="1"/>
            <a:r>
              <a:rPr lang="en-US" sz="1800" dirty="0">
                <a:hlinkClick r:id="rId3"/>
              </a:rPr>
              <a:t>https://github.com/TheoViel/kaggle_pulmonary_embolism_detection</a:t>
            </a:r>
            <a:endParaRPr lang="en-US" sz="1800" dirty="0"/>
          </a:p>
          <a:p>
            <a:pPr marL="228600" lvl="1" indent="0">
              <a:buNone/>
            </a:pPr>
            <a:endParaRPr lang="en-US" sz="1800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place solution :</a:t>
            </a:r>
          </a:p>
          <a:p>
            <a:pPr lvl="1"/>
            <a:r>
              <a:rPr lang="en-US" sz="1800" dirty="0">
                <a:hlinkClick r:id="rId4"/>
              </a:rPr>
              <a:t>https://www.kaggle.com/c/rsna-str-pulmonary-embolism-detection/discussion/194145</a:t>
            </a:r>
            <a:endParaRPr lang="en-US" sz="1800" dirty="0"/>
          </a:p>
          <a:p>
            <a:pPr lvl="1"/>
            <a:endParaRPr lang="en-US" sz="1800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place solution :</a:t>
            </a:r>
          </a:p>
          <a:p>
            <a:pPr lvl="1"/>
            <a:r>
              <a:rPr lang="en-US" sz="1800" dirty="0">
                <a:hlinkClick r:id="rId5"/>
              </a:rPr>
              <a:t>https://www.kaggle.com/c/rsna-str-pulmonary-embolism-detection/discussion/193401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69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389087-7443-4E5B-9ACC-1B81F640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4A322-E08E-479A-9261-FF2520C5F1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51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Pulmonary Embolism (PE)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8799"/>
            <a:ext cx="10429800" cy="4572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PE is a </a:t>
            </a:r>
            <a:r>
              <a:rPr lang="en-US" dirty="0">
                <a:solidFill>
                  <a:schemeClr val="accent1"/>
                </a:solidFill>
              </a:rPr>
              <a:t>blood clot </a:t>
            </a:r>
            <a:r>
              <a:rPr lang="en-US" dirty="0"/>
              <a:t>in the vessels of the lungs that can potentially  be life-threatening.</a:t>
            </a:r>
          </a:p>
          <a:p>
            <a:pPr marL="0" indent="0">
              <a:buNone/>
            </a:pPr>
            <a:r>
              <a:rPr lang="en-US" dirty="0"/>
              <a:t>They are primarily diagnosed using CT-Scans.</a:t>
            </a:r>
          </a:p>
          <a:p>
            <a:endParaRPr lang="en-US" dirty="0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C66528C7-E215-4DA3-9664-F0535172A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056" y="3655910"/>
            <a:ext cx="2627784" cy="262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ter image description here">
            <a:extLst>
              <a:ext uri="{FF2B5EF4-FFF2-40B4-BE49-F238E27FC236}">
                <a16:creationId xmlns:a16="http://schemas.microsoft.com/office/drawing/2014/main" id="{DAED6C5C-B768-41E6-AA28-A6A756FAC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6" y="3655910"/>
            <a:ext cx="2627784" cy="262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42FACC-1D62-4A01-A6DB-252FDB520270}"/>
              </a:ext>
            </a:extLst>
          </p:cNvPr>
          <p:cNvSpPr txBox="1"/>
          <p:nvPr/>
        </p:nvSpPr>
        <p:spPr>
          <a:xfrm>
            <a:off x="2028056" y="6255702"/>
            <a:ext cx="262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</a:rPr>
              <a:t>CT-Scan of </a:t>
            </a:r>
            <a:r>
              <a:rPr lang="fr-FR" dirty="0" err="1">
                <a:solidFill>
                  <a:schemeClr val="accent2"/>
                </a:solidFill>
              </a:rPr>
              <a:t>healthy</a:t>
            </a:r>
            <a:r>
              <a:rPr lang="fr-FR" dirty="0">
                <a:solidFill>
                  <a:schemeClr val="accent2"/>
                </a:solidFill>
              </a:rPr>
              <a:t> </a:t>
            </a:r>
            <a:r>
              <a:rPr lang="fr-FR" dirty="0" err="1">
                <a:solidFill>
                  <a:schemeClr val="accent2"/>
                </a:solidFill>
              </a:rPr>
              <a:t>lungs</a:t>
            </a:r>
            <a:r>
              <a:rPr lang="fr-FR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2031D-3593-459A-AE29-0DF584596F27}"/>
              </a:ext>
            </a:extLst>
          </p:cNvPr>
          <p:cNvSpPr txBox="1"/>
          <p:nvPr/>
        </p:nvSpPr>
        <p:spPr>
          <a:xfrm>
            <a:off x="8040215" y="6283694"/>
            <a:ext cx="262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</a:rPr>
              <a:t>CT-Scan of </a:t>
            </a:r>
            <a:r>
              <a:rPr lang="fr-FR" dirty="0" err="1">
                <a:solidFill>
                  <a:schemeClr val="accent2"/>
                </a:solidFill>
              </a:rPr>
              <a:t>lungs</a:t>
            </a:r>
            <a:r>
              <a:rPr lang="fr-FR" dirty="0">
                <a:solidFill>
                  <a:schemeClr val="accent2"/>
                </a:solidFill>
              </a:rPr>
              <a:t> </a:t>
            </a:r>
            <a:r>
              <a:rPr lang="fr-FR" dirty="0" err="1">
                <a:solidFill>
                  <a:schemeClr val="accent2"/>
                </a:solidFill>
              </a:rPr>
              <a:t>with</a:t>
            </a:r>
            <a:r>
              <a:rPr lang="fr-FR" dirty="0">
                <a:solidFill>
                  <a:schemeClr val="accent2"/>
                </a:solidFill>
              </a:rPr>
              <a:t> PE 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 Scans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4824"/>
            <a:ext cx="9684568" cy="4572001"/>
          </a:xfrm>
        </p:spPr>
        <p:txBody>
          <a:bodyPr/>
          <a:lstStyle/>
          <a:p>
            <a:r>
              <a:rPr lang="en-US" dirty="0"/>
              <a:t>CT scans measure the radiation absorption coefficient of an area</a:t>
            </a:r>
          </a:p>
          <a:p>
            <a:pPr lvl="1"/>
            <a:r>
              <a:rPr lang="en-US" dirty="0"/>
              <a:t>Normalized to be in </a:t>
            </a:r>
            <a:r>
              <a:rPr lang="en-US" dirty="0" err="1">
                <a:solidFill>
                  <a:schemeClr val="accent1"/>
                </a:solidFill>
              </a:rPr>
              <a:t>Hounsfied</a:t>
            </a:r>
            <a:r>
              <a:rPr lang="en-US" dirty="0">
                <a:solidFill>
                  <a:schemeClr val="accent1"/>
                </a:solidFill>
              </a:rPr>
              <a:t> Units</a:t>
            </a:r>
          </a:p>
          <a:p>
            <a:pPr lvl="1"/>
            <a:r>
              <a:rPr lang="en-US" dirty="0"/>
              <a:t>Values tend to range from -1000 to 3000</a:t>
            </a:r>
          </a:p>
          <a:p>
            <a:r>
              <a:rPr lang="en-US" dirty="0"/>
              <a:t>Radiologists use </a:t>
            </a:r>
            <a:r>
              <a:rPr lang="en-US" dirty="0">
                <a:solidFill>
                  <a:schemeClr val="accent1"/>
                </a:solidFill>
              </a:rPr>
              <a:t>windowing</a:t>
            </a:r>
            <a:r>
              <a:rPr lang="en-US" dirty="0"/>
              <a:t> to visualize CT scans. </a:t>
            </a:r>
          </a:p>
          <a:p>
            <a:pPr lvl="1"/>
            <a:r>
              <a:rPr lang="en-US" dirty="0"/>
              <a:t>Windows are characterized by their width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WW</a:t>
            </a:r>
            <a:r>
              <a:rPr lang="en-US" dirty="0"/>
              <a:t> and level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Values are clipped to be in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[WL – WW/2 ; WL + WW/2]</a:t>
            </a:r>
            <a:r>
              <a:rPr lang="en-US" sz="1800" dirty="0"/>
              <a:t> </a:t>
            </a:r>
            <a:r>
              <a:rPr lang="en-US" dirty="0"/>
              <a:t>and then rescaled</a:t>
            </a:r>
          </a:p>
          <a:p>
            <a:pPr lvl="1"/>
            <a:r>
              <a:rPr lang="en-US" dirty="0"/>
              <a:t>Different types of tissues are better evaluated using different windows. 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2BF4AD-E590-4CC2-A2E4-7620DA83F6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53"/>
          <a:stretch/>
        </p:blipFill>
        <p:spPr>
          <a:xfrm>
            <a:off x="4032659" y="5099645"/>
            <a:ext cx="3752850" cy="113766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0584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392712C-3B2D-424C-880C-D2C95945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38" y="2348880"/>
            <a:ext cx="2953816" cy="295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3C42A04-A280-4A54-B0C3-38A3B15FD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092" y="2348880"/>
            <a:ext cx="2953816" cy="295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B67FBB1-E9CE-444A-B71A-5D35D33F4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546" y="2353545"/>
            <a:ext cx="2953816" cy="295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55ED43-9CCA-4EAE-97CF-D95538230937}"/>
              </a:ext>
            </a:extLst>
          </p:cNvPr>
          <p:cNvSpPr txBox="1"/>
          <p:nvPr/>
        </p:nvSpPr>
        <p:spPr>
          <a:xfrm>
            <a:off x="832637" y="5302696"/>
            <a:ext cx="29538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i="0" dirty="0">
                <a:solidFill>
                  <a:schemeClr val="accent2"/>
                </a:solidFill>
                <a:effectLst/>
                <a:latin typeface="inherit"/>
              </a:rPr>
              <a:t>Lung window </a:t>
            </a:r>
          </a:p>
          <a:p>
            <a:pPr algn="ctr" fontAlgn="base"/>
            <a:r>
              <a:rPr lang="en-US" i="0" dirty="0">
                <a:solidFill>
                  <a:schemeClr val="accent2"/>
                </a:solidFill>
                <a:effectLst/>
                <a:latin typeface="inherit"/>
              </a:rPr>
              <a:t>Level = -600</a:t>
            </a:r>
          </a:p>
          <a:p>
            <a:pPr algn="ctr" fontAlgn="base"/>
            <a:r>
              <a:rPr lang="en-US" i="0" dirty="0">
                <a:solidFill>
                  <a:schemeClr val="accent2"/>
                </a:solidFill>
                <a:effectLst/>
                <a:latin typeface="inherit"/>
              </a:rPr>
              <a:t>Width = 1500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D23E17-2FFB-4245-89FA-FD2EBBB09A7C}"/>
              </a:ext>
            </a:extLst>
          </p:cNvPr>
          <p:cNvSpPr txBox="1"/>
          <p:nvPr/>
        </p:nvSpPr>
        <p:spPr>
          <a:xfrm>
            <a:off x="4619091" y="5302696"/>
            <a:ext cx="29538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i="0" dirty="0">
                <a:solidFill>
                  <a:schemeClr val="accent2"/>
                </a:solidFill>
                <a:effectLst/>
                <a:latin typeface="inherit"/>
              </a:rPr>
              <a:t>PE window </a:t>
            </a:r>
          </a:p>
          <a:p>
            <a:pPr algn="ctr" fontAlgn="base"/>
            <a:r>
              <a:rPr lang="en-US" i="0" dirty="0">
                <a:solidFill>
                  <a:schemeClr val="accent2"/>
                </a:solidFill>
                <a:effectLst/>
                <a:latin typeface="inherit"/>
              </a:rPr>
              <a:t>Level = 100</a:t>
            </a:r>
          </a:p>
          <a:p>
            <a:pPr algn="ctr" fontAlgn="base"/>
            <a:r>
              <a:rPr lang="en-US" i="0" dirty="0">
                <a:solidFill>
                  <a:schemeClr val="accent2"/>
                </a:solidFill>
                <a:effectLst/>
                <a:latin typeface="inherit"/>
              </a:rPr>
              <a:t>Width = 700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886A2E-3A5B-4CC4-9590-5A758CAC7F4E}"/>
              </a:ext>
            </a:extLst>
          </p:cNvPr>
          <p:cNvSpPr txBox="1"/>
          <p:nvPr/>
        </p:nvSpPr>
        <p:spPr>
          <a:xfrm>
            <a:off x="8405546" y="5302696"/>
            <a:ext cx="29538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i="0" dirty="0">
                <a:solidFill>
                  <a:schemeClr val="accent2"/>
                </a:solidFill>
                <a:effectLst/>
                <a:latin typeface="inherit"/>
              </a:rPr>
              <a:t>Mediastinal window </a:t>
            </a:r>
          </a:p>
          <a:p>
            <a:pPr algn="ctr" fontAlgn="base"/>
            <a:r>
              <a:rPr lang="en-US" i="0" dirty="0">
                <a:solidFill>
                  <a:schemeClr val="accent2"/>
                </a:solidFill>
                <a:effectLst/>
                <a:latin typeface="inherit"/>
              </a:rPr>
              <a:t>Level = 40</a:t>
            </a:r>
          </a:p>
          <a:p>
            <a:pPr algn="ctr" fontAlgn="base"/>
            <a:r>
              <a:rPr lang="en-US" i="0" dirty="0">
                <a:solidFill>
                  <a:schemeClr val="accent2"/>
                </a:solidFill>
                <a:effectLst/>
                <a:latin typeface="inherit"/>
              </a:rPr>
              <a:t>Width = 400</a:t>
            </a:r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09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&amp; Metric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EAABE-07F7-40EE-919C-1D72FC74DC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noProof="0" dirty="0"/>
              <a:t>Targets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4267201"/>
          </a:xfrm>
        </p:spPr>
        <p:txBody>
          <a:bodyPr>
            <a:normAutofit/>
          </a:bodyPr>
          <a:lstStyle/>
          <a:p>
            <a:r>
              <a:rPr lang="en-US" sz="2000" dirty="0"/>
              <a:t>Image level : </a:t>
            </a:r>
          </a:p>
          <a:p>
            <a:pPr lvl="1"/>
            <a:r>
              <a:rPr lang="en-US" sz="1800" dirty="0"/>
              <a:t>PE Present on image</a:t>
            </a:r>
          </a:p>
          <a:p>
            <a:r>
              <a:rPr lang="en-US" sz="2000" dirty="0"/>
              <a:t>Patient level :</a:t>
            </a:r>
          </a:p>
          <a:p>
            <a:pPr lvl="1"/>
            <a:r>
              <a:rPr lang="en-US" sz="1800" dirty="0"/>
              <a:t>Exam :</a:t>
            </a:r>
          </a:p>
          <a:p>
            <a:pPr lvl="2"/>
            <a:r>
              <a:rPr lang="en-US" sz="1600" dirty="0"/>
              <a:t>Negative for PE </a:t>
            </a:r>
            <a:r>
              <a:rPr lang="en-US" sz="1600" i="1" dirty="0"/>
              <a:t>or </a:t>
            </a:r>
            <a:r>
              <a:rPr lang="en-US" sz="1600" dirty="0"/>
              <a:t>Indeterminate</a:t>
            </a:r>
          </a:p>
          <a:p>
            <a:pPr lvl="1"/>
            <a:r>
              <a:rPr lang="en-US" sz="1800" dirty="0"/>
              <a:t>Location of the PE : </a:t>
            </a:r>
          </a:p>
          <a:p>
            <a:pPr lvl="2"/>
            <a:r>
              <a:rPr lang="en-US" sz="1600" dirty="0"/>
              <a:t>Central PE </a:t>
            </a:r>
            <a:r>
              <a:rPr lang="en-US" sz="1600" i="1" dirty="0"/>
              <a:t>or </a:t>
            </a:r>
            <a:r>
              <a:rPr lang="en-US" sz="1600" dirty="0"/>
              <a:t>Left PE </a:t>
            </a:r>
            <a:r>
              <a:rPr lang="en-US" sz="1600" i="1" dirty="0"/>
              <a:t>or </a:t>
            </a:r>
            <a:r>
              <a:rPr lang="en-US" sz="1600" dirty="0"/>
              <a:t>Right PE</a:t>
            </a:r>
          </a:p>
          <a:p>
            <a:pPr lvl="1"/>
            <a:r>
              <a:rPr lang="en-US" sz="1800" dirty="0"/>
              <a:t>Ventricle Ratio :</a:t>
            </a:r>
          </a:p>
          <a:p>
            <a:pPr lvl="2"/>
            <a:r>
              <a:rPr lang="en-US" sz="1600" dirty="0"/>
              <a:t>RV/LV Ratio &gt;= 1 </a:t>
            </a:r>
            <a:r>
              <a:rPr lang="en-US" sz="1600" i="1" dirty="0"/>
              <a:t>or </a:t>
            </a:r>
            <a:r>
              <a:rPr lang="en-US" sz="1600" dirty="0"/>
              <a:t>RV/LV Ratio &lt; 1</a:t>
            </a:r>
          </a:p>
          <a:p>
            <a:pPr lvl="1"/>
            <a:r>
              <a:rPr lang="en-US" sz="1800" dirty="0"/>
              <a:t>PE Characterization :</a:t>
            </a:r>
          </a:p>
          <a:p>
            <a:pPr lvl="2"/>
            <a:r>
              <a:rPr lang="en-US" sz="1600" dirty="0"/>
              <a:t>Chronic </a:t>
            </a:r>
            <a:r>
              <a:rPr lang="en-US" sz="1600" i="1" dirty="0"/>
              <a:t>or </a:t>
            </a:r>
            <a:r>
              <a:rPr lang="en-US" sz="1600" dirty="0"/>
              <a:t>Acute &amp; Chronic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D24EE-D217-4344-B6FB-27DAEA54F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noProof="0" dirty="0"/>
              <a:t>Metric 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06039-474F-4516-B771-3240DB0C5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83968" cy="3810033"/>
          </a:xfrm>
        </p:spPr>
        <p:txBody>
          <a:bodyPr>
            <a:normAutofit/>
          </a:bodyPr>
          <a:lstStyle/>
          <a:p>
            <a:r>
              <a:rPr lang="en-US" sz="2000" noProof="0" dirty="0"/>
              <a:t>Image level :</a:t>
            </a:r>
          </a:p>
          <a:p>
            <a:pPr lvl="1"/>
            <a:r>
              <a:rPr lang="en-US" sz="1800" noProof="0" dirty="0"/>
              <a:t>Weighted log loss over all the targets</a:t>
            </a:r>
          </a:p>
          <a:p>
            <a:pPr lvl="1"/>
            <a:r>
              <a:rPr lang="en-US" sz="1800" noProof="0" dirty="0"/>
              <a:t>Weights defined by specialists</a:t>
            </a:r>
          </a:p>
          <a:p>
            <a:pPr lvl="1"/>
            <a:r>
              <a:rPr lang="en-US" sz="1800" noProof="0" dirty="0"/>
              <a:t>Additional constraints on predictions </a:t>
            </a:r>
          </a:p>
          <a:p>
            <a:pPr lvl="1"/>
            <a:endParaRPr lang="fr-FR" sz="1800" dirty="0"/>
          </a:p>
          <a:p>
            <a:r>
              <a:rPr lang="en-US" sz="2000" noProof="0" dirty="0"/>
              <a:t>Patient level :</a:t>
            </a:r>
          </a:p>
          <a:p>
            <a:pPr lvl="1"/>
            <a:r>
              <a:rPr lang="en-US" sz="1800" noProof="0" dirty="0"/>
              <a:t>Weighted log loss</a:t>
            </a:r>
          </a:p>
          <a:p>
            <a:pPr lvl="1"/>
            <a:r>
              <a:rPr lang="en-US" sz="1800" noProof="0" dirty="0"/>
              <a:t>Weight is proportional to the number of positive images</a:t>
            </a:r>
          </a:p>
          <a:p>
            <a:pPr lvl="1"/>
            <a:r>
              <a:rPr lang="en-US" sz="1800" noProof="0" dirty="0"/>
              <a:t>Images with no positives have weight </a:t>
            </a:r>
            <a:r>
              <a:rPr lang="fr-FR" sz="1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4547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7194-1148-4D1E-B268-E89EB8C1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– 5-fold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2D868-DF19-4C5F-8D0C-196E203F5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9658" y="1628800"/>
            <a:ext cx="5040560" cy="5250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There are 7300 patients in the training set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F75543-49CF-4047-92FF-C17995A835AF}"/>
              </a:ext>
            </a:extLst>
          </p:cNvPr>
          <p:cNvGrpSpPr/>
          <p:nvPr/>
        </p:nvGrpSpPr>
        <p:grpSpPr>
          <a:xfrm>
            <a:off x="3319659" y="3000762"/>
            <a:ext cx="5040560" cy="288032"/>
            <a:chOff x="2207568" y="3284984"/>
            <a:chExt cx="5040560" cy="2880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34A46D-FE6F-4793-9015-A8A52455DE6D}"/>
                </a:ext>
              </a:extLst>
            </p:cNvPr>
            <p:cNvSpPr/>
            <p:nvPr/>
          </p:nvSpPr>
          <p:spPr>
            <a:xfrm>
              <a:off x="2207568" y="3284984"/>
              <a:ext cx="1008112" cy="288032"/>
            </a:xfrm>
            <a:prstGeom prst="rect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1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C76940-3400-4ADF-B0A5-6EB85123B286}"/>
                </a:ext>
              </a:extLst>
            </p:cNvPr>
            <p:cNvSpPr/>
            <p:nvPr/>
          </p:nvSpPr>
          <p:spPr>
            <a:xfrm>
              <a:off x="3215680" y="3284984"/>
              <a:ext cx="1008112" cy="288032"/>
            </a:xfrm>
            <a:prstGeom prst="rect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2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B5DBB16-75DF-4EBB-8B7A-FCA7E1C0E1FA}"/>
                </a:ext>
              </a:extLst>
            </p:cNvPr>
            <p:cNvSpPr/>
            <p:nvPr/>
          </p:nvSpPr>
          <p:spPr>
            <a:xfrm>
              <a:off x="4223792" y="3284984"/>
              <a:ext cx="1008112" cy="288032"/>
            </a:xfrm>
            <a:prstGeom prst="rect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3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7311F2-6F62-4D9A-AC60-5EE4C76B19A8}"/>
                </a:ext>
              </a:extLst>
            </p:cNvPr>
            <p:cNvSpPr/>
            <p:nvPr/>
          </p:nvSpPr>
          <p:spPr>
            <a:xfrm>
              <a:off x="5231904" y="3284984"/>
              <a:ext cx="1008112" cy="288032"/>
            </a:xfrm>
            <a:prstGeom prst="rect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4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6E80AE-FA89-4B2C-8B19-364CB34F3FED}"/>
                </a:ext>
              </a:extLst>
            </p:cNvPr>
            <p:cNvSpPr/>
            <p:nvPr/>
          </p:nvSpPr>
          <p:spPr>
            <a:xfrm>
              <a:off x="6240016" y="3284984"/>
              <a:ext cx="1008112" cy="288032"/>
            </a:xfrm>
            <a:prstGeom prst="rect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5</a:t>
              </a:r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99F4842-9071-4EE9-8F0D-44B3E491474F}"/>
              </a:ext>
            </a:extLst>
          </p:cNvPr>
          <p:cNvSpPr/>
          <p:nvPr/>
        </p:nvSpPr>
        <p:spPr>
          <a:xfrm>
            <a:off x="3319659" y="2145036"/>
            <a:ext cx="5040560" cy="288032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7300 patients</a:t>
            </a:r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7179F99-B029-454E-BB53-BFECC76A48A2}"/>
              </a:ext>
            </a:extLst>
          </p:cNvPr>
          <p:cNvGrpSpPr/>
          <p:nvPr/>
        </p:nvGrpSpPr>
        <p:grpSpPr>
          <a:xfrm>
            <a:off x="3342873" y="3908834"/>
            <a:ext cx="5049053" cy="1900332"/>
            <a:chOff x="2204737" y="4193056"/>
            <a:chExt cx="5049053" cy="19003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145E2BC-6A99-47E1-93E8-758365CCF43D}"/>
                </a:ext>
              </a:extLst>
            </p:cNvPr>
            <p:cNvSpPr/>
            <p:nvPr/>
          </p:nvSpPr>
          <p:spPr>
            <a:xfrm>
              <a:off x="2204737" y="4193056"/>
              <a:ext cx="1010943" cy="288032"/>
            </a:xfrm>
            <a:prstGeom prst="rect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1B991DF-D1A6-4B14-9666-9A783FCD8DFF}"/>
                </a:ext>
              </a:extLst>
            </p:cNvPr>
            <p:cNvSpPr/>
            <p:nvPr/>
          </p:nvSpPr>
          <p:spPr>
            <a:xfrm>
              <a:off x="3215680" y="4193056"/>
              <a:ext cx="1008112" cy="288032"/>
            </a:xfrm>
            <a:prstGeom prst="rect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ADA13C-A0BE-4C67-A23C-9355CF785AE5}"/>
                </a:ext>
              </a:extLst>
            </p:cNvPr>
            <p:cNvSpPr/>
            <p:nvPr/>
          </p:nvSpPr>
          <p:spPr>
            <a:xfrm>
              <a:off x="4223792" y="4193056"/>
              <a:ext cx="1008112" cy="288032"/>
            </a:xfrm>
            <a:prstGeom prst="rect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3F3C0AA-121C-4427-A0CF-D7709A0DDA83}"/>
                </a:ext>
              </a:extLst>
            </p:cNvPr>
            <p:cNvSpPr/>
            <p:nvPr/>
          </p:nvSpPr>
          <p:spPr>
            <a:xfrm>
              <a:off x="5231904" y="4193056"/>
              <a:ext cx="1008112" cy="288032"/>
            </a:xfrm>
            <a:prstGeom prst="rect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586C438-EC94-4137-9E88-DB17587A8F0C}"/>
                </a:ext>
              </a:extLst>
            </p:cNvPr>
            <p:cNvSpPr/>
            <p:nvPr/>
          </p:nvSpPr>
          <p:spPr>
            <a:xfrm>
              <a:off x="6240016" y="4193056"/>
              <a:ext cx="100811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Val</a:t>
              </a:r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DB1D95-1740-47C8-9FFF-5DBE9E408A02}"/>
                </a:ext>
              </a:extLst>
            </p:cNvPr>
            <p:cNvSpPr/>
            <p:nvPr/>
          </p:nvSpPr>
          <p:spPr>
            <a:xfrm>
              <a:off x="2204737" y="4597072"/>
              <a:ext cx="1010943" cy="288032"/>
            </a:xfrm>
            <a:prstGeom prst="rect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63F64A5-9FC8-4B34-9C27-BCC3C7B83430}"/>
                </a:ext>
              </a:extLst>
            </p:cNvPr>
            <p:cNvSpPr/>
            <p:nvPr/>
          </p:nvSpPr>
          <p:spPr>
            <a:xfrm>
              <a:off x="3215680" y="4597072"/>
              <a:ext cx="1008112" cy="288032"/>
            </a:xfrm>
            <a:prstGeom prst="rect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0D7747-8092-4157-A593-ABD93EC7405F}"/>
                </a:ext>
              </a:extLst>
            </p:cNvPr>
            <p:cNvSpPr/>
            <p:nvPr/>
          </p:nvSpPr>
          <p:spPr>
            <a:xfrm>
              <a:off x="4223792" y="4597072"/>
              <a:ext cx="1008112" cy="288032"/>
            </a:xfrm>
            <a:prstGeom prst="rect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B93458-50C9-44D9-8D00-9A70DA4FF039}"/>
                </a:ext>
              </a:extLst>
            </p:cNvPr>
            <p:cNvSpPr/>
            <p:nvPr/>
          </p:nvSpPr>
          <p:spPr>
            <a:xfrm>
              <a:off x="6240016" y="4597072"/>
              <a:ext cx="1008112" cy="288032"/>
            </a:xfrm>
            <a:prstGeom prst="rect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5063EF8-DB8A-4E23-A194-335714225276}"/>
                </a:ext>
              </a:extLst>
            </p:cNvPr>
            <p:cNvSpPr/>
            <p:nvPr/>
          </p:nvSpPr>
          <p:spPr>
            <a:xfrm>
              <a:off x="5231904" y="4597072"/>
              <a:ext cx="100811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Val</a:t>
              </a:r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40DDE59-EB69-4B13-8FE8-E11C9A71EDBA}"/>
                </a:ext>
              </a:extLst>
            </p:cNvPr>
            <p:cNvSpPr/>
            <p:nvPr/>
          </p:nvSpPr>
          <p:spPr>
            <a:xfrm>
              <a:off x="2204737" y="5001088"/>
              <a:ext cx="1010943" cy="288032"/>
            </a:xfrm>
            <a:prstGeom prst="rect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1920898-41C0-4C83-A728-EBBFEF2B0715}"/>
                </a:ext>
              </a:extLst>
            </p:cNvPr>
            <p:cNvSpPr/>
            <p:nvPr/>
          </p:nvSpPr>
          <p:spPr>
            <a:xfrm>
              <a:off x="3215680" y="5001088"/>
              <a:ext cx="1008112" cy="288032"/>
            </a:xfrm>
            <a:prstGeom prst="rect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A834DA6-88D7-4DAF-813E-258382673EBD}"/>
                </a:ext>
              </a:extLst>
            </p:cNvPr>
            <p:cNvSpPr/>
            <p:nvPr/>
          </p:nvSpPr>
          <p:spPr>
            <a:xfrm>
              <a:off x="5231904" y="5001088"/>
              <a:ext cx="1008112" cy="288032"/>
            </a:xfrm>
            <a:prstGeom prst="rect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EDEBEA-9FD6-425F-BC23-E931B7D14D82}"/>
                </a:ext>
              </a:extLst>
            </p:cNvPr>
            <p:cNvSpPr/>
            <p:nvPr/>
          </p:nvSpPr>
          <p:spPr>
            <a:xfrm>
              <a:off x="2204737" y="5405104"/>
              <a:ext cx="1008112" cy="288032"/>
            </a:xfrm>
            <a:prstGeom prst="rect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3ED71AF-0BFA-4593-A11D-FDA192FC88E0}"/>
                </a:ext>
              </a:extLst>
            </p:cNvPr>
            <p:cNvSpPr/>
            <p:nvPr/>
          </p:nvSpPr>
          <p:spPr>
            <a:xfrm>
              <a:off x="4229454" y="5405104"/>
              <a:ext cx="1008112" cy="288032"/>
            </a:xfrm>
            <a:prstGeom prst="rect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BE59082-CDD2-41C2-A595-049DEE792F4F}"/>
                </a:ext>
              </a:extLst>
            </p:cNvPr>
            <p:cNvSpPr/>
            <p:nvPr/>
          </p:nvSpPr>
          <p:spPr>
            <a:xfrm>
              <a:off x="6245678" y="5405104"/>
              <a:ext cx="1008112" cy="288032"/>
            </a:xfrm>
            <a:prstGeom prst="rect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574D888-27A2-41E4-8264-CF9650C7C39C}"/>
                </a:ext>
              </a:extLst>
            </p:cNvPr>
            <p:cNvSpPr/>
            <p:nvPr/>
          </p:nvSpPr>
          <p:spPr>
            <a:xfrm>
              <a:off x="3215680" y="5805356"/>
              <a:ext cx="1008112" cy="288032"/>
            </a:xfrm>
            <a:prstGeom prst="rect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70C4678-DE29-4240-9D6C-9EF372D222A6}"/>
                </a:ext>
              </a:extLst>
            </p:cNvPr>
            <p:cNvSpPr/>
            <p:nvPr/>
          </p:nvSpPr>
          <p:spPr>
            <a:xfrm>
              <a:off x="4223792" y="5805356"/>
              <a:ext cx="1008112" cy="288032"/>
            </a:xfrm>
            <a:prstGeom prst="rect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2A9BCD0-4F8C-424E-A346-036F12C15AB6}"/>
                </a:ext>
              </a:extLst>
            </p:cNvPr>
            <p:cNvSpPr/>
            <p:nvPr/>
          </p:nvSpPr>
          <p:spPr>
            <a:xfrm>
              <a:off x="6240016" y="5805356"/>
              <a:ext cx="1008112" cy="288032"/>
            </a:xfrm>
            <a:prstGeom prst="rect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25B0C9D-8694-4F12-8D47-638283346A03}"/>
                </a:ext>
              </a:extLst>
            </p:cNvPr>
            <p:cNvSpPr/>
            <p:nvPr/>
          </p:nvSpPr>
          <p:spPr>
            <a:xfrm>
              <a:off x="4223792" y="5001088"/>
              <a:ext cx="100811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Val</a:t>
              </a:r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654BDAE-65C0-482F-9CAC-329387D23043}"/>
                </a:ext>
              </a:extLst>
            </p:cNvPr>
            <p:cNvSpPr/>
            <p:nvPr/>
          </p:nvSpPr>
          <p:spPr>
            <a:xfrm>
              <a:off x="3215680" y="5405104"/>
              <a:ext cx="100811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Val</a:t>
              </a:r>
              <a:endParaRPr lang="en-US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169BB18-377E-4004-A655-69925CD681C6}"/>
                </a:ext>
              </a:extLst>
            </p:cNvPr>
            <p:cNvSpPr/>
            <p:nvPr/>
          </p:nvSpPr>
          <p:spPr>
            <a:xfrm>
              <a:off x="2204737" y="5805356"/>
              <a:ext cx="1010943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Val</a:t>
              </a:r>
              <a:endParaRPr lang="en-US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44A3894-9840-4DA6-8618-29193AB942D9}"/>
                </a:ext>
              </a:extLst>
            </p:cNvPr>
            <p:cNvSpPr/>
            <p:nvPr/>
          </p:nvSpPr>
          <p:spPr>
            <a:xfrm>
              <a:off x="6240016" y="5001088"/>
              <a:ext cx="1008112" cy="288032"/>
            </a:xfrm>
            <a:prstGeom prst="rect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5678B1A-12D4-4054-A5A6-6167D277E449}"/>
                </a:ext>
              </a:extLst>
            </p:cNvPr>
            <p:cNvSpPr/>
            <p:nvPr/>
          </p:nvSpPr>
          <p:spPr>
            <a:xfrm>
              <a:off x="5243228" y="5405104"/>
              <a:ext cx="1008112" cy="288032"/>
            </a:xfrm>
            <a:prstGeom prst="rect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803D6AD-3BCD-496A-8E28-6C3919E3A97D}"/>
                </a:ext>
              </a:extLst>
            </p:cNvPr>
            <p:cNvSpPr/>
            <p:nvPr/>
          </p:nvSpPr>
          <p:spPr>
            <a:xfrm>
              <a:off x="5231904" y="5805356"/>
              <a:ext cx="1008112" cy="288032"/>
            </a:xfrm>
            <a:prstGeom prst="rect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9C0D00BA-B839-4A6E-9DA3-2CD04A569C56}"/>
              </a:ext>
            </a:extLst>
          </p:cNvPr>
          <p:cNvSpPr txBox="1">
            <a:spLocks/>
          </p:cNvSpPr>
          <p:nvPr/>
        </p:nvSpPr>
        <p:spPr>
          <a:xfrm>
            <a:off x="3319658" y="2524818"/>
            <a:ext cx="5040560" cy="47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000" dirty="0"/>
              <a:t>The data is split in 5 </a:t>
            </a: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826751A3-3814-47B5-A64A-F4B3D60EE0DC}"/>
              </a:ext>
            </a:extLst>
          </p:cNvPr>
          <p:cNvSpPr txBox="1">
            <a:spLocks/>
          </p:cNvSpPr>
          <p:nvPr/>
        </p:nvSpPr>
        <p:spPr>
          <a:xfrm>
            <a:off x="0" y="3401013"/>
            <a:ext cx="12192000" cy="507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000" dirty="0"/>
              <a:t>Each of the 5 subsets is used for validating while the rest is used for training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2AE0CA-EA2F-49AC-8942-B1F7D16749A4}"/>
              </a:ext>
            </a:extLst>
          </p:cNvPr>
          <p:cNvSpPr txBox="1"/>
          <p:nvPr/>
        </p:nvSpPr>
        <p:spPr>
          <a:xfrm>
            <a:off x="2495680" y="3907262"/>
            <a:ext cx="83925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200" i="1" dirty="0" err="1">
                <a:solidFill>
                  <a:schemeClr val="accent1"/>
                </a:solidFill>
              </a:rPr>
              <a:t>Fold</a:t>
            </a:r>
            <a:r>
              <a:rPr lang="fr-FR" sz="1200" i="1" dirty="0">
                <a:solidFill>
                  <a:schemeClr val="accent1"/>
                </a:solidFill>
              </a:rPr>
              <a:t> 1</a:t>
            </a:r>
            <a:endParaRPr lang="en-US" sz="1200" i="1" dirty="0">
              <a:solidFill>
                <a:schemeClr val="accent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300416A-10AA-446F-A3B0-2252A608E085}"/>
              </a:ext>
            </a:extLst>
          </p:cNvPr>
          <p:cNvSpPr txBox="1"/>
          <p:nvPr/>
        </p:nvSpPr>
        <p:spPr>
          <a:xfrm>
            <a:off x="2495680" y="4312529"/>
            <a:ext cx="83925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200" i="1" dirty="0" err="1">
                <a:solidFill>
                  <a:schemeClr val="accent1"/>
                </a:solidFill>
              </a:rPr>
              <a:t>Fold</a:t>
            </a:r>
            <a:r>
              <a:rPr lang="fr-FR" sz="1200" i="1" dirty="0">
                <a:solidFill>
                  <a:schemeClr val="accent1"/>
                </a:solidFill>
              </a:rPr>
              <a:t> 2</a:t>
            </a:r>
            <a:endParaRPr lang="en-US" sz="1200" i="1" dirty="0">
              <a:solidFill>
                <a:schemeClr val="accent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FD1D5D2-AF45-48BA-8B08-3769097D31FC}"/>
              </a:ext>
            </a:extLst>
          </p:cNvPr>
          <p:cNvSpPr txBox="1"/>
          <p:nvPr/>
        </p:nvSpPr>
        <p:spPr>
          <a:xfrm>
            <a:off x="2512108" y="4716379"/>
            <a:ext cx="83925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200" i="1" dirty="0" err="1">
                <a:solidFill>
                  <a:schemeClr val="accent1"/>
                </a:solidFill>
              </a:rPr>
              <a:t>Fold</a:t>
            </a:r>
            <a:r>
              <a:rPr lang="fr-FR" sz="1200" i="1" dirty="0">
                <a:solidFill>
                  <a:schemeClr val="accent1"/>
                </a:solidFill>
              </a:rPr>
              <a:t> 3</a:t>
            </a:r>
            <a:endParaRPr lang="en-US" sz="1200" i="1" dirty="0">
              <a:solidFill>
                <a:schemeClr val="accent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E29AFBE-4001-43E3-9EB8-9168DB7605BE}"/>
              </a:ext>
            </a:extLst>
          </p:cNvPr>
          <p:cNvSpPr txBox="1"/>
          <p:nvPr/>
        </p:nvSpPr>
        <p:spPr>
          <a:xfrm>
            <a:off x="2512108" y="5117768"/>
            <a:ext cx="83925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200" i="1" dirty="0" err="1">
                <a:solidFill>
                  <a:schemeClr val="accent1"/>
                </a:solidFill>
              </a:rPr>
              <a:t>Fold</a:t>
            </a:r>
            <a:r>
              <a:rPr lang="fr-FR" sz="1200" i="1" dirty="0">
                <a:solidFill>
                  <a:schemeClr val="accent1"/>
                </a:solidFill>
              </a:rPr>
              <a:t> 4</a:t>
            </a:r>
            <a:endParaRPr lang="en-US" sz="1200" i="1" dirty="0">
              <a:solidFill>
                <a:schemeClr val="accent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EEDD35-4FAB-4E1A-8B1E-7E47793325F2}"/>
              </a:ext>
            </a:extLst>
          </p:cNvPr>
          <p:cNvSpPr txBox="1"/>
          <p:nvPr/>
        </p:nvSpPr>
        <p:spPr>
          <a:xfrm>
            <a:off x="2503615" y="5522567"/>
            <a:ext cx="83925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200" i="1" dirty="0" err="1">
                <a:solidFill>
                  <a:schemeClr val="accent1"/>
                </a:solidFill>
              </a:rPr>
              <a:t>Fold</a:t>
            </a:r>
            <a:r>
              <a:rPr lang="fr-FR" sz="1200" i="1" dirty="0">
                <a:solidFill>
                  <a:schemeClr val="accent1"/>
                </a:solidFill>
              </a:rPr>
              <a:t> 5</a:t>
            </a:r>
            <a:endParaRPr lang="en-US" sz="1200" i="1" dirty="0">
              <a:solidFill>
                <a:schemeClr val="accent1"/>
              </a:solidFill>
            </a:endParaRPr>
          </a:p>
        </p:txBody>
      </p:sp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408C668A-2CE0-4024-B4BE-317FD22EE3D1}"/>
              </a:ext>
            </a:extLst>
          </p:cNvPr>
          <p:cNvSpPr txBox="1">
            <a:spLocks/>
          </p:cNvSpPr>
          <p:nvPr/>
        </p:nvSpPr>
        <p:spPr>
          <a:xfrm>
            <a:off x="0" y="5923956"/>
            <a:ext cx="12192000" cy="507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000" dirty="0"/>
              <a:t>At each fold, the predictions are stored, and in the end you can evaluate your model on the whole dataset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9F9B53C-D878-4A40-AD78-0C498ED8D193}"/>
              </a:ext>
            </a:extLst>
          </p:cNvPr>
          <p:cNvSpPr/>
          <p:nvPr/>
        </p:nvSpPr>
        <p:spPr>
          <a:xfrm>
            <a:off x="3319658" y="6378405"/>
            <a:ext cx="5040560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7300 predictions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389087-7443-4E5B-9ACC-1B81F640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Solution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4A322-E08E-479A-9261-FF2520C5F1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9BC8294-CD7E-4399-832C-10F0DBBF1451}"/>
              </a:ext>
            </a:extLst>
          </p:cNvPr>
          <p:cNvSpPr/>
          <p:nvPr/>
        </p:nvSpPr>
        <p:spPr>
          <a:xfrm>
            <a:off x="7806876" y="536969"/>
            <a:ext cx="2928845" cy="55605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160EBC-06D7-4C45-82AB-B5334709EBAB}"/>
              </a:ext>
            </a:extLst>
          </p:cNvPr>
          <p:cNvSpPr/>
          <p:nvPr/>
        </p:nvSpPr>
        <p:spPr>
          <a:xfrm>
            <a:off x="4586319" y="536969"/>
            <a:ext cx="2355105" cy="55605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74B490CB-5889-8541-802F-B1AC0E6717C9}"/>
              </a:ext>
            </a:extLst>
          </p:cNvPr>
          <p:cNvSpPr/>
          <p:nvPr/>
        </p:nvSpPr>
        <p:spPr>
          <a:xfrm>
            <a:off x="1406905" y="761196"/>
            <a:ext cx="1160703" cy="1182284"/>
          </a:xfrm>
          <a:prstGeom prst="cube">
            <a:avLst>
              <a:gd name="adj" fmla="val 15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dirty="0" err="1"/>
              <a:t>Dicom</a:t>
            </a:r>
            <a:endParaRPr lang="en-US" dirty="0"/>
          </a:p>
          <a:p>
            <a:pPr algn="ctr"/>
            <a:r>
              <a:rPr lang="en-US" dirty="0"/>
              <a:t>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E90EB4-9587-AB4F-B757-85C10A095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532" y="774642"/>
            <a:ext cx="1254526" cy="132483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D756F5-F9B2-5B44-A9D7-83E84BEA590C}"/>
              </a:ext>
            </a:extLst>
          </p:cNvPr>
          <p:cNvCxnSpPr>
            <a:cxnSpLocks/>
            <a:stCxn id="36" idx="4"/>
            <a:endCxn id="2" idx="1"/>
          </p:cNvCxnSpPr>
          <p:nvPr/>
        </p:nvCxnSpPr>
        <p:spPr>
          <a:xfrm flipV="1">
            <a:off x="2384472" y="1440838"/>
            <a:ext cx="441866" cy="3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4" name="Picture 253">
            <a:extLst>
              <a:ext uri="{FF2B5EF4-FFF2-40B4-BE49-F238E27FC236}">
                <a16:creationId xmlns:a16="http://schemas.microsoft.com/office/drawing/2014/main" id="{F2143B07-0614-4680-B2F3-211436A98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972" y="536970"/>
            <a:ext cx="1247373" cy="1317283"/>
          </a:xfrm>
          <a:prstGeom prst="rect">
            <a:avLst/>
          </a:prstGeom>
        </p:spPr>
      </p:pic>
      <p:pic>
        <p:nvPicPr>
          <p:cNvPr id="253" name="Picture 252">
            <a:extLst>
              <a:ext uri="{FF2B5EF4-FFF2-40B4-BE49-F238E27FC236}">
                <a16:creationId xmlns:a16="http://schemas.microsoft.com/office/drawing/2014/main" id="{A05F5B0F-0759-45D9-A0DD-8E9C79970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033" y="577841"/>
            <a:ext cx="1247373" cy="1317283"/>
          </a:xfrm>
          <a:prstGeom prst="rect">
            <a:avLst/>
          </a:prstGeom>
        </p:spPr>
      </p:pic>
      <p:pic>
        <p:nvPicPr>
          <p:cNvPr id="252" name="Picture 251">
            <a:extLst>
              <a:ext uri="{FF2B5EF4-FFF2-40B4-BE49-F238E27FC236}">
                <a16:creationId xmlns:a16="http://schemas.microsoft.com/office/drawing/2014/main" id="{3E3E6764-BB00-4E2E-845A-D64242A43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94" y="618712"/>
            <a:ext cx="1247373" cy="1317283"/>
          </a:xfrm>
          <a:prstGeom prst="rect">
            <a:avLst/>
          </a:prstGeom>
        </p:spPr>
      </p:pic>
      <p:pic>
        <p:nvPicPr>
          <p:cNvPr id="251" name="Picture 250">
            <a:extLst>
              <a:ext uri="{FF2B5EF4-FFF2-40B4-BE49-F238E27FC236}">
                <a16:creationId xmlns:a16="http://schemas.microsoft.com/office/drawing/2014/main" id="{23F1DB0F-0797-4433-9984-250F4032D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155" y="659583"/>
            <a:ext cx="1247373" cy="1317283"/>
          </a:xfrm>
          <a:prstGeom prst="rect">
            <a:avLst/>
          </a:prstGeom>
        </p:spPr>
      </p:pic>
      <p:pic>
        <p:nvPicPr>
          <p:cNvPr id="250" name="Picture 249">
            <a:extLst>
              <a:ext uri="{FF2B5EF4-FFF2-40B4-BE49-F238E27FC236}">
                <a16:creationId xmlns:a16="http://schemas.microsoft.com/office/drawing/2014/main" id="{305458CD-EB51-4867-BA1B-5B5B4CC73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216" y="700454"/>
            <a:ext cx="1247373" cy="1317283"/>
          </a:xfrm>
          <a:prstGeom prst="rect">
            <a:avLst/>
          </a:prstGeom>
        </p:spPr>
      </p:pic>
      <p:pic>
        <p:nvPicPr>
          <p:cNvPr id="249" name="Picture 248">
            <a:extLst>
              <a:ext uri="{FF2B5EF4-FFF2-40B4-BE49-F238E27FC236}">
                <a16:creationId xmlns:a16="http://schemas.microsoft.com/office/drawing/2014/main" id="{7ED926B2-1D6A-4BC6-B500-8BF401CAA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277" y="741325"/>
            <a:ext cx="1247373" cy="13172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FE51469-0414-7E47-A38E-A27DEA5C9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338" y="782196"/>
            <a:ext cx="1247373" cy="1317283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5B2B5DF7-DC5E-48EA-A421-60F93EF247B6}"/>
              </a:ext>
            </a:extLst>
          </p:cNvPr>
          <p:cNvSpPr/>
          <p:nvPr/>
        </p:nvSpPr>
        <p:spPr>
          <a:xfrm>
            <a:off x="4803170" y="2485802"/>
            <a:ext cx="1883004" cy="931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Convolutional</a:t>
            </a:r>
            <a:r>
              <a:rPr lang="fr-FR" dirty="0"/>
              <a:t> Neural Network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6E96BD1-F4BC-435A-AF9E-6D58BF06D252}"/>
              </a:ext>
            </a:extLst>
          </p:cNvPr>
          <p:cNvCxnSpPr>
            <a:cxnSpLocks/>
            <a:stCxn id="45" idx="2"/>
            <a:endCxn id="232" idx="0"/>
          </p:cNvCxnSpPr>
          <p:nvPr/>
        </p:nvCxnSpPr>
        <p:spPr>
          <a:xfrm>
            <a:off x="5744672" y="3416892"/>
            <a:ext cx="0" cy="289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9800B8D-64D3-429D-A392-7F307346AA39}"/>
              </a:ext>
            </a:extLst>
          </p:cNvPr>
          <p:cNvSpPr/>
          <p:nvPr/>
        </p:nvSpPr>
        <p:spPr>
          <a:xfrm>
            <a:off x="5031018" y="4504266"/>
            <a:ext cx="1434818" cy="507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PE Classifier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7557C5E-1CA1-E94D-B8F0-222DE0A78E57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4055107" y="1437061"/>
            <a:ext cx="1062425" cy="6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6D324C6-FE3C-4A61-8CAC-8DA7B562C757}"/>
              </a:ext>
            </a:extLst>
          </p:cNvPr>
          <p:cNvCxnSpPr>
            <a:cxnSpLocks/>
            <a:stCxn id="3" idx="2"/>
            <a:endCxn id="45" idx="0"/>
          </p:cNvCxnSpPr>
          <p:nvPr/>
        </p:nvCxnSpPr>
        <p:spPr>
          <a:xfrm flipH="1">
            <a:off x="5744672" y="2099479"/>
            <a:ext cx="123" cy="386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207180FD-6EE7-4775-B243-8C238642EF44}"/>
              </a:ext>
            </a:extLst>
          </p:cNvPr>
          <p:cNvCxnSpPr>
            <a:cxnSpLocks/>
            <a:stCxn id="2" idx="2"/>
            <a:endCxn id="45" idx="1"/>
          </p:cNvCxnSpPr>
          <p:nvPr/>
        </p:nvCxnSpPr>
        <p:spPr>
          <a:xfrm rot="16200000" flipH="1">
            <a:off x="3700663" y="1848840"/>
            <a:ext cx="851868" cy="135314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F7E8FF7-CC1D-46B1-B7B4-9ED38E186856}"/>
              </a:ext>
            </a:extLst>
          </p:cNvPr>
          <p:cNvCxnSpPr>
            <a:cxnSpLocks/>
            <a:stCxn id="232" idx="2"/>
            <a:endCxn id="53" idx="0"/>
          </p:cNvCxnSpPr>
          <p:nvPr/>
        </p:nvCxnSpPr>
        <p:spPr>
          <a:xfrm>
            <a:off x="5744672" y="4214245"/>
            <a:ext cx="3755" cy="290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>
            <a:extLst>
              <a:ext uri="{FF2B5EF4-FFF2-40B4-BE49-F238E27FC236}">
                <a16:creationId xmlns:a16="http://schemas.microsoft.com/office/drawing/2014/main" id="{60021B37-C42D-4F88-88DF-D5265C123BB7}"/>
              </a:ext>
            </a:extLst>
          </p:cNvPr>
          <p:cNvSpPr/>
          <p:nvPr/>
        </p:nvSpPr>
        <p:spPr>
          <a:xfrm>
            <a:off x="5027263" y="3706808"/>
            <a:ext cx="1434818" cy="507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Features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7CB8751B-1161-49ED-91A8-97F5B50A1598}"/>
              </a:ext>
            </a:extLst>
          </p:cNvPr>
          <p:cNvCxnSpPr>
            <a:cxnSpLocks/>
            <a:stCxn id="232" idx="3"/>
            <a:endCxn id="160" idx="1"/>
          </p:cNvCxnSpPr>
          <p:nvPr/>
        </p:nvCxnSpPr>
        <p:spPr>
          <a:xfrm flipV="1">
            <a:off x="6462081" y="1504656"/>
            <a:ext cx="2614730" cy="2455871"/>
          </a:xfrm>
          <a:prstGeom prst="bentConnector3">
            <a:avLst>
              <a:gd name="adj1" fmla="val 3929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4CC7D48-5E8E-4EAA-A722-86D419BBBF20}"/>
              </a:ext>
            </a:extLst>
          </p:cNvPr>
          <p:cNvGrpSpPr/>
          <p:nvPr/>
        </p:nvGrpSpPr>
        <p:grpSpPr>
          <a:xfrm>
            <a:off x="9076811" y="686273"/>
            <a:ext cx="401035" cy="1366306"/>
            <a:chOff x="7032104" y="3770732"/>
            <a:chExt cx="401035" cy="1366306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ACB8ECEF-6080-4917-94D4-51395B344CA7}"/>
                </a:ext>
              </a:extLst>
            </p:cNvPr>
            <p:cNvGrpSpPr/>
            <p:nvPr/>
          </p:nvGrpSpPr>
          <p:grpSpPr>
            <a:xfrm>
              <a:off x="7289235" y="3770732"/>
              <a:ext cx="143904" cy="1095847"/>
              <a:chOff x="6996885" y="4076915"/>
              <a:chExt cx="143904" cy="1095847"/>
            </a:xfrm>
            <a:grpFill/>
          </p:grpSpPr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C8156BBC-D618-46B3-B4FD-106D38BD25E3}"/>
                  </a:ext>
                </a:extLst>
              </p:cNvPr>
              <p:cNvSpPr/>
              <p:nvPr/>
            </p:nvSpPr>
            <p:spPr>
              <a:xfrm>
                <a:off x="6996885" y="407691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5DFA9327-C9D1-4C2B-90B7-AFD278B4DDD8}"/>
                  </a:ext>
                </a:extLst>
              </p:cNvPr>
              <p:cNvSpPr/>
              <p:nvPr/>
            </p:nvSpPr>
            <p:spPr>
              <a:xfrm>
                <a:off x="6996885" y="423361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FA629B0C-22A6-4AF1-88CE-8C6BEDF65CAE}"/>
                  </a:ext>
                </a:extLst>
              </p:cNvPr>
              <p:cNvSpPr/>
              <p:nvPr/>
            </p:nvSpPr>
            <p:spPr>
              <a:xfrm>
                <a:off x="6996885" y="4390323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F600917C-F60F-4213-8A31-D9CA797F316D}"/>
                  </a:ext>
                </a:extLst>
              </p:cNvPr>
              <p:cNvSpPr/>
              <p:nvPr/>
            </p:nvSpPr>
            <p:spPr>
              <a:xfrm>
                <a:off x="6996885" y="4547027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D0A5FCDD-2948-4C6C-A06D-02D195CEB997}"/>
                  </a:ext>
                </a:extLst>
              </p:cNvPr>
              <p:cNvSpPr/>
              <p:nvPr/>
            </p:nvSpPr>
            <p:spPr>
              <a:xfrm>
                <a:off x="6996885" y="4703731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299C1285-E383-4D8D-B267-7C4CC06E4C92}"/>
                  </a:ext>
                </a:extLst>
              </p:cNvPr>
              <p:cNvSpPr/>
              <p:nvPr/>
            </p:nvSpPr>
            <p:spPr>
              <a:xfrm>
                <a:off x="6996885" y="486043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E04ADA8D-57BA-4672-9767-6DAC2BD21A4E}"/>
                  </a:ext>
                </a:extLst>
              </p:cNvPr>
              <p:cNvSpPr/>
              <p:nvPr/>
            </p:nvSpPr>
            <p:spPr>
              <a:xfrm>
                <a:off x="6996885" y="501713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34772A39-6BCE-4B4A-B57E-576DEADB0260}"/>
                </a:ext>
              </a:extLst>
            </p:cNvPr>
            <p:cNvGrpSpPr/>
            <p:nvPr/>
          </p:nvGrpSpPr>
          <p:grpSpPr>
            <a:xfrm>
              <a:off x="7252502" y="3809369"/>
              <a:ext cx="143904" cy="1095847"/>
              <a:chOff x="6996885" y="4076915"/>
              <a:chExt cx="143904" cy="1095847"/>
            </a:xfrm>
            <a:grpFill/>
          </p:grpSpPr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0C8CA7DC-C469-45CB-96CE-05B10AE29804}"/>
                  </a:ext>
                </a:extLst>
              </p:cNvPr>
              <p:cNvSpPr/>
              <p:nvPr/>
            </p:nvSpPr>
            <p:spPr>
              <a:xfrm>
                <a:off x="6996885" y="407691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D59B3BF7-45BC-4061-9E7E-B57447A83FBC}"/>
                  </a:ext>
                </a:extLst>
              </p:cNvPr>
              <p:cNvSpPr/>
              <p:nvPr/>
            </p:nvSpPr>
            <p:spPr>
              <a:xfrm>
                <a:off x="6996885" y="423361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0A054A77-2DEE-4170-BD23-DBD431C53F5B}"/>
                  </a:ext>
                </a:extLst>
              </p:cNvPr>
              <p:cNvSpPr/>
              <p:nvPr/>
            </p:nvSpPr>
            <p:spPr>
              <a:xfrm>
                <a:off x="6996885" y="4390323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06C54351-AC9F-4177-A34E-91C194410CED}"/>
                  </a:ext>
                </a:extLst>
              </p:cNvPr>
              <p:cNvSpPr/>
              <p:nvPr/>
            </p:nvSpPr>
            <p:spPr>
              <a:xfrm>
                <a:off x="6996885" y="4547027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7B1EC8A5-CCC9-4EDB-890C-342E7D2C0253}"/>
                  </a:ext>
                </a:extLst>
              </p:cNvPr>
              <p:cNvSpPr/>
              <p:nvPr/>
            </p:nvSpPr>
            <p:spPr>
              <a:xfrm>
                <a:off x="6996885" y="4703731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977A42B6-F2F2-4AC0-92E7-AD0499CC7834}"/>
                  </a:ext>
                </a:extLst>
              </p:cNvPr>
              <p:cNvSpPr/>
              <p:nvPr/>
            </p:nvSpPr>
            <p:spPr>
              <a:xfrm>
                <a:off x="6996885" y="486043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B4F6DC5B-F1FA-417D-81EB-48C3D4F1FBFF}"/>
                  </a:ext>
                </a:extLst>
              </p:cNvPr>
              <p:cNvSpPr/>
              <p:nvPr/>
            </p:nvSpPr>
            <p:spPr>
              <a:xfrm>
                <a:off x="6996885" y="501713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063D9226-AEF6-4E57-B3EB-927D1D6DCA27}"/>
                </a:ext>
              </a:extLst>
            </p:cNvPr>
            <p:cNvGrpSpPr/>
            <p:nvPr/>
          </p:nvGrpSpPr>
          <p:grpSpPr>
            <a:xfrm>
              <a:off x="7215769" y="3848006"/>
              <a:ext cx="143904" cy="1095847"/>
              <a:chOff x="6996885" y="4076915"/>
              <a:chExt cx="143904" cy="1095847"/>
            </a:xfrm>
            <a:grpFill/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9FE1C7F-4E24-4C5A-9287-033CD8004CFF}"/>
                  </a:ext>
                </a:extLst>
              </p:cNvPr>
              <p:cNvSpPr/>
              <p:nvPr/>
            </p:nvSpPr>
            <p:spPr>
              <a:xfrm>
                <a:off x="6996885" y="407691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B1BCD68-43F5-4487-80F8-9AD7B0C84DAC}"/>
                  </a:ext>
                </a:extLst>
              </p:cNvPr>
              <p:cNvSpPr/>
              <p:nvPr/>
            </p:nvSpPr>
            <p:spPr>
              <a:xfrm>
                <a:off x="6996885" y="423361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49B79647-A0E0-4098-9842-0F5577FCEA41}"/>
                  </a:ext>
                </a:extLst>
              </p:cNvPr>
              <p:cNvSpPr/>
              <p:nvPr/>
            </p:nvSpPr>
            <p:spPr>
              <a:xfrm>
                <a:off x="6996885" y="4390323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001116FE-17D1-4E6A-882B-8223101A2542}"/>
                  </a:ext>
                </a:extLst>
              </p:cNvPr>
              <p:cNvSpPr/>
              <p:nvPr/>
            </p:nvSpPr>
            <p:spPr>
              <a:xfrm>
                <a:off x="6996885" y="4547027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D08DC638-DA0C-45C3-B8DD-F3E7353F8F66}"/>
                  </a:ext>
                </a:extLst>
              </p:cNvPr>
              <p:cNvSpPr/>
              <p:nvPr/>
            </p:nvSpPr>
            <p:spPr>
              <a:xfrm>
                <a:off x="6996885" y="4703731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B7458B62-91DA-4CF6-B237-10F8B1B59E65}"/>
                  </a:ext>
                </a:extLst>
              </p:cNvPr>
              <p:cNvSpPr/>
              <p:nvPr/>
            </p:nvSpPr>
            <p:spPr>
              <a:xfrm>
                <a:off x="6996885" y="486043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A3429E76-B012-4909-B8F0-95A4338CF909}"/>
                  </a:ext>
                </a:extLst>
              </p:cNvPr>
              <p:cNvSpPr/>
              <p:nvPr/>
            </p:nvSpPr>
            <p:spPr>
              <a:xfrm>
                <a:off x="6996885" y="501713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080C9970-5AFF-475E-917F-E1611CB34981}"/>
                </a:ext>
              </a:extLst>
            </p:cNvPr>
            <p:cNvGrpSpPr/>
            <p:nvPr/>
          </p:nvGrpSpPr>
          <p:grpSpPr>
            <a:xfrm>
              <a:off x="7179036" y="3886643"/>
              <a:ext cx="143904" cy="1095847"/>
              <a:chOff x="6996885" y="4076915"/>
              <a:chExt cx="143904" cy="1095847"/>
            </a:xfrm>
            <a:grpFill/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20B4BB7B-4E0B-4FA5-9E12-592CACAC9260}"/>
                  </a:ext>
                </a:extLst>
              </p:cNvPr>
              <p:cNvSpPr/>
              <p:nvPr/>
            </p:nvSpPr>
            <p:spPr>
              <a:xfrm>
                <a:off x="6996885" y="407691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189A9A30-D162-41F0-B822-67B32DEDE56B}"/>
                  </a:ext>
                </a:extLst>
              </p:cNvPr>
              <p:cNvSpPr/>
              <p:nvPr/>
            </p:nvSpPr>
            <p:spPr>
              <a:xfrm>
                <a:off x="6996885" y="423361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F8F2659C-CA4C-48C1-9B2D-DDF8C94FEF63}"/>
                  </a:ext>
                </a:extLst>
              </p:cNvPr>
              <p:cNvSpPr/>
              <p:nvPr/>
            </p:nvSpPr>
            <p:spPr>
              <a:xfrm>
                <a:off x="6996885" y="4390323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0C77437E-4D41-45E9-A732-8D003D25276B}"/>
                  </a:ext>
                </a:extLst>
              </p:cNvPr>
              <p:cNvSpPr/>
              <p:nvPr/>
            </p:nvSpPr>
            <p:spPr>
              <a:xfrm>
                <a:off x="6996885" y="4547027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6ED86DAB-B4E6-49DE-8738-ACEE5934D8BE}"/>
                  </a:ext>
                </a:extLst>
              </p:cNvPr>
              <p:cNvSpPr/>
              <p:nvPr/>
            </p:nvSpPr>
            <p:spPr>
              <a:xfrm>
                <a:off x="6996885" y="4703731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4C66F0DC-FBC8-4482-88F3-DDADC70E8970}"/>
                  </a:ext>
                </a:extLst>
              </p:cNvPr>
              <p:cNvSpPr/>
              <p:nvPr/>
            </p:nvSpPr>
            <p:spPr>
              <a:xfrm>
                <a:off x="6996885" y="486043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A218FBCC-8E56-4CE4-B40A-88C1A21AF40F}"/>
                  </a:ext>
                </a:extLst>
              </p:cNvPr>
              <p:cNvSpPr/>
              <p:nvPr/>
            </p:nvSpPr>
            <p:spPr>
              <a:xfrm>
                <a:off x="6996885" y="501713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772AA36A-A382-4403-A63A-CC2B806B39C3}"/>
                </a:ext>
              </a:extLst>
            </p:cNvPr>
            <p:cNvGrpSpPr/>
            <p:nvPr/>
          </p:nvGrpSpPr>
          <p:grpSpPr>
            <a:xfrm>
              <a:off x="7142303" y="3925280"/>
              <a:ext cx="143904" cy="1095847"/>
              <a:chOff x="6996885" y="4076915"/>
              <a:chExt cx="143904" cy="1095847"/>
            </a:xfrm>
            <a:grpFill/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DD36EB4C-100C-476A-AD95-58DB732DD14A}"/>
                  </a:ext>
                </a:extLst>
              </p:cNvPr>
              <p:cNvSpPr/>
              <p:nvPr/>
            </p:nvSpPr>
            <p:spPr>
              <a:xfrm>
                <a:off x="6996885" y="407691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ED2BAA3C-C0F0-45B7-B494-437BF3DE4269}"/>
                  </a:ext>
                </a:extLst>
              </p:cNvPr>
              <p:cNvSpPr/>
              <p:nvPr/>
            </p:nvSpPr>
            <p:spPr>
              <a:xfrm>
                <a:off x="6996885" y="423361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2CBF28CB-AC72-4C96-A1F3-91CCC6BC4B75}"/>
                  </a:ext>
                </a:extLst>
              </p:cNvPr>
              <p:cNvSpPr/>
              <p:nvPr/>
            </p:nvSpPr>
            <p:spPr>
              <a:xfrm>
                <a:off x="6996885" y="4390323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5318B69B-65F6-4AEE-AD80-2A68EB1A7313}"/>
                  </a:ext>
                </a:extLst>
              </p:cNvPr>
              <p:cNvSpPr/>
              <p:nvPr/>
            </p:nvSpPr>
            <p:spPr>
              <a:xfrm>
                <a:off x="6996885" y="4547027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30412649-3168-41AC-AE27-2AE6DE548D03}"/>
                  </a:ext>
                </a:extLst>
              </p:cNvPr>
              <p:cNvSpPr/>
              <p:nvPr/>
            </p:nvSpPr>
            <p:spPr>
              <a:xfrm>
                <a:off x="6996885" y="4703731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8CF8C96F-6244-41B2-9D34-CA186AB69075}"/>
                  </a:ext>
                </a:extLst>
              </p:cNvPr>
              <p:cNvSpPr/>
              <p:nvPr/>
            </p:nvSpPr>
            <p:spPr>
              <a:xfrm>
                <a:off x="6996885" y="486043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DA612137-52F3-4AF1-9043-C4C73F94167F}"/>
                  </a:ext>
                </a:extLst>
              </p:cNvPr>
              <p:cNvSpPr/>
              <p:nvPr/>
            </p:nvSpPr>
            <p:spPr>
              <a:xfrm>
                <a:off x="6996885" y="501713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74B68E80-DD44-485F-A2CB-75A6412BD8BE}"/>
                </a:ext>
              </a:extLst>
            </p:cNvPr>
            <p:cNvGrpSpPr/>
            <p:nvPr/>
          </p:nvGrpSpPr>
          <p:grpSpPr>
            <a:xfrm>
              <a:off x="7105570" y="3963917"/>
              <a:ext cx="143904" cy="1095847"/>
              <a:chOff x="6996885" y="4076915"/>
              <a:chExt cx="143904" cy="1095847"/>
            </a:xfrm>
            <a:grpFill/>
          </p:grpSpPr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8E98D413-DF03-452A-B143-A855669ADC1C}"/>
                  </a:ext>
                </a:extLst>
              </p:cNvPr>
              <p:cNvSpPr/>
              <p:nvPr/>
            </p:nvSpPr>
            <p:spPr>
              <a:xfrm>
                <a:off x="6996885" y="407691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C340D84-7F7D-4A09-A8C1-A5FD991A5777}"/>
                  </a:ext>
                </a:extLst>
              </p:cNvPr>
              <p:cNvSpPr/>
              <p:nvPr/>
            </p:nvSpPr>
            <p:spPr>
              <a:xfrm>
                <a:off x="6996885" y="423361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4CE54762-C551-4B76-ACC3-93246E8E2154}"/>
                  </a:ext>
                </a:extLst>
              </p:cNvPr>
              <p:cNvSpPr/>
              <p:nvPr/>
            </p:nvSpPr>
            <p:spPr>
              <a:xfrm>
                <a:off x="6996885" y="4390323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39A6C51A-408D-4B09-B48E-EB0CB6864CCE}"/>
                  </a:ext>
                </a:extLst>
              </p:cNvPr>
              <p:cNvSpPr/>
              <p:nvPr/>
            </p:nvSpPr>
            <p:spPr>
              <a:xfrm>
                <a:off x="6996885" y="4547027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9E2D0AA-97BA-4380-A758-18062511335E}"/>
                  </a:ext>
                </a:extLst>
              </p:cNvPr>
              <p:cNvSpPr/>
              <p:nvPr/>
            </p:nvSpPr>
            <p:spPr>
              <a:xfrm>
                <a:off x="6996885" y="4703731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3B142B98-F931-48CC-8596-E42C2F569343}"/>
                  </a:ext>
                </a:extLst>
              </p:cNvPr>
              <p:cNvSpPr/>
              <p:nvPr/>
            </p:nvSpPr>
            <p:spPr>
              <a:xfrm>
                <a:off x="6996885" y="486043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DD9A62CD-86DA-4F86-B007-07BA8C73EE64}"/>
                  </a:ext>
                </a:extLst>
              </p:cNvPr>
              <p:cNvSpPr/>
              <p:nvPr/>
            </p:nvSpPr>
            <p:spPr>
              <a:xfrm>
                <a:off x="6996885" y="501713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BD541985-58C7-4B97-BEB9-5E8AE7CACCA4}"/>
                </a:ext>
              </a:extLst>
            </p:cNvPr>
            <p:cNvGrpSpPr/>
            <p:nvPr/>
          </p:nvGrpSpPr>
          <p:grpSpPr>
            <a:xfrm>
              <a:off x="7068837" y="4002554"/>
              <a:ext cx="143904" cy="1095847"/>
              <a:chOff x="6996885" y="4076915"/>
              <a:chExt cx="143904" cy="1095847"/>
            </a:xfrm>
            <a:grpFill/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4F4B90EE-568C-4B12-879B-70C19F7FF540}"/>
                  </a:ext>
                </a:extLst>
              </p:cNvPr>
              <p:cNvSpPr/>
              <p:nvPr/>
            </p:nvSpPr>
            <p:spPr>
              <a:xfrm>
                <a:off x="6996885" y="407691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43CC3CB-E72A-48AB-B091-500C25FDEFB5}"/>
                  </a:ext>
                </a:extLst>
              </p:cNvPr>
              <p:cNvSpPr/>
              <p:nvPr/>
            </p:nvSpPr>
            <p:spPr>
              <a:xfrm>
                <a:off x="6996885" y="423361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658F35EB-233C-4B37-AE99-1C913DAACFB4}"/>
                  </a:ext>
                </a:extLst>
              </p:cNvPr>
              <p:cNvSpPr/>
              <p:nvPr/>
            </p:nvSpPr>
            <p:spPr>
              <a:xfrm>
                <a:off x="6996885" y="4390323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AC6059D6-959D-4C37-A65A-B73CC281D79F}"/>
                  </a:ext>
                </a:extLst>
              </p:cNvPr>
              <p:cNvSpPr/>
              <p:nvPr/>
            </p:nvSpPr>
            <p:spPr>
              <a:xfrm>
                <a:off x="6996885" y="4547027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F672B4A1-F8B3-4967-BAC2-0A468122AE93}"/>
                  </a:ext>
                </a:extLst>
              </p:cNvPr>
              <p:cNvSpPr/>
              <p:nvPr/>
            </p:nvSpPr>
            <p:spPr>
              <a:xfrm>
                <a:off x="6996885" y="4703731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C829CFA5-B465-4071-B640-FFF15CE73EB6}"/>
                  </a:ext>
                </a:extLst>
              </p:cNvPr>
              <p:cNvSpPr/>
              <p:nvPr/>
            </p:nvSpPr>
            <p:spPr>
              <a:xfrm>
                <a:off x="6996885" y="486043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90E9B271-7C94-4EDA-968F-646934417A8C}"/>
                  </a:ext>
                </a:extLst>
              </p:cNvPr>
              <p:cNvSpPr/>
              <p:nvPr/>
            </p:nvSpPr>
            <p:spPr>
              <a:xfrm>
                <a:off x="6996885" y="501713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02BE0E6-5EC8-4EB3-A110-D665C9A4EEAB}"/>
                </a:ext>
              </a:extLst>
            </p:cNvPr>
            <p:cNvGrpSpPr/>
            <p:nvPr/>
          </p:nvGrpSpPr>
          <p:grpSpPr>
            <a:xfrm>
              <a:off x="7032104" y="4041191"/>
              <a:ext cx="143904" cy="1095847"/>
              <a:chOff x="6996885" y="4076915"/>
              <a:chExt cx="143904" cy="1095847"/>
            </a:xfrm>
            <a:grpFill/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9AFA2CA-F83E-44E4-A533-4B32798330EE}"/>
                  </a:ext>
                </a:extLst>
              </p:cNvPr>
              <p:cNvSpPr/>
              <p:nvPr/>
            </p:nvSpPr>
            <p:spPr>
              <a:xfrm>
                <a:off x="6996885" y="407691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CF322F27-3156-4FD0-A235-CD3B1909272B}"/>
                  </a:ext>
                </a:extLst>
              </p:cNvPr>
              <p:cNvSpPr/>
              <p:nvPr/>
            </p:nvSpPr>
            <p:spPr>
              <a:xfrm>
                <a:off x="6996885" y="423361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C1B6CEC-2CE1-4931-A539-4368F1F8671B}"/>
                  </a:ext>
                </a:extLst>
              </p:cNvPr>
              <p:cNvSpPr/>
              <p:nvPr/>
            </p:nvSpPr>
            <p:spPr>
              <a:xfrm>
                <a:off x="6996885" y="4390323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8209FD45-8431-4447-9D9B-70DE75FE70B8}"/>
                  </a:ext>
                </a:extLst>
              </p:cNvPr>
              <p:cNvSpPr/>
              <p:nvPr/>
            </p:nvSpPr>
            <p:spPr>
              <a:xfrm>
                <a:off x="6996885" y="4547027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93718D03-936A-42D6-8171-C8CD5E226C18}"/>
                  </a:ext>
                </a:extLst>
              </p:cNvPr>
              <p:cNvSpPr/>
              <p:nvPr/>
            </p:nvSpPr>
            <p:spPr>
              <a:xfrm>
                <a:off x="6996885" y="4703731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70DD1D29-F2AA-4DE8-A9B7-C8EACBFE0C28}"/>
                  </a:ext>
                </a:extLst>
              </p:cNvPr>
              <p:cNvSpPr/>
              <p:nvPr/>
            </p:nvSpPr>
            <p:spPr>
              <a:xfrm>
                <a:off x="6996885" y="4860435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82888386-29BF-4821-A14A-2CCB480F8116}"/>
                  </a:ext>
                </a:extLst>
              </p:cNvPr>
              <p:cNvSpPr/>
              <p:nvPr/>
            </p:nvSpPr>
            <p:spPr>
              <a:xfrm>
                <a:off x="6996885" y="5017139"/>
                <a:ext cx="143904" cy="15562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8270ABF-06F1-4DD1-B576-8C58BC644A42}"/>
              </a:ext>
            </a:extLst>
          </p:cNvPr>
          <p:cNvSpPr txBox="1"/>
          <p:nvPr/>
        </p:nvSpPr>
        <p:spPr>
          <a:xfrm>
            <a:off x="4586319" y="6196541"/>
            <a:ext cx="23551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>
                <a:solidFill>
                  <a:schemeClr val="accent1"/>
                </a:solidFill>
              </a:rPr>
              <a:t>1</a:t>
            </a:r>
            <a:r>
              <a:rPr lang="fr-FR" sz="2500" baseline="30000" dirty="0">
                <a:solidFill>
                  <a:schemeClr val="accent1"/>
                </a:solidFill>
              </a:rPr>
              <a:t>st</a:t>
            </a:r>
            <a:r>
              <a:rPr lang="fr-FR" sz="2500" dirty="0">
                <a:solidFill>
                  <a:schemeClr val="accent1"/>
                </a:solidFill>
              </a:rPr>
              <a:t> </a:t>
            </a:r>
            <a:r>
              <a:rPr lang="fr-FR" sz="2500" dirty="0" err="1">
                <a:solidFill>
                  <a:schemeClr val="accent1"/>
                </a:solidFill>
              </a:rPr>
              <a:t>Level</a:t>
            </a:r>
            <a:r>
              <a:rPr lang="fr-FR" sz="2500" dirty="0">
                <a:solidFill>
                  <a:schemeClr val="accent1"/>
                </a:solidFill>
              </a:rPr>
              <a:t> Model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C9C58A8-036E-4536-9734-7C0E39947DB2}"/>
              </a:ext>
            </a:extLst>
          </p:cNvPr>
          <p:cNvSpPr txBox="1"/>
          <p:nvPr/>
        </p:nvSpPr>
        <p:spPr>
          <a:xfrm>
            <a:off x="8079894" y="6169157"/>
            <a:ext cx="23551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>
                <a:solidFill>
                  <a:schemeClr val="accent1"/>
                </a:solidFill>
              </a:rPr>
              <a:t>2</a:t>
            </a:r>
            <a:r>
              <a:rPr lang="fr-FR" sz="2500" baseline="30000" dirty="0">
                <a:solidFill>
                  <a:schemeClr val="accent1"/>
                </a:solidFill>
              </a:rPr>
              <a:t>nd</a:t>
            </a:r>
            <a:r>
              <a:rPr lang="fr-FR" sz="2500" dirty="0">
                <a:solidFill>
                  <a:schemeClr val="accent1"/>
                </a:solidFill>
              </a:rPr>
              <a:t> </a:t>
            </a:r>
            <a:r>
              <a:rPr lang="fr-FR" sz="2500" dirty="0" err="1">
                <a:solidFill>
                  <a:schemeClr val="accent1"/>
                </a:solidFill>
              </a:rPr>
              <a:t>Level</a:t>
            </a:r>
            <a:r>
              <a:rPr lang="fr-FR" sz="2500" dirty="0">
                <a:solidFill>
                  <a:schemeClr val="accent1"/>
                </a:solidFill>
              </a:rPr>
              <a:t> Model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E988FB-49BF-4243-96D3-5017C6F35194}"/>
              </a:ext>
            </a:extLst>
          </p:cNvPr>
          <p:cNvSpPr/>
          <p:nvPr/>
        </p:nvSpPr>
        <p:spPr>
          <a:xfrm>
            <a:off x="2966467" y="2958699"/>
            <a:ext cx="1707707" cy="307766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2"/>
                </a:solidFill>
              </a:rPr>
              <a:t>Feature extraction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3CBB18E-20FD-4FF9-B7BF-87D048613097}"/>
              </a:ext>
            </a:extLst>
          </p:cNvPr>
          <p:cNvSpPr/>
          <p:nvPr/>
        </p:nvSpPr>
        <p:spPr>
          <a:xfrm>
            <a:off x="8315946" y="2446509"/>
            <a:ext cx="1883004" cy="931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Sequential</a:t>
            </a:r>
            <a:r>
              <a:rPr lang="fr-FR" dirty="0"/>
              <a:t> Model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396F6B-3ACE-49CF-B94C-C4EB9A724988}"/>
              </a:ext>
            </a:extLst>
          </p:cNvPr>
          <p:cNvCxnSpPr>
            <a:cxnSpLocks/>
            <a:stCxn id="186" idx="3"/>
            <a:endCxn id="57" idx="0"/>
          </p:cNvCxnSpPr>
          <p:nvPr/>
        </p:nvCxnSpPr>
        <p:spPr>
          <a:xfrm>
            <a:off x="9257448" y="1936131"/>
            <a:ext cx="0" cy="51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E9C750B-3970-4797-86B1-E92974111D2E}"/>
              </a:ext>
            </a:extLst>
          </p:cNvPr>
          <p:cNvSpPr/>
          <p:nvPr/>
        </p:nvSpPr>
        <p:spPr>
          <a:xfrm>
            <a:off x="5117532" y="5305977"/>
            <a:ext cx="1254526" cy="573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Image </a:t>
            </a:r>
            <a:r>
              <a:rPr lang="fr-FR" sz="1600" dirty="0" err="1"/>
              <a:t>level</a:t>
            </a:r>
            <a:r>
              <a:rPr lang="fr-FR" sz="1600" dirty="0"/>
              <a:t> </a:t>
            </a:r>
            <a:r>
              <a:rPr lang="fr-FR" sz="1600" dirty="0" err="1"/>
              <a:t>prediction</a:t>
            </a:r>
            <a:endParaRPr lang="fr-FR" sz="1600" dirty="0"/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F406FC25-138D-4856-9177-4420D0D5BF3D}"/>
              </a:ext>
            </a:extLst>
          </p:cNvPr>
          <p:cNvCxnSpPr>
            <a:cxnSpLocks/>
            <a:stCxn id="53" idx="2"/>
            <a:endCxn id="75" idx="0"/>
          </p:cNvCxnSpPr>
          <p:nvPr/>
        </p:nvCxnSpPr>
        <p:spPr>
          <a:xfrm flipH="1">
            <a:off x="5744795" y="5011703"/>
            <a:ext cx="3632" cy="294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2" name="Rectangle 311">
            <a:extLst>
              <a:ext uri="{FF2B5EF4-FFF2-40B4-BE49-F238E27FC236}">
                <a16:creationId xmlns:a16="http://schemas.microsoft.com/office/drawing/2014/main" id="{A85D4308-34E0-4CC2-827E-13F3DC61318A}"/>
              </a:ext>
            </a:extLst>
          </p:cNvPr>
          <p:cNvSpPr/>
          <p:nvPr/>
        </p:nvSpPr>
        <p:spPr>
          <a:xfrm>
            <a:off x="8081016" y="5304707"/>
            <a:ext cx="1085415" cy="573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Image </a:t>
            </a:r>
            <a:r>
              <a:rPr lang="fr-FR" sz="1400" dirty="0" err="1"/>
              <a:t>level</a:t>
            </a:r>
            <a:r>
              <a:rPr lang="fr-FR" sz="1400" dirty="0"/>
              <a:t> predictions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63AE0778-4100-4485-B109-13DC04EE92BF}"/>
              </a:ext>
            </a:extLst>
          </p:cNvPr>
          <p:cNvSpPr/>
          <p:nvPr/>
        </p:nvSpPr>
        <p:spPr>
          <a:xfrm>
            <a:off x="9284113" y="5304707"/>
            <a:ext cx="1173167" cy="573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Patient </a:t>
            </a:r>
            <a:r>
              <a:rPr lang="fr-FR" sz="1400" dirty="0" err="1"/>
              <a:t>level</a:t>
            </a:r>
            <a:r>
              <a:rPr lang="fr-FR" sz="1400" dirty="0"/>
              <a:t> predictions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3F76F8A-E2A5-466A-A150-82913ACA2370}"/>
              </a:ext>
            </a:extLst>
          </p:cNvPr>
          <p:cNvSpPr/>
          <p:nvPr/>
        </p:nvSpPr>
        <p:spPr>
          <a:xfrm>
            <a:off x="8079894" y="4488069"/>
            <a:ext cx="1086537" cy="507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Classifier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2E5EEB7-DDC4-4C33-BD68-CB056FD7FFAF}"/>
              </a:ext>
            </a:extLst>
          </p:cNvPr>
          <p:cNvSpPr/>
          <p:nvPr/>
        </p:nvSpPr>
        <p:spPr>
          <a:xfrm>
            <a:off x="9321858" y="4488069"/>
            <a:ext cx="1086537" cy="507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Classifier</a:t>
            </a:r>
          </a:p>
        </p:txBody>
      </p: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E71BE7D2-6415-4F93-BF36-104471F09E87}"/>
              </a:ext>
            </a:extLst>
          </p:cNvPr>
          <p:cNvCxnSpPr>
            <a:cxnSpLocks/>
            <a:stCxn id="117" idx="2"/>
            <a:endCxn id="312" idx="0"/>
          </p:cNvCxnSpPr>
          <p:nvPr/>
        </p:nvCxnSpPr>
        <p:spPr>
          <a:xfrm>
            <a:off x="8623163" y="4995506"/>
            <a:ext cx="561" cy="309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88EC58AA-BD75-4C8C-8CE3-8D65008408D9}"/>
              </a:ext>
            </a:extLst>
          </p:cNvPr>
          <p:cNvCxnSpPr>
            <a:cxnSpLocks/>
            <a:stCxn id="118" idx="2"/>
            <a:endCxn id="315" idx="0"/>
          </p:cNvCxnSpPr>
          <p:nvPr/>
        </p:nvCxnSpPr>
        <p:spPr>
          <a:xfrm>
            <a:off x="9865127" y="4995506"/>
            <a:ext cx="5570" cy="309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5" name="Rectangle 334">
            <a:extLst>
              <a:ext uri="{FF2B5EF4-FFF2-40B4-BE49-F238E27FC236}">
                <a16:creationId xmlns:a16="http://schemas.microsoft.com/office/drawing/2014/main" id="{0F732F2E-934F-4879-B9DD-8FEF37455334}"/>
              </a:ext>
            </a:extLst>
          </p:cNvPr>
          <p:cNvSpPr/>
          <p:nvPr/>
        </p:nvSpPr>
        <p:spPr>
          <a:xfrm>
            <a:off x="9319585" y="3679115"/>
            <a:ext cx="1086537" cy="507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Pooling</a:t>
            </a:r>
            <a:endParaRPr lang="fr-FR" dirty="0"/>
          </a:p>
        </p:txBody>
      </p: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D553386C-42DB-4209-8E8D-62A4B9331C3C}"/>
              </a:ext>
            </a:extLst>
          </p:cNvPr>
          <p:cNvCxnSpPr>
            <a:cxnSpLocks/>
            <a:stCxn id="335" idx="2"/>
          </p:cNvCxnSpPr>
          <p:nvPr/>
        </p:nvCxnSpPr>
        <p:spPr>
          <a:xfrm flipH="1">
            <a:off x="9862853" y="4186552"/>
            <a:ext cx="1" cy="301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Connector: Elbow 339">
            <a:extLst>
              <a:ext uri="{FF2B5EF4-FFF2-40B4-BE49-F238E27FC236}">
                <a16:creationId xmlns:a16="http://schemas.microsoft.com/office/drawing/2014/main" id="{25F63E44-C454-4E23-B7E2-F1697968ABC4}"/>
              </a:ext>
            </a:extLst>
          </p:cNvPr>
          <p:cNvCxnSpPr>
            <a:stCxn id="57" idx="2"/>
            <a:endCxn id="117" idx="0"/>
          </p:cNvCxnSpPr>
          <p:nvPr/>
        </p:nvCxnSpPr>
        <p:spPr>
          <a:xfrm rot="5400000">
            <a:off x="8385071" y="3615692"/>
            <a:ext cx="1110470" cy="634285"/>
          </a:xfrm>
          <a:prstGeom prst="bentConnector3">
            <a:avLst>
              <a:gd name="adj1" fmla="val 13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or: Elbow 341">
            <a:extLst>
              <a:ext uri="{FF2B5EF4-FFF2-40B4-BE49-F238E27FC236}">
                <a16:creationId xmlns:a16="http://schemas.microsoft.com/office/drawing/2014/main" id="{46B7E9C2-34E0-414E-898E-12DD54755F8C}"/>
              </a:ext>
            </a:extLst>
          </p:cNvPr>
          <p:cNvCxnSpPr>
            <a:stCxn id="57" idx="2"/>
            <a:endCxn id="335" idx="0"/>
          </p:cNvCxnSpPr>
          <p:nvPr/>
        </p:nvCxnSpPr>
        <p:spPr>
          <a:xfrm rot="16200000" flipH="1">
            <a:off x="9409393" y="3225654"/>
            <a:ext cx="301516" cy="6054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53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783</Words>
  <Application>Microsoft Office PowerPoint</Application>
  <PresentationFormat>Widescreen</PresentationFormat>
  <Paragraphs>198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Franklin Gothic Medium</vt:lpstr>
      <vt:lpstr>inherit</vt:lpstr>
      <vt:lpstr>Medical Design 16x9</vt:lpstr>
      <vt:lpstr>Pulmonary Embolism Detection</vt:lpstr>
      <vt:lpstr>Introduction</vt:lpstr>
      <vt:lpstr>Pulmonary Embolism (PE)</vt:lpstr>
      <vt:lpstr>CT Scans</vt:lpstr>
      <vt:lpstr>Windows</vt:lpstr>
      <vt:lpstr>Target &amp; Metric</vt:lpstr>
      <vt:lpstr>Validation – 5-fold example</vt:lpstr>
      <vt:lpstr>Solution Overview</vt:lpstr>
      <vt:lpstr>PowerPoint Presentation</vt:lpstr>
      <vt:lpstr>1st Level Model</vt:lpstr>
      <vt:lpstr>Overview</vt:lpstr>
      <vt:lpstr>PowerPoint Presentation</vt:lpstr>
      <vt:lpstr>2nd Level Model</vt:lpstr>
      <vt:lpstr>PowerPoint Presentation</vt:lpstr>
      <vt:lpstr>Results</vt:lpstr>
      <vt:lpstr>Going further</vt:lpstr>
      <vt:lpstr>Improving the results</vt:lpstr>
      <vt:lpstr>PowerPoint Presentation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Pulmonary Embolism Detection</dc:title>
  <dc:creator>Théo Viel</dc:creator>
  <cp:lastModifiedBy>Théo Viel</cp:lastModifiedBy>
  <cp:revision>34</cp:revision>
  <dcterms:created xsi:type="dcterms:W3CDTF">2020-11-12T15:22:46Z</dcterms:created>
  <dcterms:modified xsi:type="dcterms:W3CDTF">2020-11-13T15:58:05Z</dcterms:modified>
</cp:coreProperties>
</file>