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Maven Pro" pitchFamily="2" charset="77"/>
      <p:regular r:id="rId20"/>
    </p:embeddedFont>
    <p:embeddedFont>
      <p:font typeface="Maven Pro Bold" pitchFamily="2" charset="77"/>
      <p:regular r:id="rId21"/>
      <p:bold r:id="rId22"/>
    </p:embeddedFont>
    <p:embeddedFont>
      <p:font typeface="Times New Roman Bold Italics" panose="02030802070405090303" pitchFamily="18" charset="77"/>
      <p:regular r:id="rId23"/>
      <p:bold r:id="rId24"/>
      <p:italic r:id="rId25"/>
      <p:boldItalic r:id="rId26"/>
    </p:embeddedFont>
    <p:embeddedFont>
      <p:font typeface="Times New Roman Italics" panose="02030502070405090303" pitchFamily="18" charset="77"/>
      <p:regular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593" autoAdjust="0"/>
  </p:normalViewPr>
  <p:slideViewPr>
    <p:cSldViewPr>
      <p:cViewPr>
        <p:scale>
          <a:sx n="87" d="100"/>
          <a:sy n="87" d="100"/>
        </p:scale>
        <p:origin x="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https://www.researchgate.net/profile/Masaki-Aida/publication/305653264/figure/fig1/AS:457837370449920@1486168343924/An-example-of-the-Laplacian-matrix-of-a-simple-network-n-4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2399172"/>
            <a:ext cx="13112360" cy="2566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1"/>
              </a:lnSpc>
            </a:pPr>
            <a:r>
              <a:rPr lang="en-US" sz="813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ANOMALY DETECTION IN TEXTS USING GRAPH-BASED METHODS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32225" y="8410575"/>
            <a:ext cx="11110758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Student :Alexander Kovtonyuk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588621" y="5200650"/>
            <a:ext cx="11110758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Leveraging Graph Fourier Transform and Laplacian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32225" y="9253288"/>
            <a:ext cx="11110758" cy="968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Supervisor: Prof. Zeev Volkovich</a:t>
            </a:r>
          </a:p>
          <a:p>
            <a:pPr algn="ctr">
              <a:lnSpc>
                <a:spcPts val="3736"/>
              </a:lnSpc>
            </a:pPr>
            <a:endParaRPr lang="en-US" sz="3736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847917-3C97-40BB-D0DD-277BBF7B1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48" y="113261"/>
            <a:ext cx="551053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486814" y="2731709"/>
            <a:ext cx="13314372" cy="504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Laplacian Matrix: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Laplacian matrix </a:t>
            </a:r>
            <a:r>
              <a:rPr lang="en-US" sz="2866" b="1" i="1" dirty="0">
                <a:solidFill>
                  <a:srgbClr val="25293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L</a:t>
            </a:r>
            <a:r>
              <a:rPr lang="en-US" sz="2866" dirty="0">
                <a:solidFill>
                  <a:srgbClr val="2529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graph is a key matrix that captures the structure of a graph by reflecting how nodes are connected.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Defined as: </a:t>
            </a:r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i="1" dirty="0">
                <a:solidFill>
                  <a:srgbClr val="25293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D</a:t>
            </a:r>
            <a:r>
              <a:rPr lang="en-US" sz="2866" dirty="0">
                <a:solidFill>
                  <a:srgbClr val="2529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degree matrix, a diagonal matrix where each element represents the degree of a node.</a:t>
            </a:r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is the adjacency matrix, which represents the connections between nodes.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04304" y="1154912"/>
            <a:ext cx="11679391" cy="77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</a:pPr>
            <a:r>
              <a:rPr lang="en-US" sz="662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42750" y="1876425"/>
            <a:ext cx="3199963" cy="92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LAPLACIAN MATRIX</a:t>
            </a:r>
          </a:p>
          <a:p>
            <a:pPr algn="ctr">
              <a:lnSpc>
                <a:spcPts val="3675"/>
              </a:lnSpc>
              <a:spcBef>
                <a:spcPct val="0"/>
              </a:spcBef>
            </a:pPr>
            <a:endParaRPr lang="en-US" sz="2625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45017" y="4234739"/>
            <a:ext cx="5097723" cy="546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  <a:spcBef>
                <a:spcPct val="0"/>
              </a:spcBef>
            </a:pPr>
            <a:r>
              <a:rPr lang="en-US" sz="2870" b="1" i="1">
                <a:solidFill>
                  <a:srgbClr val="25293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L=D−A</a:t>
            </a:r>
          </a:p>
        </p:txBody>
      </p:sp>
      <p:sp>
        <p:nvSpPr>
          <p:cNvPr id="9" name="Freeform 9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E574EFD-B462-C0DE-7376-065432A72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671" y="6590076"/>
            <a:ext cx="23499416" cy="4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1025" name="Picture 4" descr="An example of the Laplacian matrix of a simple network (n = 4).  ">
            <a:extLst>
              <a:ext uri="{FF2B5EF4-FFF2-40B4-BE49-F238E27FC236}">
                <a16:creationId xmlns:a16="http://schemas.microsoft.com/office/drawing/2014/main" id="{397B2FDE-37B6-431E-B8F1-8DB9235A3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713" y="6424802"/>
            <a:ext cx="6397375" cy="30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70406" y="2265961"/>
            <a:ext cx="13947188" cy="352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12"/>
              </a:lnSpc>
            </a:pPr>
            <a:endParaRPr dirty="0"/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Fourier Transform (GFT):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GFT leverages eigenvectors of the Graph Laplacian to transform graph signals into the frequency domain.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Decomposes the signal into frequency components, where high-frequency components often indicate anomalies or irregular patterns in data.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954816" y="5995109"/>
            <a:ext cx="13304484" cy="4120441"/>
          </a:xfrm>
          <a:custGeom>
            <a:avLst/>
            <a:gdLst/>
            <a:ahLst/>
            <a:cxnLst/>
            <a:rect l="l" t="t" r="r" b="b"/>
            <a:pathLst>
              <a:path w="13304484" h="4120441">
                <a:moveTo>
                  <a:pt x="0" y="0"/>
                </a:moveTo>
                <a:lnTo>
                  <a:pt x="13304484" y="0"/>
                </a:lnTo>
                <a:lnTo>
                  <a:pt x="13304484" y="4120441"/>
                </a:lnTo>
                <a:lnTo>
                  <a:pt x="0" y="41204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814" b="-38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04304" y="1154912"/>
            <a:ext cx="11679391" cy="77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</a:pPr>
            <a:r>
              <a:rPr lang="en-US" sz="662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20341" y="1876425"/>
            <a:ext cx="4844781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FOURIER TRANSFORM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00976" y="1323975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ENGINEERING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1511" y="3054000"/>
            <a:ext cx="15508026" cy="4700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841" lvl="1" indent="-317920" algn="just">
              <a:lnSpc>
                <a:spcPts val="4123"/>
              </a:lnSpc>
              <a:buFont typeface="Arial"/>
              <a:buChar char="•"/>
            </a:pPr>
            <a:r>
              <a:rPr lang="en-US" sz="2945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Preprocessing:</a:t>
            </a:r>
          </a:p>
          <a:p>
            <a:pPr marL="1271681" lvl="2" indent="-423894" algn="just">
              <a:lnSpc>
                <a:spcPts val="4123"/>
              </a:lnSpc>
              <a:buFont typeface="Arial"/>
              <a:buChar char="⚬"/>
            </a:pPr>
            <a:r>
              <a:rPr lang="en-US" sz="294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Tokenization: Split the text into smaller units, such as sentences or paragraphs.</a:t>
            </a:r>
          </a:p>
          <a:p>
            <a:pPr marL="635841" lvl="1" indent="-317920" algn="just">
              <a:lnSpc>
                <a:spcPts val="4123"/>
              </a:lnSpc>
              <a:buFont typeface="Arial"/>
              <a:buChar char="•"/>
            </a:pPr>
            <a:r>
              <a:rPr lang="en-US" sz="2945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Extraction:</a:t>
            </a:r>
          </a:p>
          <a:p>
            <a:pPr marL="1271681" lvl="2" indent="-423894" algn="just">
              <a:lnSpc>
                <a:spcPts val="4123"/>
              </a:lnSpc>
              <a:buFont typeface="Arial"/>
              <a:buChar char="⚬"/>
            </a:pPr>
            <a:r>
              <a:rPr lang="en-US" sz="294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BERT to convert each tokenized sentence​ into a high-dimensional embedding​.</a:t>
            </a:r>
          </a:p>
          <a:p>
            <a:pPr marL="635841" lvl="1" indent="-317920" algn="just">
              <a:lnSpc>
                <a:spcPts val="4123"/>
              </a:lnSpc>
              <a:buFont typeface="Arial"/>
              <a:buChar char="•"/>
            </a:pPr>
            <a:r>
              <a:rPr lang="en-US" sz="2945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Cosine Similarity:</a:t>
            </a:r>
            <a:r>
              <a:rPr lang="en-US" sz="294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</a:p>
          <a:p>
            <a:pPr marL="1271681" lvl="2" indent="-423894" algn="just">
              <a:lnSpc>
                <a:spcPts val="4123"/>
              </a:lnSpc>
              <a:buFont typeface="Arial"/>
              <a:buChar char="⚬"/>
            </a:pPr>
            <a:r>
              <a:rPr lang="en-US" sz="2945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the embeddings vectors to calculate relationships between text units, forming the basis of graph edges.</a:t>
            </a:r>
          </a:p>
          <a:p>
            <a:pPr algn="just">
              <a:lnSpc>
                <a:spcPts val="4123"/>
              </a:lnSpc>
            </a:pPr>
            <a:endParaRPr lang="en-US" sz="294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776"/>
              </a:lnSpc>
            </a:pPr>
            <a:endParaRPr lang="en-US" sz="2945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32355" y="2187588"/>
            <a:ext cx="3637407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TEXT PREPROCESSING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87636" y="2878528"/>
            <a:ext cx="15112728" cy="617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Computing the Graph Laplacian: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Compute the Laplacian Matrix L after computing the Degree matrix and Weight Matrix</a:t>
            </a:r>
          </a:p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Fourier Transform (GFT):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Perform eigen decomposition of the Laplacian matrix to get eigenvalues and eigenvectors .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Transform the graph signal into the frequency domain.</a:t>
            </a:r>
          </a:p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Analyzing High-Frequency Components: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anomaly score is determined by analyzing high frequency components of the graph’s signal. 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Nodes with scores exceeding the determined threshold are flagged as anomalies.</a:t>
            </a:r>
          </a:p>
          <a:p>
            <a:pPr algn="just">
              <a:lnSpc>
                <a:spcPts val="4654"/>
              </a:lnSpc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0976" y="1323975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ENGINEERING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61313" y="2187588"/>
            <a:ext cx="2779491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ANALYZE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320970" y="3532071"/>
            <a:ext cx="15112728" cy="4567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Books: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will use a collection of books from both classic literature and modern publications, We will stimulate and plant anomalies in it to evaluate how well the system identifies these anomalies.</a:t>
            </a:r>
          </a:p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Academic articles and Journals: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Texts from academic sources such as scientific papers, journals and articles. These texts tend to have more formal structure, making them useful for analyzing language use in more technical context. </a:t>
            </a:r>
          </a:p>
          <a:p>
            <a:pPr marL="309817" lvl="1" algn="just">
              <a:lnSpc>
                <a:spcPts val="4018"/>
              </a:lnSpc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0976" y="1323975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ENGINEERING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61313" y="2187588"/>
            <a:ext cx="2779491" cy="42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229378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0470" y="109826"/>
            <a:ext cx="11024326" cy="10067348"/>
          </a:xfrm>
          <a:custGeom>
            <a:avLst/>
            <a:gdLst/>
            <a:ahLst/>
            <a:cxnLst/>
            <a:rect l="l" t="t" r="r" b="b"/>
            <a:pathLst>
              <a:path w="11024326" h="10067348">
                <a:moveTo>
                  <a:pt x="0" y="0"/>
                </a:moveTo>
                <a:lnTo>
                  <a:pt x="11024326" y="0"/>
                </a:lnTo>
                <a:lnTo>
                  <a:pt x="11024326" y="10067348"/>
                </a:lnTo>
                <a:lnTo>
                  <a:pt x="0" y="10067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45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311174" y="2337588"/>
            <a:ext cx="9157801" cy="7839586"/>
          </a:xfrm>
          <a:custGeom>
            <a:avLst/>
            <a:gdLst/>
            <a:ahLst/>
            <a:cxnLst/>
            <a:rect l="l" t="t" r="r" b="b"/>
            <a:pathLst>
              <a:path w="9157801" h="7839586">
                <a:moveTo>
                  <a:pt x="0" y="0"/>
                </a:moveTo>
                <a:lnTo>
                  <a:pt x="9157801" y="0"/>
                </a:lnTo>
                <a:lnTo>
                  <a:pt x="9157801" y="7839586"/>
                </a:lnTo>
                <a:lnTo>
                  <a:pt x="0" y="78395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78" r="-6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254796" y="783074"/>
            <a:ext cx="6337879" cy="1373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2"/>
              </a:lnSpc>
            </a:pPr>
            <a:r>
              <a:rPr lang="en-US" sz="636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00976" y="1323975"/>
            <a:ext cx="14100165" cy="173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EXPECTED RESULTS</a:t>
            </a:r>
          </a:p>
          <a:p>
            <a:pPr algn="ctr">
              <a:lnSpc>
                <a:spcPts val="6400"/>
              </a:lnSpc>
            </a:pPr>
            <a:endParaRPr lang="en-US" sz="8000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0976" y="2685439"/>
            <a:ext cx="14610599" cy="640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246" lvl="1" indent="-324123" algn="just">
              <a:lnSpc>
                <a:spcPts val="4203"/>
              </a:lnSpc>
              <a:buFont typeface="Arial"/>
              <a:buChar char="•"/>
            </a:pPr>
            <a:r>
              <a:rPr lang="en-US" sz="30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Accurate Anomaly Detection:</a:t>
            </a:r>
          </a:p>
          <a:p>
            <a:pPr marL="1296491" lvl="2" indent="-432164" algn="just">
              <a:lnSpc>
                <a:spcPts val="4203"/>
              </a:lnSpc>
              <a:buFont typeface="Arial"/>
              <a:buChar char="⚬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 expect the model to identify irregular text patterns that deviate significantly from the normal data.</a:t>
            </a:r>
          </a:p>
          <a:p>
            <a:pPr marL="648246" lvl="1" indent="-324123" algn="just">
              <a:lnSpc>
                <a:spcPts val="4203"/>
              </a:lnSpc>
              <a:buFont typeface="Arial"/>
              <a:buChar char="•"/>
            </a:pPr>
            <a:r>
              <a:rPr lang="en-US" sz="30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Effective Graph Representation:</a:t>
            </a:r>
          </a:p>
          <a:p>
            <a:pPr marL="1296491" lvl="2" indent="-432164" algn="just">
              <a:lnSpc>
                <a:spcPts val="4203"/>
              </a:lnSpc>
              <a:buFont typeface="Arial"/>
              <a:buChar char="⚬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graph-based approach is expected to capture both semantic and syntactic relationships between text units, leading to meaningful insights into the data structure.</a:t>
            </a:r>
          </a:p>
          <a:p>
            <a:pPr marL="648246" lvl="1" indent="-324123" algn="just">
              <a:lnSpc>
                <a:spcPts val="4203"/>
              </a:lnSpc>
              <a:buFont typeface="Arial"/>
              <a:buChar char="•"/>
            </a:pPr>
            <a:r>
              <a:rPr lang="en-US" sz="30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 Precision and Recall:</a:t>
            </a:r>
          </a:p>
          <a:p>
            <a:pPr marL="1296491" lvl="2" indent="-432164" algn="just">
              <a:lnSpc>
                <a:spcPts val="4203"/>
              </a:lnSpc>
              <a:buFont typeface="Arial"/>
              <a:buChar char="⚬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system should achieve high precision, minimizing false positives, and high recall, capturing most true anomalies.</a:t>
            </a: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3"/>
              </a:lnSpc>
            </a:pPr>
            <a:endParaRPr lang="en-US" sz="3002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15376" y="2400677"/>
            <a:ext cx="13671366" cy="7727952"/>
          </a:xfrm>
          <a:custGeom>
            <a:avLst/>
            <a:gdLst/>
            <a:ahLst/>
            <a:cxnLst/>
            <a:rect l="l" t="t" r="r" b="b"/>
            <a:pathLst>
              <a:path w="13671366" h="7727952">
                <a:moveTo>
                  <a:pt x="0" y="0"/>
                </a:moveTo>
                <a:lnTo>
                  <a:pt x="13671366" y="0"/>
                </a:lnTo>
                <a:lnTo>
                  <a:pt x="13671366" y="7727952"/>
                </a:lnTo>
                <a:lnTo>
                  <a:pt x="0" y="7727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86577" y="1012812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VERIFICATION PLAN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1641121"/>
            <a:ext cx="13112360" cy="1746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1"/>
              </a:lnSpc>
            </a:pPr>
            <a:r>
              <a:rPr lang="en-US" sz="8138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TABLE OF CONTENTS</a:t>
            </a:r>
          </a:p>
          <a:p>
            <a:pPr algn="ctr">
              <a:lnSpc>
                <a:spcPts val="6511"/>
              </a:lnSpc>
            </a:pPr>
            <a:endParaRPr lang="en-US" sz="8138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958515" y="4010025"/>
            <a:ext cx="9215253" cy="6139662"/>
          </a:xfrm>
          <a:custGeom>
            <a:avLst/>
            <a:gdLst/>
            <a:ahLst/>
            <a:cxnLst/>
            <a:rect l="l" t="t" r="r" b="b"/>
            <a:pathLst>
              <a:path w="9215253" h="6139662">
                <a:moveTo>
                  <a:pt x="0" y="0"/>
                </a:moveTo>
                <a:lnTo>
                  <a:pt x="9215253" y="0"/>
                </a:lnTo>
                <a:lnTo>
                  <a:pt x="9215253" y="6139662"/>
                </a:lnTo>
                <a:lnTo>
                  <a:pt x="0" y="61396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45450" y="3561851"/>
            <a:ext cx="14947067" cy="4325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3814" lvl="1" indent="-441907" algn="just">
              <a:lnSpc>
                <a:spcPts val="5731"/>
              </a:lnSpc>
              <a:buFont typeface="Arial"/>
              <a:buChar char="•"/>
            </a:pPr>
            <a:r>
              <a:rPr lang="en-US" sz="409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  <a:p>
            <a:pPr marL="883814" lvl="1" indent="-441907" algn="just">
              <a:lnSpc>
                <a:spcPts val="5731"/>
              </a:lnSpc>
              <a:buFont typeface="Arial"/>
              <a:buChar char="•"/>
            </a:pPr>
            <a:r>
              <a:rPr lang="en-US" sz="409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Proposed approach</a:t>
            </a:r>
          </a:p>
          <a:p>
            <a:pPr marL="883814" lvl="1" indent="-441907" algn="just">
              <a:lnSpc>
                <a:spcPts val="5731"/>
              </a:lnSpc>
              <a:buFont typeface="Arial"/>
              <a:buChar char="•"/>
            </a:pPr>
            <a:r>
              <a:rPr lang="en-US" sz="409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</a:t>
            </a:r>
          </a:p>
          <a:p>
            <a:pPr marL="883814" lvl="1" indent="-441907" algn="just">
              <a:lnSpc>
                <a:spcPts val="5731"/>
              </a:lnSpc>
              <a:buFont typeface="Arial"/>
              <a:buChar char="•"/>
            </a:pPr>
            <a:r>
              <a:rPr lang="en-US" sz="409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Process</a:t>
            </a:r>
          </a:p>
          <a:p>
            <a:pPr marL="883814" lvl="1" indent="-441907" algn="just">
              <a:lnSpc>
                <a:spcPts val="5731"/>
              </a:lnSpc>
              <a:buFont typeface="Arial"/>
              <a:buChar char="•"/>
            </a:pPr>
            <a:r>
              <a:rPr lang="en-US" sz="409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Verification Plan</a:t>
            </a:r>
          </a:p>
          <a:p>
            <a:pPr algn="just">
              <a:lnSpc>
                <a:spcPts val="5731"/>
              </a:lnSpc>
            </a:pPr>
            <a:endParaRPr lang="en-US" sz="4093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113808" y="3236849"/>
            <a:ext cx="14824872" cy="5042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Anomaly Detection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process of identifying unusual or unexpected patterns in data that deviate from the norm.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textual data, anomalies could indicate errors, fraudulent information, or other irregularities.</a:t>
            </a:r>
          </a:p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Anomaly Detection Importance in Textual data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Ensures data integrity and reliability.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Detects critical issues like misinformation, fraud, or compliance violations.</a:t>
            </a:r>
          </a:p>
          <a:p>
            <a:pPr algn="just">
              <a:lnSpc>
                <a:spcPts val="4018"/>
              </a:lnSpc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018"/>
              </a:lnSpc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BB0AC-1F2D-6085-4824-BB6201EB2114}"/>
              </a:ext>
            </a:extLst>
          </p:cNvPr>
          <p:cNvSpPr txBox="1"/>
          <p:nvPr/>
        </p:nvSpPr>
        <p:spPr>
          <a:xfrm>
            <a:off x="4114800" y="1533998"/>
            <a:ext cx="9315450" cy="822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1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  <a:r>
              <a:rPr lang="en-US" sz="1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256998" y="337437"/>
            <a:ext cx="2598553" cy="2598553"/>
          </a:xfrm>
          <a:custGeom>
            <a:avLst/>
            <a:gdLst/>
            <a:ahLst/>
            <a:cxnLst/>
            <a:rect l="l" t="t" r="r" b="b"/>
            <a:pathLst>
              <a:path w="2598553" h="2598553">
                <a:moveTo>
                  <a:pt x="0" y="0"/>
                </a:moveTo>
                <a:lnTo>
                  <a:pt x="2598553" y="0"/>
                </a:lnTo>
                <a:lnTo>
                  <a:pt x="2598553" y="2598552"/>
                </a:lnTo>
                <a:lnTo>
                  <a:pt x="0" y="2598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96087" y="1523506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THE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86859" y="3374918"/>
            <a:ext cx="13947188" cy="610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Complexity of Language: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Text is highly variable, with complex semantics (meaning) and syntax (structure).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Difficulties in understanding context, nuances, and multiple meanings of words.</a:t>
            </a:r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 Dimensionality: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Text data often contains many features (words, phrases, etc.), making it challenging to analyze.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makes it difficult for traditional methods to detect subtle deviations from normal patterns.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78303" y="2387107"/>
            <a:ext cx="7764299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IN TEXTUAL ANOMALY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0976" y="1323975"/>
            <a:ext cx="14100165" cy="173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TRADITIONAL ANOMALY DETECTION METHODS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53953" y="3631487"/>
            <a:ext cx="13947188" cy="706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Statistical Models:</a:t>
            </a:r>
          </a:p>
          <a:p>
            <a:pPr marL="1856433" lvl="3" indent="-464108" algn="just">
              <a:lnSpc>
                <a:spcPts val="4012"/>
              </a:lnSpc>
              <a:buFont typeface="Arial"/>
              <a:buChar char="￭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Tend to oversimplify the complex relationships within the text, assuming a fixed distribution that doesn't reflect real-world language use.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Machine Learning Models:</a:t>
            </a:r>
          </a:p>
          <a:p>
            <a:pPr marL="1856433" lvl="3" indent="-464108" algn="just">
              <a:lnSpc>
                <a:spcPts val="4012"/>
              </a:lnSpc>
              <a:buFont typeface="Arial"/>
              <a:buChar char="￭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Struggle to effectively capture the deep semantic (meaning) and syntactic (structure) patterns of text data.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Deep Learning Models:</a:t>
            </a:r>
          </a:p>
          <a:p>
            <a:pPr marL="1856433" lvl="3" indent="-464108" algn="just">
              <a:lnSpc>
                <a:spcPts val="4012"/>
              </a:lnSpc>
              <a:buFont typeface="Arial"/>
              <a:buChar char="￭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Require significant computational resources and extensive labeled datasets.</a:t>
            </a:r>
          </a:p>
          <a:p>
            <a:pPr marL="1856433" lvl="3" indent="-464108" algn="just">
              <a:lnSpc>
                <a:spcPts val="4012"/>
              </a:lnSpc>
              <a:buFont typeface="Arial"/>
              <a:buChar char="￭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Due to their high computational cost, deep learning models can be impractical for many real-world scenarios, especially those with limited resources.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64757" y="2997213"/>
            <a:ext cx="6572604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LIMITATIONS OF TRADITIONAL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00976" y="1323975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PROPOSED APPROACH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64387" y="3112662"/>
            <a:ext cx="13947188" cy="554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Represent textual data as a graph where: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Nodes: Text units (e.g., sentences, paragraphs).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Edges: Represent semantic and syntactic relationships between text units.</a:t>
            </a:r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Analyzing Relationships: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Application of spectral graph analysis to the text graph, using mathematical transformations to decompose the relationships between text units.</a:t>
            </a:r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Anomaly Detection Using Frequency Analysis: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Using frequency-based analysis, we will identify anomalies by examining parts of the text graph that exhibit irregular or high-frequency patterns, indicating unusual or unexpected text behaviors.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09312" y="2305428"/>
            <a:ext cx="3883493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GRAPH-BASED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69137" y="2265961"/>
            <a:ext cx="13947188" cy="453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12"/>
              </a:lnSpc>
            </a:pPr>
            <a:endParaRPr dirty="0"/>
          </a:p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BERT LANGUAGE MODEL: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transformer-based model developed by Google, designed for natural language processing tasks. It reads text bidirectionally, meaning it captures context from both the left and right of a given word or phrase.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Contextual Understanding:</a:t>
            </a: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BERT generates embeddings that consider the context of a word within a sentence, unlike traditional models that treat each word independently.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9437981" y="6171629"/>
            <a:ext cx="7821319" cy="4115371"/>
          </a:xfrm>
          <a:custGeom>
            <a:avLst/>
            <a:gdLst/>
            <a:ahLst/>
            <a:cxnLst/>
            <a:rect l="l" t="t" r="r" b="b"/>
            <a:pathLst>
              <a:path w="7821319" h="4115371">
                <a:moveTo>
                  <a:pt x="0" y="0"/>
                </a:moveTo>
                <a:lnTo>
                  <a:pt x="7821319" y="0"/>
                </a:lnTo>
                <a:lnTo>
                  <a:pt x="7821319" y="4115371"/>
                </a:lnTo>
                <a:lnTo>
                  <a:pt x="0" y="41153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748" r="-2276" b="-27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304304" y="1154912"/>
            <a:ext cx="11679391" cy="77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</a:pPr>
            <a:r>
              <a:rPr lang="en-US" sz="662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51143" y="1876425"/>
            <a:ext cx="3983177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BERT LANGUAGE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35748" y="5362840"/>
            <a:ext cx="7952252" cy="4228772"/>
          </a:xfrm>
          <a:custGeom>
            <a:avLst/>
            <a:gdLst/>
            <a:ahLst/>
            <a:cxnLst/>
            <a:rect l="l" t="t" r="r" b="b"/>
            <a:pathLst>
              <a:path w="7952252" h="4228772">
                <a:moveTo>
                  <a:pt x="0" y="0"/>
                </a:moveTo>
                <a:lnTo>
                  <a:pt x="7952252" y="0"/>
                </a:lnTo>
                <a:lnTo>
                  <a:pt x="7952252" y="4228772"/>
                </a:lnTo>
                <a:lnTo>
                  <a:pt x="0" y="4228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1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800976" y="1323975"/>
            <a:ext cx="14100165" cy="920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8413" y="3013816"/>
            <a:ext cx="9423308" cy="562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Embeddings in Text Analysis: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Embeddings are numerical representations of text, where words, sentences, or paragraphs are converted into dense vectors of fixed size. </a:t>
            </a:r>
          </a:p>
          <a:p>
            <a:pPr marL="619634" lvl="1" indent="-309817" algn="just">
              <a:lnSpc>
                <a:spcPts val="4018"/>
              </a:lnSpc>
              <a:buFont typeface="Arial"/>
              <a:buChar char="•"/>
            </a:pPr>
            <a:r>
              <a:rPr lang="en-US" sz="287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Extraction: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r>
              <a:rPr lang="en-US" sz="287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 extraction is the process of converting raw data (such as text) into a set of measurable characteristics or vectors that machine learning models can use.</a:t>
            </a:r>
          </a:p>
          <a:p>
            <a:pPr marL="1239267" lvl="2" indent="-413089" algn="just">
              <a:lnSpc>
                <a:spcPts val="4018"/>
              </a:lnSpc>
              <a:buFont typeface="Arial"/>
              <a:buChar char="⚬"/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654"/>
              </a:lnSpc>
            </a:pPr>
            <a:endParaRPr lang="en-US" sz="287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00067" y="2187588"/>
            <a:ext cx="6701984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EXTRACTION AND EMBEDDINGS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92062" y="2480000"/>
            <a:ext cx="7471738" cy="7662832"/>
          </a:xfrm>
          <a:custGeom>
            <a:avLst/>
            <a:gdLst/>
            <a:ahLst/>
            <a:cxnLst/>
            <a:rect l="l" t="t" r="r" b="b"/>
            <a:pathLst>
              <a:path w="7471738" h="7662832">
                <a:moveTo>
                  <a:pt x="0" y="0"/>
                </a:moveTo>
                <a:lnTo>
                  <a:pt x="7471739" y="0"/>
                </a:lnTo>
                <a:lnTo>
                  <a:pt x="7471739" y="7662831"/>
                </a:lnTo>
                <a:lnTo>
                  <a:pt x="0" y="76628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04304" y="1154912"/>
            <a:ext cx="11679391" cy="77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</a:pPr>
            <a:r>
              <a:rPr lang="en-US" sz="662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5239" y="3150573"/>
            <a:ext cx="9161472" cy="4032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8811" lvl="1" indent="-309405" algn="just">
              <a:lnSpc>
                <a:spcPts val="4012"/>
              </a:lnSpc>
              <a:buFont typeface="Arial"/>
              <a:buChar char="•"/>
            </a:pPr>
            <a:r>
              <a:rPr lang="en-US" sz="2866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Spectral Graph Theory: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Study of graph properties using eigenvalues and eigenvectors of matrices (like the adjacency or Laplacian matrix).</a:t>
            </a:r>
          </a:p>
          <a:p>
            <a:pPr marL="1237622" lvl="2" indent="-412541" algn="just">
              <a:lnSpc>
                <a:spcPts val="4012"/>
              </a:lnSpc>
              <a:buFont typeface="Arial"/>
              <a:buChar char="⚬"/>
            </a:pPr>
            <a:r>
              <a:rPr lang="en-US" sz="286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Supports in understanding graph structures (e.g., clusters, connectivity) and detecting anomalies by examining spectral properties.</a:t>
            </a:r>
          </a:p>
          <a:p>
            <a:pPr algn="just">
              <a:lnSpc>
                <a:spcPts val="4012"/>
              </a:lnSpc>
            </a:pPr>
            <a:endParaRPr lang="en-US" sz="286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64412" y="1876425"/>
            <a:ext cx="4356640" cy="4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SPECTRAL GRAPH THEORY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962</Words>
  <Application>Microsoft Macintosh PowerPoint</Application>
  <PresentationFormat>Custom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Maven Pro</vt:lpstr>
      <vt:lpstr>Arial</vt:lpstr>
      <vt:lpstr>Times New Roman</vt:lpstr>
      <vt:lpstr>Maven Pro Bold</vt:lpstr>
      <vt:lpstr>Calibri</vt:lpstr>
      <vt:lpstr>Times New Roman Bold Italics</vt:lpstr>
      <vt:lpstr>Times New Roman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Texts Using Graph-Based Methods</dc:title>
  <dc:creator>ZEEV</dc:creator>
  <cp:lastModifiedBy>Alex Kovtonyuk</cp:lastModifiedBy>
  <cp:revision>4</cp:revision>
  <dcterms:created xsi:type="dcterms:W3CDTF">2006-08-16T00:00:00Z</dcterms:created>
  <dcterms:modified xsi:type="dcterms:W3CDTF">2024-09-21T17:22:37Z</dcterms:modified>
  <dc:identifier>DAGP-ei-1_I</dc:identifier>
</cp:coreProperties>
</file>