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1" r:id="rId3"/>
    <p:sldId id="290" r:id="rId4"/>
    <p:sldId id="256" r:id="rId5"/>
    <p:sldId id="257" r:id="rId6"/>
    <p:sldId id="292" r:id="rId7"/>
    <p:sldId id="261" r:id="rId8"/>
    <p:sldId id="258" r:id="rId9"/>
    <p:sldId id="259" r:id="rId10"/>
    <p:sldId id="286" r:id="rId11"/>
    <p:sldId id="288" r:id="rId12"/>
    <p:sldId id="260" r:id="rId13"/>
    <p:sldId id="262" r:id="rId14"/>
    <p:sldId id="263" r:id="rId15"/>
    <p:sldId id="264" r:id="rId16"/>
    <p:sldId id="265" r:id="rId17"/>
    <p:sldId id="274" r:id="rId18"/>
    <p:sldId id="276" r:id="rId19"/>
    <p:sldId id="289" r:id="rId20"/>
    <p:sldId id="277" r:id="rId21"/>
    <p:sldId id="266" r:id="rId22"/>
    <p:sldId id="278" r:id="rId23"/>
    <p:sldId id="279" r:id="rId24"/>
    <p:sldId id="280" r:id="rId25"/>
    <p:sldId id="281" r:id="rId26"/>
    <p:sldId id="287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EC484-E7F5-4FA6-9AC5-F70BCB66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0B159B-A9CA-4E16-957D-B4E144C6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3143B-B301-4612-942B-CE1177E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FB4A6-AA46-4A8A-A933-0F63EEB0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C9DAD-F516-417A-9AC0-26D5A143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014EC-B49F-478A-99E3-17451BE3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118525-77BD-446E-962D-C1E86552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C0458-C7A7-41C3-84BE-05743BD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4A652-9A33-4244-85E9-F8446AC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05380-882F-4F13-A0E1-6B1E80E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1DCBBF-3306-494A-9E0E-EA7DC0851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F8861-7E7D-4D35-A3E3-976DA7B9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563BA-4522-406F-A56D-A6028434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4D400-2EA2-420B-8C77-4C783FDE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1BDD5-DFED-4C9E-A6C9-659513D4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8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3212C-CE66-4250-8EC9-11511D14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D0320-D612-446B-A924-BC6A9764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FB3A7-C41F-46F7-8332-2B900C75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3ECDC-B34B-4F7F-8F95-F0C252BC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ED9DD-FDBF-4170-BAB0-285E5146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3A651-C2F3-4F9F-8321-C6024136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F14198-ECF2-41AA-AC3F-BFF2D439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E768C-B26D-499E-A2DB-735125B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8F264-E540-4015-B466-B00ADC1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B5A50-A578-444E-A0C4-E4EB9B70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8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A70EC-7CEA-4B6F-9D11-CEDA2E3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EB80D-8F05-47B8-B339-CFF6A5BA2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6577A-82CC-4A05-A848-F751C1B1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C068CA-9E22-4A00-A424-87D6ED7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D149E-D5DF-45D4-AE3D-504358FA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B40E00-D60B-435E-BF17-85756D4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BEE08-E826-465A-A6C4-BC9AB892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20CCD8-DED5-4DF4-B4DE-C8588E72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0FC95-6A86-43B7-A282-FEB35CA0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AAF57B-DE28-435E-B260-632E3AFAE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47C9D-BF96-413B-8AAB-F60158D3E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43DE30-012D-4167-BB55-AA4CAE5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7B4C71-97A9-4C7E-913E-613C60EB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945957-FC4A-4B14-B166-1C74F23E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7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4C091-214C-4506-AF59-EB44D92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CEF785-F61D-4710-BD83-1EEB6524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01E00C-749E-4374-BC95-10783FA3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735B46-93CF-4C4A-B1CB-6940DDEA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98F99B-CAED-4A75-88A3-3F49BFDC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025C6A-E33E-4049-8AB4-6399B693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508810-DCA2-448D-8268-5570CC21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66CDD-868F-4C0C-830F-39C72D99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E1B68-DE31-44D8-B37B-62E34FFE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0E6324-A191-4EF5-8A62-6A28FADB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2BD12A-BE7A-443F-89B9-E840AD46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BDC31E-9AAB-4D46-9B38-7F9322A6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250B5-4572-4A6C-858F-9276576D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CC09F-1B7C-4621-A2C9-127C1A3F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9EC28-3AF6-4E6D-82C6-71A0D86B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90DF57-75AE-4B83-B9F0-D33002B6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36B6CF-A10E-41D6-A555-EBEED5B2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3A286-03F9-414B-8E33-AECFE55A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2B6B1-3AC3-4C4F-A529-C49F9DE3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5C76E0-1479-42EE-9228-5C17BFE4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C2041-7426-409E-8D2F-9B614969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47F8A-45D4-45C9-B4D6-FCEE18746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E208-AD6B-44B2-A528-016566E05119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2182D-E8CC-401B-83EF-BB23AB8D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07546-ECD9-482C-BD35-EF7F4EB6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288D-9828-4811-BE08-F458CA8E0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5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2005262" y="2715208"/>
            <a:ext cx="818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PYTHON FOR DATA ANALYSIS</a:t>
            </a:r>
            <a:endParaRPr lang="fr-FR" sz="4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980DEF-8E17-4B5E-8B97-12EA3A81606F}"/>
              </a:ext>
            </a:extLst>
          </p:cNvPr>
          <p:cNvSpPr txBox="1"/>
          <p:nvPr/>
        </p:nvSpPr>
        <p:spPr>
          <a:xfrm>
            <a:off x="2582779" y="3440104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Household power consumption</a:t>
            </a:r>
            <a:endParaRPr lang="fr-FR" sz="28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BBB746-3130-4B3B-AD13-D4C20F9FE2C9}"/>
              </a:ext>
            </a:extLst>
          </p:cNvPr>
          <p:cNvSpPr txBox="1"/>
          <p:nvPr/>
        </p:nvSpPr>
        <p:spPr>
          <a:xfrm>
            <a:off x="2566737" y="6284904"/>
            <a:ext cx="7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Paul </a:t>
            </a:r>
            <a:r>
              <a:rPr lang="en-US" i="1" dirty="0" err="1"/>
              <a:t>Malaud</a:t>
            </a:r>
            <a:r>
              <a:rPr lang="en-US" i="1" dirty="0"/>
              <a:t>, Theophile Jegou du Laz, DIA5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8581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6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values of the Water Heating + AC and the Average Temperature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BEB7A1-9C8B-4130-9BE6-3659F0667270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C084C0-939C-48CF-9CAE-53B0C0864074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C3C03F-A492-4397-ADA2-2D14EDF5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4540"/>
            <a:ext cx="10972800" cy="45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32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values of the Global Active Power and Water Heating + AC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BEB7A1-9C8B-4130-9BE6-3659F0667270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C084C0-939C-48CF-9CAE-53B0C0864074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FCCE0-2AF2-48E9-9706-E8CF4933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" y="1644485"/>
            <a:ext cx="11020926" cy="45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8" y="943627"/>
            <a:ext cx="452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 of all resampled  variables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C41089-1115-44A6-BCEC-FD63F05FF6E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8BF3EA-BA54-40DC-95FF-6A0E12F17A47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D73263-74D8-41AE-B9C7-2B165EC9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434"/>
            <a:ext cx="12192000" cy="32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moving average over the whole time period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</a:t>
            </a:r>
            <a:r>
              <a:rPr lang="en-US" sz="3200" dirty="0" err="1"/>
              <a:t>Global_active_power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C86D8A-A688-4457-B228-D2F569F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0" y="1397230"/>
            <a:ext cx="8427620" cy="51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6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 | Lag plot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</a:t>
            </a:r>
            <a:r>
              <a:rPr lang="en-US" sz="3200" dirty="0" err="1"/>
              <a:t>Global_active_power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09137B-A70C-413F-8C72-CECDBF6C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29" y="1298236"/>
            <a:ext cx="7450792" cy="55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 | Lagged variable correlation matrix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</a:t>
            </a:r>
            <a:r>
              <a:rPr lang="en-US" sz="3200" dirty="0" err="1"/>
              <a:t>Global_active_power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CCE184-D733-4BD1-8E35-BCC684B0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01" y="1346875"/>
            <a:ext cx="6913597" cy="52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 | Lagged variable correlation matrix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</a:t>
            </a:r>
            <a:r>
              <a:rPr lang="en-US" sz="3200" dirty="0" err="1"/>
              <a:t>Global_active_power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0D8D5-5037-42E8-A857-BB2BEC38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4" y="1453148"/>
            <a:ext cx="8873752" cy="53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Kitchen power consumption between 6AM and 9AM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Finding patterns and habits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FC9F4E-62C4-4F95-B1DA-FCF92B4A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470416"/>
            <a:ext cx="10234863" cy="5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Heating + AC between 6AM and 9AM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4071093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Finding patterns and habits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941D4C-01D1-472B-AD4B-5E5BF4A1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" y="1483232"/>
            <a:ext cx="10154653" cy="51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5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312820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229854" y="324935"/>
            <a:ext cx="981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Predicting Global Active Power (per week, day and hour)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F4D79E-E25E-4C21-ABB1-A53185C2E231}"/>
              </a:ext>
            </a:extLst>
          </p:cNvPr>
          <p:cNvSpPr txBox="1"/>
          <p:nvPr/>
        </p:nvSpPr>
        <p:spPr>
          <a:xfrm>
            <a:off x="1045323" y="1412251"/>
            <a:ext cx="10101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Autoregressive models (per Week):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ARIMA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SARIMA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LSTM models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Minutes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Hours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 models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Prediction of one timestamp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Forecasting of multiple timestamps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942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7" y="429209"/>
            <a:ext cx="50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CHARACTERISTICS</a:t>
            </a:r>
            <a:endParaRPr lang="fr-FR" sz="3200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D039298-376E-4AFC-8DB7-B991B4F3A9A7}"/>
              </a:ext>
            </a:extLst>
          </p:cNvPr>
          <p:cNvCxnSpPr>
            <a:cxnSpLocks/>
          </p:cNvCxnSpPr>
          <p:nvPr/>
        </p:nvCxnSpPr>
        <p:spPr>
          <a:xfrm flipV="1">
            <a:off x="586508" y="6927857"/>
            <a:ext cx="0" cy="419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A12B587-4F3D-4FDD-888E-AE8769F42010}"/>
              </a:ext>
            </a:extLst>
          </p:cNvPr>
          <p:cNvSpPr txBox="1"/>
          <p:nvPr/>
        </p:nvSpPr>
        <p:spPr>
          <a:xfrm>
            <a:off x="2566737" y="1967740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Household power consumption</a:t>
            </a:r>
            <a:endParaRPr lang="fr-FR" sz="2800" i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EC3306-53F8-4EC6-9B30-FA83019119E8}"/>
              </a:ext>
            </a:extLst>
          </p:cNvPr>
          <p:cNvSpPr txBox="1"/>
          <p:nvPr/>
        </p:nvSpPr>
        <p:spPr>
          <a:xfrm>
            <a:off x="1196116" y="1967740"/>
            <a:ext cx="13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: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F041967-8757-41FD-9C98-449D9E307663}"/>
              </a:ext>
            </a:extLst>
          </p:cNvPr>
          <p:cNvSpPr txBox="1"/>
          <p:nvPr/>
        </p:nvSpPr>
        <p:spPr>
          <a:xfrm>
            <a:off x="3581402" y="3310716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every one minute</a:t>
            </a:r>
            <a:endParaRPr lang="fr-FR" sz="2800" i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DAF0015-8B02-48E1-AAEE-3AFF273514F1}"/>
              </a:ext>
            </a:extLst>
          </p:cNvPr>
          <p:cNvSpPr txBox="1"/>
          <p:nvPr/>
        </p:nvSpPr>
        <p:spPr>
          <a:xfrm>
            <a:off x="1206918" y="3314776"/>
            <a:ext cx="281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Sampling rate :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4B3C340-B407-4222-BCAF-15519FB2286F}"/>
              </a:ext>
            </a:extLst>
          </p:cNvPr>
          <p:cNvSpPr txBox="1"/>
          <p:nvPr/>
        </p:nvSpPr>
        <p:spPr>
          <a:xfrm>
            <a:off x="4235124" y="2641258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one household in </a:t>
            </a:r>
            <a:r>
              <a:rPr lang="en-US" sz="2800" i="1" dirty="0" err="1"/>
              <a:t>Sceaux</a:t>
            </a:r>
            <a:r>
              <a:rPr lang="en-US" sz="2800" i="1" dirty="0"/>
              <a:t>, France</a:t>
            </a:r>
            <a:endParaRPr lang="fr-FR" sz="2800" i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56B590E-833B-4C9A-B03B-AED10CB13E03}"/>
              </a:ext>
            </a:extLst>
          </p:cNvPr>
          <p:cNvSpPr txBox="1"/>
          <p:nvPr/>
        </p:nvSpPr>
        <p:spPr>
          <a:xfrm>
            <a:off x="1206918" y="2641258"/>
            <a:ext cx="341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Source of sampling :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6F8D580-36F5-4F46-9DF5-B0422C88DCBF}"/>
              </a:ext>
            </a:extLst>
          </p:cNvPr>
          <p:cNvSpPr txBox="1"/>
          <p:nvPr/>
        </p:nvSpPr>
        <p:spPr>
          <a:xfrm>
            <a:off x="3909034" y="3998922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4 years</a:t>
            </a:r>
            <a:endParaRPr lang="fr-FR" sz="2800" i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5CAF226-5F36-4A80-B72F-B9225EFF812E}"/>
              </a:ext>
            </a:extLst>
          </p:cNvPr>
          <p:cNvSpPr txBox="1"/>
          <p:nvPr/>
        </p:nvSpPr>
        <p:spPr>
          <a:xfrm>
            <a:off x="1206918" y="3989548"/>
            <a:ext cx="281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Sampling Period :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84E2F80-C330-4331-BD00-85C1943E5DDF}"/>
              </a:ext>
            </a:extLst>
          </p:cNvPr>
          <p:cNvSpPr txBox="1"/>
          <p:nvPr/>
        </p:nvSpPr>
        <p:spPr>
          <a:xfrm>
            <a:off x="2971794" y="4655933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~ 2 million</a:t>
            </a:r>
            <a:endParaRPr lang="fr-FR" sz="2800" i="1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E6EBC50-BD37-4223-9EC9-D91D5F34E1F4}"/>
              </a:ext>
            </a:extLst>
          </p:cNvPr>
          <p:cNvSpPr txBox="1"/>
          <p:nvPr/>
        </p:nvSpPr>
        <p:spPr>
          <a:xfrm>
            <a:off x="1196116" y="4654946"/>
            <a:ext cx="303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Nb of lines: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A91AD-D16A-4817-BFE1-5368EA630BA9}"/>
              </a:ext>
            </a:extLst>
          </p:cNvPr>
          <p:cNvSpPr txBox="1"/>
          <p:nvPr/>
        </p:nvSpPr>
        <p:spPr>
          <a:xfrm>
            <a:off x="4122827" y="5302850"/>
            <a:ext cx="705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EDF Researcher &amp; EDF Engineering Intern</a:t>
            </a:r>
            <a:endParaRPr lang="fr-FR" sz="28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4EACD2-F43C-4529-A252-AAFDDB290D54}"/>
              </a:ext>
            </a:extLst>
          </p:cNvPr>
          <p:cNvSpPr txBox="1"/>
          <p:nvPr/>
        </p:nvSpPr>
        <p:spPr>
          <a:xfrm>
            <a:off x="1196116" y="5302850"/>
            <a:ext cx="303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Source of dataset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2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66 0.01574 L 0.01966 -0.76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9" grpId="0"/>
      <p:bldP spid="57" grpId="0"/>
      <p:bldP spid="58" grpId="0"/>
      <p:bldP spid="67" grpId="0"/>
      <p:bldP spid="72" grpId="0"/>
      <p:bldP spid="87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AR, ARIMA and SARIMA models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025814-7C8E-46B4-9489-B618AAEB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8" y="1218101"/>
            <a:ext cx="10339137" cy="53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75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 | Lagged variable correlation matrix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A5448D-48BE-43BF-B931-8FB672F3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1499326"/>
            <a:ext cx="9978189" cy="49535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2A8B6C-9D3F-40AB-9A61-2D85EE204B77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AR, ARIMA and SARIMA models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9701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AR, ARIMA and SARIMA models</a:t>
            </a:r>
            <a:endParaRPr lang="fr-FR" sz="3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04540F3-6F45-44BE-BDF6-6627B28E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5" y="1627972"/>
            <a:ext cx="4883661" cy="4126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DADFAA7-5146-4F06-A583-369BAAD8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94" y="1627972"/>
            <a:ext cx="4939131" cy="41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AR, ARIMA and SARIMA models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604512-77FA-466F-8C64-8397E860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4" y="1627972"/>
            <a:ext cx="4939131" cy="41555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8745BA-5282-4205-8B8F-FA392F29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73" y="1627972"/>
            <a:ext cx="4958529" cy="41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0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LSTM model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ECD8DF-31C6-47EB-9272-6173B156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5" y="1627972"/>
            <a:ext cx="5148640" cy="42597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E207CE-3691-482D-A761-C4FE2A51A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70" y="1711964"/>
            <a:ext cx="5148640" cy="4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RANDOM FOREST model</a:t>
            </a:r>
            <a:endParaRPr lang="fr-FR" sz="3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C2DF3D-BA0D-45E1-87AA-B5B73AD3D9EB}"/>
              </a:ext>
            </a:extLst>
          </p:cNvPr>
          <p:cNvSpPr txBox="1"/>
          <p:nvPr/>
        </p:nvSpPr>
        <p:spPr>
          <a:xfrm>
            <a:off x="2301631" y="1585311"/>
            <a:ext cx="758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Recursive forecast using values from the 04-05-2009 at 6AM 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6E0BE-48ED-4D1F-B4D5-70122975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4" y="1842909"/>
            <a:ext cx="11124037" cy="45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MODELING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2444619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Summary</a:t>
            </a:r>
            <a:endParaRPr lang="fr-FR"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39B317-EB10-4E38-8F9E-DBD34C1F3A5A}"/>
              </a:ext>
            </a:extLst>
          </p:cNvPr>
          <p:cNvSpPr txBox="1"/>
          <p:nvPr/>
        </p:nvSpPr>
        <p:spPr>
          <a:xfrm>
            <a:off x="4776035" y="3075057"/>
            <a:ext cx="263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Conclusions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117030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33A62BC-FBDD-42BE-80B7-D1A34D1A657A}"/>
              </a:ext>
            </a:extLst>
          </p:cNvPr>
          <p:cNvSpPr txBox="1"/>
          <p:nvPr/>
        </p:nvSpPr>
        <p:spPr>
          <a:xfrm>
            <a:off x="457198" y="324936"/>
            <a:ext cx="549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 WORLD APPLICATION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A80C0A-5DD5-419A-B4C1-D2379C70FBAD}"/>
              </a:ext>
            </a:extLst>
          </p:cNvPr>
          <p:cNvSpPr txBox="1"/>
          <p:nvPr/>
        </p:nvSpPr>
        <p:spPr>
          <a:xfrm>
            <a:off x="5034290" y="324935"/>
            <a:ext cx="678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using Flask</a:t>
            </a:r>
            <a:endParaRPr lang="fr-FR" sz="3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980DEF-8E17-4B5E-8B97-12EA3A81606F}"/>
              </a:ext>
            </a:extLst>
          </p:cNvPr>
          <p:cNvSpPr txBox="1"/>
          <p:nvPr/>
        </p:nvSpPr>
        <p:spPr>
          <a:xfrm>
            <a:off x="4216400" y="3105834"/>
            <a:ext cx="37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Demo</a:t>
            </a:r>
            <a:endParaRPr lang="fr-FR" sz="3600" i="1" dirty="0"/>
          </a:p>
        </p:txBody>
      </p:sp>
    </p:spTree>
    <p:extLst>
      <p:ext uri="{BB962C8B-B14F-4D97-AF65-F5344CB8AC3E}">
        <p14:creationId xmlns:p14="http://schemas.microsoft.com/office/powerpoint/2010/main" val="99362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7" y="429209"/>
            <a:ext cx="50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CHARACTERISTICS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ED0B22-35D2-4A6B-823E-8472C73CC68F}"/>
              </a:ext>
            </a:extLst>
          </p:cNvPr>
          <p:cNvSpPr txBox="1"/>
          <p:nvPr/>
        </p:nvSpPr>
        <p:spPr>
          <a:xfrm>
            <a:off x="762170" y="3429000"/>
            <a:ext cx="13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variables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1833BA0-5BDC-4B15-83A4-78ACB5AAC902}"/>
              </a:ext>
            </a:extLst>
          </p:cNvPr>
          <p:cNvCxnSpPr>
            <a:cxnSpLocks/>
          </p:cNvCxnSpPr>
          <p:nvPr/>
        </p:nvCxnSpPr>
        <p:spPr>
          <a:xfrm>
            <a:off x="2143594" y="3654499"/>
            <a:ext cx="2566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2178C45-D1E1-4644-BEED-990AAEAEF54C}"/>
              </a:ext>
            </a:extLst>
          </p:cNvPr>
          <p:cNvCxnSpPr>
            <a:cxnSpLocks/>
          </p:cNvCxnSpPr>
          <p:nvPr/>
        </p:nvCxnSpPr>
        <p:spPr>
          <a:xfrm>
            <a:off x="2400266" y="1524000"/>
            <a:ext cx="0" cy="213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A2EB5AA-B030-4B5A-BE41-D52C04DCB8EF}"/>
              </a:ext>
            </a:extLst>
          </p:cNvPr>
          <p:cNvCxnSpPr>
            <a:cxnSpLocks/>
          </p:cNvCxnSpPr>
          <p:nvPr/>
        </p:nvCxnSpPr>
        <p:spPr>
          <a:xfrm>
            <a:off x="2385026" y="1524000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D039298-376E-4AFC-8DB7-B991B4F3A9A7}"/>
              </a:ext>
            </a:extLst>
          </p:cNvPr>
          <p:cNvCxnSpPr>
            <a:cxnSpLocks/>
          </p:cNvCxnSpPr>
          <p:nvPr/>
        </p:nvCxnSpPr>
        <p:spPr>
          <a:xfrm flipV="1">
            <a:off x="586508" y="6927857"/>
            <a:ext cx="0" cy="419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94973A0-E52B-4F8B-B8B0-A56F64306679}"/>
              </a:ext>
            </a:extLst>
          </p:cNvPr>
          <p:cNvCxnSpPr>
            <a:cxnSpLocks/>
          </p:cNvCxnSpPr>
          <p:nvPr/>
        </p:nvCxnSpPr>
        <p:spPr>
          <a:xfrm>
            <a:off x="2385026" y="2034941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799F47E-974F-47EB-974C-6334A1E4C0B0}"/>
              </a:ext>
            </a:extLst>
          </p:cNvPr>
          <p:cNvCxnSpPr>
            <a:cxnSpLocks/>
          </p:cNvCxnSpPr>
          <p:nvPr/>
        </p:nvCxnSpPr>
        <p:spPr>
          <a:xfrm>
            <a:off x="2385026" y="3107757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1028148-1CD0-4719-84AE-A63993EC3A9C}"/>
              </a:ext>
            </a:extLst>
          </p:cNvPr>
          <p:cNvCxnSpPr>
            <a:cxnSpLocks/>
          </p:cNvCxnSpPr>
          <p:nvPr/>
        </p:nvCxnSpPr>
        <p:spPr>
          <a:xfrm>
            <a:off x="2385026" y="3654499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2D33D01-E275-4C83-B26F-153DCDAA59D2}"/>
              </a:ext>
            </a:extLst>
          </p:cNvPr>
          <p:cNvCxnSpPr>
            <a:cxnSpLocks/>
          </p:cNvCxnSpPr>
          <p:nvPr/>
        </p:nvCxnSpPr>
        <p:spPr>
          <a:xfrm>
            <a:off x="2400266" y="3654499"/>
            <a:ext cx="0" cy="2130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18D079B-0D13-4E24-98B0-D2DB7CCBECE9}"/>
              </a:ext>
            </a:extLst>
          </p:cNvPr>
          <p:cNvCxnSpPr>
            <a:cxnSpLocks/>
          </p:cNvCxnSpPr>
          <p:nvPr/>
        </p:nvCxnSpPr>
        <p:spPr>
          <a:xfrm>
            <a:off x="2385026" y="2568341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F1A790F-4A45-42FD-82D3-E2B78EE54ACB}"/>
              </a:ext>
            </a:extLst>
          </p:cNvPr>
          <p:cNvCxnSpPr>
            <a:cxnSpLocks/>
          </p:cNvCxnSpPr>
          <p:nvPr/>
        </p:nvCxnSpPr>
        <p:spPr>
          <a:xfrm>
            <a:off x="2400266" y="4191000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1D7572D-412D-4B86-92AF-8F2528AD089A}"/>
              </a:ext>
            </a:extLst>
          </p:cNvPr>
          <p:cNvCxnSpPr>
            <a:cxnSpLocks/>
          </p:cNvCxnSpPr>
          <p:nvPr/>
        </p:nvCxnSpPr>
        <p:spPr>
          <a:xfrm>
            <a:off x="2400266" y="4701941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7C0AE91-D950-49BF-A343-C9B75CAA8E51}"/>
              </a:ext>
            </a:extLst>
          </p:cNvPr>
          <p:cNvCxnSpPr>
            <a:cxnSpLocks/>
          </p:cNvCxnSpPr>
          <p:nvPr/>
        </p:nvCxnSpPr>
        <p:spPr>
          <a:xfrm>
            <a:off x="2400266" y="5774757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D9453F8-65DE-4C40-9B97-214F6EB46606}"/>
              </a:ext>
            </a:extLst>
          </p:cNvPr>
          <p:cNvCxnSpPr>
            <a:cxnSpLocks/>
          </p:cNvCxnSpPr>
          <p:nvPr/>
        </p:nvCxnSpPr>
        <p:spPr>
          <a:xfrm>
            <a:off x="2400266" y="5235341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45F785F-4059-42E2-A084-C9223F9276E7}"/>
              </a:ext>
            </a:extLst>
          </p:cNvPr>
          <p:cNvSpPr txBox="1"/>
          <p:nvPr/>
        </p:nvSpPr>
        <p:spPr>
          <a:xfrm>
            <a:off x="3055790" y="1339334"/>
            <a:ext cx="23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0E53BF5-73CB-486C-97BA-30111ADBA3E5}"/>
              </a:ext>
            </a:extLst>
          </p:cNvPr>
          <p:cNvSpPr txBox="1"/>
          <p:nvPr/>
        </p:nvSpPr>
        <p:spPr>
          <a:xfrm>
            <a:off x="3055789" y="1849350"/>
            <a:ext cx="232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12F0D2D-8E29-4BA8-84D2-AAFADD800020}"/>
              </a:ext>
            </a:extLst>
          </p:cNvPr>
          <p:cNvSpPr txBox="1"/>
          <p:nvPr/>
        </p:nvSpPr>
        <p:spPr>
          <a:xfrm>
            <a:off x="3055790" y="2383675"/>
            <a:ext cx="232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Global_active_power</a:t>
            </a:r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8C63FBB-6A30-4400-A58E-042967128A93}"/>
              </a:ext>
            </a:extLst>
          </p:cNvPr>
          <p:cNvSpPr txBox="1"/>
          <p:nvPr/>
        </p:nvSpPr>
        <p:spPr>
          <a:xfrm>
            <a:off x="2975279" y="2923091"/>
            <a:ext cx="24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Global_reactive_power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99AA6DC-D642-42BD-ACE4-32655125EAFE}"/>
              </a:ext>
            </a:extLst>
          </p:cNvPr>
          <p:cNvSpPr txBox="1"/>
          <p:nvPr/>
        </p:nvSpPr>
        <p:spPr>
          <a:xfrm>
            <a:off x="2990519" y="3456490"/>
            <a:ext cx="23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FECD00E-DB77-4643-BB2A-8E77733CF743}"/>
              </a:ext>
            </a:extLst>
          </p:cNvPr>
          <p:cNvSpPr txBox="1"/>
          <p:nvPr/>
        </p:nvSpPr>
        <p:spPr>
          <a:xfrm>
            <a:off x="2990519" y="4006334"/>
            <a:ext cx="2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Global_intensity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0A41A5C-1A25-45FB-8A3F-760A809BAB5B}"/>
              </a:ext>
            </a:extLst>
          </p:cNvPr>
          <p:cNvSpPr txBox="1"/>
          <p:nvPr/>
        </p:nvSpPr>
        <p:spPr>
          <a:xfrm>
            <a:off x="2990519" y="4517275"/>
            <a:ext cx="23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Sub_metering_1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908500A-A5FD-4D05-AC49-7FF7E8ACF14F}"/>
              </a:ext>
            </a:extLst>
          </p:cNvPr>
          <p:cNvSpPr txBox="1"/>
          <p:nvPr/>
        </p:nvSpPr>
        <p:spPr>
          <a:xfrm>
            <a:off x="2990519" y="5050675"/>
            <a:ext cx="238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Sub_metering_2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84E2DED-4EB0-45B8-AC16-FF565F6EE7C5}"/>
              </a:ext>
            </a:extLst>
          </p:cNvPr>
          <p:cNvSpPr txBox="1"/>
          <p:nvPr/>
        </p:nvSpPr>
        <p:spPr>
          <a:xfrm>
            <a:off x="2990519" y="5584075"/>
            <a:ext cx="23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Sub_metering_3</a:t>
            </a:r>
            <a:endParaRPr lang="fr-FR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7FF679C9-25A1-4BB4-97AD-91B26BD502A3}"/>
              </a:ext>
            </a:extLst>
          </p:cNvPr>
          <p:cNvCxnSpPr>
            <a:cxnSpLocks/>
          </p:cNvCxnSpPr>
          <p:nvPr/>
        </p:nvCxnSpPr>
        <p:spPr>
          <a:xfrm>
            <a:off x="3733800" y="1524000"/>
            <a:ext cx="223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9CE9EC04-EC9C-4FB6-B2A6-F21562DD6966}"/>
              </a:ext>
            </a:extLst>
          </p:cNvPr>
          <p:cNvCxnSpPr>
            <a:cxnSpLocks/>
          </p:cNvCxnSpPr>
          <p:nvPr/>
        </p:nvCxnSpPr>
        <p:spPr>
          <a:xfrm>
            <a:off x="3733800" y="2034941"/>
            <a:ext cx="2236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3595EA6-C9CA-487A-B1CB-2AC1DA83E716}"/>
              </a:ext>
            </a:extLst>
          </p:cNvPr>
          <p:cNvCxnSpPr>
            <a:cxnSpLocks/>
          </p:cNvCxnSpPr>
          <p:nvPr/>
        </p:nvCxnSpPr>
        <p:spPr>
          <a:xfrm>
            <a:off x="5380482" y="3107757"/>
            <a:ext cx="590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F8E13FE-6686-4556-ADFE-2E97FF0343A5}"/>
              </a:ext>
            </a:extLst>
          </p:cNvPr>
          <p:cNvCxnSpPr>
            <a:cxnSpLocks/>
          </p:cNvCxnSpPr>
          <p:nvPr/>
        </p:nvCxnSpPr>
        <p:spPr>
          <a:xfrm>
            <a:off x="3911600" y="3654499"/>
            <a:ext cx="20591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471E356-F3C7-46E0-B8D8-4D79EB21DE95}"/>
              </a:ext>
            </a:extLst>
          </p:cNvPr>
          <p:cNvCxnSpPr>
            <a:cxnSpLocks/>
          </p:cNvCxnSpPr>
          <p:nvPr/>
        </p:nvCxnSpPr>
        <p:spPr>
          <a:xfrm>
            <a:off x="5257800" y="2568341"/>
            <a:ext cx="7129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5AF3E58-E021-415D-9F52-FB2DCC2D23C0}"/>
              </a:ext>
            </a:extLst>
          </p:cNvPr>
          <p:cNvCxnSpPr>
            <a:cxnSpLocks/>
          </p:cNvCxnSpPr>
          <p:nvPr/>
        </p:nvCxnSpPr>
        <p:spPr>
          <a:xfrm>
            <a:off x="4749800" y="4191000"/>
            <a:ext cx="1236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611E0B9-3914-4270-9CFF-A1E8364B8EAD}"/>
              </a:ext>
            </a:extLst>
          </p:cNvPr>
          <p:cNvCxnSpPr>
            <a:cxnSpLocks/>
          </p:cNvCxnSpPr>
          <p:nvPr/>
        </p:nvCxnSpPr>
        <p:spPr>
          <a:xfrm>
            <a:off x="4749800" y="4701941"/>
            <a:ext cx="1236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C672DDF-900E-4ECC-812D-0215C2546012}"/>
              </a:ext>
            </a:extLst>
          </p:cNvPr>
          <p:cNvCxnSpPr>
            <a:cxnSpLocks/>
          </p:cNvCxnSpPr>
          <p:nvPr/>
        </p:nvCxnSpPr>
        <p:spPr>
          <a:xfrm>
            <a:off x="4749800" y="5774757"/>
            <a:ext cx="1236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457AD2D-3044-40A3-966F-F7D468B6D155}"/>
              </a:ext>
            </a:extLst>
          </p:cNvPr>
          <p:cNvCxnSpPr>
            <a:cxnSpLocks/>
          </p:cNvCxnSpPr>
          <p:nvPr/>
        </p:nvCxnSpPr>
        <p:spPr>
          <a:xfrm>
            <a:off x="4749800" y="5235341"/>
            <a:ext cx="1236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1B79867-83DB-464E-BE20-3D9883F63211}"/>
              </a:ext>
            </a:extLst>
          </p:cNvPr>
          <p:cNvSpPr txBox="1"/>
          <p:nvPr/>
        </p:nvSpPr>
        <p:spPr>
          <a:xfrm>
            <a:off x="6066485" y="1339334"/>
            <a:ext cx="23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day-month-year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EFBDC03-07C6-4B43-B9D2-8E23A7549D44}"/>
              </a:ext>
            </a:extLst>
          </p:cNvPr>
          <p:cNvSpPr txBox="1"/>
          <p:nvPr/>
        </p:nvSpPr>
        <p:spPr>
          <a:xfrm>
            <a:off x="6066484" y="1849350"/>
            <a:ext cx="232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hour:minute:second</a:t>
            </a:r>
            <a:endParaRPr lang="fr-FR" dirty="0"/>
          </a:p>
          <a:p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B954410-ECE2-4A9F-84B6-DAC997A02A6E}"/>
              </a:ext>
            </a:extLst>
          </p:cNvPr>
          <p:cNvSpPr txBox="1"/>
          <p:nvPr/>
        </p:nvSpPr>
        <p:spPr>
          <a:xfrm>
            <a:off x="6066484" y="2383675"/>
            <a:ext cx="510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energy consumed every minute (in watt hour)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1257E61-7D04-4424-92CC-5E0FA4B9BEBE}"/>
              </a:ext>
            </a:extLst>
          </p:cNvPr>
          <p:cNvSpPr txBox="1"/>
          <p:nvPr/>
        </p:nvSpPr>
        <p:spPr>
          <a:xfrm>
            <a:off x="5985973" y="2923091"/>
            <a:ext cx="535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reactive energy consumed every minute (in watt hour)</a:t>
            </a:r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B54F7AB-E371-4D1F-A6E1-B269A12A5488}"/>
              </a:ext>
            </a:extLst>
          </p:cNvPr>
          <p:cNvSpPr txBox="1"/>
          <p:nvPr/>
        </p:nvSpPr>
        <p:spPr>
          <a:xfrm>
            <a:off x="6001214" y="3456490"/>
            <a:ext cx="23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64D1030-6B01-46AB-A0EC-AB0C18896F0A}"/>
              </a:ext>
            </a:extLst>
          </p:cNvPr>
          <p:cNvSpPr txBox="1"/>
          <p:nvPr/>
        </p:nvSpPr>
        <p:spPr>
          <a:xfrm>
            <a:off x="6001214" y="4006334"/>
            <a:ext cx="51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(P=U x I)</a:t>
            </a:r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DDDD815-F529-4B45-B72B-75C5E8EF89F2}"/>
              </a:ext>
            </a:extLst>
          </p:cNvPr>
          <p:cNvSpPr txBox="1"/>
          <p:nvPr/>
        </p:nvSpPr>
        <p:spPr>
          <a:xfrm>
            <a:off x="6001213" y="4517275"/>
            <a:ext cx="53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Kitchen (mainly dishwasher, an oven and a microwave)</a:t>
            </a:r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CE276FA8-F717-480A-AA18-BDC83A3F43F3}"/>
              </a:ext>
            </a:extLst>
          </p:cNvPr>
          <p:cNvSpPr txBox="1"/>
          <p:nvPr/>
        </p:nvSpPr>
        <p:spPr>
          <a:xfrm>
            <a:off x="6001213" y="5050675"/>
            <a:ext cx="535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Laundry room (mainly washer, dryer, refrigerator)</a:t>
            </a:r>
            <a:endParaRPr lang="fr-FR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DC5F353-A9E7-42DB-9D44-07A007D791F0}"/>
              </a:ext>
            </a:extLst>
          </p:cNvPr>
          <p:cNvSpPr txBox="1"/>
          <p:nvPr/>
        </p:nvSpPr>
        <p:spPr>
          <a:xfrm>
            <a:off x="6001213" y="5584075"/>
            <a:ext cx="517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 water-heater and an air-conditioner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6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528 L 0.00325 -0.78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3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8" y="429209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ED0B22-35D2-4A6B-823E-8472C73CC68F}"/>
              </a:ext>
            </a:extLst>
          </p:cNvPr>
          <p:cNvSpPr txBox="1"/>
          <p:nvPr/>
        </p:nvSpPr>
        <p:spPr>
          <a:xfrm>
            <a:off x="1509464" y="2503114"/>
            <a:ext cx="13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EACBC1-B767-4D28-9032-820A8CAA18C5}"/>
              </a:ext>
            </a:extLst>
          </p:cNvPr>
          <p:cNvSpPr txBox="1"/>
          <p:nvPr/>
        </p:nvSpPr>
        <p:spPr>
          <a:xfrm>
            <a:off x="1509463" y="4880666"/>
            <a:ext cx="25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</a:t>
            </a:r>
            <a:r>
              <a:rPr lang="en-US" dirty="0" err="1"/>
              <a:t>DateTime</a:t>
            </a:r>
            <a:r>
              <a:rPr lang="en-US" dirty="0"/>
              <a:t> format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9EFAA5-CD1E-4707-A741-A386FE55D660}"/>
              </a:ext>
            </a:extLst>
          </p:cNvPr>
          <p:cNvSpPr txBox="1"/>
          <p:nvPr/>
        </p:nvSpPr>
        <p:spPr>
          <a:xfrm>
            <a:off x="4675974" y="2016558"/>
            <a:ext cx="6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E0D468-2AEC-44E1-A757-EDC1DE3275E8}"/>
              </a:ext>
            </a:extLst>
          </p:cNvPr>
          <p:cNvSpPr txBox="1"/>
          <p:nvPr/>
        </p:nvSpPr>
        <p:spPr>
          <a:xfrm>
            <a:off x="4675975" y="3008804"/>
            <a:ext cx="6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NaN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0D7E76-9509-433B-AEC8-A0329C3C60C8}"/>
              </a:ext>
            </a:extLst>
          </p:cNvPr>
          <p:cNvSpPr txBox="1"/>
          <p:nvPr/>
        </p:nvSpPr>
        <p:spPr>
          <a:xfrm>
            <a:off x="7621504" y="2498520"/>
            <a:ext cx="311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Replaced by their mean value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DD5465-F0BD-4AF7-9C14-95106FC5E6CE}"/>
              </a:ext>
            </a:extLst>
          </p:cNvPr>
          <p:cNvSpPr txBox="1"/>
          <p:nvPr/>
        </p:nvSpPr>
        <p:spPr>
          <a:xfrm>
            <a:off x="4675974" y="4370382"/>
            <a:ext cx="66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FDBE25-AAFA-413E-A1E9-70DB46084285}"/>
              </a:ext>
            </a:extLst>
          </p:cNvPr>
          <p:cNvSpPr txBox="1"/>
          <p:nvPr/>
        </p:nvSpPr>
        <p:spPr>
          <a:xfrm>
            <a:off x="4675973" y="5423772"/>
            <a:ext cx="66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AAB888-D07E-4D9A-9479-0668D8009DA4}"/>
              </a:ext>
            </a:extLst>
          </p:cNvPr>
          <p:cNvSpPr txBox="1"/>
          <p:nvPr/>
        </p:nvSpPr>
        <p:spPr>
          <a:xfrm>
            <a:off x="7621504" y="4880666"/>
            <a:ext cx="3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+ Time as a </a:t>
            </a:r>
            <a:r>
              <a:rPr lang="en-US" dirty="0" err="1"/>
              <a:t>DateTimeIndex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1833BA0-5BDC-4B15-83A4-78ACB5AAC902}"/>
              </a:ext>
            </a:extLst>
          </p:cNvPr>
          <p:cNvCxnSpPr>
            <a:cxnSpLocks/>
          </p:cNvCxnSpPr>
          <p:nvPr/>
        </p:nvCxnSpPr>
        <p:spPr>
          <a:xfrm>
            <a:off x="2890888" y="2728613"/>
            <a:ext cx="2566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7B3A87B-7B84-4943-9DCD-D417794318CD}"/>
              </a:ext>
            </a:extLst>
          </p:cNvPr>
          <p:cNvCxnSpPr>
            <a:cxnSpLocks/>
          </p:cNvCxnSpPr>
          <p:nvPr/>
        </p:nvCxnSpPr>
        <p:spPr>
          <a:xfrm>
            <a:off x="3147560" y="2728613"/>
            <a:ext cx="0" cy="503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2178C45-D1E1-4644-BEED-990AAEAEF54C}"/>
              </a:ext>
            </a:extLst>
          </p:cNvPr>
          <p:cNvCxnSpPr>
            <a:cxnSpLocks/>
          </p:cNvCxnSpPr>
          <p:nvPr/>
        </p:nvCxnSpPr>
        <p:spPr>
          <a:xfrm>
            <a:off x="3147560" y="2201224"/>
            <a:ext cx="0" cy="527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A2EB5AA-B030-4B5A-BE41-D52C04DCB8EF}"/>
              </a:ext>
            </a:extLst>
          </p:cNvPr>
          <p:cNvCxnSpPr>
            <a:cxnSpLocks/>
          </p:cNvCxnSpPr>
          <p:nvPr/>
        </p:nvCxnSpPr>
        <p:spPr>
          <a:xfrm>
            <a:off x="3131517" y="2201224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8E986-2955-4534-B10B-B3D680C146F6}"/>
              </a:ext>
            </a:extLst>
          </p:cNvPr>
          <p:cNvCxnSpPr>
            <a:cxnSpLocks/>
          </p:cNvCxnSpPr>
          <p:nvPr/>
        </p:nvCxnSpPr>
        <p:spPr>
          <a:xfrm>
            <a:off x="3131516" y="3232484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023BB1A-E130-443F-A23B-7497A422F6B8}"/>
              </a:ext>
            </a:extLst>
          </p:cNvPr>
          <p:cNvCxnSpPr>
            <a:cxnSpLocks/>
          </p:cNvCxnSpPr>
          <p:nvPr/>
        </p:nvCxnSpPr>
        <p:spPr>
          <a:xfrm flipH="1">
            <a:off x="4051434" y="5076400"/>
            <a:ext cx="1012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313D45-2926-4D1B-AC08-7C88D3613971}"/>
              </a:ext>
            </a:extLst>
          </p:cNvPr>
          <p:cNvCxnSpPr>
            <a:cxnSpLocks/>
          </p:cNvCxnSpPr>
          <p:nvPr/>
        </p:nvCxnSpPr>
        <p:spPr>
          <a:xfrm>
            <a:off x="4152700" y="4558536"/>
            <a:ext cx="0" cy="527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7B20CA-92D0-40FC-8437-0C6D2DA82713}"/>
              </a:ext>
            </a:extLst>
          </p:cNvPr>
          <p:cNvCxnSpPr>
            <a:cxnSpLocks/>
          </p:cNvCxnSpPr>
          <p:nvPr/>
        </p:nvCxnSpPr>
        <p:spPr>
          <a:xfrm>
            <a:off x="4152700" y="5033928"/>
            <a:ext cx="0" cy="614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384C416-5BA4-4AD1-8B9A-779833C8EEF0}"/>
              </a:ext>
            </a:extLst>
          </p:cNvPr>
          <p:cNvCxnSpPr>
            <a:cxnSpLocks/>
          </p:cNvCxnSpPr>
          <p:nvPr/>
        </p:nvCxnSpPr>
        <p:spPr>
          <a:xfrm>
            <a:off x="4133650" y="4555048"/>
            <a:ext cx="5232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9B9BBE9-7A69-4ABF-B399-F947E5E16C96}"/>
              </a:ext>
            </a:extLst>
          </p:cNvPr>
          <p:cNvCxnSpPr>
            <a:cxnSpLocks/>
          </p:cNvCxnSpPr>
          <p:nvPr/>
        </p:nvCxnSpPr>
        <p:spPr>
          <a:xfrm>
            <a:off x="4143175" y="5631373"/>
            <a:ext cx="5232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1619327-842B-4397-B281-55DADDB752CC}"/>
              </a:ext>
            </a:extLst>
          </p:cNvPr>
          <p:cNvCxnSpPr>
            <a:cxnSpLocks/>
          </p:cNvCxnSpPr>
          <p:nvPr/>
        </p:nvCxnSpPr>
        <p:spPr>
          <a:xfrm>
            <a:off x="5331792" y="2201224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300EF30-EBB2-47D8-9A25-D0F4CE5E6391}"/>
              </a:ext>
            </a:extLst>
          </p:cNvPr>
          <p:cNvCxnSpPr>
            <a:cxnSpLocks/>
          </p:cNvCxnSpPr>
          <p:nvPr/>
        </p:nvCxnSpPr>
        <p:spPr>
          <a:xfrm>
            <a:off x="5348864" y="3232484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3E73DC1-4961-4E41-9773-6F442482F85A}"/>
              </a:ext>
            </a:extLst>
          </p:cNvPr>
          <p:cNvCxnSpPr>
            <a:cxnSpLocks/>
          </p:cNvCxnSpPr>
          <p:nvPr/>
        </p:nvCxnSpPr>
        <p:spPr>
          <a:xfrm>
            <a:off x="6860207" y="2182174"/>
            <a:ext cx="0" cy="1050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193B26-DB03-427C-8911-E17159FFA20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60207" y="2683186"/>
            <a:ext cx="76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33B575A-67D3-48F6-AB94-4256F66B7805}"/>
              </a:ext>
            </a:extLst>
          </p:cNvPr>
          <p:cNvCxnSpPr>
            <a:cxnSpLocks/>
          </p:cNvCxnSpPr>
          <p:nvPr/>
        </p:nvCxnSpPr>
        <p:spPr>
          <a:xfrm>
            <a:off x="5312978" y="4556148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6E6FAAB-0243-497A-AB23-93D489145600}"/>
              </a:ext>
            </a:extLst>
          </p:cNvPr>
          <p:cNvCxnSpPr>
            <a:cxnSpLocks/>
          </p:cNvCxnSpPr>
          <p:nvPr/>
        </p:nvCxnSpPr>
        <p:spPr>
          <a:xfrm>
            <a:off x="5330050" y="5631858"/>
            <a:ext cx="1528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67C85B0-5743-4C73-8D23-FA145D04E0E4}"/>
              </a:ext>
            </a:extLst>
          </p:cNvPr>
          <p:cNvCxnSpPr>
            <a:cxnSpLocks/>
          </p:cNvCxnSpPr>
          <p:nvPr/>
        </p:nvCxnSpPr>
        <p:spPr>
          <a:xfrm>
            <a:off x="6841393" y="4537098"/>
            <a:ext cx="0" cy="1094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B0AF632-5384-493F-B920-EDD4C3F381B9}"/>
              </a:ext>
            </a:extLst>
          </p:cNvPr>
          <p:cNvCxnSpPr>
            <a:cxnSpLocks/>
          </p:cNvCxnSpPr>
          <p:nvPr/>
        </p:nvCxnSpPr>
        <p:spPr>
          <a:xfrm>
            <a:off x="6858465" y="5085925"/>
            <a:ext cx="76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D039298-376E-4AFC-8DB7-B991B4F3A9A7}"/>
              </a:ext>
            </a:extLst>
          </p:cNvPr>
          <p:cNvCxnSpPr>
            <a:cxnSpLocks/>
          </p:cNvCxnSpPr>
          <p:nvPr/>
        </p:nvCxnSpPr>
        <p:spPr>
          <a:xfrm flipV="1">
            <a:off x="992908" y="6927857"/>
            <a:ext cx="0" cy="419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528 L 0.00117 -0.74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3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8" y="429209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ED0B22-35D2-4A6B-823E-8472C73CC68F}"/>
              </a:ext>
            </a:extLst>
          </p:cNvPr>
          <p:cNvSpPr txBox="1"/>
          <p:nvPr/>
        </p:nvSpPr>
        <p:spPr>
          <a:xfrm>
            <a:off x="944312" y="3342329"/>
            <a:ext cx="2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Temperatures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0D7E76-9509-433B-AEC8-A0329C3C60C8}"/>
              </a:ext>
            </a:extLst>
          </p:cNvPr>
          <p:cNvSpPr txBox="1"/>
          <p:nvPr/>
        </p:nvSpPr>
        <p:spPr>
          <a:xfrm>
            <a:off x="4489683" y="3361784"/>
            <a:ext cx="3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data in a time range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AAB888-D07E-4D9A-9479-0668D8009DA4}"/>
              </a:ext>
            </a:extLst>
          </p:cNvPr>
          <p:cNvSpPr txBox="1"/>
          <p:nvPr/>
        </p:nvSpPr>
        <p:spPr>
          <a:xfrm>
            <a:off x="8692347" y="3375558"/>
            <a:ext cx="3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Temperatures.csv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09BECB3-8C90-430C-B2A9-F81E8A2B4DEA}"/>
              </a:ext>
            </a:extLst>
          </p:cNvPr>
          <p:cNvCxnSpPr>
            <a:cxnSpLocks/>
          </p:cNvCxnSpPr>
          <p:nvPr/>
        </p:nvCxnSpPr>
        <p:spPr>
          <a:xfrm>
            <a:off x="3272422" y="3546450"/>
            <a:ext cx="11440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D821546-E967-4109-BD1E-A440392C64EA}"/>
              </a:ext>
            </a:extLst>
          </p:cNvPr>
          <p:cNvCxnSpPr>
            <a:cxnSpLocks/>
          </p:cNvCxnSpPr>
          <p:nvPr/>
        </p:nvCxnSpPr>
        <p:spPr>
          <a:xfrm>
            <a:off x="7923094" y="3560224"/>
            <a:ext cx="15385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771DEB7-E441-40E0-B324-469AF99AF019}"/>
              </a:ext>
            </a:extLst>
          </p:cNvPr>
          <p:cNvCxnSpPr>
            <a:cxnSpLocks/>
          </p:cNvCxnSpPr>
          <p:nvPr/>
        </p:nvCxnSpPr>
        <p:spPr>
          <a:xfrm flipV="1">
            <a:off x="992908" y="6927857"/>
            <a:ext cx="0" cy="419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0.0007 L -0.022 -0.7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3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7" y="429209"/>
            <a:ext cx="50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CHARACTERISTICS</a:t>
            </a:r>
            <a:endParaRPr lang="fr-FR" sz="3200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D039298-376E-4AFC-8DB7-B991B4F3A9A7}"/>
              </a:ext>
            </a:extLst>
          </p:cNvPr>
          <p:cNvCxnSpPr>
            <a:cxnSpLocks/>
          </p:cNvCxnSpPr>
          <p:nvPr/>
        </p:nvCxnSpPr>
        <p:spPr>
          <a:xfrm flipV="1">
            <a:off x="586508" y="6927857"/>
            <a:ext cx="0" cy="4195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25A729CE-CB3E-4F77-971E-F2549EAD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29" y="1407194"/>
            <a:ext cx="9563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66 0.01574 L 0.01966 -0.76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8" y="943627"/>
            <a:ext cx="452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all 7 variables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AD6C96-FF05-485E-B657-06C810DFC296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F6BF04-97D6-4A5A-B79A-3901BD25C915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40353B-C615-46CB-A470-685ED479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312959"/>
            <a:ext cx="10934700" cy="53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457DF21-B490-42FE-93D1-6697C102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6" y="1385063"/>
            <a:ext cx="8703008" cy="51961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E811E4-ABD9-48C0-9FB7-127CB3E52300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911B9D-2061-491E-B34B-CB32E14A73ED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5F5D6C-B196-40DC-A6B7-DD9174995F71}"/>
              </a:ext>
            </a:extLst>
          </p:cNvPr>
          <p:cNvSpPr txBox="1"/>
          <p:nvPr/>
        </p:nvSpPr>
        <p:spPr>
          <a:xfrm>
            <a:off x="457198" y="919564"/>
            <a:ext cx="36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mean values of all variables </a:t>
            </a:r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13B7EE2-B1CF-4F9E-BADB-E1774F6D339D}"/>
              </a:ext>
            </a:extLst>
          </p:cNvPr>
          <p:cNvSpPr/>
          <p:nvPr/>
        </p:nvSpPr>
        <p:spPr>
          <a:xfrm>
            <a:off x="7314169" y="5684838"/>
            <a:ext cx="415925" cy="400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93007F8-8FFE-487C-9875-A21132EF84CB}"/>
              </a:ext>
            </a:extLst>
          </p:cNvPr>
          <p:cNvSpPr/>
          <p:nvPr/>
        </p:nvSpPr>
        <p:spPr>
          <a:xfrm>
            <a:off x="7243080" y="1786545"/>
            <a:ext cx="415925" cy="400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E612B5D-14F2-4B8A-864D-BBFC61A2C05C}"/>
              </a:ext>
            </a:extLst>
          </p:cNvPr>
          <p:cNvSpPr/>
          <p:nvPr/>
        </p:nvSpPr>
        <p:spPr>
          <a:xfrm>
            <a:off x="4090925" y="1495702"/>
            <a:ext cx="415925" cy="400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A49D15-7940-4EEA-BB2C-39802D577EE0}"/>
              </a:ext>
            </a:extLst>
          </p:cNvPr>
          <p:cNvSpPr/>
          <p:nvPr/>
        </p:nvSpPr>
        <p:spPr>
          <a:xfrm>
            <a:off x="4114251" y="6133014"/>
            <a:ext cx="415925" cy="400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6FEA0E72-27D5-4A11-BAA5-411C81C9C5F3}"/>
              </a:ext>
            </a:extLst>
          </p:cNvPr>
          <p:cNvSpPr txBox="1"/>
          <p:nvPr/>
        </p:nvSpPr>
        <p:spPr>
          <a:xfrm>
            <a:off x="457197" y="943627"/>
            <a:ext cx="87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Scaled Monthly mean values of Global Active Power and Average Temperature variables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BEB7A1-9C8B-4130-9BE6-3659F0667270}"/>
              </a:ext>
            </a:extLst>
          </p:cNvPr>
          <p:cNvSpPr txBox="1"/>
          <p:nvPr/>
        </p:nvSpPr>
        <p:spPr>
          <a:xfrm>
            <a:off x="457198" y="324936"/>
            <a:ext cx="39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C084C0-939C-48CF-9CAE-53B0C0864074}"/>
              </a:ext>
            </a:extLst>
          </p:cNvPr>
          <p:cNvSpPr txBox="1"/>
          <p:nvPr/>
        </p:nvSpPr>
        <p:spPr>
          <a:xfrm>
            <a:off x="4071093" y="324935"/>
            <a:ext cx="5153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| VARIABLES RELATIONSHIPS</a:t>
            </a:r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7F561D-624C-41C3-8AFC-0CB73743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0" y="1732093"/>
            <a:ext cx="11032959" cy="45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8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481</Words>
  <Application>Microsoft Office PowerPoint</Application>
  <PresentationFormat>Grand écran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JEGOU DU LAZ Theophile</dc:creator>
  <cp:lastModifiedBy>JEGOU DU LAZ Theophile</cp:lastModifiedBy>
  <cp:revision>14</cp:revision>
  <dcterms:created xsi:type="dcterms:W3CDTF">2021-12-07T15:30:54Z</dcterms:created>
  <dcterms:modified xsi:type="dcterms:W3CDTF">2021-12-10T11:20:44Z</dcterms:modified>
</cp:coreProperties>
</file>