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58" r:id="rId5"/>
    <p:sldId id="259" r:id="rId6"/>
    <p:sldId id="278" r:id="rId7"/>
    <p:sldId id="286" r:id="rId8"/>
    <p:sldId id="287" r:id="rId9"/>
    <p:sldId id="260" r:id="rId10"/>
    <p:sldId id="285" r:id="rId11"/>
    <p:sldId id="288" r:id="rId12"/>
    <p:sldId id="289" r:id="rId13"/>
    <p:sldId id="267" r:id="rId14"/>
    <p:sldId id="268" r:id="rId15"/>
    <p:sldId id="271" r:id="rId16"/>
    <p:sldId id="280" r:id="rId17"/>
    <p:sldId id="281" r:id="rId18"/>
    <p:sldId id="282" r:id="rId19"/>
    <p:sldId id="283" r:id="rId20"/>
    <p:sldId id="274" r:id="rId21"/>
    <p:sldId id="275" r:id="rId22"/>
    <p:sldId id="276" r:id="rId23"/>
    <p:sldId id="277" r:id="rId24"/>
    <p:sldId id="284" r:id="rId2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516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68B1DEA-917C-4823-94C1-B704EF5FBDB1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F055BA7-2B3D-49DD-91CB-823E2D346FEA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3050"/>
            <a:ext cx="2741613" cy="530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3050"/>
            <a:ext cx="8077200" cy="530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10200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4963"/>
            <a:ext cx="5410200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3050"/>
            <a:ext cx="2743200" cy="530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3050"/>
            <a:ext cx="8077200" cy="530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08613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3" y="1604963"/>
            <a:ext cx="5410200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Pictures/1000000000000780000004384F22265E641FBDC4.png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Pictures/1000000000000780000004384F22265E641FBDC4.png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 r:link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080" cy="3976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lvl="0" algn="ctr" rtl="0" hangingPunct="0">
        <a:buNone/>
        <a:tabLst/>
        <a:defRPr lang="en-US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Noto Sans CJK SC Regular" pitchFamily="2"/>
          <a:cs typeface="FreeSans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 r:link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hangingPunct="0">
        <a:tabLst/>
        <a:defRPr lang="en-US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Cholesky</a:t>
            </a:r>
            <a:r>
              <a:rPr lang="en-US" dirty="0" smtClean="0">
                <a:solidFill>
                  <a:srgbClr val="FFC000"/>
                </a:solidFill>
              </a:rPr>
              <a:t> Decomposition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4038600"/>
            <a:ext cx="8534400" cy="1752600"/>
          </a:xfrm>
        </p:spPr>
        <p:txBody>
          <a:bodyPr/>
          <a:lstStyle/>
          <a:p>
            <a:r>
              <a:rPr lang="en-US" dirty="0" err="1" smtClean="0"/>
              <a:t>Radoi</a:t>
            </a:r>
            <a:r>
              <a:rPr lang="en-US" dirty="0" smtClean="0"/>
              <a:t> </a:t>
            </a:r>
            <a:r>
              <a:rPr lang="en-US" dirty="0" err="1" smtClean="0"/>
              <a:t>Dimitria</a:t>
            </a:r>
            <a:r>
              <a:rPr lang="en-US" dirty="0" smtClean="0"/>
              <a:t>-</a:t>
            </a:r>
            <a:r>
              <a:rPr lang="en-US" dirty="0" err="1" smtClean="0"/>
              <a:t>Oana</a:t>
            </a:r>
            <a:r>
              <a:rPr lang="en-US" dirty="0" smtClean="0"/>
              <a:t>-Maria</a:t>
            </a:r>
          </a:p>
          <a:p>
            <a:r>
              <a:rPr lang="en-US" dirty="0" err="1" smtClean="0"/>
              <a:t>Banica</a:t>
            </a:r>
            <a:r>
              <a:rPr lang="en-US" dirty="0" smtClean="0"/>
              <a:t> </a:t>
            </a:r>
            <a:r>
              <a:rPr lang="en-US" dirty="0" err="1" smtClean="0"/>
              <a:t>Teodor</a:t>
            </a: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Hp-</a:t>
            </a:r>
            <a:r>
              <a:rPr lang="en-US" dirty="0" err="1" smtClean="0">
                <a:solidFill>
                  <a:srgbClr val="FFC000"/>
                </a:solidFill>
              </a:rPr>
              <a:t>sl.q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Content Placeholder 2" descr="C:\Users\user\Downloads\48052465_568935470219675_3348154932556464128_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3913" y="1604963"/>
            <a:ext cx="5702587" cy="39766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Ibm-dp.q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7" name="Content Placeholder 6" descr="48315904_288208595166351_7845825503603720192_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73610" y="1604963"/>
            <a:ext cx="5643192" cy="3976687"/>
          </a:xfr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Hp-</a:t>
            </a:r>
            <a:r>
              <a:rPr lang="en-US" dirty="0" err="1" smtClean="0">
                <a:solidFill>
                  <a:srgbClr val="FFC000"/>
                </a:solidFill>
              </a:rPr>
              <a:t>sl.q</a:t>
            </a:r>
            <a:r>
              <a:rPr lang="en-US" dirty="0" smtClean="0">
                <a:solidFill>
                  <a:srgbClr val="FFC000"/>
                </a:solidFill>
              </a:rPr>
              <a:t> &amp; </a:t>
            </a:r>
            <a:r>
              <a:rPr lang="en-US" dirty="0" err="1" smtClean="0">
                <a:solidFill>
                  <a:srgbClr val="FFC000"/>
                </a:solidFill>
              </a:rPr>
              <a:t>Ibm-dp.q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2050" name="Picture 2" descr="C:\Users\user\Downloads\48083180_1104260339743423_7091035523032023040_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1600200"/>
            <a:ext cx="6086475" cy="42957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Pthreads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Timpii</a:t>
            </a:r>
            <a:r>
              <a:rPr lang="en-US" dirty="0" smtClean="0">
                <a:solidFill>
                  <a:srgbClr val="FFC000"/>
                </a:solidFill>
              </a:rPr>
              <a:t> de </a:t>
            </a:r>
            <a:r>
              <a:rPr lang="en-US" dirty="0" err="1" smtClean="0">
                <a:solidFill>
                  <a:srgbClr val="FFC000"/>
                </a:solidFill>
              </a:rPr>
              <a:t>executie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pe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cele</a:t>
            </a:r>
            <a:r>
              <a:rPr lang="en-US" dirty="0" smtClean="0">
                <a:solidFill>
                  <a:srgbClr val="FFC000"/>
                </a:solidFill>
              </a:rPr>
              <a:t> 2 </a:t>
            </a:r>
            <a:r>
              <a:rPr lang="en-US" dirty="0" err="1" smtClean="0">
                <a:solidFill>
                  <a:srgbClr val="FFC000"/>
                </a:solidFill>
              </a:rPr>
              <a:t>cozi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600" y="1604963"/>
          <a:ext cx="10972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Hp-</a:t>
                      </a:r>
                      <a:r>
                        <a:rPr lang="en-US" dirty="0" err="1" smtClean="0"/>
                        <a:t>sl.q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Ibm-dp.q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Serial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1.05s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1.352s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thread-</a:t>
                      </a:r>
                      <a:r>
                        <a:rPr lang="en-US" baseline="0" dirty="0" err="1" smtClean="0"/>
                        <a:t>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0.69s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0.805s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baseline="0" dirty="0" smtClean="0"/>
                        <a:t>thread-</a:t>
                      </a:r>
                      <a:r>
                        <a:rPr lang="en-US" baseline="0" dirty="0" err="1" smtClean="0"/>
                        <a:t>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0.488s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0.555s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r>
                        <a:rPr lang="en-US" baseline="0" dirty="0" smtClean="0"/>
                        <a:t> thread-</a:t>
                      </a:r>
                      <a:r>
                        <a:rPr lang="en-US" baseline="0" dirty="0" err="1" smtClean="0"/>
                        <a:t>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0.447s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0.427s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 </a:t>
                      </a:r>
                      <a:r>
                        <a:rPr lang="en-US" baseline="0" dirty="0" smtClean="0"/>
                        <a:t>thread-</a:t>
                      </a:r>
                      <a:r>
                        <a:rPr lang="en-US" baseline="0" dirty="0" err="1" smtClean="0"/>
                        <a:t>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0.439s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0.536s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r>
                        <a:rPr lang="en-US" baseline="0" dirty="0" smtClean="0"/>
                        <a:t> thread-</a:t>
                      </a:r>
                      <a:r>
                        <a:rPr lang="en-US" baseline="0" dirty="0" err="1" smtClean="0"/>
                        <a:t>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0.413s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0.527s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Hp-</a:t>
            </a:r>
            <a:r>
              <a:rPr lang="en-US" dirty="0" err="1" smtClean="0">
                <a:solidFill>
                  <a:srgbClr val="FFC000"/>
                </a:solidFill>
              </a:rPr>
              <a:t>sl.q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2375" y="1604963"/>
            <a:ext cx="5665662" cy="39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Ibm-dp.q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Content Placeholder 3" descr="47680092_287543855276535_4504532451317514240_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66154" y="1604963"/>
            <a:ext cx="5658105" cy="3976687"/>
          </a:xfr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Hp-</a:t>
            </a:r>
            <a:r>
              <a:rPr lang="en-US" dirty="0" err="1" smtClean="0">
                <a:solidFill>
                  <a:srgbClr val="FFC000"/>
                </a:solidFill>
              </a:rPr>
              <a:t>sl.q</a:t>
            </a:r>
            <a:r>
              <a:rPr lang="en-US" dirty="0" smtClean="0">
                <a:solidFill>
                  <a:srgbClr val="FFC000"/>
                </a:solidFill>
              </a:rPr>
              <a:t> &amp; </a:t>
            </a:r>
            <a:r>
              <a:rPr lang="en-US" dirty="0" err="1" smtClean="0">
                <a:solidFill>
                  <a:srgbClr val="FFC000"/>
                </a:solidFill>
              </a:rPr>
              <a:t>Ibm-dp.q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Content Placeholder 3" descr="48076024_1500113700092057_1159219309642252288_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01848" y="1604963"/>
            <a:ext cx="5586717" cy="3976687"/>
          </a:xfr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10972080" cy="1144440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Comparatii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intre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paralelizari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Hp-</a:t>
            </a:r>
            <a:r>
              <a:rPr lang="en-US" dirty="0" err="1" smtClean="0">
                <a:solidFill>
                  <a:srgbClr val="FFC000"/>
                </a:solidFill>
              </a:rPr>
              <a:t>sl.q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Content Placeholder 4" descr="47575433_505250206628357_751279617901330432_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09703" y="1604963"/>
            <a:ext cx="5572594" cy="397668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33400" y="2590800"/>
            <a:ext cx="10972080" cy="11444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>
                <a:solidFill>
                  <a:srgbClr val="FFC000"/>
                </a:solidFill>
              </a:rPr>
              <a:t>Descriere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Algoritm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Ibm-dp.q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7" name="Content Placeholder 6" descr="48319102_312769229576974_1242827844560617472_n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282472" y="1604963"/>
            <a:ext cx="5627056" cy="3976687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Hp-</a:t>
            </a:r>
            <a:r>
              <a:rPr lang="en-US" dirty="0" err="1" smtClean="0">
                <a:solidFill>
                  <a:srgbClr val="FFC000"/>
                </a:solidFill>
              </a:rPr>
              <a:t>sl.q</a:t>
            </a:r>
            <a:r>
              <a:rPr lang="en-US" dirty="0" smtClean="0">
                <a:solidFill>
                  <a:srgbClr val="FFC000"/>
                </a:solidFill>
              </a:rPr>
              <a:t> &amp; </a:t>
            </a:r>
            <a:r>
              <a:rPr lang="en-US" dirty="0" err="1" smtClean="0">
                <a:solidFill>
                  <a:srgbClr val="FFC000"/>
                </a:solidFill>
              </a:rPr>
              <a:t>Ibm-dp.q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Content Placeholder 4" descr="47573444_341090196683439_6820519267046260736_n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302641" y="1604963"/>
            <a:ext cx="5586717" cy="3976687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Concluzii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Simularile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au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fost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facute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pe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o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matrice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dimensiuni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1000x1000.</a:t>
            </a: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Mediul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testare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fost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reprezentat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cele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doua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cozi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: hp-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sl.q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ibm-dp.q</a:t>
            </a:r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990600"/>
            <a:ext cx="10972080" cy="3976919"/>
          </a:xfrm>
        </p:spPr>
        <p:txBody>
          <a:bodyPr/>
          <a:lstStyle/>
          <a:p>
            <a:r>
              <a:rPr lang="vi-VN" sz="2400" dirty="0" smtClean="0">
                <a:solidFill>
                  <a:schemeClr val="bg1">
                    <a:lumMod val="85000"/>
                  </a:schemeClr>
                </a:solidFill>
              </a:rPr>
              <a:t> În algebra liniară, descompunerea Cholesky sau factorizarea Cholesky este o descompunere a matricei hermitiene, pozitiv-definite, în produsul matricei triunghiulare inferioare și transpusa ei conjugată, care este utilă pentru soluții numerice eficiente, de ex. Simulări Monte Carlo. </a:t>
            </a:r>
            <a:endParaRPr lang="en-U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vi-VN" sz="2400" dirty="0" smtClean="0">
                <a:solidFill>
                  <a:schemeClr val="bg1">
                    <a:lumMod val="85000"/>
                  </a:schemeClr>
                </a:solidFill>
              </a:rPr>
              <a:t>A fost descoperit de André-Louis Cholesky pentru matrice reale.</a:t>
            </a:r>
            <a:endParaRPr lang="en-U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vi-VN" sz="2400" dirty="0" smtClean="0">
                <a:solidFill>
                  <a:schemeClr val="bg1">
                    <a:lumMod val="85000"/>
                  </a:schemeClr>
                </a:solidFill>
              </a:rPr>
              <a:t> Atunci când este aplicabil, descompunerea Cholesky este aproximativ de două ori mai eficientă decât descompunerea LU pentru rezolvarea sistemelor de ecuații liniare</a:t>
            </a:r>
            <a:endParaRPr lang="en-U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4572000"/>
            <a:ext cx="22669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800" y="2362200"/>
            <a:ext cx="10972080" cy="11444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Exemplu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FFC000"/>
                </a:solidFill>
              </a:rPr>
              <a:t>si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Formule</a:t>
            </a:r>
            <a:r>
              <a:rPr lang="en-US" dirty="0" smtClean="0">
                <a:solidFill>
                  <a:srgbClr val="FFC000"/>
                </a:solidFill>
              </a:rPr>
              <a:t> de </a:t>
            </a:r>
            <a:r>
              <a:rPr lang="en-US" dirty="0" err="1" smtClean="0">
                <a:solidFill>
                  <a:srgbClr val="FFC000"/>
                </a:solidFill>
              </a:rPr>
              <a:t>Calcul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133600"/>
            <a:ext cx="502723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533400"/>
            <a:ext cx="22669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1295400"/>
            <a:ext cx="3339946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3276600"/>
            <a:ext cx="44196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295400"/>
            <a:ext cx="5967927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657600"/>
            <a:ext cx="8295305" cy="150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10972080" cy="1144440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Paralelizari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33400" y="2590800"/>
            <a:ext cx="10972080" cy="11444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OpenMp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Timpii</a:t>
            </a:r>
            <a:r>
              <a:rPr lang="en-US" dirty="0" smtClean="0">
                <a:solidFill>
                  <a:srgbClr val="FFC000"/>
                </a:solidFill>
              </a:rPr>
              <a:t> de </a:t>
            </a:r>
            <a:r>
              <a:rPr lang="en-US" dirty="0" err="1" smtClean="0">
                <a:solidFill>
                  <a:srgbClr val="FFC000"/>
                </a:solidFill>
              </a:rPr>
              <a:t>executie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pe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cele</a:t>
            </a:r>
            <a:r>
              <a:rPr lang="en-US" dirty="0" smtClean="0">
                <a:solidFill>
                  <a:srgbClr val="FFC000"/>
                </a:solidFill>
              </a:rPr>
              <a:t> 2 </a:t>
            </a:r>
            <a:r>
              <a:rPr lang="en-US" dirty="0" err="1" smtClean="0">
                <a:solidFill>
                  <a:srgbClr val="FFC000"/>
                </a:solidFill>
              </a:rPr>
              <a:t>cozi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600" y="1604963"/>
          <a:ext cx="10972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Hp-</a:t>
                      </a:r>
                      <a:r>
                        <a:rPr lang="en-US" dirty="0" err="1" smtClean="0"/>
                        <a:t>sl.q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Ibm-dp.q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Serial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1.147s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1.600s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thread-</a:t>
                      </a:r>
                      <a:r>
                        <a:rPr lang="en-US" baseline="0" dirty="0" err="1" smtClean="0"/>
                        <a:t>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0.506s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0.893s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baseline="0" dirty="0" smtClean="0"/>
                        <a:t>thread-</a:t>
                      </a:r>
                      <a:r>
                        <a:rPr lang="en-US" baseline="0" dirty="0" err="1" smtClean="0"/>
                        <a:t>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0.348s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0.502s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r>
                        <a:rPr lang="en-US" baseline="0" dirty="0" smtClean="0"/>
                        <a:t> thread-</a:t>
                      </a:r>
                      <a:r>
                        <a:rPr lang="en-US" baseline="0" dirty="0" err="1" smtClean="0"/>
                        <a:t>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0.256s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0.385s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 </a:t>
                      </a:r>
                      <a:r>
                        <a:rPr lang="en-US" baseline="0" dirty="0" smtClean="0"/>
                        <a:t>thread-</a:t>
                      </a:r>
                      <a:r>
                        <a:rPr lang="en-US" baseline="0" dirty="0" err="1" smtClean="0"/>
                        <a:t>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0.282s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0.425s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 thread-</a:t>
                      </a:r>
                      <a:r>
                        <a:rPr lang="en-US" dirty="0" err="1" smtClean="0"/>
                        <a:t>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0.261s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0.382s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Title, 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121</Words>
  <Application>Microsoft Office PowerPoint</Application>
  <PresentationFormat>Custom</PresentationFormat>
  <Paragraphs>66</Paragraphs>
  <Slides>23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Title, Content</vt:lpstr>
      <vt:lpstr>Default</vt:lpstr>
      <vt:lpstr>Cholesky Decomposition</vt:lpstr>
      <vt:lpstr>Descriere Algoritm</vt:lpstr>
      <vt:lpstr>Slide 3</vt:lpstr>
      <vt:lpstr>Exemplu  si Formule de Calcul</vt:lpstr>
      <vt:lpstr>Slide 5</vt:lpstr>
      <vt:lpstr>Slide 6</vt:lpstr>
      <vt:lpstr>Paralelizari</vt:lpstr>
      <vt:lpstr>OpenMp</vt:lpstr>
      <vt:lpstr>Timpii de executie pe cele 2 cozi</vt:lpstr>
      <vt:lpstr>Hp-sl.q</vt:lpstr>
      <vt:lpstr>Ibm-dp.q</vt:lpstr>
      <vt:lpstr>Hp-sl.q &amp; Ibm-dp.q</vt:lpstr>
      <vt:lpstr>Pthreads</vt:lpstr>
      <vt:lpstr>Timpii de executie pe cele 2 cozi</vt:lpstr>
      <vt:lpstr>Hp-sl.q</vt:lpstr>
      <vt:lpstr>Ibm-dp.q</vt:lpstr>
      <vt:lpstr>Hp-sl.q &amp; Ibm-dp.q</vt:lpstr>
      <vt:lpstr>Comparatii intre paralelizari</vt:lpstr>
      <vt:lpstr>Hp-sl.q</vt:lpstr>
      <vt:lpstr>Ibm-dp.q</vt:lpstr>
      <vt:lpstr>Hp-sl.q &amp; Ibm-dp.q</vt:lpstr>
      <vt:lpstr>Concluzii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Teodor Banica</dc:creator>
  <cp:lastModifiedBy>Windows User</cp:lastModifiedBy>
  <cp:revision>24</cp:revision>
  <dcterms:created xsi:type="dcterms:W3CDTF">2018-12-09T20:21:22Z</dcterms:created>
  <dcterms:modified xsi:type="dcterms:W3CDTF">2018-12-10T12:37:00Z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diakov.net</vt:lpwstr>
  </property>
  <property fmtid="{D5CDD505-2E9C-101B-9397-08002B2CF9AE}" pid="4" name="HiddenSlides">
    <vt:r8>0</vt:r8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r8>0</vt:r8>
  </property>
  <property fmtid="{D5CDD505-2E9C-101B-9397-08002B2CF9AE}" pid="8" name="Notes">
    <vt:r8>0</vt:r8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r8>6</vt:r8>
  </property>
</Properties>
</file>