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4281BA-48A9-4A65-88CE-805C3B398E00}">
  <a:tblStyle styleId="{5F4281BA-48A9-4A65-88CE-805C3B398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fd3999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fd3999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fd3999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fd3999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fd3999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fd3999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fd3999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fd3999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fd3999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1fd3999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fd3999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fd3999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fd39994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1fd39994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fd3999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fd3999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fd39994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fd3999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fd39994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fd39994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1fd39994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1fd39994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f97105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f9710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fd3999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fd3999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fd39994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fd39994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fd3999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fd3999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f97105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f97105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fd39994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fd39994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f97105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f97105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1fd39994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1fd39994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fd3999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fd3999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1fd39994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1fd39994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1fd39994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1fd39994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fd3999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fd3999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fd39994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fd39994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+ και το * είναι αρκετά απλές λειτουργίες . Αν είχαμε δυο λίστες αγορών θα ξέραμε πως να της προσθέσουμε μεταξύ τους και πως να τις πολλαπλασιάσουμε 3 φορές. Αλλά πως θα διαιρούσαμε μια λίστα;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fd39994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fd39994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σε πόσα κομμάτια και πως; Θα κρατήσουμε το πρώτο στοιχείο; Θα σπάσουμε την λίστα στην μέση; η Python δεν ξέρει τι να κάνει για αυτο και εμφανίζει error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fd39994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1fd39994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fd39994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fd39994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1fd3999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1fd3999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fd3999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fd3999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fd39994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fd39994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fd3999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fd3999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fd39994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fd39994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fd3999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fd3999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fd39994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fd39994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Python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255600" y="1101150"/>
            <a:ext cx="85206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H Python είναι μια γλώσσα προγραμματισμού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όπως και την δική μας γλώσσα έτσι και η Python έχει το δικό της λεξιλόγιο και συντακτικό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Για αυτό πρέπει να μαθαίνουμε της εντολές έτσι ακριβώς όπως ορίζονται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22100" y="3427900"/>
            <a:ext cx="12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Μεταβλητές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24" name="Google Shape;124;p22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427750" y="1189350"/>
            <a:ext cx="7783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= x + 1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 + 1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Ονομασία Μεταβλητών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31" name="Google Shape;131;p23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3"/>
          <p:cNvSpPr txBox="1"/>
          <p:nvPr/>
        </p:nvSpPr>
        <p:spPr>
          <a:xfrm>
            <a:off x="427750" y="1168500"/>
            <a:ext cx="76995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Το όνομα μιας μεταβλητής θα πρέπει να ξεκινά με μικρό Αγγλικό χαρακτήρα.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Μπορεί να περιέχει, γράμματα, αριθμούς και την κάτω παύλα ( _ 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Π.χ.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l">
                <a:solidFill>
                  <a:srgbClr val="000000"/>
                </a:solidFill>
              </a:rPr>
              <a:t> 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= 12 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(Σωστό)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age = 12 </a:t>
            </a:r>
            <a:r>
              <a:rPr lang="el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(Λάθος)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my_age = 12 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(Σωστό)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team1 = “ΠΑΟ” 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(Σωστό)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1team = “ΠΑΟ” </a:t>
            </a:r>
            <a:r>
              <a:rPr lang="el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(Λάθος)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team#1 = “ΠΑΟ” </a:t>
            </a:r>
            <a:r>
              <a:rPr lang="el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(Λάθος)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Μεταβλητές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38" name="Google Shape;138;p24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4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sofia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maria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“sofia”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sofia = maria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sofia, maria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42" name="Google Shape;142;p24"/>
          <p:cNvGrpSpPr/>
          <p:nvPr/>
        </p:nvGrpSpPr>
        <p:grpSpPr>
          <a:xfrm>
            <a:off x="4152351" y="1189401"/>
            <a:ext cx="2076151" cy="1148179"/>
            <a:chOff x="4801539" y="2034475"/>
            <a:chExt cx="3419221" cy="1671295"/>
          </a:xfrm>
        </p:grpSpPr>
        <p:pic>
          <p:nvPicPr>
            <p:cNvPr id="143" name="Google Shape;14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29096" y="2199196"/>
              <a:ext cx="1465700" cy="146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4"/>
            <p:cNvSpPr/>
            <p:nvPr/>
          </p:nvSpPr>
          <p:spPr>
            <a:xfrm>
              <a:off x="6051200" y="2034475"/>
              <a:ext cx="1325100" cy="9702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 txBox="1"/>
            <p:nvPr/>
          </p:nvSpPr>
          <p:spPr>
            <a:xfrm>
              <a:off x="6654760" y="2897501"/>
              <a:ext cx="15660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2400"/>
                <a:t>sofia</a:t>
              </a:r>
              <a:endParaRPr b="1" sz="2400"/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4801539" y="3004670"/>
              <a:ext cx="17190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2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maria</a:t>
              </a:r>
              <a:endParaRPr>
                <a:solidFill>
                  <a:srgbClr val="0000FF"/>
                </a:solidFill>
              </a:endParaRPr>
            </a:p>
          </p:txBody>
        </p:sp>
      </p:grpSp>
      <p:grpSp>
        <p:nvGrpSpPr>
          <p:cNvPr id="147" name="Google Shape;147;p24"/>
          <p:cNvGrpSpPr/>
          <p:nvPr/>
        </p:nvGrpSpPr>
        <p:grpSpPr>
          <a:xfrm>
            <a:off x="6321000" y="1189401"/>
            <a:ext cx="2171445" cy="1148179"/>
            <a:chOff x="4891830" y="2034475"/>
            <a:chExt cx="3576160" cy="1671295"/>
          </a:xfrm>
        </p:grpSpPr>
        <p:pic>
          <p:nvPicPr>
            <p:cNvPr id="148" name="Google Shape;14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29096" y="2199196"/>
              <a:ext cx="1465700" cy="146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4"/>
            <p:cNvSpPr/>
            <p:nvPr/>
          </p:nvSpPr>
          <p:spPr>
            <a:xfrm>
              <a:off x="6051200" y="2034475"/>
              <a:ext cx="1325100" cy="9702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 txBox="1"/>
            <p:nvPr/>
          </p:nvSpPr>
          <p:spPr>
            <a:xfrm>
              <a:off x="6654790" y="2821591"/>
              <a:ext cx="18132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2400"/>
                <a:t>maria</a:t>
              </a:r>
              <a:endParaRPr b="1" sz="2400"/>
            </a:p>
          </p:txBody>
        </p:sp>
        <p:sp>
          <p:nvSpPr>
            <p:cNvPr id="151" name="Google Shape;151;p24"/>
            <p:cNvSpPr txBox="1"/>
            <p:nvPr/>
          </p:nvSpPr>
          <p:spPr>
            <a:xfrm>
              <a:off x="4891830" y="3004670"/>
              <a:ext cx="18132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2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sofia</a:t>
              </a:r>
              <a:endParaRPr>
                <a:solidFill>
                  <a:srgbClr val="0000FF"/>
                </a:solidFill>
              </a:endParaRPr>
            </a:p>
          </p:txBody>
        </p:sp>
      </p:grpSp>
      <p:grpSp>
        <p:nvGrpSpPr>
          <p:cNvPr id="152" name="Google Shape;152;p24"/>
          <p:cNvGrpSpPr/>
          <p:nvPr/>
        </p:nvGrpSpPr>
        <p:grpSpPr>
          <a:xfrm>
            <a:off x="5153925" y="2814050"/>
            <a:ext cx="2702203" cy="1277750"/>
            <a:chOff x="5936400" y="2814050"/>
            <a:chExt cx="2702203" cy="1277750"/>
          </a:xfrm>
        </p:grpSpPr>
        <p:pic>
          <p:nvPicPr>
            <p:cNvPr id="153" name="Google Shape;15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19803" y="3084865"/>
              <a:ext cx="889973" cy="10069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24"/>
            <p:cNvGrpSpPr/>
            <p:nvPr/>
          </p:nvGrpSpPr>
          <p:grpSpPr>
            <a:xfrm>
              <a:off x="6744757" y="2814050"/>
              <a:ext cx="1893846" cy="1277750"/>
              <a:chOff x="4489732" y="2571750"/>
              <a:chExt cx="1893846" cy="1277750"/>
            </a:xfrm>
          </p:grpSpPr>
          <p:pic>
            <p:nvPicPr>
              <p:cNvPr id="155" name="Google Shape;155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78253" y="2842565"/>
                <a:ext cx="889973" cy="10069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" name="Google Shape;156;p24"/>
              <p:cNvSpPr/>
              <p:nvPr/>
            </p:nvSpPr>
            <p:spPr>
              <a:xfrm flipH="1">
                <a:off x="4489732" y="2571750"/>
                <a:ext cx="1220700" cy="666600"/>
              </a:xfrm>
              <a:prstGeom prst="uturnArrow">
                <a:avLst>
                  <a:gd fmla="val 25000" name="adj1"/>
                  <a:gd fmla="val 24778" name="adj2"/>
                  <a:gd fmla="val 25000" name="adj3"/>
                  <a:gd fmla="val 43750" name="adj4"/>
                  <a:gd fmla="val 75000" name="adj5"/>
                </a:avLst>
              </a:prstGeom>
              <a:solidFill>
                <a:srgbClr val="CCCC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4"/>
              <p:cNvSpPr txBox="1"/>
              <p:nvPr/>
            </p:nvSpPr>
            <p:spPr>
              <a:xfrm>
                <a:off x="5315278" y="3246100"/>
                <a:ext cx="1068300" cy="4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l" sz="2400"/>
                  <a:t>maria</a:t>
                </a:r>
                <a:endParaRPr b="1" sz="2400"/>
              </a:p>
            </p:txBody>
          </p:sp>
        </p:grpSp>
        <p:sp>
          <p:nvSpPr>
            <p:cNvPr id="158" name="Google Shape;158;p24"/>
            <p:cNvSpPr txBox="1"/>
            <p:nvPr/>
          </p:nvSpPr>
          <p:spPr>
            <a:xfrm>
              <a:off x="5936400" y="3533800"/>
              <a:ext cx="9630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2400"/>
                <a:t>sofia</a:t>
              </a:r>
              <a:endParaRPr b="1"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Η εντολή input()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64" name="Google Shape;164;p25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5"/>
          <p:cNvSpPr txBox="1"/>
          <p:nvPr/>
        </p:nvSpPr>
        <p:spPr>
          <a:xfrm>
            <a:off x="374550" y="1780050"/>
            <a:ext cx="81594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praksi=2+3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“Το αποτέλεσμα της πράξης που έκανες είναι”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praksi)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9395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Πράξεις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72" name="Google Shape;172;p26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3" name="Google Shape;173;p26"/>
          <p:cNvGraphicFramePr/>
          <p:nvPr/>
        </p:nvGraphicFramePr>
        <p:xfrm>
          <a:off x="311700" y="17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{5F4281BA-48A9-4A65-88CE-805C3B398E00}</a:tableStyleId>
              </a:tblPr>
              <a:tblGrid>
                <a:gridCol w="1030600"/>
                <a:gridCol w="3133225"/>
              </a:tblGrid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Πρόσθεση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Αφαίρεση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Πολλαπλασιασμός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Διαίρεση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**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Ύψωση σε δύναμη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//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Πηλίκο Ευκλείδειας Διαίρεσης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Υπόλοιπο Ευκλείδειας Διαίρεσης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6"/>
          <p:cNvGraphicFramePr/>
          <p:nvPr/>
        </p:nvGraphicFramePr>
        <p:xfrm>
          <a:off x="4907025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{5F4281BA-48A9-4A65-88CE-805C3B398E00}</a:tableStyleId>
              </a:tblPr>
              <a:tblGrid>
                <a:gridCol w="666200"/>
                <a:gridCol w="346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1.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**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2.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*, /, //, 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3.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400"/>
                        <a:t>+, -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6"/>
          <p:cNvSpPr txBox="1"/>
          <p:nvPr/>
        </p:nvSpPr>
        <p:spPr>
          <a:xfrm>
            <a:off x="354725" y="1103575"/>
            <a:ext cx="3685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Πράξεις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129400" y="1999050"/>
            <a:ext cx="36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Προτεραιότητα Πράξεων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Πολλαπλασιασμός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7"/>
          <p:cNvSpPr txBox="1"/>
          <p:nvPr/>
        </p:nvSpPr>
        <p:spPr>
          <a:xfrm>
            <a:off x="468600" y="1813275"/>
            <a:ext cx="53844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5*y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5(4/2)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68600" y="1049200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Πολλαπλασιασμός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8"/>
          <p:cNvSpPr txBox="1"/>
          <p:nvPr/>
        </p:nvSpPr>
        <p:spPr>
          <a:xfrm>
            <a:off x="468600" y="1813275"/>
            <a:ext cx="53844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5*y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5*(4/2)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68600" y="1049200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Προτεραιότητα Πράξεων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98" name="Google Shape;198;p29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9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2 * 3 + 3 * 3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15 / 5 - 10 // 9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5 // 4 - 5 % 4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1 + 2 ** 2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a, b, c, d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Mε ποια σειρά θα εκτελεστούν οι </a:t>
            </a:r>
            <a:r>
              <a:rPr lang="el">
                <a:solidFill>
                  <a:srgbClr val="000000"/>
                </a:solidFill>
              </a:rPr>
              <a:t>παρακάτω πράξεις: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Πρόβλημα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06" name="Google Shape;206;p30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468600" y="1049200"/>
            <a:ext cx="7906800" cy="1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Μπορούμε να κάνουμε ένα </a:t>
            </a:r>
            <a:r>
              <a:rPr lang="el" sz="1800"/>
              <a:t>πρόγραμμα</a:t>
            </a:r>
            <a:r>
              <a:rPr lang="el" sz="1800"/>
              <a:t> που να μας εμφανίζει </a:t>
            </a:r>
            <a:r>
              <a:rPr lang="el" sz="1800">
                <a:solidFill>
                  <a:schemeClr val="dk1"/>
                </a:solidFill>
              </a:rPr>
              <a:t> πόσοι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</a:rPr>
              <a:t>νίντζα και οι σαμουράι πρόκειται να κάνουν μάχη;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/>
              <a:t>Εάν υπάρχουν 3 κτίρια με 25 νίντσα που κρύβονται σε κάθε κτίριο και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/>
              <a:t>2 σήραγγες με 40 σαμουράι που κρύβονται μέσα σε κάθε σήραγγα.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1800">
                <a:solidFill>
                  <a:schemeClr val="dk1"/>
                </a:solidFill>
              </a:rPr>
              <a:t>Πρόβλημα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1"/>
          <p:cNvSpPr txBox="1"/>
          <p:nvPr/>
        </p:nvSpPr>
        <p:spPr>
          <a:xfrm>
            <a:off x="429450" y="1455450"/>
            <a:ext cx="8285100" cy="2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buildings =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ninjas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tunnels = 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samurai = 40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battle = 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buildings * ninjas + tunnels * samurai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battle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Η εντολή print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437300" y="2571750"/>
            <a:ext cx="4036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“Hello World”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5025" y="1024750"/>
            <a:ext cx="81585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Ας </a:t>
            </a:r>
            <a:r>
              <a:rPr lang="el" sz="1600">
                <a:solidFill>
                  <a:schemeClr val="dk1"/>
                </a:solidFill>
              </a:rPr>
              <a:t>θυμηθούμε</a:t>
            </a:r>
            <a:r>
              <a:rPr lang="el" sz="1600">
                <a:solidFill>
                  <a:schemeClr val="dk1"/>
                </a:solidFill>
              </a:rPr>
              <a:t> μερικές από τις εντολές που είχαμε μάθει την προηγούμενη σχολική χρονιά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725" y="1950900"/>
            <a:ext cx="2193537" cy="2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Μεταβλητές χαρακτήρων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20" name="Google Shape;220;p32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“1”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“2”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Μεταβλητές χαρακτήρων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28" name="Google Shape;228;p33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“Άννα”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“Μαρία”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Μεταβλητές χαρακτήρων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36" name="Google Shape;236;p34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4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“Μπομπ”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“Μάστορας”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“Σφουγγαράκης”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x +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 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z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x + 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 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Η εντολή input()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244" name="Google Shape;244;p35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5"/>
          <p:cNvSpPr txBox="1"/>
          <p:nvPr/>
        </p:nvSpPr>
        <p:spPr>
          <a:xfrm>
            <a:off x="437300" y="1688050"/>
            <a:ext cx="69702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“Πόσο χρονών είσαι;”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“Σε ένα χρόνο θα γίνεις”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x)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Αλληλεπίδραση με το χρήστη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Η εντολή input()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52" name="Google Shape;252;p36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6"/>
          <p:cNvSpPr txBox="1"/>
          <p:nvPr/>
        </p:nvSpPr>
        <p:spPr>
          <a:xfrm>
            <a:off x="437300" y="1688050"/>
            <a:ext cx="53844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“Πως σε λένε;”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“Γεια σου”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Αλληλεπίδραση με το χρήστη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Η εντολή input()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260" name="Google Shape;260;p37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7"/>
          <p:cNvSpPr txBox="1"/>
          <p:nvPr/>
        </p:nvSpPr>
        <p:spPr>
          <a:xfrm>
            <a:off x="437300" y="1688050"/>
            <a:ext cx="69702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“Πόσο χρονών είσαι;”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“Σε ένα χρόνο θα γίνεις”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x)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Αλληλεπίδραση με το χρήστη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4722100" y="3427900"/>
            <a:ext cx="12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8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8"/>
          <p:cNvSpPr txBox="1"/>
          <p:nvPr/>
        </p:nvSpPr>
        <p:spPr>
          <a:xfrm>
            <a:off x="500650" y="1524200"/>
            <a:ext cx="436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myList = [10, 38, 21, 7, 18]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Λίστες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14925" y="10454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Στην python μπορώ να ορίσω λίστες αριθμών: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500650" y="2632550"/>
            <a:ext cx="77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friends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"Μάκης"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"Τάκης"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"Λάκης"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414925" y="20969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ή λίστες χαρακτήρων: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457200" y="3314700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Τι θα τυπώσουν οι </a:t>
            </a:r>
            <a:r>
              <a:rPr lang="el"/>
              <a:t>παρακάτω</a:t>
            </a:r>
            <a:r>
              <a:rPr lang="el"/>
              <a:t> εντολές;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595250" y="3740900"/>
            <a:ext cx="43665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(myList[0])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(friends[2])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(friends[5])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39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9"/>
          <p:cNvSpPr txBox="1"/>
          <p:nvPr/>
        </p:nvSpPr>
        <p:spPr>
          <a:xfrm>
            <a:off x="494025" y="1171775"/>
            <a:ext cx="8096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friends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"Μάκης"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"Τάκης"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"Λάκης"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Αλλαγή στοιχείου Λίστας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382225" y="2216450"/>
            <a:ext cx="32796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friends[2] = “Σούλα”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(friends)</a:t>
            </a:r>
            <a:br>
              <a:rPr lang="el" sz="1800"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 friends[1]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(friends)</a:t>
            </a:r>
            <a:b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friends.append(“Λίτσα”)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(friends)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3489725" y="2149175"/>
            <a:ext cx="51996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Για να αλλάξω από τη λίστα </a:t>
            </a:r>
            <a:r>
              <a:rPr b="1" lang="el"/>
              <a:t>friends</a:t>
            </a:r>
            <a:r>
              <a:rPr lang="el"/>
              <a:t> το όνομα “</a:t>
            </a:r>
            <a:r>
              <a:rPr b="1" lang="el"/>
              <a:t>Σάκης</a:t>
            </a:r>
            <a:r>
              <a:rPr lang="el"/>
              <a:t>”, με το όνομα “</a:t>
            </a:r>
            <a:r>
              <a:rPr b="1" lang="el"/>
              <a:t>Σούλα</a:t>
            </a:r>
            <a:r>
              <a:rPr lang="el"/>
              <a:t>”, δε χρειάζεται να ξαναγράψω όλη τη λίστα.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3489725" y="2882275"/>
            <a:ext cx="503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Για να διαγράψω το όνομα “</a:t>
            </a:r>
            <a:r>
              <a:rPr b="1" lang="el"/>
              <a:t>Τάκης</a:t>
            </a:r>
            <a:r>
              <a:rPr lang="el"/>
              <a:t>” από τη λίστας </a:t>
            </a:r>
            <a:r>
              <a:rPr b="1" lang="el"/>
              <a:t>friends</a:t>
            </a:r>
            <a:r>
              <a:rPr lang="el"/>
              <a:t>, χρησιμοποιώ την εντολή </a:t>
            </a:r>
            <a:r>
              <a:rPr b="1" lang="el"/>
              <a:t>del</a:t>
            </a:r>
            <a:endParaRPr b="1"/>
          </a:p>
        </p:txBody>
      </p:sp>
      <p:sp>
        <p:nvSpPr>
          <p:cNvPr id="286" name="Google Shape;286;p39"/>
          <p:cNvSpPr txBox="1"/>
          <p:nvPr/>
        </p:nvSpPr>
        <p:spPr>
          <a:xfrm>
            <a:off x="3517925" y="3578550"/>
            <a:ext cx="4980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Για να προσθέσω το όνομα “</a:t>
            </a:r>
            <a:r>
              <a:rPr b="1" lang="el"/>
              <a:t>Λίτσα</a:t>
            </a:r>
            <a:r>
              <a:rPr lang="el"/>
              <a:t>” στο τέλος της λίστας </a:t>
            </a:r>
            <a:r>
              <a:rPr b="1" lang="el"/>
              <a:t>friends</a:t>
            </a:r>
            <a:r>
              <a:rPr lang="el"/>
              <a:t>, χρησιμοποιώ την εντολή </a:t>
            </a:r>
            <a:r>
              <a:rPr b="1" lang="el"/>
              <a:t>append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40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40"/>
          <p:cNvSpPr txBox="1"/>
          <p:nvPr/>
        </p:nvSpPr>
        <p:spPr>
          <a:xfrm>
            <a:off x="494025" y="1990925"/>
            <a:ext cx="80961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friends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"Μάκης"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"Τάκης"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"Λάκης"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"Πάκης"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name = random.choice(friends)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(name)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Επιλογή τυχαίου στοιχείου από μια Λίστα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533400" y="1133475"/>
            <a:ext cx="6600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Η επιλογή ενός τυχαίου στοιχείου από μια λίστα μπορεί να γίνει όπως παρακάτω: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41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1"/>
          <p:cNvSpPr txBox="1"/>
          <p:nvPr/>
        </p:nvSpPr>
        <p:spPr>
          <a:xfrm>
            <a:off x="494025" y="1900925"/>
            <a:ext cx="80961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[1, 2, 3, 4, 5]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list2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"Έφαγα"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"σοκολάτα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"και"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"θέλω"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"και"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"άλλη"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list3 =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+ list2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(list3)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Προσθεση στοιχείων από δύο Λίστες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494025" y="1130650"/>
            <a:ext cx="7233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Μπορούμε να προσθέσουμε τα στοιχεία </a:t>
            </a:r>
            <a:r>
              <a:rPr lang="el"/>
              <a:t>από</a:t>
            </a:r>
            <a:r>
              <a:rPr lang="el"/>
              <a:t> δύο λίστες σε μία καινούργια λίστα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Σχόλια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427750" y="1189350"/>
            <a:ext cx="77832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H πρώτη γραμμή του παρακάτω προγράμματος ΔΕΝ θα εκτελεστεί από τον υπολογιστή.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Απευθύνεται στον προγραμματιστή.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αυτό είναι ένα σχόλιο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“Αυτό δεν είναι σχόλιο”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“ο υπολογιστής θα το εκτελέσει”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42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2"/>
          <p:cNvSpPr txBox="1"/>
          <p:nvPr/>
        </p:nvSpPr>
        <p:spPr>
          <a:xfrm>
            <a:off x="494025" y="1900925"/>
            <a:ext cx="8096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list2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"Έφαγα"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"σοκολάτα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"και"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"θέλω"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"και"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"άλλη"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(list2 * 5)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Πολλαπλασιασμός</a:t>
            </a:r>
            <a:r>
              <a:rPr b="1" lang="el" sz="1800"/>
              <a:t> μια λίστας με αριθμό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494025" y="1130650"/>
            <a:ext cx="7233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Έχουμε την δυνατότητα να εμφανίσουμε τα στοιχεία της λίστας μας πολλές φορές πολλαπλασιάζοντας την λίστα μας με τον αριθμό που θέλουμε.</a:t>
            </a: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494025" y="2920500"/>
            <a:ext cx="7233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Στην ουσία λέμε στην Python να </a:t>
            </a:r>
            <a:r>
              <a:rPr lang="el"/>
              <a:t>επαναλάβει</a:t>
            </a:r>
            <a:r>
              <a:rPr lang="el"/>
              <a:t> την list2 πέντε φορές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43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3"/>
          <p:cNvSpPr txBox="1"/>
          <p:nvPr/>
        </p:nvSpPr>
        <p:spPr>
          <a:xfrm>
            <a:off x="494025" y="1900925"/>
            <a:ext cx="4294800" cy="26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list1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1,2,3,4,5,6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(list1 / 5)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2, 3] 	 	[4, 5, 6] </a:t>
            </a:r>
            <a:b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			 	[2, 3, 4, 5, 6] </a:t>
            </a:r>
            <a:b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2, 3, 4] 	[5, 6]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Διαίρεση</a:t>
            </a:r>
            <a:r>
              <a:rPr b="1" lang="el" sz="1800"/>
              <a:t> αριθμου με λίστα;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494025" y="1130650"/>
            <a:ext cx="72336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</a:rPr>
              <a:t>Δεν μπορούμε να κάνουμε το ίδιο με την αφαίρεση και την διαίρεση</a:t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4788825" y="1881825"/>
            <a:ext cx="3488100" cy="26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Μια λίστα 6 στοιχείων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Πως θα μπορούσαμε να την </a:t>
            </a:r>
            <a:r>
              <a:rPr lang="el">
                <a:solidFill>
                  <a:schemeClr val="dk1"/>
                </a:solidFill>
              </a:rPr>
              <a:t>διαιρέσουμε</a:t>
            </a:r>
            <a:r>
              <a:rPr lang="el">
                <a:solidFill>
                  <a:schemeClr val="dk1"/>
                </a:solidFill>
              </a:rPr>
              <a:t>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Θα κρατούσαμε το 1ο στοιχείο θα την σπάγαμε στην μέση;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Πόσα στοιχεία θα κρατήσουμε; </a:t>
            </a:r>
            <a:br>
              <a:rPr lang="el">
                <a:solidFill>
                  <a:schemeClr val="dk1"/>
                </a:solidFill>
              </a:rPr>
            </a:br>
            <a:br>
              <a:rPr lang="el">
                <a:solidFill>
                  <a:schemeClr val="dk1"/>
                </a:solidFill>
              </a:rPr>
            </a:br>
            <a:r>
              <a:rPr lang="el">
                <a:solidFill>
                  <a:schemeClr val="dk1"/>
                </a:solidFill>
              </a:rPr>
              <a:t>Η python δεν ξέρει τι να κάνει και έτσι εμφανίζει error.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44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4"/>
          <p:cNvSpPr txBox="1"/>
          <p:nvPr/>
        </p:nvSpPr>
        <p:spPr>
          <a:xfrm>
            <a:off x="494025" y="1900925"/>
            <a:ext cx="4294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list1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1,2,3,4,5,6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(list1 + 50)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Πρόσθεση </a:t>
            </a:r>
            <a:r>
              <a:rPr b="1" lang="el" sz="1800"/>
              <a:t>αριθμου με λίστα;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494025" y="1130650"/>
            <a:ext cx="72336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Δεν μπορούμε να κάνουμε το ίδιο με την αφαίρεση και την διαίρεση</a:t>
            </a:r>
            <a:endParaRPr/>
          </a:p>
        </p:txBody>
      </p:sp>
      <p:sp>
        <p:nvSpPr>
          <p:cNvPr id="329" name="Google Shape;329;p44"/>
          <p:cNvSpPr txBox="1"/>
          <p:nvPr/>
        </p:nvSpPr>
        <p:spPr>
          <a:xfrm>
            <a:off x="4788825" y="1881825"/>
            <a:ext cx="3488100" cy="26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Το 50 που θα προτεθεί;</a:t>
            </a:r>
            <a:r>
              <a:rPr lang="e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Σε κάθε στοιχείο;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και αν τα στοιχεία δεν είναι αριθμοί;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</a:rPr>
              <a:t>Μήπως πρέπει να </a:t>
            </a:r>
            <a:r>
              <a:rPr lang="el">
                <a:solidFill>
                  <a:schemeClr val="dk1"/>
                </a:solidFill>
              </a:rPr>
              <a:t>προστεθεί</a:t>
            </a:r>
            <a:r>
              <a:rPr lang="el">
                <a:solidFill>
                  <a:schemeClr val="dk1"/>
                </a:solidFill>
              </a:rPr>
              <a:t> στο 1ο στοιχείο η στο τελευταίο; </a:t>
            </a:r>
            <a:br>
              <a:rPr lang="el">
                <a:solidFill>
                  <a:schemeClr val="dk1"/>
                </a:solidFill>
              </a:rPr>
            </a:br>
            <a:br>
              <a:rPr lang="el">
                <a:solidFill>
                  <a:schemeClr val="dk1"/>
                </a:solidFill>
              </a:rPr>
            </a:br>
            <a:r>
              <a:rPr lang="el">
                <a:solidFill>
                  <a:schemeClr val="dk1"/>
                </a:solidFill>
              </a:rPr>
              <a:t>Η python δεν ξέρει τι να κάνει και έτσι εμφανίζει error.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45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Πρόβλημα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494025" y="1130650"/>
            <a:ext cx="72336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dk1"/>
                </a:solidFill>
              </a:rPr>
              <a:t>Φτιάξτε δύο λίστες</a:t>
            </a:r>
            <a:br>
              <a:rPr lang="e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l" sz="1500">
                <a:solidFill>
                  <a:schemeClr val="dk1"/>
                </a:solidFill>
              </a:rPr>
              <a:t>μία λίστα  με το όνομα games και βάλτε τα αγαπημένα σας χόμπι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l" sz="1500">
                <a:solidFill>
                  <a:schemeClr val="dk1"/>
                </a:solidFill>
              </a:rPr>
              <a:t>και μια λίστα με το όνομα  foods και βάλτε τα αγαπημένα σας φαγητά.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l" sz="1500">
                <a:solidFill>
                  <a:schemeClr val="dk1"/>
                </a:solidFill>
              </a:rPr>
              <a:t>Εμφανίστε μια τυχαία τιμή από κάθε λίστα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l" sz="1500">
                <a:solidFill>
                  <a:schemeClr val="dk1"/>
                </a:solidFill>
              </a:rPr>
              <a:t>προσθέστε τις δύο λίστες σε μια νέα λίστα favorites.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l" sz="1500">
                <a:solidFill>
                  <a:schemeClr val="dk1"/>
                </a:solidFill>
              </a:rPr>
              <a:t>Τέλος εμφανίστε και την λίστα </a:t>
            </a:r>
            <a:r>
              <a:rPr lang="el" sz="1500">
                <a:solidFill>
                  <a:schemeClr val="dk1"/>
                </a:solidFill>
              </a:rPr>
              <a:t> favorites.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/>
        </p:nvSpPr>
        <p:spPr>
          <a:xfrm>
            <a:off x="381900" y="973175"/>
            <a:ext cx="85770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games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"ποδοσφαιρο"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"κολυμβηση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"μπασκετ"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"ζωγραφική"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voithitiki = random.choice(games)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(voithitiki)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foods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"πατατες τηγανιτες"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"παστιτσιο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"σουβλακια"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l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μακαρόνια"</a:t>
            </a:r>
            <a:r>
              <a:rPr lang="el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voithitiki = random.choice(foods)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(voithitiki)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1800">
                <a:latin typeface="Consolas"/>
                <a:ea typeface="Consolas"/>
                <a:cs typeface="Consolas"/>
                <a:sym typeface="Consolas"/>
              </a:rPr>
              <a:t>favorites = 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list1 + list2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(favorites)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46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6"/>
          <p:cNvSpPr txBox="1"/>
          <p:nvPr/>
        </p:nvSpPr>
        <p:spPr>
          <a:xfrm>
            <a:off x="311625" y="311075"/>
            <a:ext cx="84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Πρόβλημα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Σχόλια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427750" y="1189350"/>
            <a:ext cx="7783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Μπορούμε να γράψουμε σχόλια που να καταλαμβάνουν πολλές γραμμές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“Γεια σου”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’’’ 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αυτό είναι ένα 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σχόλιο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πολλών γραμμών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’’’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“τι κάνεις;”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Μεταβλητές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20325" y="2014050"/>
            <a:ext cx="55662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fred = 200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fred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Μεταβλητές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 txBox="1"/>
          <p:nvPr/>
        </p:nvSpPr>
        <p:spPr>
          <a:xfrm>
            <a:off x="562650" y="1131250"/>
            <a:ext cx="7783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Οι μεταβλητές χρησιμοποιούνται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για να αποθηκεύουμε στη μνήμη του υπολογιστή: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>
                <a:solidFill>
                  <a:srgbClr val="000000"/>
                </a:solidFill>
              </a:rPr>
              <a:t>Αριθμούς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“x”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l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Μεταβλητές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01" name="Google Shape;101;p19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937200" y="1742200"/>
            <a:ext cx="4758300" cy="21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fred = 200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giannis = 100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sinolo = fred + giannis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“sinolo=”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,sinolo)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/>
              <a:t>Μεταβλητές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09" name="Google Shape;109;p20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/>
        </p:nvSpPr>
        <p:spPr>
          <a:xfrm>
            <a:off x="937200" y="1742200"/>
            <a:ext cx="47583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fred = 200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giannis = fred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(giannis)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1152238"/>
            <a:ext cx="6009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rgbClr val="000000"/>
                </a:solidFill>
              </a:rPr>
              <a:t>Μεταβλητές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 flipH="1" rot="10800000">
            <a:off x="311700" y="861875"/>
            <a:ext cx="8285100" cy="2190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1"/>
          <p:cNvSpPr txBox="1"/>
          <p:nvPr/>
        </p:nvSpPr>
        <p:spPr>
          <a:xfrm>
            <a:off x="427750" y="1189350"/>
            <a:ext cx="7783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00000"/>
                </a:solidFill>
              </a:rPr>
              <a:t>Τι θα εκτυπώσει το παρακάτω πρόγραμμα;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x + 1 = 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l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l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