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65" r:id="rId2"/>
    <p:sldId id="256" r:id="rId3"/>
    <p:sldId id="281" r:id="rId4"/>
    <p:sldId id="282" r:id="rId5"/>
    <p:sldId id="257" r:id="rId6"/>
    <p:sldId id="258" r:id="rId7"/>
    <p:sldId id="259" r:id="rId8"/>
    <p:sldId id="260" r:id="rId9"/>
    <p:sldId id="261" r:id="rId10"/>
    <p:sldId id="262" r:id="rId11"/>
    <p:sldId id="263" r:id="rId12"/>
    <p:sldId id="264" r:id="rId13"/>
    <p:sldId id="266" r:id="rId14"/>
    <p:sldId id="267" r:id="rId15"/>
    <p:sldId id="279" r:id="rId16"/>
    <p:sldId id="296" r:id="rId17"/>
    <p:sldId id="280" r:id="rId18"/>
    <p:sldId id="289" r:id="rId19"/>
    <p:sldId id="272" r:id="rId20"/>
    <p:sldId id="275" r:id="rId21"/>
    <p:sldId id="297" r:id="rId22"/>
    <p:sldId id="273" r:id="rId23"/>
    <p:sldId id="276" r:id="rId24"/>
    <p:sldId id="290" r:id="rId25"/>
    <p:sldId id="277" r:id="rId26"/>
    <p:sldId id="274" r:id="rId27"/>
    <p:sldId id="293" r:id="rId28"/>
    <p:sldId id="291" r:id="rId29"/>
    <p:sldId id="294" r:id="rId30"/>
    <p:sldId id="292" r:id="rId31"/>
    <p:sldId id="271" r:id="rId32"/>
    <p:sldId id="295" r:id="rId33"/>
    <p:sldId id="268" r:id="rId34"/>
    <p:sldId id="269" r:id="rId35"/>
    <p:sldId id="284" r:id="rId36"/>
    <p:sldId id="285" r:id="rId37"/>
    <p:sldId id="286" r:id="rId38"/>
    <p:sldId id="287" r:id="rId39"/>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6" d="100"/>
          <a:sy n="86" d="100"/>
        </p:scale>
        <p:origin x="1242"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Üstbilgi Yer Tutucusu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tr-TR"/>
          </a:p>
        </p:txBody>
      </p:sp>
      <p:sp>
        <p:nvSpPr>
          <p:cNvPr id="3" name="Veri Yer Tutucusu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6D06A3-FB8A-47B6-B42E-2E1C95735C2C}" type="datetimeFigureOut">
              <a:rPr lang="tr-TR" smtClean="0"/>
              <a:t>26.02.2025</a:t>
            </a:fld>
            <a:endParaRPr lang="tr-TR"/>
          </a:p>
        </p:txBody>
      </p:sp>
      <p:sp>
        <p:nvSpPr>
          <p:cNvPr id="4" name="Slayt Görüntüsü Yer Tutucusu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tr-TR"/>
          </a:p>
        </p:txBody>
      </p:sp>
      <p:sp>
        <p:nvSpPr>
          <p:cNvPr id="5" name="Not Yer Tutucusu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tr-TR" smtClean="0"/>
              <a:t>Asıl metin stillerini düzenle</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6" name="Altbilgi Yer Tutucusu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tr-TR"/>
          </a:p>
        </p:txBody>
      </p:sp>
      <p:sp>
        <p:nvSpPr>
          <p:cNvPr id="7" name="Slayt Numarası Yer Tutucusu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6E7DC-4F33-4B00-98EA-4846955394DA}" type="slidenum">
              <a:rPr lang="tr-TR" smtClean="0"/>
              <a:t>‹#›</a:t>
            </a:fld>
            <a:endParaRPr lang="tr-TR"/>
          </a:p>
        </p:txBody>
      </p:sp>
    </p:spTree>
    <p:extLst>
      <p:ext uri="{BB962C8B-B14F-4D97-AF65-F5344CB8AC3E}">
        <p14:creationId xmlns:p14="http://schemas.microsoft.com/office/powerpoint/2010/main" val="1907654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1940:</a:t>
            </a:r>
            <a:r>
              <a:rPr lang="tr-TR" baseline="0" dirty="0" smtClean="0"/>
              <a:t> Başkanlık kampanya sürecinde seçmen nasıl karar verir? Bu çalışma insanların oy davranışı üzerindeki medya ve siyasal propaganda etkisini açıklamayı hedefledi.</a:t>
            </a:r>
            <a:endParaRPr lang="tr-TR" dirty="0"/>
          </a:p>
        </p:txBody>
      </p:sp>
      <p:sp>
        <p:nvSpPr>
          <p:cNvPr id="4" name="Slayt Numarası Yer Tutucusu 3"/>
          <p:cNvSpPr>
            <a:spLocks noGrp="1"/>
          </p:cNvSpPr>
          <p:nvPr>
            <p:ph type="sldNum" sz="quarter" idx="10"/>
          </p:nvPr>
        </p:nvSpPr>
        <p:spPr/>
        <p:txBody>
          <a:bodyPr/>
          <a:lstStyle/>
          <a:p>
            <a:fld id="{DA86E7DC-4F33-4B00-98EA-4846955394DA}" type="slidenum">
              <a:rPr lang="tr-TR" smtClean="0"/>
              <a:t>20</a:t>
            </a:fld>
            <a:endParaRPr lang="tr-TR"/>
          </a:p>
        </p:txBody>
      </p:sp>
    </p:spTree>
    <p:extLst>
      <p:ext uri="{BB962C8B-B14F-4D97-AF65-F5344CB8AC3E}">
        <p14:creationId xmlns:p14="http://schemas.microsoft.com/office/powerpoint/2010/main" val="2074001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err="1" smtClean="0"/>
              <a:t>Gerbner</a:t>
            </a:r>
            <a:r>
              <a:rPr lang="tr-TR" dirty="0" smtClean="0"/>
              <a:t>: Medya insanların inanç, tutum ve davranışları üzerinde gözlemlenebilir ve kısa vadeli etkiler yaratmaz; uzun vadeli bir süreçte insanların toplumsal gerçekliği algılama biçimlerini </a:t>
            </a:r>
            <a:r>
              <a:rPr lang="tr-TR" dirty="0" err="1" smtClean="0"/>
              <a:t>şekilendirir</a:t>
            </a:r>
            <a:r>
              <a:rPr lang="tr-TR" dirty="0" smtClean="0"/>
              <a:t>, eker. İnsanların gerçeklik</a:t>
            </a:r>
            <a:r>
              <a:rPr lang="tr-TR" baseline="0" dirty="0" smtClean="0"/>
              <a:t> olarak algıladıkları çevreler ve kendilerine ait olduğunu düşündükleri düşünceler üzerinde medyanın, sunduğu imgelerin ve medya tarafından sunulan gerçeklik örüntülerinin büyük bir etkisi vardır. Dış dünyanın bilgisine aracısız bir şekilde ulaşması mümkün olmayan insanlar için medya belirli anlam haritaları sunar. </a:t>
            </a:r>
            <a:endParaRPr lang="tr-TR" dirty="0"/>
          </a:p>
        </p:txBody>
      </p:sp>
      <p:sp>
        <p:nvSpPr>
          <p:cNvPr id="4" name="Slayt Numarası Yer Tutucusu 3"/>
          <p:cNvSpPr>
            <a:spLocks noGrp="1"/>
          </p:cNvSpPr>
          <p:nvPr>
            <p:ph type="sldNum" sz="quarter" idx="10"/>
          </p:nvPr>
        </p:nvSpPr>
        <p:spPr/>
        <p:txBody>
          <a:bodyPr/>
          <a:lstStyle/>
          <a:p>
            <a:fld id="{DA86E7DC-4F33-4B00-98EA-4846955394DA}" type="slidenum">
              <a:rPr lang="tr-TR" smtClean="0"/>
              <a:t>22</a:t>
            </a:fld>
            <a:endParaRPr lang="tr-TR"/>
          </a:p>
        </p:txBody>
      </p:sp>
    </p:spTree>
    <p:extLst>
      <p:ext uri="{BB962C8B-B14F-4D97-AF65-F5344CB8AC3E}">
        <p14:creationId xmlns:p14="http://schemas.microsoft.com/office/powerpoint/2010/main" val="22053233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Kamuoyu bireyler ve toplum üzerinde bir denetim mekanizması işlevi görür. Dışlanma korkusu insanları sürekli olarak hangi görüşlerin davranışların tercihlerin kabul edildiğini hangilerinin onaylanmadığını belirleyebilmek için etraflarını gözlemlemek ve kestirimlerde bulunma durumunda bırakır. Gelenekler,</a:t>
            </a:r>
            <a:r>
              <a:rPr lang="tr-TR" baseline="0" dirty="0" smtClean="0"/>
              <a:t> temel kültürel kodlar ya da moda da bahsi geçen anlaşmanın bir parçasıdır. Kamusal alanda rozet, çıkartma özel </a:t>
            </a:r>
            <a:r>
              <a:rPr lang="tr-TR" baseline="0" dirty="0" err="1" smtClean="0"/>
              <a:t>kyafet</a:t>
            </a:r>
            <a:r>
              <a:rPr lang="tr-TR" baseline="0" dirty="0" smtClean="0"/>
              <a:t>. </a:t>
            </a:r>
            <a:r>
              <a:rPr lang="tr-TR" baseline="0" dirty="0" err="1" smtClean="0"/>
              <a:t>Azınlıktalarda</a:t>
            </a:r>
            <a:r>
              <a:rPr lang="tr-TR" baseline="0" dirty="0" smtClean="0"/>
              <a:t> ise düşündüklerini daha az ifade ederler. Kamuoyunun inşası sapkın bireylerin dışlama, kültürü dışlar yok sayar. Yeni medya anonim olabilme meselesi, medya algoritmaları kendi düşüncelerimize göre şekillenir</a:t>
            </a:r>
            <a:endParaRPr lang="tr-TR" dirty="0"/>
          </a:p>
        </p:txBody>
      </p:sp>
      <p:sp>
        <p:nvSpPr>
          <p:cNvPr id="4" name="Slayt Numarası Yer Tutucusu 3"/>
          <p:cNvSpPr>
            <a:spLocks noGrp="1"/>
          </p:cNvSpPr>
          <p:nvPr>
            <p:ph type="sldNum" sz="quarter" idx="10"/>
          </p:nvPr>
        </p:nvSpPr>
        <p:spPr/>
        <p:txBody>
          <a:bodyPr/>
          <a:lstStyle/>
          <a:p>
            <a:fld id="{DA86E7DC-4F33-4B00-98EA-4846955394DA}" type="slidenum">
              <a:rPr lang="tr-TR" smtClean="0"/>
              <a:t>23</a:t>
            </a:fld>
            <a:endParaRPr lang="tr-TR"/>
          </a:p>
        </p:txBody>
      </p:sp>
    </p:spTree>
    <p:extLst>
      <p:ext uri="{BB962C8B-B14F-4D97-AF65-F5344CB8AC3E}">
        <p14:creationId xmlns:p14="http://schemas.microsoft.com/office/powerpoint/2010/main" val="42465471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Araştırma alanları: sosyolojik ve antropolojik bir ruhla suç ve suçlular, çeteler, evsizler, siyahiler,</a:t>
            </a:r>
            <a:r>
              <a:rPr lang="tr-TR" baseline="0" dirty="0" smtClean="0"/>
              <a:t> göçmenler, gettolar, gecekondu mahalleleri, oteller, gece </a:t>
            </a:r>
            <a:r>
              <a:rPr lang="tr-TR" baseline="0" dirty="0" err="1" smtClean="0"/>
              <a:t>klupleri</a:t>
            </a:r>
            <a:r>
              <a:rPr lang="tr-TR" baseline="0" dirty="0" smtClean="0"/>
              <a:t> gibi konulara eğildi</a:t>
            </a:r>
            <a:endParaRPr lang="tr-TR" dirty="0"/>
          </a:p>
        </p:txBody>
      </p:sp>
      <p:sp>
        <p:nvSpPr>
          <p:cNvPr id="4" name="Slayt Numarası Yer Tutucusu 3"/>
          <p:cNvSpPr>
            <a:spLocks noGrp="1"/>
          </p:cNvSpPr>
          <p:nvPr>
            <p:ph type="sldNum" sz="quarter" idx="10"/>
          </p:nvPr>
        </p:nvSpPr>
        <p:spPr/>
        <p:txBody>
          <a:bodyPr/>
          <a:lstStyle/>
          <a:p>
            <a:fld id="{DA86E7DC-4F33-4B00-98EA-4846955394DA}" type="slidenum">
              <a:rPr lang="tr-TR" smtClean="0"/>
              <a:t>24</a:t>
            </a:fld>
            <a:endParaRPr lang="tr-TR"/>
          </a:p>
        </p:txBody>
      </p:sp>
    </p:spTree>
    <p:extLst>
      <p:ext uri="{BB962C8B-B14F-4D97-AF65-F5344CB8AC3E}">
        <p14:creationId xmlns:p14="http://schemas.microsoft.com/office/powerpoint/2010/main" val="1279256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İletişim araçlarının içeriklerinin ya da taşınan mesajın değil iletişimin teknik aracının incelenmesi gerektiği vurgular. Teknik medyanın insan algısını ve duyularını nasıl şekillendirdiği</a:t>
            </a:r>
            <a:r>
              <a:rPr lang="tr-TR" baseline="0" dirty="0" smtClean="0"/>
              <a:t> üzerinde durur. Elektrik ışığı örneği, insanların zaman ve mekanla olan ilişkisini dönüştürür. </a:t>
            </a:r>
            <a:r>
              <a:rPr lang="tr-TR" baseline="0" dirty="0" err="1" smtClean="0"/>
              <a:t>Mcluhan’ın</a:t>
            </a:r>
            <a:r>
              <a:rPr lang="tr-TR" baseline="0" dirty="0" smtClean="0"/>
              <a:t> teknolojilere ve iletişim teknolojilerine verdiği önemin ardında teknolojik araçları insan bedeninin uzantısı olarak görmesi yatıyordu. </a:t>
            </a:r>
            <a:endParaRPr lang="tr-TR" dirty="0"/>
          </a:p>
        </p:txBody>
      </p:sp>
      <p:sp>
        <p:nvSpPr>
          <p:cNvPr id="4" name="Slayt Numarası Yer Tutucusu 3"/>
          <p:cNvSpPr>
            <a:spLocks noGrp="1"/>
          </p:cNvSpPr>
          <p:nvPr>
            <p:ph type="sldNum" sz="quarter" idx="10"/>
          </p:nvPr>
        </p:nvSpPr>
        <p:spPr/>
        <p:txBody>
          <a:bodyPr/>
          <a:lstStyle/>
          <a:p>
            <a:fld id="{DA86E7DC-4F33-4B00-98EA-4846955394DA}" type="slidenum">
              <a:rPr lang="tr-TR" smtClean="0"/>
              <a:t>25</a:t>
            </a:fld>
            <a:endParaRPr lang="tr-TR"/>
          </a:p>
        </p:txBody>
      </p:sp>
    </p:spTree>
    <p:extLst>
      <p:ext uri="{BB962C8B-B14F-4D97-AF65-F5344CB8AC3E}">
        <p14:creationId xmlns:p14="http://schemas.microsoft.com/office/powerpoint/2010/main" val="3008571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2 Alt Başlık"/>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3 Veri Yer Tutucusu"/>
          <p:cNvSpPr>
            <a:spLocks noGrp="1"/>
          </p:cNvSpPr>
          <p:nvPr>
            <p:ph type="dt" sz="half" idx="10"/>
          </p:nvPr>
        </p:nvSpPr>
        <p:spPr/>
        <p:txBody>
          <a:bodyPr/>
          <a:lstStyle/>
          <a:p>
            <a:fld id="{5CCDBAD8-3012-4E20-AB93-22675FF592FE}" type="datetimeFigureOut">
              <a:rPr lang="tr-TR" smtClean="0"/>
              <a:pPr/>
              <a:t>26.02.2025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D250A0A-1EED-4446-A6BC-DB73784F8D60}" type="slidenum">
              <a:rPr lang="tr-TR" smtClean="0"/>
              <a:pPr/>
              <a:t>‹#›</a:t>
            </a:fld>
            <a:endParaRPr lang="tr-T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Dikey Metin Yer Tutucusu"/>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CCDBAD8-3012-4E20-AB93-22675FF592FE}" type="datetimeFigureOut">
              <a:rPr lang="tr-TR" smtClean="0"/>
              <a:pPr/>
              <a:t>26.02.2025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D250A0A-1EED-4446-A6BC-DB73784F8D60}" type="slidenum">
              <a:rPr lang="tr-TR" smtClean="0"/>
              <a:pPr/>
              <a:t>‹#›</a:t>
            </a:fld>
            <a:endParaRPr lang="tr-T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1 Dikey Başlık"/>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2 Dikey Metin Yer Tutucusu"/>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CCDBAD8-3012-4E20-AB93-22675FF592FE}" type="datetimeFigureOut">
              <a:rPr lang="tr-TR" smtClean="0"/>
              <a:pPr/>
              <a:t>26.02.2025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D250A0A-1EED-4446-A6BC-DB73784F8D60}" type="slidenum">
              <a:rPr lang="tr-TR" smtClean="0"/>
              <a:pPr/>
              <a:t>‹#›</a:t>
            </a:fld>
            <a:endParaRPr lang="tr-T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10"/>
          </p:nvPr>
        </p:nvSpPr>
        <p:spPr/>
        <p:txBody>
          <a:bodyPr/>
          <a:lstStyle/>
          <a:p>
            <a:fld id="{5CCDBAD8-3012-4E20-AB93-22675FF592FE}" type="datetimeFigureOut">
              <a:rPr lang="tr-TR" smtClean="0"/>
              <a:pPr/>
              <a:t>26.02.2025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D250A0A-1EED-4446-A6BC-DB73784F8D60}" type="slidenum">
              <a:rPr lang="tr-TR" smtClean="0"/>
              <a:pPr/>
              <a:t>‹#›</a:t>
            </a:fld>
            <a:endParaRPr lang="tr-T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1 Başlık"/>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2 Metin Yer Tutucusu"/>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3 Veri Yer Tutucusu"/>
          <p:cNvSpPr>
            <a:spLocks noGrp="1"/>
          </p:cNvSpPr>
          <p:nvPr>
            <p:ph type="dt" sz="half" idx="10"/>
          </p:nvPr>
        </p:nvSpPr>
        <p:spPr/>
        <p:txBody>
          <a:bodyPr/>
          <a:lstStyle/>
          <a:p>
            <a:fld id="{5CCDBAD8-3012-4E20-AB93-22675FF592FE}" type="datetimeFigureOut">
              <a:rPr lang="tr-TR" smtClean="0"/>
              <a:pPr/>
              <a:t>26.02.2025</a:t>
            </a:fld>
            <a:endParaRPr lang="tr-TR"/>
          </a:p>
        </p:txBody>
      </p:sp>
      <p:sp>
        <p:nvSpPr>
          <p:cNvPr id="5" name="4 Altbilgi Yer Tutucusu"/>
          <p:cNvSpPr>
            <a:spLocks noGrp="1"/>
          </p:cNvSpPr>
          <p:nvPr>
            <p:ph type="ftr" sz="quarter" idx="11"/>
          </p:nvPr>
        </p:nvSpPr>
        <p:spPr/>
        <p:txBody>
          <a:bodyPr/>
          <a:lstStyle/>
          <a:p>
            <a:endParaRPr lang="tr-TR"/>
          </a:p>
        </p:txBody>
      </p:sp>
      <p:sp>
        <p:nvSpPr>
          <p:cNvPr id="6" name="5 Slayt Numarası Yer Tutucusu"/>
          <p:cNvSpPr>
            <a:spLocks noGrp="1"/>
          </p:cNvSpPr>
          <p:nvPr>
            <p:ph type="sldNum" sz="quarter" idx="12"/>
          </p:nvPr>
        </p:nvSpPr>
        <p:spPr/>
        <p:txBody>
          <a:bodyPr/>
          <a:lstStyle/>
          <a:p>
            <a:fld id="{ED250A0A-1EED-4446-A6BC-DB73784F8D60}" type="slidenum">
              <a:rPr lang="tr-TR" smtClean="0"/>
              <a:pPr/>
              <a:t>‹#›</a:t>
            </a:fld>
            <a:endParaRPr lang="tr-T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İçerik Yer Tutucusu"/>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İçerik Yer Tutucusu"/>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Veri Yer Tutucusu"/>
          <p:cNvSpPr>
            <a:spLocks noGrp="1"/>
          </p:cNvSpPr>
          <p:nvPr>
            <p:ph type="dt" sz="half" idx="10"/>
          </p:nvPr>
        </p:nvSpPr>
        <p:spPr/>
        <p:txBody>
          <a:bodyPr/>
          <a:lstStyle/>
          <a:p>
            <a:fld id="{5CCDBAD8-3012-4E20-AB93-22675FF592FE}" type="datetimeFigureOut">
              <a:rPr lang="tr-TR" smtClean="0"/>
              <a:pPr/>
              <a:t>26.02.2025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D250A0A-1EED-4446-A6BC-DB73784F8D60}" type="slidenum">
              <a:rPr lang="tr-TR" smtClean="0"/>
              <a:pPr/>
              <a:t>‹#›</a:t>
            </a:fld>
            <a:endParaRPr lang="tr-T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lvl1pPr>
              <a:defRPr/>
            </a:lvl1pPr>
          </a:lstStyle>
          <a:p>
            <a:r>
              <a:rPr lang="tr-TR" smtClean="0"/>
              <a:t>Asıl başlık stili için tıklatın</a:t>
            </a:r>
            <a:endParaRPr lang="tr-TR"/>
          </a:p>
        </p:txBody>
      </p:sp>
      <p:sp>
        <p:nvSpPr>
          <p:cNvPr id="3" name="2 Metin Yer Tutucusu"/>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3 İçerik Yer Tutucusu"/>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4 Metin Yer Tutucusu"/>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5 İçerik Yer Tutucusu"/>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6 Veri Yer Tutucusu"/>
          <p:cNvSpPr>
            <a:spLocks noGrp="1"/>
          </p:cNvSpPr>
          <p:nvPr>
            <p:ph type="dt" sz="half" idx="10"/>
          </p:nvPr>
        </p:nvSpPr>
        <p:spPr/>
        <p:txBody>
          <a:bodyPr/>
          <a:lstStyle/>
          <a:p>
            <a:fld id="{5CCDBAD8-3012-4E20-AB93-22675FF592FE}" type="datetimeFigureOut">
              <a:rPr lang="tr-TR" smtClean="0"/>
              <a:pPr/>
              <a:t>26.02.2025</a:t>
            </a:fld>
            <a:endParaRPr lang="tr-TR"/>
          </a:p>
        </p:txBody>
      </p:sp>
      <p:sp>
        <p:nvSpPr>
          <p:cNvPr id="8" name="7 Altbilgi Yer Tutucusu"/>
          <p:cNvSpPr>
            <a:spLocks noGrp="1"/>
          </p:cNvSpPr>
          <p:nvPr>
            <p:ph type="ftr" sz="quarter" idx="11"/>
          </p:nvPr>
        </p:nvSpPr>
        <p:spPr/>
        <p:txBody>
          <a:bodyPr/>
          <a:lstStyle/>
          <a:p>
            <a:endParaRPr lang="tr-TR"/>
          </a:p>
        </p:txBody>
      </p:sp>
      <p:sp>
        <p:nvSpPr>
          <p:cNvPr id="9" name="8 Slayt Numarası Yer Tutucusu"/>
          <p:cNvSpPr>
            <a:spLocks noGrp="1"/>
          </p:cNvSpPr>
          <p:nvPr>
            <p:ph type="sldNum" sz="quarter" idx="12"/>
          </p:nvPr>
        </p:nvSpPr>
        <p:spPr/>
        <p:txBody>
          <a:bodyPr/>
          <a:lstStyle/>
          <a:p>
            <a:fld id="{ED250A0A-1EED-4446-A6BC-DB73784F8D60}" type="slidenum">
              <a:rPr lang="tr-TR" smtClean="0"/>
              <a:pPr/>
              <a:t>‹#›</a:t>
            </a:fld>
            <a:endParaRPr lang="tr-T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smtClean="0"/>
              <a:t>Asıl başlık stili için tıklatın</a:t>
            </a:r>
            <a:endParaRPr lang="tr-TR"/>
          </a:p>
        </p:txBody>
      </p:sp>
      <p:sp>
        <p:nvSpPr>
          <p:cNvPr id="3" name="2 Veri Yer Tutucusu"/>
          <p:cNvSpPr>
            <a:spLocks noGrp="1"/>
          </p:cNvSpPr>
          <p:nvPr>
            <p:ph type="dt" sz="half" idx="10"/>
          </p:nvPr>
        </p:nvSpPr>
        <p:spPr/>
        <p:txBody>
          <a:bodyPr/>
          <a:lstStyle/>
          <a:p>
            <a:fld id="{5CCDBAD8-3012-4E20-AB93-22675FF592FE}" type="datetimeFigureOut">
              <a:rPr lang="tr-TR" smtClean="0"/>
              <a:pPr/>
              <a:t>26.02.2025</a:t>
            </a:fld>
            <a:endParaRPr lang="tr-TR"/>
          </a:p>
        </p:txBody>
      </p:sp>
      <p:sp>
        <p:nvSpPr>
          <p:cNvPr id="4" name="3 Altbilgi Yer Tutucusu"/>
          <p:cNvSpPr>
            <a:spLocks noGrp="1"/>
          </p:cNvSpPr>
          <p:nvPr>
            <p:ph type="ftr" sz="quarter" idx="11"/>
          </p:nvPr>
        </p:nvSpPr>
        <p:spPr/>
        <p:txBody>
          <a:bodyPr/>
          <a:lstStyle/>
          <a:p>
            <a:endParaRPr lang="tr-TR"/>
          </a:p>
        </p:txBody>
      </p:sp>
      <p:sp>
        <p:nvSpPr>
          <p:cNvPr id="5" name="4 Slayt Numarası Yer Tutucusu"/>
          <p:cNvSpPr>
            <a:spLocks noGrp="1"/>
          </p:cNvSpPr>
          <p:nvPr>
            <p:ph type="sldNum" sz="quarter" idx="12"/>
          </p:nvPr>
        </p:nvSpPr>
        <p:spPr/>
        <p:txBody>
          <a:bodyPr/>
          <a:lstStyle/>
          <a:p>
            <a:fld id="{ED250A0A-1EED-4446-A6BC-DB73784F8D60}" type="slidenum">
              <a:rPr lang="tr-TR" smtClean="0"/>
              <a:pPr/>
              <a:t>‹#›</a:t>
            </a:fld>
            <a:endParaRPr lang="tr-T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1 Veri Yer Tutucusu"/>
          <p:cNvSpPr>
            <a:spLocks noGrp="1"/>
          </p:cNvSpPr>
          <p:nvPr>
            <p:ph type="dt" sz="half" idx="10"/>
          </p:nvPr>
        </p:nvSpPr>
        <p:spPr/>
        <p:txBody>
          <a:bodyPr/>
          <a:lstStyle/>
          <a:p>
            <a:fld id="{5CCDBAD8-3012-4E20-AB93-22675FF592FE}" type="datetimeFigureOut">
              <a:rPr lang="tr-TR" smtClean="0"/>
              <a:pPr/>
              <a:t>26.02.2025</a:t>
            </a:fld>
            <a:endParaRPr lang="tr-TR"/>
          </a:p>
        </p:txBody>
      </p:sp>
      <p:sp>
        <p:nvSpPr>
          <p:cNvPr id="3" name="2 Altbilgi Yer Tutucusu"/>
          <p:cNvSpPr>
            <a:spLocks noGrp="1"/>
          </p:cNvSpPr>
          <p:nvPr>
            <p:ph type="ftr" sz="quarter" idx="11"/>
          </p:nvPr>
        </p:nvSpPr>
        <p:spPr/>
        <p:txBody>
          <a:bodyPr/>
          <a:lstStyle/>
          <a:p>
            <a:endParaRPr lang="tr-TR"/>
          </a:p>
        </p:txBody>
      </p:sp>
      <p:sp>
        <p:nvSpPr>
          <p:cNvPr id="4" name="3 Slayt Numarası Yer Tutucusu"/>
          <p:cNvSpPr>
            <a:spLocks noGrp="1"/>
          </p:cNvSpPr>
          <p:nvPr>
            <p:ph type="sldNum" sz="quarter" idx="12"/>
          </p:nvPr>
        </p:nvSpPr>
        <p:spPr/>
        <p:txBody>
          <a:bodyPr/>
          <a:lstStyle/>
          <a:p>
            <a:fld id="{ED250A0A-1EED-4446-A6BC-DB73784F8D60}" type="slidenum">
              <a:rPr lang="tr-TR" smtClean="0"/>
              <a:pPr/>
              <a:t>‹#›</a:t>
            </a:fld>
            <a:endParaRPr lang="tr-T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1 Başlık"/>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2 İçerik Yer Tutucusu"/>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Metin Yer Tutucusu"/>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CCDBAD8-3012-4E20-AB93-22675FF592FE}" type="datetimeFigureOut">
              <a:rPr lang="tr-TR" smtClean="0"/>
              <a:pPr/>
              <a:t>26.02.2025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D250A0A-1EED-4446-A6BC-DB73784F8D60}" type="slidenum">
              <a:rPr lang="tr-TR" smtClean="0"/>
              <a:pPr/>
              <a:t>‹#›</a:t>
            </a:fld>
            <a:endParaRPr lang="tr-T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1 Başlık"/>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2 Resim Yer Tutucusu"/>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3 Metin Yer Tutucusu"/>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4 Veri Yer Tutucusu"/>
          <p:cNvSpPr>
            <a:spLocks noGrp="1"/>
          </p:cNvSpPr>
          <p:nvPr>
            <p:ph type="dt" sz="half" idx="10"/>
          </p:nvPr>
        </p:nvSpPr>
        <p:spPr/>
        <p:txBody>
          <a:bodyPr/>
          <a:lstStyle/>
          <a:p>
            <a:fld id="{5CCDBAD8-3012-4E20-AB93-22675FF592FE}" type="datetimeFigureOut">
              <a:rPr lang="tr-TR" smtClean="0"/>
              <a:pPr/>
              <a:t>26.02.2025</a:t>
            </a:fld>
            <a:endParaRPr lang="tr-TR"/>
          </a:p>
        </p:txBody>
      </p:sp>
      <p:sp>
        <p:nvSpPr>
          <p:cNvPr id="6" name="5 Altbilgi Yer Tutucusu"/>
          <p:cNvSpPr>
            <a:spLocks noGrp="1"/>
          </p:cNvSpPr>
          <p:nvPr>
            <p:ph type="ftr" sz="quarter" idx="11"/>
          </p:nvPr>
        </p:nvSpPr>
        <p:spPr/>
        <p:txBody>
          <a:bodyPr/>
          <a:lstStyle/>
          <a:p>
            <a:endParaRPr lang="tr-TR"/>
          </a:p>
        </p:txBody>
      </p:sp>
      <p:sp>
        <p:nvSpPr>
          <p:cNvPr id="7" name="6 Slayt Numarası Yer Tutucusu"/>
          <p:cNvSpPr>
            <a:spLocks noGrp="1"/>
          </p:cNvSpPr>
          <p:nvPr>
            <p:ph type="sldNum" sz="quarter" idx="12"/>
          </p:nvPr>
        </p:nvSpPr>
        <p:spPr/>
        <p:txBody>
          <a:bodyPr/>
          <a:lstStyle/>
          <a:p>
            <a:fld id="{ED250A0A-1EED-4446-A6BC-DB73784F8D60}" type="slidenum">
              <a:rPr lang="tr-TR" smtClean="0"/>
              <a:pPr/>
              <a:t>‹#›</a:t>
            </a:fld>
            <a:endParaRPr lang="tr-T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srcRect/>
          <a:tile tx="0" ty="0" sx="100000" sy="100000" flip="none" algn="tl"/>
        </a:blipFill>
        <a:effectLst/>
      </p:bgPr>
    </p:bg>
    <p:spTree>
      <p:nvGrpSpPr>
        <p:cNvPr id="1" name=""/>
        <p:cNvGrpSpPr/>
        <p:nvPr/>
      </p:nvGrpSpPr>
      <p:grpSpPr>
        <a:xfrm>
          <a:off x="0" y="0"/>
          <a:ext cx="0" cy="0"/>
          <a:chOff x="0" y="0"/>
          <a:chExt cx="0" cy="0"/>
        </a:xfrm>
      </p:grpSpPr>
      <p:sp>
        <p:nvSpPr>
          <p:cNvPr id="2" name="1 Başlık Yer Tutucusu"/>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2 Metin Yer Tutucusu"/>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3 Veri Yer Tutucusu"/>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CDBAD8-3012-4E20-AB93-22675FF592FE}" type="datetimeFigureOut">
              <a:rPr lang="tr-TR" smtClean="0"/>
              <a:pPr/>
              <a:t>26.02.2025</a:t>
            </a:fld>
            <a:endParaRPr lang="tr-TR"/>
          </a:p>
        </p:txBody>
      </p:sp>
      <p:sp>
        <p:nvSpPr>
          <p:cNvPr id="5" name="4 Altbilgi Yer Tutucusu"/>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5 Slayt Numarası Yer Tutucusu"/>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250A0A-1EED-4446-A6BC-DB73784F8D60}" type="slidenum">
              <a:rPr lang="tr-TR" smtClean="0"/>
              <a:pPr/>
              <a:t>‹#›</a:t>
            </a:fld>
            <a:endParaRPr lang="tr-T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11560" y="260648"/>
            <a:ext cx="7772400" cy="1470025"/>
          </a:xfrm>
        </p:spPr>
        <p:txBody>
          <a:bodyPr>
            <a:normAutofit fontScale="90000"/>
          </a:bodyPr>
          <a:lstStyle/>
          <a:p>
            <a:r>
              <a:rPr lang="tr-TR" dirty="0" smtClean="0"/>
              <a:t/>
            </a:r>
            <a:br>
              <a:rPr lang="tr-TR" dirty="0" smtClean="0"/>
            </a:br>
            <a:r>
              <a:rPr lang="tr-TR" dirty="0" smtClean="0">
                <a:solidFill>
                  <a:schemeClr val="tx1"/>
                </a:solidFill>
              </a:rPr>
              <a:t>İLETİŞİM NEDEN ÖNEMLİDİR?</a:t>
            </a:r>
            <a:br>
              <a:rPr lang="tr-TR" dirty="0" smtClean="0">
                <a:solidFill>
                  <a:schemeClr val="tx1"/>
                </a:solidFill>
              </a:rPr>
            </a:br>
            <a:endParaRPr lang="tr-TR" dirty="0"/>
          </a:p>
        </p:txBody>
      </p:sp>
      <p:sp>
        <p:nvSpPr>
          <p:cNvPr id="3" name="2 Alt Başlık"/>
          <p:cNvSpPr>
            <a:spLocks noGrp="1"/>
          </p:cNvSpPr>
          <p:nvPr>
            <p:ph type="subTitle" idx="1"/>
          </p:nvPr>
        </p:nvSpPr>
        <p:spPr>
          <a:xfrm>
            <a:off x="1259632" y="1988840"/>
            <a:ext cx="6400800" cy="4608512"/>
          </a:xfrm>
        </p:spPr>
        <p:txBody>
          <a:bodyPr>
            <a:normAutofit lnSpcReduction="10000"/>
          </a:bodyPr>
          <a:lstStyle/>
          <a:p>
            <a:r>
              <a:rPr lang="tr-TR" b="1" dirty="0" smtClean="0">
                <a:solidFill>
                  <a:schemeClr val="tx1"/>
                </a:solidFill>
              </a:rPr>
              <a:t>İletişim (</a:t>
            </a:r>
            <a:r>
              <a:rPr lang="tr-TR" b="1" i="1" dirty="0" err="1" smtClean="0">
                <a:solidFill>
                  <a:schemeClr val="tx1"/>
                </a:solidFill>
              </a:rPr>
              <a:t>communication</a:t>
            </a:r>
            <a:r>
              <a:rPr lang="tr-TR" b="1" dirty="0" smtClean="0">
                <a:solidFill>
                  <a:schemeClr val="tx1"/>
                </a:solidFill>
              </a:rPr>
              <a:t>) </a:t>
            </a:r>
            <a:r>
              <a:rPr lang="tr-TR" dirty="0" smtClean="0">
                <a:solidFill>
                  <a:schemeClr val="tx1"/>
                </a:solidFill>
              </a:rPr>
              <a:t>kelimesi, </a:t>
            </a:r>
            <a:r>
              <a:rPr lang="tr-TR" i="1" dirty="0" err="1" smtClean="0">
                <a:solidFill>
                  <a:schemeClr val="tx1"/>
                </a:solidFill>
              </a:rPr>
              <a:t>common</a:t>
            </a:r>
            <a:r>
              <a:rPr lang="tr-TR" i="1" dirty="0" smtClean="0">
                <a:solidFill>
                  <a:schemeClr val="tx1"/>
                </a:solidFill>
              </a:rPr>
              <a:t> </a:t>
            </a:r>
            <a:r>
              <a:rPr lang="tr-TR" dirty="0" smtClean="0">
                <a:solidFill>
                  <a:schemeClr val="tx1"/>
                </a:solidFill>
              </a:rPr>
              <a:t>kökünden gelir. </a:t>
            </a:r>
          </a:p>
          <a:p>
            <a:r>
              <a:rPr lang="tr-TR" dirty="0" smtClean="0">
                <a:solidFill>
                  <a:schemeClr val="tx1"/>
                </a:solidFill>
              </a:rPr>
              <a:t>Paylaşma ve ortak olma fikirlerini içerir.</a:t>
            </a:r>
          </a:p>
          <a:p>
            <a:endParaRPr lang="tr-TR" dirty="0">
              <a:solidFill>
                <a:schemeClr val="tx1"/>
              </a:solidFill>
            </a:endParaRPr>
          </a:p>
          <a:p>
            <a:r>
              <a:rPr lang="tr-TR" b="1" dirty="0" smtClean="0">
                <a:solidFill>
                  <a:schemeClr val="tx1"/>
                </a:solidFill>
              </a:rPr>
              <a:t>Medya (</a:t>
            </a:r>
            <a:r>
              <a:rPr lang="tr-TR" b="1" i="1" dirty="0">
                <a:solidFill>
                  <a:schemeClr val="tx1"/>
                </a:solidFill>
              </a:rPr>
              <a:t>m</a:t>
            </a:r>
            <a:r>
              <a:rPr lang="tr-TR" b="1" i="1" dirty="0" smtClean="0">
                <a:solidFill>
                  <a:schemeClr val="tx1"/>
                </a:solidFill>
              </a:rPr>
              <a:t>edia</a:t>
            </a:r>
            <a:r>
              <a:rPr lang="tr-TR" b="1" dirty="0" smtClean="0">
                <a:solidFill>
                  <a:schemeClr val="tx1"/>
                </a:solidFill>
              </a:rPr>
              <a:t>) </a:t>
            </a:r>
            <a:r>
              <a:rPr lang="tr-TR" dirty="0" smtClean="0">
                <a:solidFill>
                  <a:schemeClr val="tx1"/>
                </a:solidFill>
              </a:rPr>
              <a:t>kelimesi, </a:t>
            </a:r>
          </a:p>
          <a:p>
            <a:r>
              <a:rPr lang="tr-TR" i="1" dirty="0" smtClean="0">
                <a:solidFill>
                  <a:schemeClr val="tx1"/>
                </a:solidFill>
              </a:rPr>
              <a:t>medium </a:t>
            </a:r>
            <a:r>
              <a:rPr lang="tr-TR" dirty="0" smtClean="0">
                <a:solidFill>
                  <a:schemeClr val="tx1"/>
                </a:solidFill>
              </a:rPr>
              <a:t>(araç) kelimesinden gelir.</a:t>
            </a:r>
          </a:p>
          <a:p>
            <a:r>
              <a:rPr lang="tr-TR" dirty="0" smtClean="0">
                <a:solidFill>
                  <a:schemeClr val="tx1"/>
                </a:solidFill>
              </a:rPr>
              <a:t>(Kişilerarası iletişimden çok kitle iletişime denk gelir)</a:t>
            </a:r>
            <a:endParaRPr lang="tr-TR"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548680"/>
            <a:ext cx="7772400" cy="1470025"/>
          </a:xfrm>
        </p:spPr>
        <p:txBody>
          <a:bodyPr/>
          <a:lstStyle/>
          <a:p>
            <a:r>
              <a:rPr lang="tr-TR" dirty="0" smtClean="0">
                <a:solidFill>
                  <a:schemeClr val="tx1"/>
                </a:solidFill>
              </a:rPr>
              <a:t>İLETİŞİM NEDEN ÖNEMLİDİR?</a:t>
            </a:r>
            <a:endParaRPr lang="tr-TR" dirty="0"/>
          </a:p>
        </p:txBody>
      </p:sp>
      <p:sp>
        <p:nvSpPr>
          <p:cNvPr id="3" name="2 Alt Başlık"/>
          <p:cNvSpPr>
            <a:spLocks noGrp="1"/>
          </p:cNvSpPr>
          <p:nvPr>
            <p:ph type="subTitle" idx="1"/>
          </p:nvPr>
        </p:nvSpPr>
        <p:spPr>
          <a:xfrm>
            <a:off x="1403648" y="2276872"/>
            <a:ext cx="6400800" cy="3744416"/>
          </a:xfrm>
        </p:spPr>
        <p:txBody>
          <a:bodyPr/>
          <a:lstStyle/>
          <a:p>
            <a:r>
              <a:rPr lang="tr-TR" sz="4000" b="1" dirty="0" smtClean="0">
                <a:solidFill>
                  <a:schemeClr val="tx1"/>
                </a:solidFill>
              </a:rPr>
              <a:t>MEDYA TÜRLERİ</a:t>
            </a:r>
          </a:p>
          <a:p>
            <a:endParaRPr lang="tr-TR" sz="1600" b="1" dirty="0" smtClean="0">
              <a:solidFill>
                <a:schemeClr val="tx1"/>
              </a:solidFill>
            </a:endParaRPr>
          </a:p>
          <a:p>
            <a:pPr algn="just"/>
            <a:r>
              <a:rPr lang="tr-TR" b="1" dirty="0" smtClean="0">
                <a:solidFill>
                  <a:schemeClr val="tx1"/>
                </a:solidFill>
              </a:rPr>
              <a:t>5.</a:t>
            </a:r>
            <a:r>
              <a:rPr lang="tr-TR" b="1" dirty="0" smtClean="0"/>
              <a:t> </a:t>
            </a:r>
            <a:r>
              <a:rPr lang="tr-TR" b="1" dirty="0" smtClean="0">
                <a:solidFill>
                  <a:schemeClr val="tx1"/>
                </a:solidFill>
              </a:rPr>
              <a:t>Kült Medya</a:t>
            </a:r>
            <a:r>
              <a:rPr lang="tr-TR" b="1" dirty="0" smtClean="0"/>
              <a:t> </a:t>
            </a:r>
          </a:p>
          <a:p>
            <a:pPr algn="just"/>
            <a:r>
              <a:rPr lang="tr-TR" dirty="0" smtClean="0">
                <a:solidFill>
                  <a:schemeClr val="tx1"/>
                </a:solidFill>
              </a:rPr>
              <a:t>Üst kültür seviyesi, klasik eserler</a:t>
            </a:r>
          </a:p>
          <a:p>
            <a:pPr algn="just"/>
            <a:r>
              <a:rPr lang="tr-TR" b="1" dirty="0" smtClean="0">
                <a:solidFill>
                  <a:schemeClr val="tx1"/>
                </a:solidFill>
              </a:rPr>
              <a:t>Örnek</a:t>
            </a:r>
            <a:r>
              <a:rPr lang="tr-TR" dirty="0" smtClean="0">
                <a:solidFill>
                  <a:schemeClr val="tx1"/>
                </a:solidFill>
              </a:rPr>
              <a:t>: </a:t>
            </a:r>
            <a:r>
              <a:rPr lang="tr-TR" i="1" dirty="0" err="1" smtClean="0">
                <a:solidFill>
                  <a:schemeClr val="tx1"/>
                </a:solidFill>
              </a:rPr>
              <a:t>Citizen</a:t>
            </a:r>
            <a:r>
              <a:rPr lang="tr-TR" i="1" dirty="0" smtClean="0">
                <a:solidFill>
                  <a:schemeClr val="tx1"/>
                </a:solidFill>
              </a:rPr>
              <a:t> </a:t>
            </a:r>
            <a:r>
              <a:rPr lang="tr-TR" i="1" dirty="0" err="1" smtClean="0">
                <a:solidFill>
                  <a:schemeClr val="tx1"/>
                </a:solidFill>
              </a:rPr>
              <a:t>Kane</a:t>
            </a:r>
            <a:r>
              <a:rPr lang="tr-TR" i="1" dirty="0" smtClean="0">
                <a:solidFill>
                  <a:schemeClr val="tx1"/>
                </a:solidFill>
              </a:rPr>
              <a:t> </a:t>
            </a:r>
            <a:r>
              <a:rPr lang="tr-TR" dirty="0" smtClean="0">
                <a:solidFill>
                  <a:schemeClr val="tx1"/>
                </a:solidFill>
              </a:rPr>
              <a:t>(</a:t>
            </a:r>
            <a:r>
              <a:rPr lang="tr-TR" i="1" dirty="0" smtClean="0">
                <a:solidFill>
                  <a:schemeClr val="tx1"/>
                </a:solidFill>
              </a:rPr>
              <a:t>Yurttaş </a:t>
            </a:r>
            <a:r>
              <a:rPr lang="tr-TR" i="1" dirty="0" err="1" smtClean="0">
                <a:solidFill>
                  <a:schemeClr val="tx1"/>
                </a:solidFill>
              </a:rPr>
              <a:t>Kane</a:t>
            </a:r>
            <a:r>
              <a:rPr lang="tr-TR" dirty="0" smtClean="0">
                <a:solidFill>
                  <a:schemeClr val="tx1"/>
                </a:solidFill>
              </a:rPr>
              <a:t>) filmi</a:t>
            </a:r>
            <a:endParaRPr lang="tr-TR"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692696"/>
            <a:ext cx="7772400" cy="1470025"/>
          </a:xfrm>
        </p:spPr>
        <p:txBody>
          <a:bodyPr/>
          <a:lstStyle/>
          <a:p>
            <a:r>
              <a:rPr lang="tr-TR" dirty="0" smtClean="0">
                <a:solidFill>
                  <a:schemeClr val="tx1"/>
                </a:solidFill>
              </a:rPr>
              <a:t>İLETİŞİM NEDEN ÖNEMLİDİR?</a:t>
            </a:r>
            <a:endParaRPr lang="tr-TR" dirty="0"/>
          </a:p>
        </p:txBody>
      </p:sp>
      <p:sp>
        <p:nvSpPr>
          <p:cNvPr id="3" name="2 Alt Başlık"/>
          <p:cNvSpPr>
            <a:spLocks noGrp="1"/>
          </p:cNvSpPr>
          <p:nvPr>
            <p:ph type="subTitle" idx="1"/>
          </p:nvPr>
        </p:nvSpPr>
        <p:spPr>
          <a:xfrm>
            <a:off x="1331640" y="2564904"/>
            <a:ext cx="6400800" cy="3672408"/>
          </a:xfrm>
        </p:spPr>
        <p:txBody>
          <a:bodyPr>
            <a:normAutofit/>
          </a:bodyPr>
          <a:lstStyle/>
          <a:p>
            <a:r>
              <a:rPr lang="tr-TR" b="1" dirty="0" smtClean="0">
                <a:solidFill>
                  <a:schemeClr val="tx1"/>
                </a:solidFill>
              </a:rPr>
              <a:t>MEDYA TÜRLERİ</a:t>
            </a:r>
          </a:p>
          <a:p>
            <a:endParaRPr lang="tr-TR" sz="1200" b="1" dirty="0" smtClean="0">
              <a:solidFill>
                <a:schemeClr val="tx1"/>
              </a:solidFill>
            </a:endParaRPr>
          </a:p>
          <a:p>
            <a:pPr algn="just"/>
            <a:r>
              <a:rPr lang="tr-TR" b="1" dirty="0" smtClean="0">
                <a:solidFill>
                  <a:schemeClr val="tx1"/>
                </a:solidFill>
              </a:rPr>
              <a:t>6. Propaganda Medyası</a:t>
            </a:r>
          </a:p>
          <a:p>
            <a:pPr algn="just"/>
            <a:r>
              <a:rPr lang="tr-TR" dirty="0" smtClean="0">
                <a:solidFill>
                  <a:schemeClr val="tx1"/>
                </a:solidFill>
              </a:rPr>
              <a:t>Paul Joseph </a:t>
            </a:r>
            <a:r>
              <a:rPr lang="tr-TR" dirty="0" err="1" smtClean="0">
                <a:solidFill>
                  <a:schemeClr val="tx1"/>
                </a:solidFill>
              </a:rPr>
              <a:t>Goebbels</a:t>
            </a:r>
            <a:r>
              <a:rPr lang="tr-TR" dirty="0" smtClean="0">
                <a:solidFill>
                  <a:schemeClr val="tx1"/>
                </a:solidFill>
              </a:rPr>
              <a:t> </a:t>
            </a:r>
          </a:p>
          <a:p>
            <a:pPr algn="just"/>
            <a:r>
              <a:rPr lang="tr-TR" dirty="0" smtClean="0">
                <a:solidFill>
                  <a:schemeClr val="tx1"/>
                </a:solidFill>
              </a:rPr>
              <a:t>(</a:t>
            </a:r>
            <a:r>
              <a:rPr lang="tr-TR" dirty="0">
                <a:solidFill>
                  <a:schemeClr val="tx1"/>
                </a:solidFill>
              </a:rPr>
              <a:t>Halkı Aydınlatma ve Propaganda </a:t>
            </a:r>
            <a:r>
              <a:rPr lang="tr-TR" dirty="0" smtClean="0">
                <a:solidFill>
                  <a:schemeClr val="tx1"/>
                </a:solidFill>
              </a:rPr>
              <a:t>Bakanı)</a:t>
            </a:r>
          </a:p>
          <a:p>
            <a:pPr algn="just"/>
            <a:r>
              <a:rPr lang="tr-TR" b="1" dirty="0" smtClean="0">
                <a:solidFill>
                  <a:schemeClr val="tx1"/>
                </a:solidFill>
              </a:rPr>
              <a:t>Örnek: </a:t>
            </a:r>
            <a:r>
              <a:rPr lang="tr-TR" dirty="0" err="1" smtClean="0">
                <a:solidFill>
                  <a:schemeClr val="tx1"/>
                </a:solidFill>
              </a:rPr>
              <a:t>Leni</a:t>
            </a:r>
            <a:r>
              <a:rPr lang="tr-TR" dirty="0" smtClean="0">
                <a:solidFill>
                  <a:schemeClr val="tx1"/>
                </a:solidFill>
              </a:rPr>
              <a:t> </a:t>
            </a:r>
            <a:r>
              <a:rPr lang="tr-TR" dirty="0" err="1" smtClean="0">
                <a:solidFill>
                  <a:schemeClr val="tx1"/>
                </a:solidFill>
              </a:rPr>
              <a:t>Riefenstahl</a:t>
            </a:r>
            <a:r>
              <a:rPr lang="tr-TR" dirty="0" smtClean="0">
                <a:solidFill>
                  <a:schemeClr val="tx1"/>
                </a:solidFill>
              </a:rPr>
              <a:t> filmleri</a:t>
            </a:r>
          </a:p>
          <a:p>
            <a:pPr algn="just"/>
            <a:endParaRPr lang="tr-T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solidFill>
                  <a:schemeClr val="tx1"/>
                </a:solidFill>
              </a:rPr>
              <a:t>İLETİŞİM ÇALIŞMALARI TARİHİNE GİRİŞ</a:t>
            </a:r>
            <a:endParaRPr lang="tr-TR" dirty="0"/>
          </a:p>
        </p:txBody>
      </p:sp>
      <p:sp>
        <p:nvSpPr>
          <p:cNvPr id="3" name="2 İçerik Yer Tutucusu"/>
          <p:cNvSpPr>
            <a:spLocks noGrp="1"/>
          </p:cNvSpPr>
          <p:nvPr>
            <p:ph idx="1"/>
          </p:nvPr>
        </p:nvSpPr>
        <p:spPr/>
        <p:txBody>
          <a:bodyPr/>
          <a:lstStyle/>
          <a:p>
            <a:pPr algn="just"/>
            <a:endParaRPr lang="tr-TR" sz="1500" dirty="0" smtClean="0"/>
          </a:p>
          <a:p>
            <a:pPr algn="just"/>
            <a:r>
              <a:rPr lang="tr-TR" dirty="0" smtClean="0"/>
              <a:t>İletişim çalışmaları, 100 yıl önce, Kanada ve ABD’de başladı.</a:t>
            </a:r>
          </a:p>
          <a:p>
            <a:pPr algn="just">
              <a:buNone/>
            </a:pPr>
            <a:endParaRPr lang="tr-TR" sz="1500" dirty="0" smtClean="0"/>
          </a:p>
          <a:p>
            <a:pPr algn="just"/>
            <a:r>
              <a:rPr lang="tr-TR" dirty="0" smtClean="0"/>
              <a:t>1DS ve 2DS döneminde kitle iletişim araçlarının propaganda amacıyla kullanılması araştırmacıların bu alanı merak etmesine neden oldu.</a:t>
            </a:r>
            <a:endParaRPr lang="tr-T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ANAAKIM VE ELEŞTİREL KURAMLAR</a:t>
            </a:r>
            <a:endParaRPr lang="tr-TR" dirty="0"/>
          </a:p>
        </p:txBody>
      </p:sp>
      <p:sp>
        <p:nvSpPr>
          <p:cNvPr id="3" name="2 İçerik Yer Tutucusu"/>
          <p:cNvSpPr>
            <a:spLocks noGrp="1"/>
          </p:cNvSpPr>
          <p:nvPr>
            <p:ph idx="1"/>
          </p:nvPr>
        </p:nvSpPr>
        <p:spPr/>
        <p:txBody>
          <a:bodyPr/>
          <a:lstStyle/>
          <a:p>
            <a:pPr algn="just">
              <a:buNone/>
            </a:pPr>
            <a:r>
              <a:rPr lang="tr-TR" dirty="0" smtClean="0"/>
              <a:t>Kitle iletişim kuramları genel olarak iki başlıkta toplanır:</a:t>
            </a:r>
          </a:p>
          <a:p>
            <a:pPr marL="514350" indent="-514350">
              <a:buAutoNum type="arabicPeriod"/>
            </a:pPr>
            <a:r>
              <a:rPr lang="tr-TR" b="1" dirty="0" smtClean="0"/>
              <a:t>Anaakım (</a:t>
            </a:r>
            <a:r>
              <a:rPr lang="tr-TR" b="1" i="1" dirty="0" err="1" smtClean="0"/>
              <a:t>Mainstream</a:t>
            </a:r>
            <a:r>
              <a:rPr lang="tr-TR" b="1" dirty="0" smtClean="0"/>
              <a:t>) Kuramlar</a:t>
            </a:r>
          </a:p>
          <a:p>
            <a:pPr marL="514350" indent="-514350" algn="just">
              <a:buNone/>
            </a:pPr>
            <a:r>
              <a:rPr lang="tr-TR" dirty="0" smtClean="0"/>
              <a:t>Bu kuramlara Egemen / Başat / </a:t>
            </a:r>
            <a:r>
              <a:rPr lang="tr-TR" dirty="0" err="1" smtClean="0"/>
              <a:t>Anadamar</a:t>
            </a:r>
            <a:r>
              <a:rPr lang="tr-TR" dirty="0" smtClean="0"/>
              <a:t> / Liberal Kuram da denir.</a:t>
            </a:r>
          </a:p>
          <a:p>
            <a:pPr marL="514350" indent="-514350" algn="just">
              <a:buNone/>
            </a:pPr>
            <a:r>
              <a:rPr lang="tr-TR" b="1" dirty="0" smtClean="0"/>
              <a:t>2. Eleştirel (</a:t>
            </a:r>
            <a:r>
              <a:rPr lang="tr-TR" b="1" i="1" dirty="0" smtClean="0"/>
              <a:t>Critical) </a:t>
            </a:r>
            <a:r>
              <a:rPr lang="tr-TR" b="1" dirty="0" smtClean="0"/>
              <a:t>Kuramlar</a:t>
            </a:r>
            <a:endParaRPr lang="tr-TR" b="1"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ANAAKIM VE ELEŞTİREL KURAMLAR</a:t>
            </a:r>
            <a:endParaRPr lang="tr-TR" dirty="0"/>
          </a:p>
        </p:txBody>
      </p:sp>
      <p:sp>
        <p:nvSpPr>
          <p:cNvPr id="3" name="2 İçerik Yer Tutucusu"/>
          <p:cNvSpPr>
            <a:spLocks noGrp="1"/>
          </p:cNvSpPr>
          <p:nvPr>
            <p:ph idx="1"/>
          </p:nvPr>
        </p:nvSpPr>
        <p:spPr/>
        <p:txBody>
          <a:bodyPr/>
          <a:lstStyle/>
          <a:p>
            <a:pPr algn="ctr">
              <a:buNone/>
            </a:pPr>
            <a:endParaRPr lang="tr-TR" dirty="0" smtClean="0"/>
          </a:p>
          <a:p>
            <a:pPr algn="ctr">
              <a:buNone/>
            </a:pPr>
            <a:r>
              <a:rPr lang="tr-TR" u="sng" dirty="0" smtClean="0"/>
              <a:t>Biz bu dönem Anaakım Kuramlar üzerine konuşuyoruz.</a:t>
            </a:r>
          </a:p>
          <a:p>
            <a:pPr algn="ctr">
              <a:buNone/>
            </a:pPr>
            <a:endParaRPr lang="tr-TR" u="sng" dirty="0" smtClean="0"/>
          </a:p>
          <a:p>
            <a:pPr algn="ctr">
              <a:buNone/>
            </a:pPr>
            <a:r>
              <a:rPr lang="tr-TR" dirty="0" smtClean="0"/>
              <a:t>İkinci dönem Eleştirel Kuramlardan bahsedeceğiz.</a:t>
            </a:r>
          </a:p>
          <a:p>
            <a:pPr algn="ctr">
              <a:buNone/>
            </a:pPr>
            <a:r>
              <a:rPr lang="tr-TR" dirty="0" smtClean="0"/>
              <a:t>Onlar çok daha zor. </a:t>
            </a:r>
            <a:r>
              <a:rPr lang="tr-TR" dirty="0" smtClean="0">
                <a:sym typeface="Wingdings" pitchFamily="2" charset="2"/>
              </a:rPr>
              <a:t></a:t>
            </a:r>
            <a:endParaRPr lang="tr-T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548680"/>
            <a:ext cx="7772400" cy="1470025"/>
          </a:xfrm>
        </p:spPr>
        <p:txBody>
          <a:bodyPr>
            <a:normAutofit/>
          </a:bodyPr>
          <a:lstStyle/>
          <a:p>
            <a:r>
              <a:rPr lang="tr-TR" dirty="0" smtClean="0"/>
              <a:t>ANAAKIM KURAMLAR</a:t>
            </a:r>
            <a:endParaRPr lang="tr-TR" dirty="0"/>
          </a:p>
        </p:txBody>
      </p:sp>
      <p:sp>
        <p:nvSpPr>
          <p:cNvPr id="3" name="2 Alt Başlık"/>
          <p:cNvSpPr>
            <a:spLocks noGrp="1"/>
          </p:cNvSpPr>
          <p:nvPr>
            <p:ph type="subTitle" idx="1"/>
          </p:nvPr>
        </p:nvSpPr>
        <p:spPr>
          <a:xfrm>
            <a:off x="1115616" y="2132856"/>
            <a:ext cx="7344816" cy="3960440"/>
          </a:xfrm>
        </p:spPr>
        <p:txBody>
          <a:bodyPr>
            <a:normAutofit fontScale="92500" lnSpcReduction="10000"/>
          </a:bodyPr>
          <a:lstStyle/>
          <a:p>
            <a:pPr algn="just"/>
            <a:r>
              <a:rPr lang="tr-TR" dirty="0" smtClean="0">
                <a:solidFill>
                  <a:schemeClr val="tx1"/>
                </a:solidFill>
              </a:rPr>
              <a:t>- İletişim sürecini doğrudan ve çizgisel olarak görürler.</a:t>
            </a:r>
          </a:p>
          <a:p>
            <a:pPr algn="just"/>
            <a:r>
              <a:rPr lang="tr-TR" dirty="0" smtClean="0">
                <a:solidFill>
                  <a:schemeClr val="tx1"/>
                </a:solidFill>
              </a:rPr>
              <a:t>- Davranışçıdır.</a:t>
            </a:r>
          </a:p>
          <a:p>
            <a:pPr algn="just"/>
            <a:r>
              <a:rPr lang="tr-TR" dirty="0" smtClean="0">
                <a:solidFill>
                  <a:schemeClr val="tx1"/>
                </a:solidFill>
              </a:rPr>
              <a:t>- Psikoloji biliminden beslenir.</a:t>
            </a:r>
          </a:p>
          <a:p>
            <a:pPr algn="just"/>
            <a:r>
              <a:rPr lang="tr-TR" dirty="0" smtClean="0">
                <a:solidFill>
                  <a:schemeClr val="tx1"/>
                </a:solidFill>
              </a:rPr>
              <a:t>- Uyaran - tepki modeline dayanır.</a:t>
            </a:r>
          </a:p>
          <a:p>
            <a:pPr algn="just">
              <a:buFontTx/>
              <a:buChar char="-"/>
            </a:pPr>
            <a:r>
              <a:rPr lang="tr-TR" dirty="0" smtClean="0">
                <a:solidFill>
                  <a:schemeClr val="tx1"/>
                </a:solidFill>
              </a:rPr>
              <a:t>Pozitivisttir. Nicel araştırma yapar.</a:t>
            </a:r>
          </a:p>
          <a:p>
            <a:pPr algn="just">
              <a:buFontTx/>
              <a:buChar char="-"/>
            </a:pPr>
            <a:r>
              <a:rPr lang="tr-TR" dirty="0" smtClean="0">
                <a:solidFill>
                  <a:schemeClr val="tx1"/>
                </a:solidFill>
              </a:rPr>
              <a:t> Araştırmacı değer-yansız (tarafsız) görülür.</a:t>
            </a:r>
          </a:p>
          <a:p>
            <a:pPr algn="just"/>
            <a:r>
              <a:rPr lang="tr-TR" dirty="0" smtClean="0">
                <a:solidFill>
                  <a:schemeClr val="tx1"/>
                </a:solidFill>
              </a:rPr>
              <a:t>- Pragmatisttir.</a:t>
            </a:r>
          </a:p>
          <a:p>
            <a:pPr algn="just"/>
            <a:endParaRPr lang="tr-TR"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548680"/>
            <a:ext cx="7772400" cy="1470025"/>
          </a:xfrm>
        </p:spPr>
        <p:txBody>
          <a:bodyPr>
            <a:normAutofit/>
          </a:bodyPr>
          <a:lstStyle/>
          <a:p>
            <a:r>
              <a:rPr lang="tr-TR" dirty="0" smtClean="0"/>
              <a:t>ANAAKIM KURAMLAR</a:t>
            </a:r>
            <a:endParaRPr lang="tr-TR" dirty="0"/>
          </a:p>
        </p:txBody>
      </p:sp>
      <p:pic>
        <p:nvPicPr>
          <p:cNvPr id="1026" name="Picture 2" descr="File:Linearmodel.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624" y="1772816"/>
            <a:ext cx="5606752" cy="42488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3000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ANAAKIM KURAMLAR</a:t>
            </a:r>
            <a:endParaRPr lang="tr-TR" dirty="0"/>
          </a:p>
        </p:txBody>
      </p:sp>
      <p:sp>
        <p:nvSpPr>
          <p:cNvPr id="3" name="2 İçerik Yer Tutucusu"/>
          <p:cNvSpPr>
            <a:spLocks noGrp="1"/>
          </p:cNvSpPr>
          <p:nvPr>
            <p:ph idx="1"/>
          </p:nvPr>
        </p:nvSpPr>
        <p:spPr>
          <a:xfrm>
            <a:off x="457200" y="1340768"/>
            <a:ext cx="8229600" cy="5040560"/>
          </a:xfrm>
        </p:spPr>
        <p:txBody>
          <a:bodyPr>
            <a:normAutofit lnSpcReduction="10000"/>
          </a:bodyPr>
          <a:lstStyle/>
          <a:p>
            <a:r>
              <a:rPr lang="tr-TR" dirty="0" smtClean="0"/>
              <a:t>Toplumsal düzeni meşrulaştırır.</a:t>
            </a:r>
          </a:p>
          <a:p>
            <a:r>
              <a:rPr lang="tr-TR" dirty="0" smtClean="0"/>
              <a:t>Sınıf, sınıf ilişkileri, iktidar yok sayılır.</a:t>
            </a:r>
          </a:p>
          <a:p>
            <a:r>
              <a:rPr lang="tr-TR" dirty="0" smtClean="0"/>
              <a:t>Bireyler arası organik bağ yok sayılır.</a:t>
            </a:r>
          </a:p>
          <a:p>
            <a:r>
              <a:rPr lang="tr-TR" dirty="0" smtClean="0"/>
              <a:t>Bireycidir ve araçsalcıdır.</a:t>
            </a:r>
          </a:p>
          <a:p>
            <a:r>
              <a:rPr lang="tr-TR" dirty="0" smtClean="0"/>
              <a:t>Medya 4. Güç olarak görülür.</a:t>
            </a:r>
          </a:p>
          <a:p>
            <a:r>
              <a:rPr lang="tr-TR" dirty="0" smtClean="0"/>
              <a:t>Tarihsel ve toplumsal bağlam yok sayılır.</a:t>
            </a:r>
          </a:p>
          <a:p>
            <a:r>
              <a:rPr lang="tr-TR" dirty="0" smtClean="0"/>
              <a:t>Profesyoneller, </a:t>
            </a:r>
            <a:r>
              <a:rPr lang="tr-TR" dirty="0" err="1" smtClean="0"/>
              <a:t>konformistler</a:t>
            </a:r>
            <a:r>
              <a:rPr lang="tr-TR" dirty="0" smtClean="0"/>
              <a:t> bu kuramları sever.</a:t>
            </a:r>
          </a:p>
          <a:p>
            <a:r>
              <a:rPr lang="tr-TR" dirty="0" smtClean="0"/>
              <a:t>Teknolojik determinist olabilir.</a:t>
            </a:r>
          </a:p>
          <a:p>
            <a:endParaRPr lang="tr-T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lstStyle/>
          <a:p>
            <a:r>
              <a:rPr lang="tr-TR" dirty="0" smtClean="0"/>
              <a:t>ANAAKIM KURAMLAR</a:t>
            </a:r>
            <a:endParaRPr lang="tr-TR" dirty="0"/>
          </a:p>
        </p:txBody>
      </p:sp>
      <p:sp>
        <p:nvSpPr>
          <p:cNvPr id="3" name="2 İçerik Yer Tutucusu"/>
          <p:cNvSpPr>
            <a:spLocks noGrp="1"/>
          </p:cNvSpPr>
          <p:nvPr>
            <p:ph idx="1"/>
          </p:nvPr>
        </p:nvSpPr>
        <p:spPr/>
        <p:txBody>
          <a:bodyPr/>
          <a:lstStyle/>
          <a:p>
            <a:r>
              <a:rPr lang="tr-TR" dirty="0" smtClean="0"/>
              <a:t>Medyanın gerçekliği olduğu gibi (ve ayna gibi) yansıttığı farz edilir.</a:t>
            </a:r>
            <a:endParaRPr lang="tr-T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BAZI TEMEL ANAAKIM KURAMLARIN İSİMLERİ</a:t>
            </a:r>
            <a:endParaRPr lang="tr-TR" dirty="0"/>
          </a:p>
        </p:txBody>
      </p:sp>
      <p:sp>
        <p:nvSpPr>
          <p:cNvPr id="3" name="2 İçerik Yer Tutucusu"/>
          <p:cNvSpPr>
            <a:spLocks noGrp="1"/>
          </p:cNvSpPr>
          <p:nvPr>
            <p:ph idx="1"/>
          </p:nvPr>
        </p:nvSpPr>
        <p:spPr>
          <a:xfrm>
            <a:off x="1598984" y="2060848"/>
            <a:ext cx="8229600" cy="4525963"/>
          </a:xfrm>
        </p:spPr>
        <p:txBody>
          <a:bodyPr>
            <a:noAutofit/>
          </a:bodyPr>
          <a:lstStyle/>
          <a:p>
            <a:r>
              <a:rPr lang="tr-TR" sz="3400" b="1" dirty="0" smtClean="0"/>
              <a:t>DOĞRUDAN ETKİ</a:t>
            </a:r>
          </a:p>
          <a:p>
            <a:pPr>
              <a:buNone/>
            </a:pPr>
            <a:r>
              <a:rPr lang="tr-TR" sz="3400" dirty="0" smtClean="0"/>
              <a:t>	</a:t>
            </a:r>
            <a:r>
              <a:rPr lang="tr-TR" sz="3400" dirty="0" err="1" smtClean="0"/>
              <a:t>Harold</a:t>
            </a:r>
            <a:r>
              <a:rPr lang="tr-TR" sz="3400" dirty="0" smtClean="0"/>
              <a:t> </a:t>
            </a:r>
            <a:r>
              <a:rPr lang="tr-TR" sz="3400" dirty="0" err="1" smtClean="0"/>
              <a:t>Lasswell’in</a:t>
            </a:r>
            <a:r>
              <a:rPr lang="tr-TR" sz="3400" dirty="0" smtClean="0"/>
              <a:t> </a:t>
            </a:r>
          </a:p>
          <a:p>
            <a:pPr>
              <a:buNone/>
            </a:pPr>
            <a:r>
              <a:rPr lang="tr-TR" sz="3400" dirty="0"/>
              <a:t>	</a:t>
            </a:r>
            <a:r>
              <a:rPr lang="tr-TR" sz="3400" dirty="0" err="1" smtClean="0"/>
              <a:t>Hipodermik</a:t>
            </a:r>
            <a:r>
              <a:rPr lang="tr-TR" sz="3400" dirty="0" smtClean="0"/>
              <a:t> İğne Modeli </a:t>
            </a:r>
          </a:p>
          <a:p>
            <a:pPr>
              <a:buNone/>
            </a:pPr>
            <a:r>
              <a:rPr lang="tr-TR" sz="3400" i="1" dirty="0">
                <a:solidFill>
                  <a:srgbClr val="C00000"/>
                </a:solidFill>
              </a:rPr>
              <a:t>	</a:t>
            </a:r>
            <a:r>
              <a:rPr lang="tr-TR" sz="3400" dirty="0" smtClean="0">
                <a:solidFill>
                  <a:srgbClr val="C00000"/>
                </a:solidFill>
              </a:rPr>
              <a:t>(</a:t>
            </a:r>
            <a:r>
              <a:rPr lang="tr-TR" sz="3600" i="1" dirty="0" smtClean="0">
                <a:solidFill>
                  <a:srgbClr val="C00000"/>
                </a:solidFill>
              </a:rPr>
              <a:t>The</a:t>
            </a:r>
            <a:r>
              <a:rPr lang="tr-TR" sz="3600" i="1" dirty="0">
                <a:solidFill>
                  <a:srgbClr val="C00000"/>
                </a:solidFill>
              </a:rPr>
              <a:t> </a:t>
            </a:r>
            <a:r>
              <a:rPr lang="tr-TR" sz="3600" i="1" dirty="0" err="1">
                <a:solidFill>
                  <a:srgbClr val="C00000"/>
                </a:solidFill>
              </a:rPr>
              <a:t>Hypodermic</a:t>
            </a:r>
            <a:r>
              <a:rPr lang="tr-TR" sz="3600" i="1" dirty="0">
                <a:solidFill>
                  <a:srgbClr val="C00000"/>
                </a:solidFill>
              </a:rPr>
              <a:t> </a:t>
            </a:r>
            <a:r>
              <a:rPr lang="tr-TR" sz="3600" i="1" dirty="0" err="1">
                <a:solidFill>
                  <a:srgbClr val="C00000"/>
                </a:solidFill>
              </a:rPr>
              <a:t>Needle</a:t>
            </a:r>
            <a:r>
              <a:rPr lang="tr-TR" sz="3600" i="1" dirty="0">
                <a:solidFill>
                  <a:srgbClr val="C00000"/>
                </a:solidFill>
              </a:rPr>
              <a:t> </a:t>
            </a:r>
            <a:r>
              <a:rPr lang="tr-TR" sz="3600" i="1" dirty="0" smtClean="0">
                <a:solidFill>
                  <a:srgbClr val="C00000"/>
                </a:solidFill>
              </a:rPr>
              <a:t>Theory</a:t>
            </a:r>
            <a:r>
              <a:rPr lang="tr-TR" sz="3600" dirty="0" smtClean="0">
                <a:solidFill>
                  <a:srgbClr val="C00000"/>
                </a:solidFill>
              </a:rPr>
              <a:t>)</a:t>
            </a:r>
            <a:r>
              <a:rPr lang="tr-TR" sz="3400" dirty="0" smtClean="0"/>
              <a:t> </a:t>
            </a:r>
          </a:p>
          <a:p>
            <a:pPr>
              <a:buNone/>
            </a:pPr>
            <a:r>
              <a:rPr lang="tr-TR" sz="3400" dirty="0"/>
              <a:t>	</a:t>
            </a:r>
            <a:r>
              <a:rPr lang="tr-TR" sz="3400" dirty="0" smtClean="0"/>
              <a:t>bu başlık altındadır.</a:t>
            </a:r>
          </a:p>
          <a:p>
            <a:pPr>
              <a:buNone/>
            </a:pPr>
            <a:r>
              <a:rPr lang="tr-TR" sz="3400" dirty="0"/>
              <a:t>	</a:t>
            </a:r>
            <a:endParaRPr lang="tr-TR" sz="3400" dirty="0" smtClean="0"/>
          </a:p>
          <a:p>
            <a:pPr>
              <a:buNone/>
            </a:pPr>
            <a:endParaRPr lang="tr-TR" sz="3400" dirty="0" smtClean="0"/>
          </a:p>
          <a:p>
            <a:pPr>
              <a:buNone/>
            </a:pPr>
            <a:endParaRPr lang="tr-TR" sz="3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539552" y="404664"/>
            <a:ext cx="7772400" cy="1470025"/>
          </a:xfrm>
        </p:spPr>
        <p:txBody>
          <a:bodyPr>
            <a:normAutofit fontScale="90000"/>
          </a:bodyPr>
          <a:lstStyle/>
          <a:p>
            <a:r>
              <a:rPr lang="tr-TR" dirty="0" smtClean="0"/>
              <a:t/>
            </a:r>
            <a:br>
              <a:rPr lang="tr-TR" dirty="0" smtClean="0"/>
            </a:br>
            <a:r>
              <a:rPr lang="tr-TR" dirty="0" smtClean="0">
                <a:solidFill>
                  <a:schemeClr val="tx1"/>
                </a:solidFill>
              </a:rPr>
              <a:t>İLETİŞİM NEDEN ÖNEMLİDİR?</a:t>
            </a:r>
            <a:br>
              <a:rPr lang="tr-TR" dirty="0" smtClean="0">
                <a:solidFill>
                  <a:schemeClr val="tx1"/>
                </a:solidFill>
              </a:rPr>
            </a:br>
            <a:endParaRPr lang="tr-TR" dirty="0"/>
          </a:p>
        </p:txBody>
      </p:sp>
      <p:sp>
        <p:nvSpPr>
          <p:cNvPr id="3" name="2 Alt Başlık"/>
          <p:cNvSpPr>
            <a:spLocks noGrp="1"/>
          </p:cNvSpPr>
          <p:nvPr>
            <p:ph type="subTitle" idx="1"/>
          </p:nvPr>
        </p:nvSpPr>
        <p:spPr>
          <a:xfrm>
            <a:off x="1403648" y="1700808"/>
            <a:ext cx="6400800" cy="3528392"/>
          </a:xfrm>
        </p:spPr>
        <p:txBody>
          <a:bodyPr>
            <a:normAutofit/>
          </a:bodyPr>
          <a:lstStyle/>
          <a:p>
            <a:endParaRPr lang="tr-TR" dirty="0" smtClean="0">
              <a:solidFill>
                <a:schemeClr val="tx1"/>
              </a:solidFill>
            </a:endParaRPr>
          </a:p>
          <a:p>
            <a:r>
              <a:rPr lang="tr-TR" dirty="0" smtClean="0">
                <a:solidFill>
                  <a:schemeClr val="tx1"/>
                </a:solidFill>
              </a:rPr>
              <a:t>1. İletişim pek çok bilim alanı ile ilişki içerisindedir.</a:t>
            </a:r>
          </a:p>
          <a:p>
            <a:r>
              <a:rPr lang="tr-TR" b="1" dirty="0" smtClean="0">
                <a:solidFill>
                  <a:schemeClr val="tx1"/>
                </a:solidFill>
              </a:rPr>
              <a:t>Örnek</a:t>
            </a:r>
            <a:r>
              <a:rPr lang="tr-TR" dirty="0" smtClean="0">
                <a:solidFill>
                  <a:schemeClr val="tx1"/>
                </a:solidFill>
              </a:rPr>
              <a:t>: Psikoloji, sosyoloji, hukuk, ekonomi, siyaset bilimi</a:t>
            </a:r>
            <a:endParaRPr lang="tr-TR"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620688"/>
            <a:ext cx="7772400" cy="1470025"/>
          </a:xfrm>
        </p:spPr>
        <p:txBody>
          <a:bodyPr/>
          <a:lstStyle/>
          <a:p>
            <a:r>
              <a:rPr lang="tr-TR" dirty="0" smtClean="0"/>
              <a:t>BAZI TEMEL ANAAKIM KURAMLARIN İSİMLERİ</a:t>
            </a:r>
            <a:endParaRPr lang="tr-TR" dirty="0"/>
          </a:p>
        </p:txBody>
      </p:sp>
      <p:sp>
        <p:nvSpPr>
          <p:cNvPr id="3" name="2 Alt Başlık"/>
          <p:cNvSpPr>
            <a:spLocks noGrp="1"/>
          </p:cNvSpPr>
          <p:nvPr>
            <p:ph type="subTitle" idx="1"/>
          </p:nvPr>
        </p:nvSpPr>
        <p:spPr>
          <a:xfrm>
            <a:off x="2923728" y="2276872"/>
            <a:ext cx="6400800" cy="4032448"/>
          </a:xfrm>
        </p:spPr>
        <p:txBody>
          <a:bodyPr>
            <a:noAutofit/>
          </a:bodyPr>
          <a:lstStyle/>
          <a:p>
            <a:pPr algn="just"/>
            <a:r>
              <a:rPr lang="tr-TR" sz="3400" b="1" dirty="0" smtClean="0">
                <a:solidFill>
                  <a:schemeClr val="tx1"/>
                </a:solidFill>
              </a:rPr>
              <a:t>DOLAYLI ETKİ</a:t>
            </a:r>
          </a:p>
          <a:p>
            <a:pPr algn="just"/>
            <a:r>
              <a:rPr lang="tr-TR" sz="3400" dirty="0" smtClean="0">
                <a:solidFill>
                  <a:schemeClr val="tx1"/>
                </a:solidFill>
              </a:rPr>
              <a:t>Paul </a:t>
            </a:r>
            <a:r>
              <a:rPr lang="tr-TR" sz="3400" dirty="0" err="1" smtClean="0">
                <a:solidFill>
                  <a:schemeClr val="tx1"/>
                </a:solidFill>
              </a:rPr>
              <a:t>Lazarsfeld’in</a:t>
            </a:r>
            <a:r>
              <a:rPr lang="tr-TR" sz="3400" dirty="0" smtClean="0">
                <a:solidFill>
                  <a:schemeClr val="tx1"/>
                </a:solidFill>
              </a:rPr>
              <a:t> </a:t>
            </a:r>
          </a:p>
          <a:p>
            <a:pPr algn="just"/>
            <a:r>
              <a:rPr lang="tr-TR" sz="3400" dirty="0" smtClean="0">
                <a:solidFill>
                  <a:schemeClr val="tx1"/>
                </a:solidFill>
              </a:rPr>
              <a:t>İki Aşamalı Akış Kuramı </a:t>
            </a:r>
          </a:p>
          <a:p>
            <a:pPr algn="just"/>
            <a:r>
              <a:rPr lang="tr-TR" sz="3400" dirty="0" smtClean="0">
                <a:solidFill>
                  <a:srgbClr val="C00000"/>
                </a:solidFill>
              </a:rPr>
              <a:t>(</a:t>
            </a:r>
            <a:r>
              <a:rPr lang="tr-TR" sz="3400" i="1" dirty="0" smtClean="0">
                <a:solidFill>
                  <a:srgbClr val="C00000"/>
                </a:solidFill>
              </a:rPr>
              <a:t>Two-Step </a:t>
            </a:r>
            <a:r>
              <a:rPr lang="tr-TR" sz="3400" i="1" dirty="0" err="1" smtClean="0">
                <a:solidFill>
                  <a:srgbClr val="C00000"/>
                </a:solidFill>
              </a:rPr>
              <a:t>Flow</a:t>
            </a:r>
            <a:r>
              <a:rPr lang="tr-TR" sz="3400" i="1" dirty="0" smtClean="0">
                <a:solidFill>
                  <a:srgbClr val="C00000"/>
                </a:solidFill>
              </a:rPr>
              <a:t> Theory</a:t>
            </a:r>
            <a:r>
              <a:rPr lang="tr-TR" sz="3400" dirty="0" smtClean="0">
                <a:solidFill>
                  <a:srgbClr val="C00000"/>
                </a:solidFill>
              </a:rPr>
              <a:t>)</a:t>
            </a:r>
          </a:p>
          <a:p>
            <a:pPr algn="just"/>
            <a:r>
              <a:rPr lang="tr-TR" sz="3400" dirty="0" smtClean="0">
                <a:solidFill>
                  <a:schemeClr val="tx1"/>
                </a:solidFill>
              </a:rPr>
              <a:t>Dolaylı-sınırlı–kısmi</a:t>
            </a:r>
          </a:p>
          <a:p>
            <a:pPr algn="just"/>
            <a:r>
              <a:rPr lang="tr-TR" sz="3400" dirty="0" smtClean="0">
                <a:solidFill>
                  <a:schemeClr val="tx1"/>
                </a:solidFill>
              </a:rPr>
              <a:t>etki kapsamındadır.</a:t>
            </a:r>
          </a:p>
          <a:p>
            <a:endParaRPr lang="tr-TR" sz="3400" dirty="0" smtClean="0">
              <a:solidFill>
                <a:schemeClr val="tx1"/>
              </a:solidFill>
            </a:endParaRPr>
          </a:p>
          <a:p>
            <a:endParaRPr lang="tr-TR" sz="3400" dirty="0" smtClean="0">
              <a:solidFill>
                <a:schemeClr val="tx1"/>
              </a:solidFill>
            </a:endParaRPr>
          </a:p>
          <a:p>
            <a:endParaRPr lang="tr-TR" sz="3400" dirty="0" smtClean="0">
              <a:solidFill>
                <a:schemeClr val="tx1"/>
              </a:solidFill>
            </a:endParaRPr>
          </a:p>
          <a:p>
            <a:endParaRPr lang="tr-TR" sz="3400"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67744" y="101232"/>
            <a:ext cx="5691032" cy="6756768"/>
          </a:xfrm>
          <a:prstGeom prst="rect">
            <a:avLst/>
          </a:prstGeom>
        </p:spPr>
      </p:pic>
    </p:spTree>
    <p:extLst>
      <p:ext uri="{BB962C8B-B14F-4D97-AF65-F5344CB8AC3E}">
        <p14:creationId xmlns:p14="http://schemas.microsoft.com/office/powerpoint/2010/main" val="5212752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629816"/>
            <a:ext cx="8229600" cy="1143000"/>
          </a:xfrm>
        </p:spPr>
        <p:txBody>
          <a:bodyPr>
            <a:normAutofit fontScale="90000"/>
          </a:bodyPr>
          <a:lstStyle/>
          <a:p>
            <a:r>
              <a:rPr lang="tr-TR" dirty="0" smtClean="0"/>
              <a:t>BAZI TEMEL ANAAKIM KURAMLARIN İSİMLERİ</a:t>
            </a:r>
            <a:endParaRPr lang="tr-TR" dirty="0"/>
          </a:p>
        </p:txBody>
      </p:sp>
      <p:sp>
        <p:nvSpPr>
          <p:cNvPr id="3" name="2 İçerik Yer Tutucusu"/>
          <p:cNvSpPr>
            <a:spLocks noGrp="1"/>
          </p:cNvSpPr>
          <p:nvPr>
            <p:ph idx="1"/>
          </p:nvPr>
        </p:nvSpPr>
        <p:spPr/>
        <p:txBody>
          <a:bodyPr>
            <a:normAutofit lnSpcReduction="10000"/>
          </a:bodyPr>
          <a:lstStyle/>
          <a:p>
            <a:pPr algn="ctr"/>
            <a:endParaRPr lang="tr-TR" b="1" dirty="0" smtClean="0"/>
          </a:p>
          <a:p>
            <a:pPr algn="ctr">
              <a:buNone/>
            </a:pPr>
            <a:r>
              <a:rPr lang="tr-TR" b="1" dirty="0" smtClean="0"/>
              <a:t>UZUN SÜRELİ ETKİ</a:t>
            </a:r>
          </a:p>
          <a:p>
            <a:pPr algn="ctr">
              <a:buNone/>
            </a:pPr>
            <a:r>
              <a:rPr lang="tr-TR" b="1" dirty="0" smtClean="0"/>
              <a:t>	1. </a:t>
            </a:r>
            <a:r>
              <a:rPr lang="tr-TR" dirty="0" smtClean="0"/>
              <a:t>George </a:t>
            </a:r>
            <a:r>
              <a:rPr lang="tr-TR" dirty="0" err="1" smtClean="0"/>
              <a:t>Gerbner’ın</a:t>
            </a:r>
            <a:r>
              <a:rPr lang="tr-TR" dirty="0" smtClean="0"/>
              <a:t> </a:t>
            </a:r>
          </a:p>
          <a:p>
            <a:pPr algn="ctr">
              <a:buNone/>
            </a:pPr>
            <a:r>
              <a:rPr lang="tr-TR" dirty="0" smtClean="0"/>
              <a:t>Ekim / Yetiştirme Analizi</a:t>
            </a:r>
          </a:p>
          <a:p>
            <a:pPr algn="ctr">
              <a:buNone/>
            </a:pPr>
            <a:r>
              <a:rPr lang="tr-TR" dirty="0" smtClean="0"/>
              <a:t>(</a:t>
            </a:r>
            <a:r>
              <a:rPr lang="tr-TR" dirty="0" err="1" smtClean="0"/>
              <a:t>Cultivation</a:t>
            </a:r>
            <a:r>
              <a:rPr lang="tr-TR" dirty="0" smtClean="0"/>
              <a:t> Theory)</a:t>
            </a:r>
          </a:p>
          <a:p>
            <a:pPr algn="ctr">
              <a:buNone/>
            </a:pPr>
            <a:r>
              <a:rPr lang="tr-TR" b="1" dirty="0" smtClean="0"/>
              <a:t>	2. </a:t>
            </a:r>
            <a:r>
              <a:rPr lang="en-US" dirty="0" smtClean="0">
                <a:solidFill>
                  <a:srgbClr val="C00000"/>
                </a:solidFill>
              </a:rPr>
              <a:t>Max McCombs </a:t>
            </a:r>
            <a:r>
              <a:rPr lang="tr-TR" dirty="0" smtClean="0">
                <a:solidFill>
                  <a:srgbClr val="C00000"/>
                </a:solidFill>
              </a:rPr>
              <a:t>ve </a:t>
            </a:r>
            <a:r>
              <a:rPr lang="en-US" dirty="0" smtClean="0">
                <a:solidFill>
                  <a:srgbClr val="C00000"/>
                </a:solidFill>
              </a:rPr>
              <a:t>Donald Shaw</a:t>
            </a:r>
            <a:r>
              <a:rPr lang="tr-TR" dirty="0" smtClean="0"/>
              <a:t>’</a:t>
            </a:r>
            <a:r>
              <a:rPr lang="tr-TR" dirty="0" err="1" smtClean="0"/>
              <a:t>ın</a:t>
            </a:r>
            <a:r>
              <a:rPr lang="tr-TR" dirty="0" smtClean="0"/>
              <a:t> </a:t>
            </a:r>
          </a:p>
          <a:p>
            <a:pPr algn="ctr">
              <a:buNone/>
            </a:pPr>
            <a:r>
              <a:rPr lang="tr-TR" dirty="0" smtClean="0"/>
              <a:t>Gündem Koyma Modeli (</a:t>
            </a:r>
            <a:r>
              <a:rPr lang="tr-TR" dirty="0" err="1" smtClean="0"/>
              <a:t>Agenda</a:t>
            </a:r>
            <a:r>
              <a:rPr lang="tr-TR" dirty="0" smtClean="0"/>
              <a:t> </a:t>
            </a:r>
            <a:r>
              <a:rPr lang="tr-TR" dirty="0" err="1" smtClean="0"/>
              <a:t>Setting</a:t>
            </a:r>
            <a:r>
              <a:rPr lang="tr-TR" dirty="0" smtClean="0"/>
              <a:t> Theory)</a:t>
            </a:r>
          </a:p>
          <a:p>
            <a:pPr algn="ctr">
              <a:buNone/>
            </a:pPr>
            <a:r>
              <a:rPr lang="tr-TR" dirty="0" smtClean="0"/>
              <a:t>bu kapsamdadır</a:t>
            </a:r>
          </a:p>
          <a:p>
            <a:pPr algn="ctr">
              <a:buNone/>
            </a:pPr>
            <a:endParaRPr lang="tr-TR" b="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BAZI TEMEL ANAAKIM KURAMLARIN İSİMLERİ</a:t>
            </a:r>
            <a:endParaRPr lang="tr-TR" dirty="0"/>
          </a:p>
        </p:txBody>
      </p:sp>
      <p:sp>
        <p:nvSpPr>
          <p:cNvPr id="3" name="2 İçerik Yer Tutucusu"/>
          <p:cNvSpPr>
            <a:spLocks noGrp="1"/>
          </p:cNvSpPr>
          <p:nvPr>
            <p:ph idx="1"/>
          </p:nvPr>
        </p:nvSpPr>
        <p:spPr>
          <a:xfrm>
            <a:off x="457200" y="1999381"/>
            <a:ext cx="8229600" cy="4525963"/>
          </a:xfrm>
        </p:spPr>
        <p:txBody>
          <a:bodyPr/>
          <a:lstStyle/>
          <a:p>
            <a:r>
              <a:rPr lang="tr-TR" b="1" dirty="0" smtClean="0"/>
              <a:t>SUSKUNLUK (SESSİZLİK) SARMALI</a:t>
            </a:r>
          </a:p>
          <a:p>
            <a:pPr>
              <a:buNone/>
            </a:pPr>
            <a:r>
              <a:rPr lang="tr-TR" dirty="0" err="1" smtClean="0"/>
              <a:t>Elizabeth</a:t>
            </a:r>
            <a:r>
              <a:rPr lang="tr-TR" dirty="0" smtClean="0"/>
              <a:t> </a:t>
            </a:r>
            <a:r>
              <a:rPr lang="tr-TR" dirty="0" err="1" smtClean="0"/>
              <a:t>Neulle</a:t>
            </a:r>
            <a:r>
              <a:rPr lang="tr-TR" dirty="0" smtClean="0"/>
              <a:t>-</a:t>
            </a:r>
            <a:r>
              <a:rPr lang="tr-TR" dirty="0" err="1" smtClean="0"/>
              <a:t>Neuman</a:t>
            </a:r>
            <a:endParaRPr lang="tr-TR" dirty="0" smtClean="0"/>
          </a:p>
          <a:p>
            <a:pPr>
              <a:buNone/>
            </a:pPr>
            <a:r>
              <a:rPr lang="tr-TR" dirty="0" smtClean="0">
                <a:solidFill>
                  <a:srgbClr val="FF0000"/>
                </a:solidFill>
                <a:latin typeface="+mj-lt"/>
              </a:rPr>
              <a:t>(</a:t>
            </a:r>
            <a:r>
              <a:rPr lang="en-US" i="1" dirty="0" smtClean="0">
                <a:solidFill>
                  <a:srgbClr val="FF0000"/>
                </a:solidFill>
                <a:latin typeface="+mj-lt"/>
              </a:rPr>
              <a:t>The Spiral Of Silence </a:t>
            </a:r>
            <a:r>
              <a:rPr lang="en-US" b="1" i="1" dirty="0" smtClean="0">
                <a:solidFill>
                  <a:srgbClr val="FF0000"/>
                </a:solidFill>
                <a:latin typeface="+mj-lt"/>
              </a:rPr>
              <a:t>Theory</a:t>
            </a:r>
            <a:r>
              <a:rPr lang="tr-TR" b="1" dirty="0" smtClean="0">
                <a:solidFill>
                  <a:srgbClr val="FF0000"/>
                </a:solidFill>
                <a:latin typeface="+mj-lt"/>
              </a:rPr>
              <a:t>)</a:t>
            </a:r>
            <a:endParaRPr lang="tr-TR" dirty="0">
              <a:solidFill>
                <a:srgbClr val="FF0000"/>
              </a:solidFill>
              <a:latin typeface="+mj-lt"/>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BAZI TEMEL ANAAKIM KURAMLARIN İSİMLERİ</a:t>
            </a:r>
            <a:endParaRPr lang="tr-TR" dirty="0"/>
          </a:p>
        </p:txBody>
      </p:sp>
      <p:sp>
        <p:nvSpPr>
          <p:cNvPr id="3" name="2 İçerik Yer Tutucusu"/>
          <p:cNvSpPr>
            <a:spLocks noGrp="1"/>
          </p:cNvSpPr>
          <p:nvPr>
            <p:ph idx="1"/>
          </p:nvPr>
        </p:nvSpPr>
        <p:spPr/>
        <p:txBody>
          <a:bodyPr/>
          <a:lstStyle/>
          <a:p>
            <a:r>
              <a:rPr lang="tr-TR" b="1" dirty="0" smtClean="0"/>
              <a:t>CHICAGO OKULU</a:t>
            </a:r>
          </a:p>
          <a:p>
            <a:pPr>
              <a:buNone/>
            </a:pPr>
            <a:r>
              <a:rPr lang="tr-TR" dirty="0" smtClean="0"/>
              <a:t>	Kent, modernleşme, sosyoloji ve kitle iletişim araçları üzerine çalışıyorlar.</a:t>
            </a:r>
          </a:p>
          <a:p>
            <a:pPr>
              <a:buNone/>
            </a:pPr>
            <a:r>
              <a:rPr lang="tr-TR" dirty="0" smtClean="0"/>
              <a:t>	</a:t>
            </a:r>
            <a:r>
              <a:rPr lang="tr-TR" b="1" dirty="0" smtClean="0"/>
              <a:t>Temsilcileri: </a:t>
            </a:r>
            <a:r>
              <a:rPr lang="tr-TR" dirty="0" smtClean="0"/>
              <a:t>Robert Ezra Park</a:t>
            </a:r>
            <a:endParaRPr lang="tr-T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BAZI TEMEL ANAAKIM KURAMLARIN İSİMLERİ</a:t>
            </a:r>
            <a:endParaRPr lang="tr-TR" dirty="0"/>
          </a:p>
        </p:txBody>
      </p:sp>
      <p:sp>
        <p:nvSpPr>
          <p:cNvPr id="3" name="2 İçerik Yer Tutucusu"/>
          <p:cNvSpPr>
            <a:spLocks noGrp="1"/>
          </p:cNvSpPr>
          <p:nvPr>
            <p:ph idx="1"/>
          </p:nvPr>
        </p:nvSpPr>
        <p:spPr/>
        <p:txBody>
          <a:bodyPr/>
          <a:lstStyle/>
          <a:p>
            <a:pPr>
              <a:buNone/>
            </a:pPr>
            <a:r>
              <a:rPr lang="tr-TR" b="1" dirty="0" smtClean="0"/>
              <a:t>TEKNOLOJİ TEMELLİ KURAMLAR</a:t>
            </a:r>
          </a:p>
          <a:p>
            <a:pPr>
              <a:buNone/>
            </a:pPr>
            <a:r>
              <a:rPr lang="tr-TR" dirty="0" smtClean="0"/>
              <a:t>Marshall </a:t>
            </a:r>
            <a:r>
              <a:rPr lang="tr-TR" dirty="0" err="1" smtClean="0"/>
              <a:t>McLuhan</a:t>
            </a:r>
            <a:endParaRPr lang="tr-TR" dirty="0" smtClean="0"/>
          </a:p>
          <a:p>
            <a:pPr>
              <a:buNone/>
            </a:pPr>
            <a:r>
              <a:rPr lang="tr-TR" b="1" dirty="0" smtClean="0"/>
              <a:t>Notlar:</a:t>
            </a:r>
          </a:p>
          <a:p>
            <a:pPr>
              <a:buNone/>
            </a:pPr>
            <a:r>
              <a:rPr lang="tr-TR" dirty="0" smtClean="0"/>
              <a:t>Küresel köy (</a:t>
            </a:r>
            <a:r>
              <a:rPr lang="tr-TR" i="1" dirty="0" smtClean="0"/>
              <a:t>global </a:t>
            </a:r>
            <a:r>
              <a:rPr lang="tr-TR" i="1" dirty="0" err="1" smtClean="0"/>
              <a:t>village</a:t>
            </a:r>
            <a:r>
              <a:rPr lang="tr-TR" dirty="0" smtClean="0"/>
              <a:t>)</a:t>
            </a:r>
          </a:p>
          <a:p>
            <a:pPr>
              <a:buNone/>
            </a:pPr>
            <a:r>
              <a:rPr lang="tr-TR" dirty="0" smtClean="0"/>
              <a:t>Araç iletidir (</a:t>
            </a:r>
            <a:r>
              <a:rPr lang="tr-TR" i="1" dirty="0" smtClean="0"/>
              <a:t>medium is the </a:t>
            </a:r>
            <a:r>
              <a:rPr lang="tr-TR" i="1" dirty="0" err="1" smtClean="0"/>
              <a:t>message</a:t>
            </a:r>
            <a:r>
              <a:rPr lang="tr-TR" dirty="0" smtClean="0"/>
              <a:t>)</a:t>
            </a:r>
            <a:endParaRPr lang="tr-T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BAZI TEMEL ANAAKIM KURAMLARIN İSİMLERİ</a:t>
            </a:r>
            <a:endParaRPr lang="tr-TR" dirty="0"/>
          </a:p>
        </p:txBody>
      </p:sp>
      <p:sp>
        <p:nvSpPr>
          <p:cNvPr id="3" name="2 İçerik Yer Tutucusu"/>
          <p:cNvSpPr>
            <a:spLocks noGrp="1"/>
          </p:cNvSpPr>
          <p:nvPr>
            <p:ph idx="1"/>
          </p:nvPr>
        </p:nvSpPr>
        <p:spPr>
          <a:xfrm>
            <a:off x="950912" y="2071389"/>
            <a:ext cx="8229600" cy="4525963"/>
          </a:xfrm>
        </p:spPr>
        <p:txBody>
          <a:bodyPr/>
          <a:lstStyle/>
          <a:p>
            <a:pPr>
              <a:buNone/>
            </a:pPr>
            <a:r>
              <a:rPr lang="tr-TR" b="1" dirty="0" smtClean="0"/>
              <a:t>İZLEYİCİ ANALİZLERİ</a:t>
            </a:r>
          </a:p>
          <a:p>
            <a:pPr>
              <a:buNone/>
            </a:pPr>
            <a:r>
              <a:rPr lang="en-US" dirty="0">
                <a:solidFill>
                  <a:srgbClr val="C00000"/>
                </a:solidFill>
              </a:rPr>
              <a:t>Jay </a:t>
            </a:r>
            <a:r>
              <a:rPr lang="en-US" dirty="0" err="1" smtClean="0">
                <a:solidFill>
                  <a:srgbClr val="C00000"/>
                </a:solidFill>
              </a:rPr>
              <a:t>Blumler</a:t>
            </a:r>
            <a:r>
              <a:rPr lang="tr-TR" dirty="0" smtClean="0">
                <a:solidFill>
                  <a:srgbClr val="C00000"/>
                </a:solidFill>
              </a:rPr>
              <a:t>,</a:t>
            </a:r>
            <a:r>
              <a:rPr lang="en-US" dirty="0">
                <a:solidFill>
                  <a:srgbClr val="C00000"/>
                </a:solidFill>
              </a:rPr>
              <a:t> </a:t>
            </a:r>
            <a:r>
              <a:rPr lang="en-US" dirty="0" smtClean="0">
                <a:solidFill>
                  <a:srgbClr val="C00000"/>
                </a:solidFill>
              </a:rPr>
              <a:t>Denis McQuail</a:t>
            </a:r>
            <a:r>
              <a:rPr lang="tr-TR" dirty="0" smtClean="0">
                <a:solidFill>
                  <a:srgbClr val="C00000"/>
                </a:solidFill>
              </a:rPr>
              <a:t> ve </a:t>
            </a:r>
            <a:r>
              <a:rPr lang="tr-TR" dirty="0" err="1" smtClean="0">
                <a:solidFill>
                  <a:srgbClr val="C00000"/>
                </a:solidFill>
              </a:rPr>
              <a:t>Elihu</a:t>
            </a:r>
            <a:r>
              <a:rPr lang="tr-TR" dirty="0" smtClean="0">
                <a:solidFill>
                  <a:srgbClr val="C00000"/>
                </a:solidFill>
              </a:rPr>
              <a:t> </a:t>
            </a:r>
            <a:r>
              <a:rPr lang="tr-TR" dirty="0" err="1" smtClean="0">
                <a:solidFill>
                  <a:srgbClr val="C00000"/>
                </a:solidFill>
              </a:rPr>
              <a:t>Katz’ın</a:t>
            </a:r>
            <a:endParaRPr lang="tr-TR" b="1" dirty="0" smtClean="0">
              <a:solidFill>
                <a:srgbClr val="C00000"/>
              </a:solidFill>
            </a:endParaRPr>
          </a:p>
          <a:p>
            <a:pPr>
              <a:buNone/>
            </a:pPr>
            <a:r>
              <a:rPr lang="tr-TR" dirty="0" smtClean="0"/>
              <a:t>Kullanımlar ve Doyumlar Kuramı</a:t>
            </a:r>
          </a:p>
          <a:p>
            <a:pPr>
              <a:buNone/>
            </a:pPr>
            <a:r>
              <a:rPr lang="tr-TR" dirty="0" smtClean="0"/>
              <a:t>(</a:t>
            </a:r>
            <a:r>
              <a:rPr lang="tr-TR" i="1" dirty="0" err="1" smtClean="0"/>
              <a:t>Uses</a:t>
            </a:r>
            <a:r>
              <a:rPr lang="tr-TR" i="1" dirty="0" smtClean="0"/>
              <a:t> and </a:t>
            </a:r>
            <a:r>
              <a:rPr lang="tr-TR" i="1" dirty="0" err="1" smtClean="0"/>
              <a:t>Gratifications</a:t>
            </a:r>
            <a:r>
              <a:rPr lang="tr-TR" i="1" dirty="0" smtClean="0"/>
              <a:t> Theory</a:t>
            </a:r>
            <a:r>
              <a:rPr lang="tr-TR" dirty="0" smtClean="0"/>
              <a:t>)</a:t>
            </a:r>
          </a:p>
          <a:p>
            <a:pPr>
              <a:buNone/>
            </a:pPr>
            <a:r>
              <a:rPr lang="tr-TR" dirty="0" smtClean="0"/>
              <a:t>bu kapsamdadır.</a:t>
            </a:r>
            <a:endParaRPr lang="tr-TR"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188640"/>
            <a:ext cx="7772400" cy="1470025"/>
          </a:xfrm>
        </p:spPr>
        <p:txBody>
          <a:bodyPr/>
          <a:lstStyle/>
          <a:p>
            <a:r>
              <a:rPr lang="tr-TR" dirty="0" smtClean="0"/>
              <a:t>DOĞRUDAN ETKİ</a:t>
            </a:r>
            <a:endParaRPr lang="tr-TR" dirty="0"/>
          </a:p>
        </p:txBody>
      </p:sp>
      <p:sp>
        <p:nvSpPr>
          <p:cNvPr id="3" name="2 Alt Başlık"/>
          <p:cNvSpPr>
            <a:spLocks noGrp="1"/>
          </p:cNvSpPr>
          <p:nvPr>
            <p:ph type="subTitle" idx="1"/>
          </p:nvPr>
        </p:nvSpPr>
        <p:spPr>
          <a:xfrm>
            <a:off x="1371600" y="1700808"/>
            <a:ext cx="6400800" cy="1752600"/>
          </a:xfrm>
        </p:spPr>
        <p:txBody>
          <a:bodyPr/>
          <a:lstStyle/>
          <a:p>
            <a:pPr algn="just"/>
            <a:r>
              <a:rPr lang="tr-TR" b="1" dirty="0" smtClean="0">
                <a:solidFill>
                  <a:schemeClr val="tx1"/>
                </a:solidFill>
              </a:rPr>
              <a:t>Kuramcı</a:t>
            </a:r>
            <a:r>
              <a:rPr lang="tr-TR" dirty="0" smtClean="0">
                <a:solidFill>
                  <a:schemeClr val="tx1"/>
                </a:solidFill>
              </a:rPr>
              <a:t>: </a:t>
            </a:r>
            <a:r>
              <a:rPr lang="tr-TR" dirty="0" err="1" smtClean="0">
                <a:solidFill>
                  <a:schemeClr val="tx1"/>
                </a:solidFill>
              </a:rPr>
              <a:t>Harold</a:t>
            </a:r>
            <a:r>
              <a:rPr lang="tr-TR" dirty="0" smtClean="0">
                <a:solidFill>
                  <a:schemeClr val="tx1"/>
                </a:solidFill>
              </a:rPr>
              <a:t> </a:t>
            </a:r>
            <a:r>
              <a:rPr lang="tr-TR" dirty="0" err="1" smtClean="0">
                <a:solidFill>
                  <a:schemeClr val="tx1"/>
                </a:solidFill>
              </a:rPr>
              <a:t>Lasswell</a:t>
            </a:r>
            <a:endParaRPr lang="tr-TR" dirty="0" smtClean="0">
              <a:solidFill>
                <a:schemeClr val="tx1"/>
              </a:solidFill>
            </a:endParaRPr>
          </a:p>
          <a:p>
            <a:pPr algn="just"/>
            <a:r>
              <a:rPr lang="tr-TR" b="1" dirty="0" smtClean="0">
                <a:solidFill>
                  <a:schemeClr val="tx1"/>
                </a:solidFill>
              </a:rPr>
              <a:t>Model: </a:t>
            </a:r>
            <a:r>
              <a:rPr lang="tr-TR" dirty="0" smtClean="0">
                <a:solidFill>
                  <a:schemeClr val="tx1"/>
                </a:solidFill>
              </a:rPr>
              <a:t>Kim – kime – neyi – hangi kanalla – ne etki ile söylüyor?</a:t>
            </a:r>
          </a:p>
          <a:p>
            <a:pPr algn="just"/>
            <a:endParaRPr lang="tr-TR" dirty="0">
              <a:solidFill>
                <a:schemeClr val="tx1"/>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POZİTİVİZM VE PRAGMATİZM NEDEN SORUNLUDUR?</a:t>
            </a:r>
            <a:endParaRPr lang="tr-TR" dirty="0"/>
          </a:p>
        </p:txBody>
      </p:sp>
      <p:sp>
        <p:nvSpPr>
          <p:cNvPr id="3" name="2 İçerik Yer Tutucusu"/>
          <p:cNvSpPr>
            <a:spLocks noGrp="1"/>
          </p:cNvSpPr>
          <p:nvPr>
            <p:ph idx="1"/>
          </p:nvPr>
        </p:nvSpPr>
        <p:spPr/>
        <p:txBody>
          <a:bodyPr/>
          <a:lstStyle/>
          <a:p>
            <a:r>
              <a:rPr lang="tr-TR" dirty="0" smtClean="0"/>
              <a:t>POZİTİVİZM (</a:t>
            </a:r>
            <a:r>
              <a:rPr lang="tr-TR" i="1" dirty="0" err="1" smtClean="0"/>
              <a:t>Positivism</a:t>
            </a:r>
            <a:r>
              <a:rPr lang="tr-TR" dirty="0" smtClean="0"/>
              <a:t> - Olguculuk): </a:t>
            </a:r>
          </a:p>
          <a:p>
            <a:pPr>
              <a:buNone/>
            </a:pPr>
            <a:r>
              <a:rPr lang="tr-TR" dirty="0" smtClean="0"/>
              <a:t>	Nicel (kantitatif) yöntemlerle, (genel olarak anketle) bilgi edinmeyi içerir.</a:t>
            </a:r>
          </a:p>
          <a:p>
            <a:pPr>
              <a:buNone/>
            </a:pPr>
            <a:r>
              <a:rPr lang="tr-TR" dirty="0" smtClean="0"/>
              <a:t>	Sayılabilir olana odaklanır.</a:t>
            </a:r>
          </a:p>
          <a:p>
            <a:pPr>
              <a:buNone/>
            </a:pPr>
            <a:r>
              <a:rPr lang="tr-TR" dirty="0" smtClean="0"/>
              <a:t>	Ancak pek çok toplumsal olgu (örneğin iyilik, adalet, eşitlik) sayılabilir değildir.</a:t>
            </a:r>
          </a:p>
          <a:p>
            <a:pPr>
              <a:buNone/>
            </a:pPr>
            <a:r>
              <a:rPr lang="tr-TR" dirty="0" smtClean="0"/>
              <a:t>	Bu kavramları sayarak değerlendirmek yerine, bağlamsal olarak ele almak gerekir.</a:t>
            </a:r>
            <a:endParaRPr lang="tr-TR"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260648"/>
            <a:ext cx="7772400" cy="1470025"/>
          </a:xfrm>
        </p:spPr>
        <p:txBody>
          <a:bodyPr/>
          <a:lstStyle/>
          <a:p>
            <a:r>
              <a:rPr lang="tr-TR" dirty="0" smtClean="0"/>
              <a:t>POZİTİVİZM</a:t>
            </a:r>
            <a:endParaRPr lang="tr-TR" dirty="0"/>
          </a:p>
        </p:txBody>
      </p:sp>
      <p:sp>
        <p:nvSpPr>
          <p:cNvPr id="3" name="2 Alt Başlık"/>
          <p:cNvSpPr>
            <a:spLocks noGrp="1"/>
          </p:cNvSpPr>
          <p:nvPr>
            <p:ph type="subTitle" idx="1"/>
          </p:nvPr>
        </p:nvSpPr>
        <p:spPr>
          <a:xfrm>
            <a:off x="1371600" y="1556792"/>
            <a:ext cx="6400800" cy="1752600"/>
          </a:xfrm>
        </p:spPr>
        <p:txBody>
          <a:bodyPr/>
          <a:lstStyle/>
          <a:p>
            <a:r>
              <a:rPr lang="tr-TR" dirty="0" smtClean="0">
                <a:solidFill>
                  <a:schemeClr val="tx1"/>
                </a:solidFill>
              </a:rPr>
              <a:t>Araştırmacı değer yansız görülür.</a:t>
            </a:r>
          </a:p>
          <a:p>
            <a:r>
              <a:rPr lang="tr-TR" dirty="0" smtClean="0">
                <a:solidFill>
                  <a:schemeClr val="tx1"/>
                </a:solidFill>
              </a:rPr>
              <a:t>Bilimsel tarafsızlığa inanılır.</a:t>
            </a:r>
            <a:endParaRPr lang="tr-TR"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
            </a:r>
            <a:br>
              <a:rPr lang="tr-TR" dirty="0" smtClean="0"/>
            </a:br>
            <a:r>
              <a:rPr lang="tr-TR" dirty="0" smtClean="0"/>
              <a:t>İLETİŞİM NEDEN ÖNEMLİDİR?</a:t>
            </a:r>
            <a:br>
              <a:rPr lang="tr-TR" dirty="0" smtClean="0"/>
            </a:br>
            <a:endParaRPr lang="tr-TR" dirty="0"/>
          </a:p>
        </p:txBody>
      </p:sp>
      <p:sp>
        <p:nvSpPr>
          <p:cNvPr id="3" name="2 İçerik Yer Tutucusu"/>
          <p:cNvSpPr>
            <a:spLocks noGrp="1"/>
          </p:cNvSpPr>
          <p:nvPr>
            <p:ph idx="1"/>
          </p:nvPr>
        </p:nvSpPr>
        <p:spPr/>
        <p:txBody>
          <a:bodyPr/>
          <a:lstStyle/>
          <a:p>
            <a:r>
              <a:rPr lang="tr-TR" dirty="0" smtClean="0"/>
              <a:t>Medya, insanların dünya görüşlerini ve </a:t>
            </a:r>
            <a:r>
              <a:rPr lang="tr-TR" dirty="0" smtClean="0">
                <a:solidFill>
                  <a:srgbClr val="7030A0"/>
                </a:solidFill>
              </a:rPr>
              <a:t>ideolojilerini</a:t>
            </a:r>
            <a:r>
              <a:rPr lang="tr-TR" dirty="0" smtClean="0"/>
              <a:t> belirlemede etkilidir.</a:t>
            </a:r>
          </a:p>
          <a:p>
            <a:r>
              <a:rPr lang="tr-TR" dirty="0" smtClean="0"/>
              <a:t>Medyanın endüstrisi diğer endüstrilerle bağlantılıdır. (Medya sahiplerinin, pek çok alanda yatırımı vardır. İktidarla ilişkiler açısından önemli.)</a:t>
            </a:r>
          </a:p>
          <a:p>
            <a:r>
              <a:rPr lang="tr-TR" dirty="0" smtClean="0"/>
              <a:t>İzleyici sayısı çoktur.</a:t>
            </a:r>
          </a:p>
          <a:p>
            <a:pPr>
              <a:buNone/>
            </a:pPr>
            <a:endParaRPr lang="tr-T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t>POZİTİVİZM - PRAGMATİZM İLİŞKİSİ</a:t>
            </a:r>
            <a:endParaRPr lang="tr-TR" dirty="0"/>
          </a:p>
        </p:txBody>
      </p:sp>
      <p:sp>
        <p:nvSpPr>
          <p:cNvPr id="3" name="2 İçerik Yer Tutucusu"/>
          <p:cNvSpPr>
            <a:spLocks noGrp="1"/>
          </p:cNvSpPr>
          <p:nvPr>
            <p:ph idx="1"/>
          </p:nvPr>
        </p:nvSpPr>
        <p:spPr/>
        <p:txBody>
          <a:bodyPr/>
          <a:lstStyle/>
          <a:p>
            <a:r>
              <a:rPr lang="tr-TR" dirty="0" smtClean="0"/>
              <a:t>Pragmatizm (</a:t>
            </a:r>
            <a:r>
              <a:rPr lang="tr-TR" i="1" dirty="0" err="1" smtClean="0"/>
              <a:t>Pragmatism</a:t>
            </a:r>
            <a:r>
              <a:rPr lang="tr-TR" dirty="0" smtClean="0"/>
              <a:t> / Yararcılık – Faydacılık)</a:t>
            </a:r>
          </a:p>
          <a:p>
            <a:pPr>
              <a:buNone/>
            </a:pPr>
            <a:r>
              <a:rPr lang="tr-TR" dirty="0" smtClean="0"/>
              <a:t>	Bir amaca ulaşmada işe yaracak her aracı </a:t>
            </a:r>
            <a:r>
              <a:rPr lang="tr-TR" dirty="0" err="1" smtClean="0"/>
              <a:t>mübah</a:t>
            </a:r>
            <a:r>
              <a:rPr lang="tr-TR" dirty="0" smtClean="0"/>
              <a:t>, sakıncasız görür. </a:t>
            </a:r>
          </a:p>
          <a:p>
            <a:pPr>
              <a:buNone/>
            </a:pPr>
            <a:r>
              <a:rPr lang="tr-TR" dirty="0" smtClean="0"/>
              <a:t>	</a:t>
            </a:r>
            <a:endParaRPr lang="tr-TR"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ANAAKIM (</a:t>
            </a:r>
            <a:r>
              <a:rPr lang="tr-TR" i="1" dirty="0" smtClean="0"/>
              <a:t>MAINSTREAM</a:t>
            </a:r>
            <a:r>
              <a:rPr lang="tr-TR" dirty="0" smtClean="0"/>
              <a:t>)</a:t>
            </a:r>
            <a:r>
              <a:rPr lang="tr-TR" i="1" dirty="0" smtClean="0"/>
              <a:t> </a:t>
            </a:r>
            <a:r>
              <a:rPr lang="tr-TR" dirty="0" smtClean="0"/>
              <a:t>KURAMLAR</a:t>
            </a:r>
            <a:br>
              <a:rPr lang="tr-TR" dirty="0" smtClean="0"/>
            </a:br>
            <a:r>
              <a:rPr lang="tr-TR" b="1" dirty="0" smtClean="0"/>
              <a:t>ETKİ ANALİZİ</a:t>
            </a:r>
            <a:endParaRPr lang="tr-TR" b="1" dirty="0"/>
          </a:p>
        </p:txBody>
      </p:sp>
      <p:sp>
        <p:nvSpPr>
          <p:cNvPr id="3" name="2 İçerik Yer Tutucusu"/>
          <p:cNvSpPr>
            <a:spLocks noGrp="1"/>
          </p:cNvSpPr>
          <p:nvPr>
            <p:ph idx="1"/>
          </p:nvPr>
        </p:nvSpPr>
        <p:spPr>
          <a:xfrm>
            <a:off x="457200" y="1999381"/>
            <a:ext cx="8229600" cy="4525963"/>
          </a:xfrm>
        </p:spPr>
        <p:txBody>
          <a:bodyPr/>
          <a:lstStyle/>
          <a:p>
            <a:r>
              <a:rPr lang="tr-TR" dirty="0" smtClean="0"/>
              <a:t>Anaakım kuramcılar uzun bir süre </a:t>
            </a:r>
            <a:r>
              <a:rPr lang="tr-TR" b="1" dirty="0" smtClean="0"/>
              <a:t>ETKİ</a:t>
            </a:r>
            <a:r>
              <a:rPr lang="tr-TR" dirty="0" smtClean="0"/>
              <a:t> konusuyla ilgilenmiştir.</a:t>
            </a:r>
          </a:p>
          <a:p>
            <a:pPr>
              <a:buNone/>
            </a:pPr>
            <a:endParaRPr lang="tr-TR" dirty="0" smtClean="0"/>
          </a:p>
          <a:p>
            <a:r>
              <a:rPr lang="tr-TR" dirty="0" smtClean="0"/>
              <a:t>Sordukları soru: Kitle iletişim araçları, alıcıları, ne şekilde etkiliyor?</a:t>
            </a:r>
            <a:endParaRPr lang="tr-T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188640"/>
            <a:ext cx="7772400" cy="1470025"/>
          </a:xfrm>
        </p:spPr>
        <p:txBody>
          <a:bodyPr/>
          <a:lstStyle/>
          <a:p>
            <a:r>
              <a:rPr lang="tr-TR" dirty="0" smtClean="0"/>
              <a:t>ANAAKIM KURAMLARA BAZI ELEŞTİRİLER</a:t>
            </a:r>
            <a:endParaRPr lang="tr-TR" dirty="0"/>
          </a:p>
        </p:txBody>
      </p:sp>
      <p:sp>
        <p:nvSpPr>
          <p:cNvPr id="3" name="2 Alt Başlık"/>
          <p:cNvSpPr>
            <a:spLocks noGrp="1"/>
          </p:cNvSpPr>
          <p:nvPr>
            <p:ph type="subTitle" idx="1"/>
          </p:nvPr>
        </p:nvSpPr>
        <p:spPr>
          <a:xfrm>
            <a:off x="827584" y="1772816"/>
            <a:ext cx="7776864" cy="5085184"/>
          </a:xfrm>
        </p:spPr>
        <p:txBody>
          <a:bodyPr/>
          <a:lstStyle/>
          <a:p>
            <a:pPr algn="just"/>
            <a:r>
              <a:rPr lang="tr-TR" sz="3000" b="1" dirty="0" smtClean="0">
                <a:solidFill>
                  <a:schemeClr val="tx1"/>
                </a:solidFill>
              </a:rPr>
              <a:t>YÖNETİM ARAŞTIRMASI </a:t>
            </a:r>
          </a:p>
          <a:p>
            <a:pPr algn="just"/>
            <a:r>
              <a:rPr lang="tr-TR" sz="3000" b="1" dirty="0" smtClean="0">
                <a:solidFill>
                  <a:schemeClr val="tx1"/>
                </a:solidFill>
              </a:rPr>
              <a:t>(PAZAR - PİYASA ARAŞTIRMASI / </a:t>
            </a:r>
            <a:r>
              <a:rPr lang="tr-TR" sz="3000" b="1" i="1" dirty="0" smtClean="0">
                <a:solidFill>
                  <a:schemeClr val="tx1"/>
                </a:solidFill>
              </a:rPr>
              <a:t>MARKETING RESEARCH</a:t>
            </a:r>
            <a:r>
              <a:rPr lang="tr-TR" sz="3000" b="1" dirty="0" smtClean="0">
                <a:solidFill>
                  <a:schemeClr val="tx1"/>
                </a:solidFill>
              </a:rPr>
              <a:t>)</a:t>
            </a:r>
          </a:p>
          <a:p>
            <a:pPr algn="just"/>
            <a:r>
              <a:rPr lang="tr-TR" sz="3000" dirty="0" smtClean="0">
                <a:solidFill>
                  <a:schemeClr val="tx1"/>
                </a:solidFill>
              </a:rPr>
              <a:t>Şirketler finanse eder.</a:t>
            </a:r>
          </a:p>
          <a:p>
            <a:pPr algn="just"/>
            <a:r>
              <a:rPr lang="tr-TR" sz="3000" dirty="0" smtClean="0">
                <a:solidFill>
                  <a:schemeClr val="tx1"/>
                </a:solidFill>
              </a:rPr>
              <a:t>Güvenilir değildir.</a:t>
            </a:r>
          </a:p>
          <a:p>
            <a:pPr algn="just"/>
            <a:r>
              <a:rPr lang="tr-TR" sz="3000" dirty="0" smtClean="0">
                <a:solidFill>
                  <a:schemeClr val="tx1"/>
                </a:solidFill>
              </a:rPr>
              <a:t>Amaç kârı artırmaktır.</a:t>
            </a:r>
            <a:endParaRPr lang="tr-TR" sz="3000" smtClean="0">
              <a:solidFill>
                <a:schemeClr val="tx1"/>
              </a:solidFill>
            </a:endParaRPr>
          </a:p>
          <a:p>
            <a:pPr algn="just"/>
            <a:endParaRPr lang="tr-TR" sz="3000" dirty="0" smtClean="0">
              <a:solidFill>
                <a:schemeClr val="tx1"/>
              </a:solidFill>
            </a:endParaRPr>
          </a:p>
          <a:p>
            <a:pPr algn="just"/>
            <a:endParaRPr lang="tr-TR" b="1" dirty="0">
              <a:solidFill>
                <a:schemeClr val="tx1"/>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476672"/>
            <a:ext cx="7772400" cy="1470025"/>
          </a:xfrm>
        </p:spPr>
        <p:txBody>
          <a:bodyPr>
            <a:normAutofit/>
          </a:bodyPr>
          <a:lstStyle/>
          <a:p>
            <a:r>
              <a:rPr lang="tr-TR" dirty="0" smtClean="0"/>
              <a:t>ELEŞTİREL KURAMLARLA İLGİLİ BAZI NOTLAR</a:t>
            </a:r>
            <a:endParaRPr lang="tr-TR" dirty="0"/>
          </a:p>
        </p:txBody>
      </p:sp>
      <p:sp>
        <p:nvSpPr>
          <p:cNvPr id="3" name="2 Alt Başlık"/>
          <p:cNvSpPr>
            <a:spLocks noGrp="1"/>
          </p:cNvSpPr>
          <p:nvPr>
            <p:ph type="subTitle" idx="1"/>
          </p:nvPr>
        </p:nvSpPr>
        <p:spPr>
          <a:xfrm>
            <a:off x="1187624" y="2060848"/>
            <a:ext cx="6400800" cy="4104456"/>
          </a:xfrm>
        </p:spPr>
        <p:txBody>
          <a:bodyPr/>
          <a:lstStyle/>
          <a:p>
            <a:r>
              <a:rPr lang="tr-TR" b="1" dirty="0" smtClean="0">
                <a:solidFill>
                  <a:schemeClr val="tx1"/>
                </a:solidFill>
              </a:rPr>
              <a:t>BU KURAMLAR VE KURAMCILARI</a:t>
            </a:r>
          </a:p>
          <a:p>
            <a:pPr algn="just"/>
            <a:r>
              <a:rPr lang="tr-TR" dirty="0" smtClean="0">
                <a:solidFill>
                  <a:schemeClr val="tx1"/>
                </a:solidFill>
              </a:rPr>
              <a:t>- Avrupa kökenlidir.</a:t>
            </a:r>
          </a:p>
          <a:p>
            <a:pPr algn="just"/>
            <a:r>
              <a:rPr lang="tr-TR" dirty="0" smtClean="0">
                <a:solidFill>
                  <a:schemeClr val="tx1"/>
                </a:solidFill>
              </a:rPr>
              <a:t>- Genel olarak Marksistlerdir. </a:t>
            </a:r>
            <a:endParaRPr lang="tr-TR" dirty="0">
              <a:solidFill>
                <a:schemeClr val="tx1"/>
              </a:solidFill>
            </a:endParaRPr>
          </a:p>
          <a:p>
            <a:pPr algn="just"/>
            <a:r>
              <a:rPr lang="tr-TR" b="1" dirty="0" smtClean="0">
                <a:solidFill>
                  <a:schemeClr val="tx1"/>
                </a:solidFill>
              </a:rPr>
              <a:t>Not 1: </a:t>
            </a:r>
            <a:r>
              <a:rPr lang="tr-TR" dirty="0" smtClean="0">
                <a:solidFill>
                  <a:schemeClr val="tx1"/>
                </a:solidFill>
              </a:rPr>
              <a:t>Hepsi Marksist değildir.</a:t>
            </a:r>
          </a:p>
          <a:p>
            <a:pPr algn="just"/>
            <a:r>
              <a:rPr lang="tr-TR" b="1" dirty="0" smtClean="0">
                <a:solidFill>
                  <a:schemeClr val="tx1"/>
                </a:solidFill>
              </a:rPr>
              <a:t>Not 2: </a:t>
            </a:r>
            <a:r>
              <a:rPr lang="tr-TR" dirty="0" smtClean="0">
                <a:solidFill>
                  <a:schemeClr val="tx1"/>
                </a:solidFill>
              </a:rPr>
              <a:t>Tek bir Marksizm yoktur. Marksizm’in pek çok farklı yorumu vardır.</a:t>
            </a:r>
            <a:endParaRPr lang="tr-TR" b="1"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ELEŞTİREL KURAMLARLA İLGİLİ BAZI NOTLAR</a:t>
            </a:r>
            <a:endParaRPr lang="tr-TR" dirty="0"/>
          </a:p>
        </p:txBody>
      </p:sp>
      <p:sp>
        <p:nvSpPr>
          <p:cNvPr id="3" name="2 İçerik Yer Tutucusu"/>
          <p:cNvSpPr>
            <a:spLocks noGrp="1"/>
          </p:cNvSpPr>
          <p:nvPr>
            <p:ph idx="1"/>
          </p:nvPr>
        </p:nvSpPr>
        <p:spPr/>
        <p:txBody>
          <a:bodyPr/>
          <a:lstStyle/>
          <a:p>
            <a:pPr algn="just">
              <a:buNone/>
            </a:pPr>
            <a:endParaRPr lang="tr-TR" dirty="0" smtClean="0"/>
          </a:p>
          <a:p>
            <a:pPr algn="just">
              <a:buNone/>
            </a:pPr>
            <a:r>
              <a:rPr lang="tr-TR" dirty="0" smtClean="0"/>
              <a:t>Genel olarak anket gibi nicel yöntemler kullanmazlar. </a:t>
            </a:r>
          </a:p>
          <a:p>
            <a:pPr algn="just">
              <a:buNone/>
            </a:pPr>
            <a:r>
              <a:rPr lang="tr-TR" dirty="0" smtClean="0"/>
              <a:t>Yani, </a:t>
            </a:r>
            <a:r>
              <a:rPr lang="tr-TR" b="1" dirty="0" smtClean="0"/>
              <a:t>POZİTİVİST</a:t>
            </a:r>
            <a:r>
              <a:rPr lang="tr-TR" dirty="0" smtClean="0"/>
              <a:t> </a:t>
            </a:r>
            <a:r>
              <a:rPr lang="tr-TR" b="1" dirty="0" smtClean="0"/>
              <a:t>değillerdir</a:t>
            </a:r>
            <a:r>
              <a:rPr lang="tr-TR" dirty="0" smtClean="0"/>
              <a:t>.</a:t>
            </a:r>
          </a:p>
          <a:p>
            <a:pPr algn="just">
              <a:buNone/>
            </a:pPr>
            <a:r>
              <a:rPr lang="tr-TR" dirty="0" smtClean="0"/>
              <a:t>Araştırmacı değer yansız (</a:t>
            </a:r>
            <a:r>
              <a:rPr lang="tr-TR" dirty="0" err="1" smtClean="0"/>
              <a:t>value</a:t>
            </a:r>
            <a:r>
              <a:rPr lang="tr-TR" dirty="0" smtClean="0"/>
              <a:t>-</a:t>
            </a:r>
            <a:r>
              <a:rPr lang="tr-TR" dirty="0" err="1" smtClean="0"/>
              <a:t>free</a:t>
            </a:r>
            <a:r>
              <a:rPr lang="tr-TR" dirty="0" smtClean="0"/>
              <a:t>) görülmez.</a:t>
            </a:r>
            <a:endParaRPr lang="tr-T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5800" y="404664"/>
            <a:ext cx="7772400" cy="1470025"/>
          </a:xfrm>
        </p:spPr>
        <p:txBody>
          <a:bodyPr/>
          <a:lstStyle/>
          <a:p>
            <a:r>
              <a:rPr lang="tr-TR" dirty="0" smtClean="0"/>
              <a:t>ELEŞTİREL KURAMLA İLGİLİ BAZI TEMEL BİLGİLER</a:t>
            </a:r>
            <a:endParaRPr lang="tr-TR" dirty="0"/>
          </a:p>
        </p:txBody>
      </p:sp>
      <p:sp>
        <p:nvSpPr>
          <p:cNvPr id="3" name="2 Alt Başlık"/>
          <p:cNvSpPr>
            <a:spLocks noGrp="1"/>
          </p:cNvSpPr>
          <p:nvPr>
            <p:ph type="subTitle" idx="1"/>
          </p:nvPr>
        </p:nvSpPr>
        <p:spPr>
          <a:xfrm>
            <a:off x="971600" y="1988840"/>
            <a:ext cx="7200800" cy="4176464"/>
          </a:xfrm>
        </p:spPr>
        <p:txBody>
          <a:bodyPr/>
          <a:lstStyle/>
          <a:p>
            <a:pPr algn="just"/>
            <a:r>
              <a:rPr lang="tr-TR" dirty="0" smtClean="0">
                <a:solidFill>
                  <a:schemeClr val="tx1"/>
                </a:solidFill>
              </a:rPr>
              <a:t>İnsanların maddi koşulları önemsenir.</a:t>
            </a:r>
          </a:p>
          <a:p>
            <a:pPr algn="just"/>
            <a:r>
              <a:rPr lang="tr-TR" dirty="0" smtClean="0">
                <a:solidFill>
                  <a:schemeClr val="tx1"/>
                </a:solidFill>
              </a:rPr>
              <a:t>Toplumu dönüştürmek ve değiştirmek ister.</a:t>
            </a:r>
          </a:p>
          <a:p>
            <a:pPr algn="just"/>
            <a:endParaRPr lang="tr-TR" dirty="0" smtClean="0">
              <a:solidFill>
                <a:schemeClr val="tx1"/>
              </a:solidFill>
            </a:endParaRPr>
          </a:p>
          <a:p>
            <a:pPr algn="just"/>
            <a:endParaRPr lang="tr-T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467544" y="260648"/>
            <a:ext cx="7772400" cy="1470025"/>
          </a:xfrm>
        </p:spPr>
        <p:txBody>
          <a:bodyPr/>
          <a:lstStyle/>
          <a:p>
            <a:r>
              <a:rPr lang="tr-TR" dirty="0" smtClean="0"/>
              <a:t>ELEŞTİREL KURAMIN ÖNEMLİ İSİMLERİ</a:t>
            </a:r>
            <a:endParaRPr lang="tr-TR" dirty="0"/>
          </a:p>
        </p:txBody>
      </p:sp>
      <p:sp>
        <p:nvSpPr>
          <p:cNvPr id="3" name="2 Alt Başlık"/>
          <p:cNvSpPr>
            <a:spLocks noGrp="1"/>
          </p:cNvSpPr>
          <p:nvPr>
            <p:ph type="subTitle" idx="1"/>
          </p:nvPr>
        </p:nvSpPr>
        <p:spPr>
          <a:xfrm>
            <a:off x="899592" y="1628800"/>
            <a:ext cx="6400800" cy="4248472"/>
          </a:xfrm>
        </p:spPr>
        <p:txBody>
          <a:bodyPr>
            <a:normAutofit lnSpcReduction="10000"/>
          </a:bodyPr>
          <a:lstStyle/>
          <a:p>
            <a:pPr marL="514350" indent="-514350" algn="just">
              <a:buAutoNum type="arabicPeriod"/>
            </a:pPr>
            <a:r>
              <a:rPr lang="tr-TR" b="1" dirty="0" smtClean="0">
                <a:solidFill>
                  <a:schemeClr val="tx1"/>
                </a:solidFill>
              </a:rPr>
              <a:t>Frankfurt Okulu</a:t>
            </a:r>
          </a:p>
          <a:p>
            <a:pPr marL="514350" indent="-514350" algn="just"/>
            <a:r>
              <a:rPr lang="tr-TR" b="1" dirty="0" smtClean="0">
                <a:solidFill>
                  <a:schemeClr val="tx1"/>
                </a:solidFill>
              </a:rPr>
              <a:t>Temsilcileri: </a:t>
            </a:r>
            <a:r>
              <a:rPr lang="tr-TR" dirty="0" err="1" smtClean="0">
                <a:solidFill>
                  <a:schemeClr val="tx1"/>
                </a:solidFill>
              </a:rPr>
              <a:t>Theodor</a:t>
            </a:r>
            <a:r>
              <a:rPr lang="tr-TR" dirty="0" smtClean="0">
                <a:solidFill>
                  <a:schemeClr val="tx1"/>
                </a:solidFill>
              </a:rPr>
              <a:t> Adorno, Max, Horkheimer, </a:t>
            </a:r>
            <a:r>
              <a:rPr lang="tr-TR" dirty="0" err="1" smtClean="0">
                <a:solidFill>
                  <a:schemeClr val="tx1"/>
                </a:solidFill>
              </a:rPr>
              <a:t>Walter</a:t>
            </a:r>
            <a:r>
              <a:rPr lang="tr-TR" dirty="0" smtClean="0">
                <a:solidFill>
                  <a:schemeClr val="tx1"/>
                </a:solidFill>
              </a:rPr>
              <a:t> Benjamin, Herbert </a:t>
            </a:r>
            <a:r>
              <a:rPr lang="tr-TR" dirty="0" err="1" smtClean="0">
                <a:solidFill>
                  <a:schemeClr val="tx1"/>
                </a:solidFill>
              </a:rPr>
              <a:t>Marcuse</a:t>
            </a:r>
            <a:endParaRPr lang="tr-TR" dirty="0" smtClean="0">
              <a:solidFill>
                <a:schemeClr val="tx1"/>
              </a:solidFill>
            </a:endParaRPr>
          </a:p>
          <a:p>
            <a:pPr marL="514350" indent="-514350" algn="just"/>
            <a:r>
              <a:rPr lang="tr-TR" b="1" dirty="0" smtClean="0">
                <a:solidFill>
                  <a:schemeClr val="tx1"/>
                </a:solidFill>
              </a:rPr>
              <a:t>2. İngiliz Kültürel Çalışmalar:</a:t>
            </a:r>
          </a:p>
          <a:p>
            <a:pPr marL="514350" indent="-514350" algn="just"/>
            <a:r>
              <a:rPr lang="tr-TR" b="1" dirty="0" smtClean="0">
                <a:solidFill>
                  <a:schemeClr val="tx1"/>
                </a:solidFill>
              </a:rPr>
              <a:t>Temsilcileri: </a:t>
            </a:r>
            <a:r>
              <a:rPr lang="tr-TR" dirty="0" smtClean="0">
                <a:solidFill>
                  <a:schemeClr val="tx1"/>
                </a:solidFill>
              </a:rPr>
              <a:t>Richard </a:t>
            </a:r>
            <a:r>
              <a:rPr lang="tr-TR" dirty="0" err="1" smtClean="0">
                <a:solidFill>
                  <a:schemeClr val="tx1"/>
                </a:solidFill>
              </a:rPr>
              <a:t>Hoggart</a:t>
            </a:r>
            <a:r>
              <a:rPr lang="tr-TR" dirty="0" smtClean="0">
                <a:solidFill>
                  <a:schemeClr val="tx1"/>
                </a:solidFill>
              </a:rPr>
              <a:t>, E.P. Thompson, Raymond Williams, Stuart Hall</a:t>
            </a:r>
            <a:endParaRPr lang="tr-TR" b="1" dirty="0" smtClean="0">
              <a:solidFill>
                <a:schemeClr val="tx1"/>
              </a:solidFill>
            </a:endParaRPr>
          </a:p>
          <a:p>
            <a:pPr marL="514350" indent="-514350" algn="just"/>
            <a:endParaRPr lang="tr-TR" b="1" dirty="0">
              <a:solidFill>
                <a:schemeClr val="tx1"/>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ELEŞTİREL KURAMIN ÖNEMLİ İSİMLERİ</a:t>
            </a:r>
            <a:endParaRPr lang="tr-TR" dirty="0"/>
          </a:p>
        </p:txBody>
      </p:sp>
      <p:sp>
        <p:nvSpPr>
          <p:cNvPr id="3" name="2 İçerik Yer Tutucusu"/>
          <p:cNvSpPr>
            <a:spLocks noGrp="1"/>
          </p:cNvSpPr>
          <p:nvPr>
            <p:ph idx="1"/>
          </p:nvPr>
        </p:nvSpPr>
        <p:spPr/>
        <p:txBody>
          <a:bodyPr/>
          <a:lstStyle/>
          <a:p>
            <a:pPr>
              <a:buNone/>
            </a:pPr>
            <a:r>
              <a:rPr lang="tr-TR" b="1" dirty="0" smtClean="0"/>
              <a:t>3. Ekonomi Politik Yaklaşım</a:t>
            </a:r>
          </a:p>
          <a:p>
            <a:pPr>
              <a:buNone/>
            </a:pPr>
            <a:r>
              <a:rPr lang="tr-TR" b="1" dirty="0" smtClean="0"/>
              <a:t>Temsilcileri: </a:t>
            </a:r>
            <a:r>
              <a:rPr lang="tr-TR" dirty="0" smtClean="0"/>
              <a:t>Peter Golding, Graham Murdock, </a:t>
            </a:r>
            <a:r>
              <a:rPr lang="tr-TR" dirty="0" err="1" smtClean="0"/>
              <a:t>Nicholas</a:t>
            </a:r>
            <a:r>
              <a:rPr lang="tr-TR" dirty="0" smtClean="0"/>
              <a:t> Garnham</a:t>
            </a:r>
          </a:p>
          <a:p>
            <a:pPr>
              <a:buNone/>
            </a:pPr>
            <a:r>
              <a:rPr lang="tr-TR" b="1" dirty="0" smtClean="0"/>
              <a:t>4. Göstergebilim</a:t>
            </a:r>
          </a:p>
          <a:p>
            <a:pPr>
              <a:buNone/>
            </a:pPr>
            <a:r>
              <a:rPr lang="tr-TR" b="1" dirty="0" smtClean="0"/>
              <a:t>Temsilcileri: </a:t>
            </a:r>
            <a:r>
              <a:rPr lang="tr-TR" dirty="0" err="1" smtClean="0"/>
              <a:t>Roland</a:t>
            </a:r>
            <a:r>
              <a:rPr lang="tr-TR" dirty="0" smtClean="0"/>
              <a:t> </a:t>
            </a:r>
            <a:r>
              <a:rPr lang="tr-TR" dirty="0" err="1" smtClean="0"/>
              <a:t>Barthes</a:t>
            </a:r>
            <a:r>
              <a:rPr lang="tr-TR" dirty="0" smtClean="0"/>
              <a:t>, </a:t>
            </a:r>
            <a:r>
              <a:rPr lang="tr-TR" dirty="0" err="1" smtClean="0"/>
              <a:t>Ferdinand</a:t>
            </a:r>
            <a:r>
              <a:rPr lang="tr-TR" dirty="0" smtClean="0"/>
              <a:t> de </a:t>
            </a:r>
            <a:r>
              <a:rPr lang="tr-TR" dirty="0" err="1" smtClean="0"/>
              <a:t>Saussure</a:t>
            </a:r>
            <a:endParaRPr lang="tr-TR" b="1" dirty="0" smtClean="0"/>
          </a:p>
          <a:p>
            <a:pPr>
              <a:buNone/>
            </a:pPr>
            <a:r>
              <a:rPr lang="tr-TR" b="1" dirty="0" smtClean="0"/>
              <a:t>5. </a:t>
            </a:r>
            <a:r>
              <a:rPr lang="tr-TR" b="1" dirty="0" err="1" smtClean="0"/>
              <a:t>Postmodern</a:t>
            </a:r>
            <a:r>
              <a:rPr lang="tr-TR" b="1" dirty="0" smtClean="0"/>
              <a:t> ve </a:t>
            </a:r>
            <a:r>
              <a:rPr lang="tr-TR" b="1" dirty="0" err="1" smtClean="0"/>
              <a:t>Postyapısalcı</a:t>
            </a:r>
            <a:r>
              <a:rPr lang="tr-TR" b="1" dirty="0" smtClean="0"/>
              <a:t> Kuramlar</a:t>
            </a:r>
          </a:p>
          <a:p>
            <a:pPr>
              <a:buNone/>
            </a:pPr>
            <a:r>
              <a:rPr lang="tr-TR" b="1" dirty="0" smtClean="0"/>
              <a:t>Temsilcileri: </a:t>
            </a:r>
            <a:r>
              <a:rPr lang="tr-TR" dirty="0" smtClean="0"/>
              <a:t>Jean </a:t>
            </a:r>
            <a:r>
              <a:rPr lang="tr-TR" dirty="0" err="1" smtClean="0"/>
              <a:t>Baudrillard</a:t>
            </a:r>
            <a:r>
              <a:rPr lang="tr-TR" dirty="0" smtClean="0"/>
              <a:t>, Michel Foucault</a:t>
            </a:r>
            <a:endParaRPr lang="tr-TR" b="1" dirty="0" smtClean="0"/>
          </a:p>
          <a:p>
            <a:pPr>
              <a:buNone/>
            </a:pPr>
            <a:endParaRPr lang="tr-TR"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fontScale="90000"/>
          </a:bodyPr>
          <a:lstStyle/>
          <a:p>
            <a:r>
              <a:rPr lang="tr-TR" dirty="0" smtClean="0"/>
              <a:t>ELEŞTİREL KURAMLA İLGİLİ BAZI TEMEL BİLGİLER</a:t>
            </a:r>
            <a:endParaRPr lang="tr-TR" dirty="0"/>
          </a:p>
        </p:txBody>
      </p:sp>
      <p:sp>
        <p:nvSpPr>
          <p:cNvPr id="3" name="2 İçerik Yer Tutucusu"/>
          <p:cNvSpPr>
            <a:spLocks noGrp="1"/>
          </p:cNvSpPr>
          <p:nvPr>
            <p:ph idx="1"/>
          </p:nvPr>
        </p:nvSpPr>
        <p:spPr/>
        <p:txBody>
          <a:bodyPr/>
          <a:lstStyle/>
          <a:p>
            <a:r>
              <a:rPr lang="tr-TR" dirty="0" smtClean="0"/>
              <a:t>Genel olarak tarihsel materyalisttir.</a:t>
            </a:r>
          </a:p>
          <a:p>
            <a:r>
              <a:rPr lang="tr-TR" dirty="0" smtClean="0"/>
              <a:t>Toplumsal yaşamın üretimi ve yeniden üretimi ile ilgilenir.</a:t>
            </a:r>
          </a:p>
          <a:p>
            <a:r>
              <a:rPr lang="tr-TR" dirty="0" smtClean="0"/>
              <a:t>Toplumsal ve tarihsel bağlam dikkate alınır.</a:t>
            </a:r>
          </a:p>
          <a:p>
            <a:r>
              <a:rPr lang="tr-TR" dirty="0" smtClean="0"/>
              <a:t>Genel olarak üretim güçleri ve mülkiyet ilişkileri önemlidir.</a:t>
            </a:r>
          </a:p>
          <a:p>
            <a:r>
              <a:rPr lang="tr-TR" dirty="0" smtClean="0"/>
              <a:t>Tekelci kapitalizm eleştirisi vardır.</a:t>
            </a:r>
          </a:p>
          <a:p>
            <a:endParaRPr lang="tr-T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a:xfrm>
            <a:off x="457200" y="413792"/>
            <a:ext cx="8229600" cy="1143000"/>
          </a:xfrm>
        </p:spPr>
        <p:txBody>
          <a:bodyPr>
            <a:normAutofit fontScale="90000"/>
          </a:bodyPr>
          <a:lstStyle/>
          <a:p>
            <a:r>
              <a:rPr lang="tr-TR" dirty="0" smtClean="0"/>
              <a:t> </a:t>
            </a:r>
            <a:br>
              <a:rPr lang="tr-TR" dirty="0" smtClean="0"/>
            </a:br>
            <a:r>
              <a:rPr lang="tr-TR" dirty="0" smtClean="0"/>
              <a:t>İLETİŞİM NEDEN ÖNEMLİDİR?</a:t>
            </a:r>
            <a:br>
              <a:rPr lang="tr-TR" dirty="0" smtClean="0"/>
            </a:br>
            <a:endParaRPr lang="tr-TR" dirty="0"/>
          </a:p>
        </p:txBody>
      </p:sp>
      <p:sp>
        <p:nvSpPr>
          <p:cNvPr id="3" name="2 İçerik Yer Tutucusu"/>
          <p:cNvSpPr>
            <a:spLocks noGrp="1"/>
          </p:cNvSpPr>
          <p:nvPr>
            <p:ph idx="1"/>
          </p:nvPr>
        </p:nvSpPr>
        <p:spPr>
          <a:xfrm>
            <a:off x="457200" y="2071389"/>
            <a:ext cx="8229600" cy="4525963"/>
          </a:xfrm>
        </p:spPr>
        <p:txBody>
          <a:bodyPr/>
          <a:lstStyle/>
          <a:p>
            <a:r>
              <a:rPr lang="tr-TR" dirty="0" smtClean="0"/>
              <a:t>Tekrarlanan medya iletileri tektipleşmiştir. (Örneğin </a:t>
            </a:r>
            <a:r>
              <a:rPr lang="tr-TR" dirty="0" err="1" smtClean="0"/>
              <a:t>tektip</a:t>
            </a:r>
            <a:r>
              <a:rPr lang="tr-TR" dirty="0" smtClean="0"/>
              <a:t> haber paketleri)</a:t>
            </a:r>
          </a:p>
          <a:p>
            <a:r>
              <a:rPr lang="tr-TR" dirty="0" smtClean="0">
                <a:solidFill>
                  <a:srgbClr val="7030A0"/>
                </a:solidFill>
              </a:rPr>
              <a:t>Üretim süreci yapısallaşmıştır.</a:t>
            </a:r>
          </a:p>
          <a:p>
            <a:pPr>
              <a:buNone/>
            </a:pPr>
            <a:r>
              <a:rPr lang="tr-TR" dirty="0" smtClean="0"/>
              <a:t>	(Sınıfta özet bir şekilde anlatılacak.)</a:t>
            </a:r>
            <a:endParaRPr lang="tr-T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692696"/>
            <a:ext cx="7772400" cy="1470025"/>
          </a:xfrm>
        </p:spPr>
        <p:txBody>
          <a:bodyPr>
            <a:normAutofit/>
          </a:bodyPr>
          <a:lstStyle/>
          <a:p>
            <a:r>
              <a:rPr lang="tr-TR" dirty="0" smtClean="0"/>
              <a:t/>
            </a:r>
            <a:br>
              <a:rPr lang="tr-TR" dirty="0" smtClean="0"/>
            </a:br>
            <a:r>
              <a:rPr lang="tr-TR" dirty="0" smtClean="0">
                <a:solidFill>
                  <a:schemeClr val="tx1"/>
                </a:solidFill>
              </a:rPr>
              <a:t>İLETİŞİM NEDEN ÖNEMLİDİR?</a:t>
            </a:r>
            <a:endParaRPr lang="tr-TR" dirty="0"/>
          </a:p>
        </p:txBody>
      </p:sp>
      <p:sp>
        <p:nvSpPr>
          <p:cNvPr id="3" name="2 Alt Başlık"/>
          <p:cNvSpPr>
            <a:spLocks noGrp="1"/>
          </p:cNvSpPr>
          <p:nvPr>
            <p:ph type="subTitle" idx="1"/>
          </p:nvPr>
        </p:nvSpPr>
        <p:spPr>
          <a:xfrm>
            <a:off x="1331640" y="2972544"/>
            <a:ext cx="6400800" cy="1752600"/>
          </a:xfrm>
        </p:spPr>
        <p:txBody>
          <a:bodyPr>
            <a:normAutofit/>
          </a:bodyPr>
          <a:lstStyle/>
          <a:p>
            <a:r>
              <a:rPr lang="tr-TR" dirty="0" smtClean="0">
                <a:solidFill>
                  <a:schemeClr val="tx1"/>
                </a:solidFill>
              </a:rPr>
              <a:t>Medya karmaşık bir alandır.</a:t>
            </a:r>
          </a:p>
          <a:p>
            <a:r>
              <a:rPr lang="tr-TR" dirty="0" smtClean="0">
                <a:solidFill>
                  <a:schemeClr val="tx1"/>
                </a:solidFill>
              </a:rPr>
              <a:t>Pek çok farklı medya türünden bahsedebiliriz.</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83568" y="404664"/>
            <a:ext cx="7772400" cy="1470025"/>
          </a:xfrm>
        </p:spPr>
        <p:txBody>
          <a:bodyPr/>
          <a:lstStyle/>
          <a:p>
            <a:r>
              <a:rPr lang="tr-TR" dirty="0" smtClean="0">
                <a:solidFill>
                  <a:schemeClr val="tx1"/>
                </a:solidFill>
              </a:rPr>
              <a:t>İLETİŞİM NEDEN ÖNEMLİDİR?</a:t>
            </a:r>
            <a:endParaRPr lang="tr-TR" dirty="0"/>
          </a:p>
        </p:txBody>
      </p:sp>
      <p:sp>
        <p:nvSpPr>
          <p:cNvPr id="3" name="2 Alt Başlık"/>
          <p:cNvSpPr>
            <a:spLocks noGrp="1"/>
          </p:cNvSpPr>
          <p:nvPr>
            <p:ph type="subTitle" idx="1"/>
          </p:nvPr>
        </p:nvSpPr>
        <p:spPr>
          <a:xfrm>
            <a:off x="1371600" y="2204864"/>
            <a:ext cx="6400800" cy="3600400"/>
          </a:xfrm>
        </p:spPr>
        <p:txBody>
          <a:bodyPr/>
          <a:lstStyle/>
          <a:p>
            <a:r>
              <a:rPr lang="tr-TR" sz="4000" b="1" dirty="0" smtClean="0">
                <a:solidFill>
                  <a:schemeClr val="tx1"/>
                </a:solidFill>
              </a:rPr>
              <a:t>MEDYA TÜRLERİ</a:t>
            </a:r>
          </a:p>
          <a:p>
            <a:endParaRPr lang="tr-TR" sz="1500" b="1" dirty="0" smtClean="0">
              <a:solidFill>
                <a:schemeClr val="tx1"/>
              </a:solidFill>
            </a:endParaRPr>
          </a:p>
          <a:p>
            <a:pPr marL="514350" indent="-514350" algn="just">
              <a:buAutoNum type="arabicPeriod"/>
            </a:pPr>
            <a:r>
              <a:rPr lang="tr-TR" b="1" dirty="0" smtClean="0">
                <a:solidFill>
                  <a:schemeClr val="tx1"/>
                </a:solidFill>
              </a:rPr>
              <a:t>Ticari Medya </a:t>
            </a:r>
            <a:r>
              <a:rPr lang="tr-TR" dirty="0" smtClean="0">
                <a:solidFill>
                  <a:schemeClr val="tx1"/>
                </a:solidFill>
              </a:rPr>
              <a:t>(Reklam Medyası)</a:t>
            </a:r>
          </a:p>
          <a:p>
            <a:pPr marL="514350" indent="-514350" algn="just"/>
            <a:r>
              <a:rPr lang="tr-TR" b="1" dirty="0" smtClean="0">
                <a:solidFill>
                  <a:schemeClr val="tx1"/>
                </a:solidFill>
              </a:rPr>
              <a:t>Örnek:</a:t>
            </a:r>
            <a:r>
              <a:rPr lang="tr-TR" dirty="0" smtClean="0">
                <a:solidFill>
                  <a:schemeClr val="tx1"/>
                </a:solidFill>
              </a:rPr>
              <a:t> Kanal D, Show TV, Milliyet…</a:t>
            </a:r>
          </a:p>
          <a:p>
            <a:pPr marL="514350" indent="-514350" algn="just"/>
            <a:r>
              <a:rPr lang="tr-TR" b="1" dirty="0" smtClean="0">
                <a:solidFill>
                  <a:schemeClr val="tx1"/>
                </a:solidFill>
              </a:rPr>
              <a:t>Not: </a:t>
            </a:r>
            <a:r>
              <a:rPr lang="tr-TR" dirty="0" smtClean="0">
                <a:solidFill>
                  <a:schemeClr val="tx1"/>
                </a:solidFill>
              </a:rPr>
              <a:t>Metelik Gazetelerinin Doğuşu</a:t>
            </a:r>
            <a:endParaRPr lang="tr-TR" b="1" dirty="0" smtClean="0">
              <a:solidFill>
                <a:schemeClr val="tx1"/>
              </a:solidFill>
            </a:endParaRPr>
          </a:p>
          <a:p>
            <a:pPr marL="514350" indent="-514350" algn="just"/>
            <a:endParaRPr lang="tr-TR" b="1"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ctrTitle"/>
          </p:nvPr>
        </p:nvSpPr>
        <p:spPr>
          <a:xfrm>
            <a:off x="611560" y="692696"/>
            <a:ext cx="7772400" cy="1470025"/>
          </a:xfrm>
        </p:spPr>
        <p:txBody>
          <a:bodyPr/>
          <a:lstStyle/>
          <a:p>
            <a:r>
              <a:rPr lang="tr-TR" dirty="0" smtClean="0">
                <a:solidFill>
                  <a:schemeClr val="tx1"/>
                </a:solidFill>
              </a:rPr>
              <a:t>İLETİŞİM NEDEN ÖNEMLİDİR?</a:t>
            </a:r>
            <a:endParaRPr lang="tr-TR" dirty="0"/>
          </a:p>
        </p:txBody>
      </p:sp>
      <p:sp>
        <p:nvSpPr>
          <p:cNvPr id="3" name="2 Alt Başlık"/>
          <p:cNvSpPr>
            <a:spLocks noGrp="1"/>
          </p:cNvSpPr>
          <p:nvPr>
            <p:ph type="subTitle" idx="1"/>
          </p:nvPr>
        </p:nvSpPr>
        <p:spPr>
          <a:xfrm>
            <a:off x="1403648" y="2564904"/>
            <a:ext cx="6400800" cy="2736304"/>
          </a:xfrm>
        </p:spPr>
        <p:txBody>
          <a:bodyPr>
            <a:normAutofit lnSpcReduction="10000"/>
          </a:bodyPr>
          <a:lstStyle/>
          <a:p>
            <a:r>
              <a:rPr lang="tr-TR" sz="4000" b="1" dirty="0" smtClean="0">
                <a:solidFill>
                  <a:schemeClr val="tx1"/>
                </a:solidFill>
              </a:rPr>
              <a:t>MEDYA TÜRLERİ</a:t>
            </a:r>
          </a:p>
          <a:p>
            <a:endParaRPr lang="tr-TR" sz="1600" b="1" dirty="0" smtClean="0">
              <a:solidFill>
                <a:schemeClr val="tx1"/>
              </a:solidFill>
            </a:endParaRPr>
          </a:p>
          <a:p>
            <a:pPr algn="just"/>
            <a:r>
              <a:rPr lang="tr-TR" b="1" dirty="0" smtClean="0">
                <a:solidFill>
                  <a:schemeClr val="tx1"/>
                </a:solidFill>
              </a:rPr>
              <a:t>2. Kamu Hizmeti Medyası </a:t>
            </a:r>
          </a:p>
          <a:p>
            <a:pPr algn="just"/>
            <a:r>
              <a:rPr lang="tr-TR" dirty="0" smtClean="0">
                <a:solidFill>
                  <a:schemeClr val="tx1"/>
                </a:solidFill>
              </a:rPr>
              <a:t>Ticari olmayan, eğitme amaçlı</a:t>
            </a:r>
          </a:p>
          <a:p>
            <a:pPr algn="just"/>
            <a:r>
              <a:rPr lang="tr-TR" b="1" dirty="0" smtClean="0">
                <a:solidFill>
                  <a:schemeClr val="tx1"/>
                </a:solidFill>
              </a:rPr>
              <a:t>Örnek:</a:t>
            </a:r>
            <a:r>
              <a:rPr lang="tr-TR" dirty="0" smtClean="0">
                <a:solidFill>
                  <a:schemeClr val="tx1"/>
                </a:solidFill>
              </a:rPr>
              <a:t> BBC</a:t>
            </a:r>
          </a:p>
          <a:p>
            <a:pPr algn="just"/>
            <a:endParaRPr lang="tr-TR"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Başlık"/>
          <p:cNvSpPr>
            <a:spLocks noGrp="1"/>
          </p:cNvSpPr>
          <p:nvPr>
            <p:ph type="title"/>
          </p:nvPr>
        </p:nvSpPr>
        <p:spPr/>
        <p:txBody>
          <a:bodyPr>
            <a:normAutofit/>
          </a:bodyPr>
          <a:lstStyle/>
          <a:p>
            <a:r>
              <a:rPr lang="tr-TR" dirty="0" smtClean="0">
                <a:solidFill>
                  <a:schemeClr val="tx1"/>
                </a:solidFill>
              </a:rPr>
              <a:t>İLETİŞİM NEDEN ÖNEMLİDİR?</a:t>
            </a:r>
            <a:endParaRPr lang="tr-TR" dirty="0"/>
          </a:p>
        </p:txBody>
      </p:sp>
      <p:sp>
        <p:nvSpPr>
          <p:cNvPr id="3" name="2 İçerik Yer Tutucusu"/>
          <p:cNvSpPr>
            <a:spLocks noGrp="1"/>
          </p:cNvSpPr>
          <p:nvPr>
            <p:ph idx="1"/>
          </p:nvPr>
        </p:nvSpPr>
        <p:spPr/>
        <p:txBody>
          <a:bodyPr>
            <a:normAutofit lnSpcReduction="10000"/>
          </a:bodyPr>
          <a:lstStyle/>
          <a:p>
            <a:pPr algn="ctr">
              <a:buNone/>
            </a:pPr>
            <a:endParaRPr lang="tr-TR" sz="4000" b="1" dirty="0" smtClean="0">
              <a:solidFill>
                <a:schemeClr val="tx1"/>
              </a:solidFill>
            </a:endParaRPr>
          </a:p>
          <a:p>
            <a:pPr algn="ctr">
              <a:buNone/>
            </a:pPr>
            <a:r>
              <a:rPr lang="tr-TR" sz="4000" b="1" dirty="0" smtClean="0">
                <a:solidFill>
                  <a:schemeClr val="tx1"/>
                </a:solidFill>
              </a:rPr>
              <a:t>MEDYA TÜRLERİ</a:t>
            </a:r>
          </a:p>
          <a:p>
            <a:endParaRPr lang="tr-TR" sz="1600" b="1" dirty="0" smtClean="0">
              <a:solidFill>
                <a:schemeClr val="tx1"/>
              </a:solidFill>
            </a:endParaRPr>
          </a:p>
          <a:p>
            <a:pPr algn="just">
              <a:buNone/>
            </a:pPr>
            <a:r>
              <a:rPr lang="tr-TR" b="1" dirty="0" smtClean="0">
                <a:solidFill>
                  <a:schemeClr val="tx1"/>
                </a:solidFill>
              </a:rPr>
              <a:t>3. Sosyal Medya</a:t>
            </a:r>
          </a:p>
          <a:p>
            <a:pPr algn="just">
              <a:buNone/>
            </a:pPr>
            <a:r>
              <a:rPr lang="tr-TR" dirty="0" smtClean="0">
                <a:solidFill>
                  <a:schemeClr val="tx1"/>
                </a:solidFill>
              </a:rPr>
              <a:t>İnternet dergileri, gazeteleri</a:t>
            </a:r>
          </a:p>
          <a:p>
            <a:pPr algn="just">
              <a:buNone/>
            </a:pPr>
            <a:r>
              <a:rPr lang="tr-TR" b="1" dirty="0" smtClean="0"/>
              <a:t>Örnek: </a:t>
            </a:r>
            <a:r>
              <a:rPr lang="tr-TR" dirty="0" err="1" smtClean="0"/>
              <a:t>facebook</a:t>
            </a:r>
            <a:r>
              <a:rPr lang="tr-TR" dirty="0" smtClean="0"/>
              <a:t>, </a:t>
            </a:r>
            <a:r>
              <a:rPr lang="tr-TR" dirty="0" err="1" smtClean="0"/>
              <a:t>twitter</a:t>
            </a:r>
            <a:r>
              <a:rPr lang="tr-TR" dirty="0" smtClean="0"/>
              <a:t>, t24.com.tr</a:t>
            </a:r>
            <a:endParaRPr lang="tr-TR" b="1" dirty="0" smtClean="0">
              <a:solidFill>
                <a:schemeClr val="tx1"/>
              </a:solidFill>
            </a:endParaRPr>
          </a:p>
          <a:p>
            <a:pPr algn="just">
              <a:buNone/>
            </a:pPr>
            <a:r>
              <a:rPr lang="tr-TR" b="1" dirty="0" smtClean="0"/>
              <a:t>Not: </a:t>
            </a:r>
            <a:r>
              <a:rPr lang="tr-TR" dirty="0" smtClean="0"/>
              <a:t>Web 2.0, </a:t>
            </a:r>
            <a:r>
              <a:rPr lang="tr-TR" i="1" dirty="0" err="1" smtClean="0"/>
              <a:t>Surveillance</a:t>
            </a:r>
            <a:r>
              <a:rPr lang="tr-TR" dirty="0" smtClean="0"/>
              <a:t> (gözetim), </a:t>
            </a:r>
            <a:r>
              <a:rPr lang="tr-TR" i="1" dirty="0" smtClean="0"/>
              <a:t>convergence </a:t>
            </a:r>
            <a:r>
              <a:rPr lang="tr-TR" dirty="0" smtClean="0"/>
              <a:t>(yöndeşme, yakınsama)</a:t>
            </a:r>
            <a:endParaRPr lang="tr-TR" b="1" dirty="0" smtClean="0">
              <a:solidFill>
                <a:schemeClr val="tx1"/>
              </a:solidFill>
            </a:endParaRPr>
          </a:p>
          <a:p>
            <a:pPr algn="just"/>
            <a:endParaRPr lang="tr-TR" dirty="0" smtClean="0">
              <a:solidFill>
                <a:schemeClr val="tx1"/>
              </a:solidFill>
            </a:endParaRPr>
          </a:p>
          <a:p>
            <a:endParaRPr lang="tr-T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İçerik Yer Tutucusu"/>
          <p:cNvSpPr>
            <a:spLocks noGrp="1"/>
          </p:cNvSpPr>
          <p:nvPr>
            <p:ph idx="1"/>
          </p:nvPr>
        </p:nvSpPr>
        <p:spPr/>
        <p:txBody>
          <a:bodyPr/>
          <a:lstStyle/>
          <a:p>
            <a:pPr algn="ctr">
              <a:buNone/>
            </a:pPr>
            <a:r>
              <a:rPr lang="tr-TR" sz="4000" b="1" dirty="0" smtClean="0">
                <a:solidFill>
                  <a:schemeClr val="tx1"/>
                </a:solidFill>
              </a:rPr>
              <a:t>MEDYA TÜRLERİ</a:t>
            </a:r>
          </a:p>
          <a:p>
            <a:endParaRPr lang="tr-TR" sz="1600" b="1" dirty="0" smtClean="0">
              <a:solidFill>
                <a:schemeClr val="tx1"/>
              </a:solidFill>
            </a:endParaRPr>
          </a:p>
          <a:p>
            <a:pPr algn="just">
              <a:buNone/>
            </a:pPr>
            <a:r>
              <a:rPr lang="tr-TR" b="1" dirty="0"/>
              <a:t>4</a:t>
            </a:r>
            <a:r>
              <a:rPr lang="tr-TR" b="1" dirty="0" smtClean="0">
                <a:solidFill>
                  <a:schemeClr val="tx1"/>
                </a:solidFill>
              </a:rPr>
              <a:t>. Alternatif Medya</a:t>
            </a:r>
          </a:p>
          <a:p>
            <a:pPr algn="just">
              <a:buNone/>
            </a:pPr>
            <a:r>
              <a:rPr lang="tr-TR" dirty="0" smtClean="0">
                <a:solidFill>
                  <a:schemeClr val="tx1"/>
                </a:solidFill>
              </a:rPr>
              <a:t>Kâr amacı yok,</a:t>
            </a:r>
          </a:p>
          <a:p>
            <a:pPr algn="just">
              <a:buNone/>
            </a:pPr>
            <a:r>
              <a:rPr lang="tr-TR" dirty="0" smtClean="0"/>
              <a:t>Yer altı, alt-kültür</a:t>
            </a:r>
          </a:p>
          <a:p>
            <a:pPr algn="just">
              <a:buNone/>
            </a:pPr>
            <a:r>
              <a:rPr lang="tr-TR" dirty="0" smtClean="0"/>
              <a:t>Anti-konformist</a:t>
            </a:r>
          </a:p>
          <a:p>
            <a:pPr algn="just">
              <a:buNone/>
            </a:pPr>
            <a:r>
              <a:rPr lang="tr-TR" b="1" dirty="0" smtClean="0"/>
              <a:t>Örnek</a:t>
            </a:r>
            <a:r>
              <a:rPr lang="tr-TR" dirty="0" smtClean="0"/>
              <a:t>: Mizah dergileri </a:t>
            </a:r>
            <a:endParaRPr lang="tr-TR" dirty="0"/>
          </a:p>
        </p:txBody>
      </p:sp>
      <p:sp>
        <p:nvSpPr>
          <p:cNvPr id="4" name="1 Başlık"/>
          <p:cNvSpPr>
            <a:spLocks noGrp="1"/>
          </p:cNvSpPr>
          <p:nvPr>
            <p:ph type="title"/>
          </p:nvPr>
        </p:nvSpPr>
        <p:spPr/>
        <p:txBody>
          <a:bodyPr>
            <a:normAutofit/>
          </a:bodyPr>
          <a:lstStyle/>
          <a:p>
            <a:r>
              <a:rPr lang="tr-TR" dirty="0" smtClean="0">
                <a:solidFill>
                  <a:schemeClr val="tx1"/>
                </a:solidFill>
              </a:rPr>
              <a:t>İLETİŞİM NEDEN ÖNEMLİDİR?</a:t>
            </a:r>
            <a:endParaRPr lang="tr-TR" dirty="0"/>
          </a:p>
        </p:txBody>
      </p:sp>
    </p:spTree>
  </p:cSld>
  <p:clrMapOvr>
    <a:masterClrMapping/>
  </p:clrMapOvr>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382</TotalTime>
  <Words>1165</Words>
  <Application>Microsoft Office PowerPoint</Application>
  <PresentationFormat>Ekran Gösterisi (4:3)</PresentationFormat>
  <Paragraphs>212</Paragraphs>
  <Slides>38</Slides>
  <Notes>5</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38</vt:i4>
      </vt:variant>
    </vt:vector>
  </HeadingPairs>
  <TitlesOfParts>
    <vt:vector size="42" baseType="lpstr">
      <vt:lpstr>Arial</vt:lpstr>
      <vt:lpstr>Calibri</vt:lpstr>
      <vt:lpstr>Wingdings</vt:lpstr>
      <vt:lpstr>Ofis Teması</vt:lpstr>
      <vt:lpstr> İLETİŞİM NEDEN ÖNEMLİDİR? </vt:lpstr>
      <vt:lpstr> İLETİŞİM NEDEN ÖNEMLİDİR? </vt:lpstr>
      <vt:lpstr> İLETİŞİM NEDEN ÖNEMLİDİR? </vt:lpstr>
      <vt:lpstr>  İLETİŞİM NEDEN ÖNEMLİDİR? </vt:lpstr>
      <vt:lpstr> İLETİŞİM NEDEN ÖNEMLİDİR?</vt:lpstr>
      <vt:lpstr>İLETİŞİM NEDEN ÖNEMLİDİR?</vt:lpstr>
      <vt:lpstr>İLETİŞİM NEDEN ÖNEMLİDİR?</vt:lpstr>
      <vt:lpstr>İLETİŞİM NEDEN ÖNEMLİDİR?</vt:lpstr>
      <vt:lpstr>İLETİŞİM NEDEN ÖNEMLİDİR?</vt:lpstr>
      <vt:lpstr>İLETİŞİM NEDEN ÖNEMLİDİR?</vt:lpstr>
      <vt:lpstr>İLETİŞİM NEDEN ÖNEMLİDİR?</vt:lpstr>
      <vt:lpstr>İLETİŞİM ÇALIŞMALARI TARİHİNE GİRİŞ</vt:lpstr>
      <vt:lpstr>ANAAKIM VE ELEŞTİREL KURAMLAR</vt:lpstr>
      <vt:lpstr>ANAAKIM VE ELEŞTİREL KURAMLAR</vt:lpstr>
      <vt:lpstr>ANAAKIM KURAMLAR</vt:lpstr>
      <vt:lpstr>ANAAKIM KURAMLAR</vt:lpstr>
      <vt:lpstr>ANAAKIM KURAMLAR</vt:lpstr>
      <vt:lpstr>ANAAKIM KURAMLAR</vt:lpstr>
      <vt:lpstr>BAZI TEMEL ANAAKIM KURAMLARIN İSİMLERİ</vt:lpstr>
      <vt:lpstr>BAZI TEMEL ANAAKIM KURAMLARIN İSİMLERİ</vt:lpstr>
      <vt:lpstr>PowerPoint Sunusu</vt:lpstr>
      <vt:lpstr>BAZI TEMEL ANAAKIM KURAMLARIN İSİMLERİ</vt:lpstr>
      <vt:lpstr>BAZI TEMEL ANAAKIM KURAMLARIN İSİMLERİ</vt:lpstr>
      <vt:lpstr>BAZI TEMEL ANAAKIM KURAMLARIN İSİMLERİ</vt:lpstr>
      <vt:lpstr>BAZI TEMEL ANAAKIM KURAMLARIN İSİMLERİ</vt:lpstr>
      <vt:lpstr>BAZI TEMEL ANAAKIM KURAMLARIN İSİMLERİ</vt:lpstr>
      <vt:lpstr>DOĞRUDAN ETKİ</vt:lpstr>
      <vt:lpstr>POZİTİVİZM VE PRAGMATİZM NEDEN SORUNLUDUR?</vt:lpstr>
      <vt:lpstr>POZİTİVİZM</vt:lpstr>
      <vt:lpstr>POZİTİVİZM - PRAGMATİZM İLİŞKİSİ</vt:lpstr>
      <vt:lpstr>ANAAKIM (MAINSTREAM) KURAMLAR ETKİ ANALİZİ</vt:lpstr>
      <vt:lpstr>ANAAKIM KURAMLARA BAZI ELEŞTİRİLER</vt:lpstr>
      <vt:lpstr>ELEŞTİREL KURAMLARLA İLGİLİ BAZI NOTLAR</vt:lpstr>
      <vt:lpstr>ELEŞTİREL KURAMLARLA İLGİLİ BAZI NOTLAR</vt:lpstr>
      <vt:lpstr>ELEŞTİREL KURAMLA İLGİLİ BAZI TEMEL BİLGİLER</vt:lpstr>
      <vt:lpstr>ELEŞTİREL KURAMIN ÖNEMLİ İSİMLERİ</vt:lpstr>
      <vt:lpstr>ELEŞTİREL KURAMIN ÖNEMLİ İSİMLERİ</vt:lpstr>
      <vt:lpstr>ELEŞTİREL KURAMLA İLGİLİ BAZI TEMEL BİLGİLER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2. HAFTA  İLETİŞİM NEDEN ÖNEMLİDİR? </dc:title>
  <dc:creator>BİDB</dc:creator>
  <cp:lastModifiedBy>Windows Kullanıcısı</cp:lastModifiedBy>
  <cp:revision>40</cp:revision>
  <dcterms:created xsi:type="dcterms:W3CDTF">2014-10-24T10:08:39Z</dcterms:created>
  <dcterms:modified xsi:type="dcterms:W3CDTF">2025-02-26T10:12:57Z</dcterms:modified>
</cp:coreProperties>
</file>