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9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66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801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463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5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088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10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549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16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3106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62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E1EB1-CF17-415F-858F-72CD9045224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CD75E-25D5-4A42-8BFF-2B69AEB85B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137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8136904" cy="1470025"/>
          </a:xfrm>
        </p:spPr>
        <p:txBody>
          <a:bodyPr>
            <a:normAutofit/>
          </a:bodyPr>
          <a:lstStyle/>
          <a:p>
            <a:r>
              <a:rPr lang="tr-TR" sz="4000" b="1" dirty="0" smtClean="0"/>
              <a:t>ANAAKIM KURAMLAR VE YÖNTEM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672408"/>
          </a:xfrm>
        </p:spPr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Nesnel veri toplamak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Bu nesnel verileri sınıflandırmak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Varsayımlar oluşturmak</a:t>
            </a:r>
          </a:p>
          <a:p>
            <a:r>
              <a:rPr lang="tr-TR" dirty="0" smtClean="0">
                <a:solidFill>
                  <a:schemeClr val="tx1"/>
                </a:solidFill>
              </a:rPr>
              <a:t>Varsayımları sınayacak yöntem geliştirmek</a:t>
            </a:r>
          </a:p>
          <a:p>
            <a:endParaRPr lang="tr-T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26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200" b="1" dirty="0" smtClean="0"/>
              <a:t>İÇERİK ÇÖZÜMLEMESİ: ÖRNEK ARAŞTIRMA 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/ BULGULAR</a:t>
            </a:r>
            <a:endParaRPr lang="tr-TR" b="1" dirty="0"/>
          </a:p>
          <a:p>
            <a:pPr marL="0" indent="0">
              <a:buNone/>
            </a:pPr>
            <a:r>
              <a:rPr lang="tr-TR" sz="2800" b="1" u="sng" dirty="0" smtClean="0"/>
              <a:t>SİYAH KADIN MESLEKLERİ</a:t>
            </a:r>
            <a:r>
              <a:rPr lang="tr-TR" sz="2800" b="1" dirty="0" smtClean="0"/>
              <a:t>	 		% 	</a:t>
            </a:r>
          </a:p>
          <a:p>
            <a:pPr marL="0" indent="0">
              <a:buNone/>
            </a:pPr>
            <a:r>
              <a:rPr lang="tr-TR" sz="2800" dirty="0" smtClean="0"/>
              <a:t>Hemşire						30.0</a:t>
            </a:r>
          </a:p>
          <a:p>
            <a:pPr marL="0" indent="0">
              <a:buNone/>
            </a:pPr>
            <a:r>
              <a:rPr lang="tr-TR" sz="2800" dirty="0" smtClean="0"/>
              <a:t>Tiyatrocu / Balerin					15.0</a:t>
            </a:r>
          </a:p>
          <a:p>
            <a:pPr marL="0" indent="0">
              <a:buNone/>
            </a:pPr>
            <a:r>
              <a:rPr lang="tr-TR" sz="2800" dirty="0" smtClean="0"/>
              <a:t>Müzisyen						5.0</a:t>
            </a:r>
          </a:p>
          <a:p>
            <a:pPr marL="0" indent="0">
              <a:buNone/>
            </a:pPr>
            <a:r>
              <a:rPr lang="tr-TR" sz="2800" dirty="0" smtClean="0"/>
              <a:t>Diplomat						5.0</a:t>
            </a:r>
          </a:p>
          <a:p>
            <a:pPr marL="0" indent="0">
              <a:buNone/>
            </a:pPr>
            <a:r>
              <a:rPr lang="tr-TR" sz="2800" dirty="0" smtClean="0"/>
              <a:t>Avukat						5.0</a:t>
            </a:r>
          </a:p>
          <a:p>
            <a:pPr marL="0" indent="0">
              <a:buNone/>
            </a:pPr>
            <a:r>
              <a:rPr lang="tr-TR" sz="2800" dirty="0" smtClean="0"/>
              <a:t>Sekreter						5.0</a:t>
            </a:r>
          </a:p>
          <a:p>
            <a:pPr marL="0" indent="0">
              <a:buNone/>
            </a:pPr>
            <a:r>
              <a:rPr lang="tr-TR" sz="2800" b="1" dirty="0" smtClean="0"/>
              <a:t>Örnek: </a:t>
            </a:r>
            <a:r>
              <a:rPr lang="tr-TR" sz="2800" dirty="0" smtClean="0"/>
              <a:t>Halle Barry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43947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/ BULGULAR</a:t>
            </a:r>
          </a:p>
          <a:p>
            <a:pPr marL="0" indent="0">
              <a:buNone/>
            </a:pPr>
            <a:r>
              <a:rPr lang="tr-TR" b="1" u="sng" dirty="0" smtClean="0"/>
              <a:t>İNGİLİZ ERKEK MESLEKLERİ</a:t>
            </a:r>
            <a:r>
              <a:rPr lang="tr-TR" b="1" dirty="0" smtClean="0"/>
              <a:t>	 		% 	</a:t>
            </a:r>
          </a:p>
          <a:p>
            <a:pPr marL="0" indent="0">
              <a:buNone/>
            </a:pPr>
            <a:r>
              <a:rPr lang="tr-TR" dirty="0" smtClean="0"/>
              <a:t>Koruma 						13.5</a:t>
            </a:r>
          </a:p>
          <a:p>
            <a:pPr marL="0" indent="0">
              <a:buNone/>
            </a:pPr>
            <a:r>
              <a:rPr lang="tr-TR" dirty="0" smtClean="0"/>
              <a:t>Müzisyen 						11.5</a:t>
            </a:r>
          </a:p>
          <a:p>
            <a:pPr marL="0" indent="0">
              <a:buNone/>
            </a:pPr>
            <a:r>
              <a:rPr lang="tr-TR" dirty="0" smtClean="0"/>
              <a:t>Garson 						7.7</a:t>
            </a:r>
          </a:p>
          <a:p>
            <a:pPr marL="0" indent="0">
              <a:buNone/>
            </a:pPr>
            <a:r>
              <a:rPr lang="tr-TR" dirty="0" smtClean="0"/>
              <a:t>Doktor						4.8</a:t>
            </a:r>
          </a:p>
          <a:p>
            <a:pPr marL="0" indent="0">
              <a:buNone/>
            </a:pPr>
            <a:r>
              <a:rPr lang="tr-TR" dirty="0" smtClean="0"/>
              <a:t>Asker							4.8</a:t>
            </a:r>
          </a:p>
          <a:p>
            <a:pPr marL="0" indent="0">
              <a:buNone/>
            </a:pPr>
            <a:r>
              <a:rPr lang="tr-TR" dirty="0" smtClean="0"/>
              <a:t>		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077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/ BULGULAR</a:t>
            </a:r>
          </a:p>
          <a:p>
            <a:pPr marL="0" indent="0">
              <a:buNone/>
            </a:pPr>
            <a:r>
              <a:rPr lang="tr-TR" b="1" u="sng" dirty="0" smtClean="0"/>
              <a:t>İNGİLİZ KADIN MESLEKLERİ</a:t>
            </a:r>
            <a:r>
              <a:rPr lang="tr-TR" b="1" dirty="0" smtClean="0"/>
              <a:t>	 		% 	</a:t>
            </a:r>
          </a:p>
          <a:p>
            <a:pPr marL="0" indent="0">
              <a:buNone/>
            </a:pPr>
            <a:r>
              <a:rPr lang="tr-TR" dirty="0" smtClean="0"/>
              <a:t>Hemşire 						41.2</a:t>
            </a:r>
          </a:p>
          <a:p>
            <a:pPr marL="0" indent="0">
              <a:buNone/>
            </a:pPr>
            <a:r>
              <a:rPr lang="tr-TR" dirty="0" smtClean="0"/>
              <a:t>Sekreter 						11.8</a:t>
            </a:r>
          </a:p>
          <a:p>
            <a:pPr marL="0" indent="0">
              <a:buNone/>
            </a:pPr>
            <a:r>
              <a:rPr lang="tr-TR" dirty="0" smtClean="0"/>
              <a:t>Hizmetçi 						5.9</a:t>
            </a:r>
          </a:p>
          <a:p>
            <a:pPr marL="0" indent="0">
              <a:buNone/>
            </a:pPr>
            <a:r>
              <a:rPr lang="tr-TR" dirty="0" smtClean="0"/>
              <a:t>Diplomat						5.9</a:t>
            </a:r>
          </a:p>
          <a:p>
            <a:pPr marL="0" indent="0">
              <a:buNone/>
            </a:pPr>
            <a:r>
              <a:rPr lang="tr-TR" dirty="0" smtClean="0"/>
              <a:t>Oyuncu						5.9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46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/ BULGULAR</a:t>
            </a:r>
          </a:p>
          <a:p>
            <a:pPr marL="0" indent="0">
              <a:buNone/>
            </a:pPr>
            <a:r>
              <a:rPr lang="tr-TR" sz="3000" b="1" u="sng" dirty="0" smtClean="0"/>
              <a:t>BEYAZ AMERİKALI ERKEK MESLEKLERİ</a:t>
            </a:r>
            <a:r>
              <a:rPr lang="tr-TR" sz="3000" b="1" dirty="0" smtClean="0"/>
              <a:t>	 % 	</a:t>
            </a:r>
          </a:p>
          <a:p>
            <a:pPr marL="0" indent="0">
              <a:buNone/>
            </a:pPr>
            <a:r>
              <a:rPr lang="tr-TR" dirty="0" smtClean="0"/>
              <a:t>Doktor 						7.6</a:t>
            </a:r>
          </a:p>
          <a:p>
            <a:pPr marL="0" indent="0">
              <a:buNone/>
            </a:pPr>
            <a:r>
              <a:rPr lang="tr-TR" dirty="0" smtClean="0"/>
              <a:t>Polis 							7.6</a:t>
            </a:r>
          </a:p>
          <a:p>
            <a:pPr marL="0" indent="0">
              <a:buNone/>
            </a:pPr>
            <a:r>
              <a:rPr lang="tr-TR" dirty="0" smtClean="0"/>
              <a:t>Müzisyen						4.8</a:t>
            </a:r>
          </a:p>
          <a:p>
            <a:pPr marL="0" indent="0">
              <a:buNone/>
            </a:pPr>
            <a:r>
              <a:rPr lang="tr-TR" dirty="0" smtClean="0"/>
              <a:t>Asker							4.6</a:t>
            </a:r>
          </a:p>
          <a:p>
            <a:pPr marL="0" indent="0">
              <a:buNone/>
            </a:pPr>
            <a:r>
              <a:rPr lang="tr-TR" dirty="0" smtClean="0"/>
              <a:t>Diplomat						4.5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480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/ BULGULAR</a:t>
            </a:r>
          </a:p>
          <a:p>
            <a:pPr marL="0" indent="0">
              <a:buNone/>
            </a:pPr>
            <a:r>
              <a:rPr lang="tr-TR" sz="3000" b="1" u="sng" dirty="0" smtClean="0"/>
              <a:t>BEYAZ AMERİKALI KADIN MESLEKLERİ</a:t>
            </a:r>
            <a:r>
              <a:rPr lang="tr-TR" sz="3000" b="1" dirty="0" smtClean="0"/>
              <a:t>	 % 	</a:t>
            </a:r>
          </a:p>
          <a:p>
            <a:pPr marL="0" indent="0">
              <a:buNone/>
            </a:pPr>
            <a:r>
              <a:rPr lang="tr-TR" dirty="0" smtClean="0"/>
              <a:t>Sekreter 						15.4</a:t>
            </a:r>
          </a:p>
          <a:p>
            <a:pPr marL="0" indent="0">
              <a:buNone/>
            </a:pPr>
            <a:r>
              <a:rPr lang="tr-TR" dirty="0" smtClean="0"/>
              <a:t>Hemşire						15.0</a:t>
            </a:r>
          </a:p>
          <a:p>
            <a:pPr marL="0" indent="0">
              <a:buNone/>
            </a:pPr>
            <a:r>
              <a:rPr lang="tr-TR" dirty="0" smtClean="0"/>
              <a:t>Tiyatrocu / Balerin				8.1</a:t>
            </a:r>
          </a:p>
          <a:p>
            <a:pPr marL="0" indent="0">
              <a:buNone/>
            </a:pPr>
            <a:r>
              <a:rPr lang="tr-TR" dirty="0" smtClean="0"/>
              <a:t>Hizmetçi						6.5</a:t>
            </a:r>
          </a:p>
          <a:p>
            <a:pPr marL="0" indent="0">
              <a:buNone/>
            </a:pPr>
            <a:r>
              <a:rPr lang="tr-TR" dirty="0" smtClean="0"/>
              <a:t>Manken						5.0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63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REKLAMLAR / 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b="1" u="sng" dirty="0" smtClean="0"/>
              <a:t>KADIN					%</a:t>
            </a:r>
          </a:p>
          <a:p>
            <a:pPr marL="0" indent="0">
              <a:buNone/>
            </a:pPr>
            <a:r>
              <a:rPr lang="tr-TR" dirty="0" smtClean="0"/>
              <a:t>Ev kadını / Anne				56</a:t>
            </a:r>
          </a:p>
          <a:p>
            <a:pPr marL="0" indent="0">
              <a:buNone/>
            </a:pPr>
            <a:r>
              <a:rPr lang="tr-TR" dirty="0" smtClean="0"/>
              <a:t>Hostes					8</a:t>
            </a:r>
          </a:p>
          <a:p>
            <a:pPr marL="0" indent="0">
              <a:buNone/>
            </a:pPr>
            <a:r>
              <a:rPr lang="tr-TR" dirty="0" smtClean="0"/>
              <a:t>Manken					7</a:t>
            </a:r>
          </a:p>
          <a:p>
            <a:pPr marL="0" indent="0">
              <a:buNone/>
            </a:pPr>
            <a:r>
              <a:rPr lang="tr-TR" dirty="0" smtClean="0"/>
              <a:t>Ünlü kişi / şarkıcı / dansçı		5</a:t>
            </a:r>
          </a:p>
          <a:p>
            <a:pPr marL="0" indent="0">
              <a:buNone/>
            </a:pPr>
            <a:r>
              <a:rPr lang="tr-TR" dirty="0" smtClean="0"/>
              <a:t>Aşçı / hizmetçi				3</a:t>
            </a:r>
          </a:p>
          <a:p>
            <a:pPr marL="0" indent="0">
              <a:buNone/>
            </a:pPr>
            <a:r>
              <a:rPr lang="tr-TR" dirty="0" smtClean="0"/>
              <a:t>Sekreter / memur			3</a:t>
            </a:r>
          </a:p>
          <a:p>
            <a:pPr marL="0" indent="0">
              <a:buNone/>
            </a:pPr>
            <a:endParaRPr lang="tr-T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167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smtClean="0"/>
              <a:t>REKLAMLAR / 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b="1" u="sng" dirty="0" smtClean="0"/>
              <a:t>ERKEK					%</a:t>
            </a:r>
          </a:p>
          <a:p>
            <a:pPr marL="0" indent="0">
              <a:buNone/>
            </a:pPr>
            <a:r>
              <a:rPr lang="tr-TR" dirty="0" smtClean="0"/>
              <a:t>Koca / Baba					14</a:t>
            </a:r>
          </a:p>
          <a:p>
            <a:pPr marL="0" indent="0">
              <a:buNone/>
            </a:pPr>
            <a:r>
              <a:rPr lang="tr-TR" dirty="0" smtClean="0"/>
              <a:t>Profesyonel Atlet				12</a:t>
            </a:r>
          </a:p>
          <a:p>
            <a:pPr marL="0" indent="0">
              <a:buNone/>
            </a:pPr>
            <a:r>
              <a:rPr lang="tr-TR" dirty="0" smtClean="0"/>
              <a:t>Ünlü kişi					8</a:t>
            </a:r>
          </a:p>
          <a:p>
            <a:pPr marL="0" indent="0">
              <a:buNone/>
            </a:pPr>
            <a:r>
              <a:rPr lang="tr-TR" dirty="0" smtClean="0"/>
              <a:t>İnşaat işçisi					7</a:t>
            </a:r>
          </a:p>
          <a:p>
            <a:pPr marL="0" indent="0">
              <a:buNone/>
            </a:pPr>
            <a:r>
              <a:rPr lang="tr-TR" dirty="0" smtClean="0"/>
              <a:t>Satıcı						6</a:t>
            </a:r>
          </a:p>
          <a:p>
            <a:pPr marL="0" indent="0">
              <a:buNone/>
            </a:pPr>
            <a:r>
              <a:rPr lang="tr-TR" dirty="0" smtClean="0"/>
              <a:t>İşadamı					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4440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smtClean="0"/>
              <a:t>REKLAMLAR / Amerikan Televizyonunda Irk ve Cinsiyete göre Meslek Dağılımı </a:t>
            </a:r>
            <a:r>
              <a:rPr lang="tr-TR" b="1" u="sng" dirty="0" smtClean="0"/>
              <a:t>(TEMSİL)</a:t>
            </a:r>
            <a:r>
              <a:rPr lang="tr-TR" b="1" dirty="0" smtClean="0"/>
              <a:t> </a:t>
            </a:r>
          </a:p>
          <a:p>
            <a:pPr marL="0" indent="0">
              <a:buNone/>
            </a:pPr>
            <a:r>
              <a:rPr lang="tr-TR" b="1" u="sng" dirty="0" smtClean="0"/>
              <a:t>ERKEK					%</a:t>
            </a:r>
          </a:p>
          <a:p>
            <a:pPr marL="0" indent="0">
              <a:buNone/>
            </a:pPr>
            <a:r>
              <a:rPr lang="tr-TR" dirty="0" smtClean="0"/>
              <a:t>Pilot						6</a:t>
            </a:r>
          </a:p>
          <a:p>
            <a:pPr marL="0" indent="0">
              <a:buNone/>
            </a:pPr>
            <a:r>
              <a:rPr lang="tr-TR" dirty="0" smtClean="0"/>
              <a:t>Suçlu						5</a:t>
            </a:r>
          </a:p>
          <a:p>
            <a:pPr marL="0" indent="0">
              <a:buNone/>
            </a:pPr>
            <a:r>
              <a:rPr lang="tr-TR" dirty="0" smtClean="0"/>
              <a:t>Makinist					3</a:t>
            </a:r>
          </a:p>
          <a:p>
            <a:pPr marL="0" indent="0">
              <a:buNone/>
            </a:pPr>
            <a:r>
              <a:rPr lang="tr-TR" dirty="0" smtClean="0"/>
              <a:t>Avukat					3</a:t>
            </a:r>
          </a:p>
          <a:p>
            <a:pPr marL="0" indent="0">
              <a:buNone/>
            </a:pPr>
            <a:r>
              <a:rPr lang="tr-TR" dirty="0" smtClean="0"/>
              <a:t>Radyo / TV Muhabiri			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9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Meslek stereotipleri televizyon ve reklam için aynıdır.</a:t>
            </a:r>
          </a:p>
          <a:p>
            <a:r>
              <a:rPr lang="tr-TR" dirty="0" smtClean="0"/>
              <a:t>Kadınlar </a:t>
            </a:r>
            <a:r>
              <a:rPr lang="tr-TR" i="1" dirty="0" smtClean="0"/>
              <a:t>domestik </a:t>
            </a:r>
            <a:r>
              <a:rPr lang="tr-TR" dirty="0" smtClean="0"/>
              <a:t>temsil edilir.</a:t>
            </a:r>
          </a:p>
          <a:p>
            <a:r>
              <a:rPr lang="tr-TR" dirty="0" smtClean="0"/>
              <a:t>Erkekler dış mekanda gösterilir.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362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3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5925"/>
            <a:ext cx="8229600" cy="4114512"/>
          </a:xfrm>
        </p:spPr>
        <p:txBody>
          <a:bodyPr/>
          <a:lstStyle/>
          <a:p>
            <a:pPr marL="0" indent="0">
              <a:buNone/>
            </a:pPr>
            <a:r>
              <a:rPr lang="tr-TR" b="1" dirty="0" smtClean="0"/>
              <a:t>Televizyon Dramalarında Gender ve ‘aileye sahip olma’ temsili</a:t>
            </a:r>
          </a:p>
          <a:p>
            <a:pPr marL="0" indent="0">
              <a:buNone/>
            </a:pPr>
            <a:r>
              <a:rPr lang="tr-TR" dirty="0" smtClean="0"/>
              <a:t>Başrol oyuncusu </a:t>
            </a:r>
            <a:r>
              <a:rPr lang="tr-TR" b="1" dirty="0" smtClean="0"/>
              <a:t>üç erkekten biri</a:t>
            </a:r>
            <a:r>
              <a:rPr lang="tr-TR" dirty="0" smtClean="0"/>
              <a:t> evlidir ya da evlenmeye niyetlidir.</a:t>
            </a:r>
          </a:p>
          <a:p>
            <a:pPr marL="0" indent="0">
              <a:buNone/>
            </a:pPr>
            <a:r>
              <a:rPr lang="tr-TR" dirty="0" smtClean="0"/>
              <a:t>Başrol oyuncusu </a:t>
            </a:r>
            <a:r>
              <a:rPr lang="tr-TR" b="1" dirty="0" smtClean="0"/>
              <a:t>üç kadından ikisi</a:t>
            </a:r>
            <a:r>
              <a:rPr lang="tr-TR" dirty="0" smtClean="0"/>
              <a:t> evlidir ya da evlenmeye niyetlidir.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668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ANAAKIM KURAMLAR VE YÖNTEM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Evrensel ve nesnel bir gerçekliğin varolduğuna inanılır.</a:t>
            </a:r>
          </a:p>
          <a:p>
            <a:r>
              <a:rPr lang="tr-TR" dirty="0" smtClean="0"/>
              <a:t>Nesnel gerçekliği araştıracak yöntemin geliştirilebileceğine inanılır.</a:t>
            </a:r>
          </a:p>
          <a:p>
            <a:r>
              <a:rPr lang="tr-TR" dirty="0" smtClean="0"/>
              <a:t>Varsayımların kanıtlanabileceğine / reddebileceğine inanılır.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557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3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Televizyon Dramalarında Gender ve ‘aşk ve cinsellik’ temsili</a:t>
            </a:r>
          </a:p>
          <a:p>
            <a:pPr marL="0" indent="0">
              <a:buNone/>
            </a:pPr>
            <a:r>
              <a:rPr lang="tr-TR" b="1" dirty="0" smtClean="0"/>
              <a:t>Beş erkekten birisi</a:t>
            </a:r>
            <a:r>
              <a:rPr lang="tr-TR" dirty="0" smtClean="0"/>
              <a:t> cinsel açıdan uygun yaş grubundadır.</a:t>
            </a:r>
          </a:p>
          <a:p>
            <a:pPr marL="0" indent="0">
              <a:buNone/>
            </a:pPr>
            <a:r>
              <a:rPr lang="tr-TR" b="1" dirty="0" smtClean="0"/>
              <a:t>İki kadından birisi</a:t>
            </a:r>
            <a:r>
              <a:rPr lang="tr-TR" dirty="0" smtClean="0"/>
              <a:t> cinsel açıdan uygun yaş grubundadır.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99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3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Bulgu</a:t>
            </a:r>
          </a:p>
          <a:p>
            <a:pPr marL="0" indent="0">
              <a:buNone/>
            </a:pPr>
            <a:r>
              <a:rPr lang="tr-TR" dirty="0" smtClean="0"/>
              <a:t>Aileye sahip olmak, aşk ve cinsellik kadının birincil görevlerindendir.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33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4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İçerik çözümlemesinde sadece metne değil, görsel / biçimsel unsurlara da dikkat edilebilir.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 smtClean="0"/>
              <a:t>Araştırmanın konusu:</a:t>
            </a:r>
          </a:p>
          <a:p>
            <a:pPr marL="0" indent="0">
              <a:buNone/>
            </a:pPr>
            <a:r>
              <a:rPr lang="tr-TR" dirty="0" smtClean="0"/>
              <a:t>Kız ve erkek çocuk oyuncaklarının reklamlarının biçimsel karşılaştırılması (</a:t>
            </a:r>
            <a:r>
              <a:rPr lang="tr-TR" i="1" dirty="0" smtClean="0"/>
              <a:t>gender</a:t>
            </a:r>
            <a:r>
              <a:rPr lang="tr-TR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654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ÖRNEK ARAŞTIRMA 4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Bulgu</a:t>
            </a:r>
          </a:p>
          <a:p>
            <a:pPr marL="0" indent="0">
              <a:buNone/>
            </a:pPr>
            <a:r>
              <a:rPr lang="tr-TR" dirty="0" smtClean="0"/>
              <a:t>Erkek çocuk oyuncak reklamlarında daha fazla görüntü ve </a:t>
            </a:r>
            <a:r>
              <a:rPr lang="tr-TR" u="sng" dirty="0" smtClean="0"/>
              <a:t>çekim</a:t>
            </a:r>
            <a:r>
              <a:rPr lang="tr-TR" dirty="0" smtClean="0"/>
              <a:t> vardır.</a:t>
            </a:r>
          </a:p>
          <a:p>
            <a:pPr marL="0" indent="0">
              <a:buNone/>
            </a:pPr>
            <a:r>
              <a:rPr lang="tr-TR" dirty="0" smtClean="0"/>
              <a:t>Bu nedenle daha etkindir.</a:t>
            </a:r>
          </a:p>
          <a:p>
            <a:pPr marL="0" indent="0">
              <a:buNone/>
            </a:pPr>
            <a:r>
              <a:rPr lang="tr-TR" dirty="0" smtClean="0"/>
              <a:t>Reklam biçemi toplumsallaşmaya katkıda bulunur, erkekler daha etkin, kadınlar daha edilgen olarak konumlanır.</a:t>
            </a:r>
          </a:p>
          <a:p>
            <a:pPr marL="0" indent="0">
              <a:buNone/>
            </a:pPr>
            <a:r>
              <a:rPr lang="tr-TR" b="1" dirty="0" smtClean="0"/>
              <a:t>Tartışma: </a:t>
            </a:r>
            <a:r>
              <a:rPr lang="tr-TR" dirty="0" smtClean="0"/>
              <a:t>Aşırıyorum?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3291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ÖNEMLİ NOT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İçerik çözümlemesinde </a:t>
            </a:r>
            <a:r>
              <a:rPr lang="tr-TR" b="1" dirty="0" smtClean="0"/>
              <a:t>saymak</a:t>
            </a:r>
            <a:r>
              <a:rPr lang="tr-TR" dirty="0" smtClean="0"/>
              <a:t> önemli bir yöntemdir.</a:t>
            </a:r>
          </a:p>
          <a:p>
            <a:pPr marL="0" indent="0">
              <a:buNone/>
            </a:pPr>
            <a:r>
              <a:rPr lang="tr-TR" dirty="0" smtClean="0"/>
              <a:t>Saymak bir </a:t>
            </a:r>
            <a:r>
              <a:rPr lang="tr-TR" b="1" dirty="0" smtClean="0"/>
              <a:t>karşılaştırmayı</a:t>
            </a:r>
            <a:r>
              <a:rPr lang="tr-TR" dirty="0" smtClean="0"/>
              <a:t> içerir.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26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b="1" dirty="0" smtClean="0"/>
              <a:t>İÇERİK ÇÖZÜMLEMESİ: SORUNLU YANLAR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İçerik çözümlemesi ‘</a:t>
            </a:r>
            <a:r>
              <a:rPr lang="tr-TR" b="1" dirty="0" smtClean="0"/>
              <a:t>niçin</a:t>
            </a:r>
            <a:r>
              <a:rPr lang="tr-TR" dirty="0" smtClean="0"/>
              <a:t>’ sorusuna yanıt vermemize yardımcı olmaz. [Glasgow Media University Group’un araştırması]</a:t>
            </a:r>
          </a:p>
          <a:p>
            <a:r>
              <a:rPr lang="tr-TR" dirty="0" smtClean="0"/>
              <a:t>İçerik çözümlemesinin temel sorunu, bizi ‘ne olmuş yani’ (</a:t>
            </a:r>
            <a:r>
              <a:rPr lang="tr-TR" i="1" dirty="0" smtClean="0"/>
              <a:t>so what?</a:t>
            </a:r>
            <a:r>
              <a:rPr lang="tr-TR" dirty="0" smtClean="0"/>
              <a:t>) sorusuyla başbaşa bırakmasıdır. [Futbol Araştırması]</a:t>
            </a:r>
          </a:p>
          <a:p>
            <a:r>
              <a:rPr lang="tr-TR" dirty="0" smtClean="0"/>
              <a:t>İçerik çözümlemesi spekülatif ve geniş ölçekli sorulara yanıt vermez.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578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ÖRNEK ARAŞTIRMA 5 (</a:t>
            </a:r>
            <a:r>
              <a:rPr lang="tr-TR" b="1" dirty="0" smtClean="0">
                <a:solidFill>
                  <a:srgbClr val="C00000"/>
                </a:solidFill>
              </a:rPr>
              <a:t>GEORGE GERBNER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 smtClean="0"/>
              <a:t>Televizyon ve Şiddet Araştırması: Veriler</a:t>
            </a:r>
          </a:p>
          <a:p>
            <a:pPr marL="0" indent="0">
              <a:buNone/>
            </a:pPr>
            <a:r>
              <a:rPr lang="tr-TR" dirty="0" smtClean="0"/>
              <a:t>Her on yapımdan sekizi şiddet içerir.</a:t>
            </a:r>
          </a:p>
          <a:p>
            <a:pPr marL="0" indent="0">
              <a:buNone/>
            </a:pPr>
            <a:r>
              <a:rPr lang="tr-TR" dirty="0" smtClean="0"/>
              <a:t>On başrol oyuncusundan beşi şiddete başvurmuştur.</a:t>
            </a:r>
          </a:p>
          <a:p>
            <a:pPr marL="0" indent="0">
              <a:buNone/>
            </a:pPr>
            <a:r>
              <a:rPr lang="tr-TR" dirty="0" smtClean="0"/>
              <a:t>On başrol oyuncusundan altısı şiddete maruz kalmıştır.</a:t>
            </a:r>
          </a:p>
          <a:p>
            <a:pPr marL="0" indent="0">
              <a:buNone/>
            </a:pPr>
            <a:r>
              <a:rPr lang="tr-TR" dirty="0" smtClean="0"/>
              <a:t>Haftada 400 kişi öldürülmüştür.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9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ÖRNEK ARAŞTIRMA 5 (</a:t>
            </a:r>
            <a:r>
              <a:rPr lang="tr-TR" b="1" dirty="0" smtClean="0">
                <a:solidFill>
                  <a:srgbClr val="C00000"/>
                </a:solidFill>
              </a:rPr>
              <a:t>GEORGE GERBNER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r>
              <a:rPr lang="tr-TR" b="1" dirty="0" smtClean="0"/>
              <a:t>Televizyon ve Şiddet Araştırması: Veriler</a:t>
            </a:r>
          </a:p>
          <a:p>
            <a:pPr marL="0" indent="0">
              <a:buNone/>
            </a:pPr>
            <a:r>
              <a:rPr lang="tr-TR" b="1" dirty="0" smtClean="0"/>
              <a:t>Yaş			Öldüren		Öldürülen</a:t>
            </a:r>
          </a:p>
          <a:p>
            <a:pPr marL="0" indent="0">
              <a:buNone/>
            </a:pPr>
            <a:r>
              <a:rPr lang="tr-TR" dirty="0" smtClean="0"/>
              <a:t>Genç			5			1</a:t>
            </a:r>
          </a:p>
          <a:p>
            <a:pPr marL="0" indent="0">
              <a:buNone/>
            </a:pPr>
            <a:r>
              <a:rPr lang="tr-TR" dirty="0" smtClean="0"/>
              <a:t>Orta Yaşlı 		2			1</a:t>
            </a:r>
          </a:p>
          <a:p>
            <a:pPr marL="0" indent="0">
              <a:buNone/>
            </a:pPr>
            <a:r>
              <a:rPr lang="tr-TR" dirty="0" smtClean="0"/>
              <a:t>Yaşlı			1			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869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ÖRNEK ARAŞTIRMA 5 (</a:t>
            </a:r>
            <a:r>
              <a:rPr lang="tr-TR" b="1" dirty="0" smtClean="0">
                <a:solidFill>
                  <a:srgbClr val="C00000"/>
                </a:solidFill>
              </a:rPr>
              <a:t>GEORGE GERBNER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Televizyon ve Şiddet Araştırması: Veriler</a:t>
            </a:r>
          </a:p>
          <a:p>
            <a:pPr marL="0" indent="0">
              <a:buNone/>
            </a:pPr>
            <a:r>
              <a:rPr lang="tr-TR" b="1" dirty="0" smtClean="0"/>
              <a:t>Sınıf			Öldüren		Öldürülen</a:t>
            </a:r>
          </a:p>
          <a:p>
            <a:pPr marL="0" indent="0">
              <a:buNone/>
            </a:pPr>
            <a:r>
              <a:rPr lang="tr-TR" dirty="0" smtClean="0"/>
              <a:t>Üst			1			1</a:t>
            </a:r>
          </a:p>
          <a:p>
            <a:pPr marL="0" indent="0">
              <a:buNone/>
            </a:pPr>
            <a:r>
              <a:rPr lang="tr-TR" dirty="0" smtClean="0"/>
              <a:t>Orta 			3			1</a:t>
            </a:r>
          </a:p>
          <a:p>
            <a:pPr marL="0" indent="0">
              <a:buNone/>
            </a:pPr>
            <a:r>
              <a:rPr lang="tr-TR" dirty="0" smtClean="0"/>
              <a:t>Alt			1			1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16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ÖRNEK ARAŞTIRMA 5 (</a:t>
            </a:r>
            <a:r>
              <a:rPr lang="tr-TR" b="1" dirty="0" smtClean="0">
                <a:solidFill>
                  <a:srgbClr val="C00000"/>
                </a:solidFill>
              </a:rPr>
              <a:t>GEORGE GERBNER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Televizyon ve Şiddet Araştırması: Veriler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Etnik Grup		Öldürenler		Öldürülenler</a:t>
            </a:r>
          </a:p>
          <a:p>
            <a:pPr marL="0" indent="0">
              <a:buNone/>
            </a:pPr>
            <a:r>
              <a:rPr lang="tr-TR" dirty="0" smtClean="0"/>
              <a:t>Beyaz Amerikalı	4			1</a:t>
            </a:r>
          </a:p>
          <a:p>
            <a:pPr marL="0" indent="0">
              <a:buNone/>
            </a:pPr>
            <a:r>
              <a:rPr lang="tr-TR" dirty="0" smtClean="0"/>
              <a:t>Beyaz Yabancı	3			2</a:t>
            </a:r>
          </a:p>
          <a:p>
            <a:pPr marL="0" indent="0">
              <a:buNone/>
            </a:pPr>
            <a:r>
              <a:rPr lang="tr-TR" dirty="0" smtClean="0"/>
              <a:t>Beyaz Olmayan	1			1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b="1" dirty="0" smtClean="0"/>
              <a:t>Not: </a:t>
            </a:r>
            <a:r>
              <a:rPr lang="tr-TR" dirty="0" smtClean="0"/>
              <a:t>Yorumlayalım.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45983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ANAAKIM BİR YÖNTEM:                        İÇERİK ÇÖZÜMLEMESİ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İletişim iletilerini açık, net, nesnel, ölçülebiir ve doğrulanabilir bir şekilde açıklamaya çalışır.</a:t>
            </a:r>
          </a:p>
          <a:p>
            <a:r>
              <a:rPr lang="tr-TR" dirty="0" smtClean="0"/>
              <a:t>Düzanlamsal düzey çözümlenir (sınıfta konuşulacak).</a:t>
            </a:r>
          </a:p>
          <a:p>
            <a:r>
              <a:rPr lang="tr-TR" dirty="0" smtClean="0"/>
              <a:t>Örneklemin büyük tutulması önemlidir.</a:t>
            </a:r>
          </a:p>
          <a:p>
            <a:r>
              <a:rPr lang="tr-TR" dirty="0" smtClean="0"/>
              <a:t>Metinlerde araştırılan konunun kaç kez geçtiği </a:t>
            </a:r>
            <a:r>
              <a:rPr lang="tr-TR" b="1" u="sng" dirty="0" smtClean="0"/>
              <a:t>sayılır</a:t>
            </a:r>
            <a:r>
              <a:rPr lang="tr-T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ÖRNEK ARAŞTIRMA 5 (</a:t>
            </a:r>
            <a:r>
              <a:rPr lang="tr-TR" b="1" dirty="0" smtClean="0">
                <a:solidFill>
                  <a:srgbClr val="C00000"/>
                </a:solidFill>
              </a:rPr>
              <a:t>GEORGE GERBNER</a:t>
            </a:r>
            <a:r>
              <a:rPr lang="tr-TR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Öldürülenin kimliği toplumsal değerlerle ilgili önemli bulgular sunar.</a:t>
            </a:r>
          </a:p>
          <a:p>
            <a:pPr>
              <a:buFontTx/>
              <a:buChar char="-"/>
            </a:pPr>
            <a:r>
              <a:rPr lang="tr-TR" dirty="0" smtClean="0"/>
              <a:t>Yaşamının en dinç devresindeki (18-30), beyaz, orta sınıf erkeğin öldürülmesi nadirdir</a:t>
            </a:r>
          </a:p>
          <a:p>
            <a:pPr>
              <a:buFontTx/>
              <a:buChar char="-"/>
            </a:pPr>
            <a:r>
              <a:rPr lang="tr-TR" dirty="0" smtClean="0"/>
              <a:t>Orta sınıf, beyaz ve genç olmak toplumsal olarak değerli kabul edilir.</a:t>
            </a:r>
          </a:p>
          <a:p>
            <a:pPr>
              <a:buFontTx/>
              <a:buChar char="-"/>
            </a:pPr>
            <a:r>
              <a:rPr lang="tr-TR" dirty="0" smtClean="0"/>
              <a:t>Kahramanlar en yüksek değer atfedilen toplumsal gruplardan çıkar. Kurbanlar ise tam tersi.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7193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                       ÖRNEK ARAŞTIRMA 1 (PAISLEY)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r>
              <a:rPr lang="tr-TR" b="1" dirty="0" smtClean="0"/>
              <a:t>Araştırmanın Konusu: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Nixon ve Kennedy’nin 1960 seçimleri sırasında katıldıkları dört televizyon kanalında kullandıkları dilin içerik çözümlemesi yoluyla ‘kavgacılık’ ve ‘uzlaşmacılık’ üzerinden değerlendirilmesi.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74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                       ÖRNEK ARAŞTIRMA 1 (PAISLEY)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Kullanılan Yöntem:</a:t>
            </a:r>
          </a:p>
          <a:p>
            <a:pPr marL="0" indent="0">
              <a:buNone/>
            </a:pPr>
            <a:r>
              <a:rPr lang="tr-TR" dirty="0" smtClean="0"/>
              <a:t>Bu dört televizyon programında adayların kullandığı </a:t>
            </a:r>
            <a:r>
              <a:rPr lang="tr-TR" i="1" dirty="0" smtClean="0"/>
              <a:t>antlaşma, saldırı, savaş </a:t>
            </a:r>
            <a:r>
              <a:rPr lang="tr-TR" dirty="0" smtClean="0"/>
              <a:t>sözcükleri </a:t>
            </a:r>
            <a:r>
              <a:rPr lang="tr-TR" b="1" dirty="0" smtClean="0"/>
              <a:t>sayılmıştır</a:t>
            </a:r>
            <a:r>
              <a:rPr lang="tr-TR" dirty="0" smtClean="0"/>
              <a:t>.</a:t>
            </a:r>
          </a:p>
          <a:p>
            <a:pPr>
              <a:buFont typeface="Arial" charset="0"/>
              <a:buChar char="•"/>
            </a:pPr>
            <a:r>
              <a:rPr lang="tr-TR" b="1" dirty="0" smtClean="0"/>
              <a:t>Araştırmanın bilimsel bir nesnellik iddiası vardır.</a:t>
            </a:r>
          </a:p>
          <a:p>
            <a:pPr>
              <a:buFont typeface="Arial" charset="0"/>
              <a:buChar char="•"/>
            </a:pPr>
            <a:r>
              <a:rPr lang="tr-TR" dirty="0" smtClean="0"/>
              <a:t>Metinsel çözümlemenin daha</a:t>
            </a:r>
            <a:r>
              <a:rPr lang="tr-TR" b="1" dirty="0" smtClean="0"/>
              <a:t> edebi biçimlerine karşıttır.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82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                       ÖRNEK ARAŞTIRMA 1 (PAISLEY)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Her 2500 kelimede kullanım sıklığı</a:t>
            </a:r>
          </a:p>
          <a:p>
            <a:pPr marL="0" indent="0">
              <a:buNone/>
            </a:pPr>
            <a:r>
              <a:rPr lang="tr-TR" u="sng" dirty="0" smtClean="0"/>
              <a:t>Sözcük		Kennedy		Nixon</a:t>
            </a:r>
          </a:p>
          <a:p>
            <a:pPr marL="0" indent="0">
              <a:buNone/>
            </a:pPr>
            <a:r>
              <a:rPr lang="tr-TR" i="1" dirty="0" smtClean="0"/>
              <a:t>Antlaşma		14			4</a:t>
            </a:r>
          </a:p>
          <a:p>
            <a:pPr marL="0" indent="0">
              <a:buNone/>
            </a:pPr>
            <a:r>
              <a:rPr lang="tr-TR" i="1" dirty="0" smtClean="0"/>
              <a:t>Saldırı		6			12</a:t>
            </a:r>
          </a:p>
          <a:p>
            <a:pPr marL="0" indent="0">
              <a:buNone/>
            </a:pPr>
            <a:r>
              <a:rPr lang="tr-TR" i="1" dirty="0" smtClean="0"/>
              <a:t>Savaş		12			18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590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                       ÖRNEK ARAŞTIRMA 1 (PAISLEY)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Araştırmanın sonucu:</a:t>
            </a:r>
          </a:p>
          <a:p>
            <a:pPr marL="0" indent="0">
              <a:buNone/>
            </a:pPr>
            <a:r>
              <a:rPr lang="tr-TR" dirty="0" smtClean="0"/>
              <a:t>Nixon’ın tutumu daha kavgacı,</a:t>
            </a:r>
          </a:p>
          <a:p>
            <a:pPr marL="0" indent="0">
              <a:buNone/>
            </a:pPr>
            <a:r>
              <a:rPr lang="tr-TR" dirty="0" smtClean="0"/>
              <a:t>Kennedy’nin tutumu ise daha uzlaşmacıdır.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18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>İÇERİK ÇÖZÜMLEMESİ:                        ÖRNEK ARAŞTIRMA 2 </a:t>
            </a:r>
            <a:r>
              <a:rPr lang="tr-TR" sz="3300" b="1" dirty="0" smtClean="0"/>
              <a:t>(SEGGAR VE WHEELER)</a:t>
            </a:r>
            <a:endParaRPr lang="en-US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 smtClean="0"/>
              <a:t>Araştırmanın Konusu:</a:t>
            </a:r>
          </a:p>
          <a:p>
            <a:pPr marL="0" indent="0">
              <a:buNone/>
            </a:pPr>
            <a:r>
              <a:rPr lang="tr-TR" dirty="0" smtClean="0"/>
              <a:t>Televizyondaki meslek </a:t>
            </a:r>
            <a:r>
              <a:rPr lang="tr-TR" b="1" i="1" dirty="0" smtClean="0"/>
              <a:t>stereotiplerinin</a:t>
            </a:r>
            <a:r>
              <a:rPr lang="tr-TR" dirty="0" smtClean="0"/>
              <a:t> </a:t>
            </a:r>
            <a:r>
              <a:rPr lang="tr-TR" b="1" i="1" dirty="0" smtClean="0"/>
              <a:t>gender </a:t>
            </a:r>
            <a:r>
              <a:rPr lang="tr-TR" b="1" dirty="0" smtClean="0"/>
              <a:t>ve etnik grup (neden ırk değil?)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683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tr-TR" sz="3400" b="1" dirty="0" smtClean="0"/>
              <a:t>İÇERİK ÇÖZÜMLEMESİ: ÖRNEK ARAŞTIRMA 2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596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800" b="1" dirty="0" smtClean="0"/>
              <a:t>Amerikan Televizyonunda Irk ve Cinsiyete göre Meslek Dağılımı </a:t>
            </a:r>
            <a:r>
              <a:rPr lang="tr-TR" sz="2800" b="1" u="sng" dirty="0" smtClean="0"/>
              <a:t>(TEMSİL) / </a:t>
            </a:r>
            <a:r>
              <a:rPr lang="tr-TR" sz="2800" b="1" dirty="0" smtClean="0"/>
              <a:t>BULGULAR			</a:t>
            </a:r>
          </a:p>
          <a:p>
            <a:pPr marL="0" indent="0">
              <a:buNone/>
            </a:pPr>
            <a:r>
              <a:rPr lang="tr-TR" sz="2800" b="1" u="sng" dirty="0" smtClean="0"/>
              <a:t>SİYAH ERKEK MESLEKLERİ</a:t>
            </a:r>
            <a:r>
              <a:rPr lang="tr-TR" sz="2800" b="1" dirty="0" smtClean="0"/>
              <a:t>	 	% 	</a:t>
            </a:r>
          </a:p>
          <a:p>
            <a:pPr marL="0" indent="0">
              <a:buNone/>
            </a:pPr>
            <a:r>
              <a:rPr lang="tr-TR" sz="2800" dirty="0" smtClean="0"/>
              <a:t>Diplomat					18.9</a:t>
            </a:r>
          </a:p>
          <a:p>
            <a:pPr marL="0" indent="0">
              <a:buNone/>
            </a:pPr>
            <a:r>
              <a:rPr lang="tr-TR" sz="2800" dirty="0" smtClean="0"/>
              <a:t>Müzisyen 					13.7</a:t>
            </a:r>
          </a:p>
          <a:p>
            <a:pPr marL="0" indent="0">
              <a:buNone/>
            </a:pPr>
            <a:r>
              <a:rPr lang="tr-TR" sz="2800" dirty="0" smtClean="0"/>
              <a:t>Polis						9.5</a:t>
            </a:r>
          </a:p>
          <a:p>
            <a:pPr marL="0" indent="0">
              <a:buNone/>
            </a:pPr>
            <a:r>
              <a:rPr lang="tr-TR" sz="2800" dirty="0" smtClean="0"/>
              <a:t>Koruma					9.5</a:t>
            </a:r>
          </a:p>
          <a:p>
            <a:pPr marL="0" indent="0">
              <a:buNone/>
            </a:pPr>
            <a:r>
              <a:rPr lang="tr-TR" sz="2800" dirty="0" smtClean="0"/>
              <a:t>Asker						5.3</a:t>
            </a:r>
          </a:p>
          <a:p>
            <a:pPr marL="0" indent="0">
              <a:buNone/>
            </a:pPr>
            <a:r>
              <a:rPr lang="tr-TR" sz="2800" dirty="0" smtClean="0"/>
              <a:t>Not: Morgan Freeman, Denzel Washington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4590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835</Words>
  <Application>Microsoft Office PowerPoint</Application>
  <PresentationFormat>Ekran Gösterisi (4:3)</PresentationFormat>
  <Paragraphs>190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1" baseType="lpstr">
      <vt:lpstr>Office Theme</vt:lpstr>
      <vt:lpstr>ANAAKIM KURAMLAR VE YÖNTEM</vt:lpstr>
      <vt:lpstr>ANAAKIM KURAMLAR VE YÖNTEM</vt:lpstr>
      <vt:lpstr>ANAAKIM BİR YÖNTEM:                        İÇERİK ÇÖZÜMLEMESİ</vt:lpstr>
      <vt:lpstr>İÇERİK ÇÖZÜMLEMESİ:                        ÖRNEK ARAŞTIRMA 1 (PAISLEY)</vt:lpstr>
      <vt:lpstr>İÇERİK ÇÖZÜMLEMESİ:                        ÖRNEK ARAŞTIRMA 1 (PAISLEY)</vt:lpstr>
      <vt:lpstr>İÇERİK ÇÖZÜMLEMESİ:                        ÖRNEK ARAŞTIRMA 1 (PAISLEY)</vt:lpstr>
      <vt:lpstr>İÇERİK ÇÖZÜMLEMESİ:                        ÖRNEK ARAŞTIRMA 1 (PAISLEY)</vt:lpstr>
      <vt:lpstr>İÇERİK ÇÖZÜMLEMESİ:                        ÖRNEK ARAŞTIRMA 2 (SEGGAR VE WHEELER)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2</vt:lpstr>
      <vt:lpstr>İÇERİK ÇÖZÜMLEMESİ: ÖRNEK ARAŞTIRMA 3</vt:lpstr>
      <vt:lpstr>İÇERİK ÇÖZÜMLEMESİ: ÖRNEK ARAŞTIRMA 3</vt:lpstr>
      <vt:lpstr>İÇERİK ÇÖZÜMLEMESİ: ÖRNEK ARAŞTIRMA 3</vt:lpstr>
      <vt:lpstr>İÇERİK ÇÖZÜMLEMESİ: ÖRNEK ARAŞTIRMA 4</vt:lpstr>
      <vt:lpstr>İÇERİK ÇÖZÜMLEMESİ: ÖRNEK ARAŞTIRMA 4</vt:lpstr>
      <vt:lpstr>İÇERİK ÇÖZÜMLEMESİ: ÖNEMLİ NOT</vt:lpstr>
      <vt:lpstr>İÇERİK ÇÖZÜMLEMESİ: SORUNLU YANLAR</vt:lpstr>
      <vt:lpstr>İÇERİK ÇÖZÜMLEMESİ: ÖRNEK ARAŞTIRMA 5 (GEORGE GERBNER)</vt:lpstr>
      <vt:lpstr>İÇERİK ÇÖZÜMLEMESİ: ÖRNEK ARAŞTIRMA 5 (GEORGE GERBNER)</vt:lpstr>
      <vt:lpstr>İÇERİK ÇÖZÜMLEMESİ: ÖRNEK ARAŞTIRMA 5 (GEORGE GERBNER)</vt:lpstr>
      <vt:lpstr>İÇERİK ÇÖZÜMLEMESİ: ÖRNEK ARAŞTIRMA 5 (GEORGE GERBNER)</vt:lpstr>
      <vt:lpstr>İÇERİK ÇÖZÜMLEMESİ: ÖRNEK ARAŞTIRMA 5 (GEORGE GERBNER)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ANAAKIM KURAMLAR VE YÖNTEM</dc:title>
  <dc:creator>deniz</dc:creator>
  <cp:lastModifiedBy>BİDB</cp:lastModifiedBy>
  <cp:revision>16</cp:revision>
  <dcterms:created xsi:type="dcterms:W3CDTF">2014-11-23T08:53:36Z</dcterms:created>
  <dcterms:modified xsi:type="dcterms:W3CDTF">2015-01-05T14:08:06Z</dcterms:modified>
</cp:coreProperties>
</file>