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3" r:id="rId14"/>
    <p:sldId id="269" r:id="rId15"/>
    <p:sldId id="270" r:id="rId16"/>
    <p:sldId id="271" r:id="rId17"/>
    <p:sldId id="272" r:id="rId18"/>
    <p:sldId id="274" r:id="rId19"/>
    <p:sldId id="276" r:id="rId20"/>
    <p:sldId id="277" r:id="rId21"/>
    <p:sldId id="278" r:id="rId22"/>
    <p:sldId id="273" r:id="rId23"/>
    <p:sldId id="281" r:id="rId24"/>
    <p:sldId id="282" r:id="rId25"/>
    <p:sldId id="283" r:id="rId26"/>
    <p:sldId id="284" r:id="rId27"/>
    <p:sldId id="275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5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99246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7095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17833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02328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7958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2965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200028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218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65204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90177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5272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16983-22DC-46B3-9551-F2B12A7FC49E}" type="datetimeFigureOut">
              <a:rPr lang="en-US" smtClean="0"/>
              <a:pPr/>
              <a:t>1/5/2015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EF3DB-93C0-40D5-93F4-A170A70D49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501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ANAAKIM İLETİŞİM KURAMLARI VE YÖNTEM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>
                <a:solidFill>
                  <a:schemeClr val="tx1"/>
                </a:solidFill>
              </a:rPr>
              <a:t>ALIMLAMA ANALİZİ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405448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ANKETTE YER ALAN İFADELER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Yarışmacıların yaptıkları yanlışlara gülerim.</a:t>
            </a:r>
          </a:p>
          <a:p>
            <a:r>
              <a:rPr lang="tr-TR" dirty="0" smtClean="0"/>
              <a:t>Program bittiğinde bu program üzerine sohbet etme olanığı doğar.</a:t>
            </a:r>
          </a:p>
          <a:p>
            <a:r>
              <a:rPr lang="tr-TR" dirty="0" smtClean="0"/>
              <a:t>Yarışmaya katılmayı heyecan verici bulurum.</a:t>
            </a:r>
          </a:p>
          <a:p>
            <a:r>
              <a:rPr lang="tr-TR" dirty="0" smtClean="0"/>
              <a:t>Yarışma izlemeyi eğitici bulurum.</a:t>
            </a:r>
          </a:p>
          <a:p>
            <a:pPr marL="0" indent="0">
              <a:buNone/>
            </a:pP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xmlns="" val="2583448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ANKETTE YER ALAN İFADELER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Desteklediğim tarafın kazanmasından mutluluk duyarım.</a:t>
            </a:r>
          </a:p>
          <a:p>
            <a:r>
              <a:rPr lang="tr-TR" dirty="0" smtClean="0"/>
              <a:t>Yarışmalar hakkında başkalarıyla konuşmak isterim.</a:t>
            </a:r>
          </a:p>
          <a:p>
            <a:r>
              <a:rPr lang="tr-TR" dirty="0" smtClean="0"/>
              <a:t>Kazananı tahmin etmeye çalışmayı severim.</a:t>
            </a:r>
          </a:p>
          <a:p>
            <a:r>
              <a:rPr lang="tr-TR" dirty="0" smtClean="0"/>
              <a:t>Bazı sorunlar üzerinde daha sonra düşünürüm.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31381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 smtClean="0"/>
              <a:t>Ankette yer alan ifadeleri belli gruplar içerisinde toplayabiliyor musunuz?</a:t>
            </a:r>
          </a:p>
          <a:p>
            <a:pPr marL="0" indent="0">
              <a:buNone/>
            </a:pPr>
            <a:r>
              <a:rPr lang="tr-TR" dirty="0" smtClean="0"/>
              <a:t>İfadeleri kategorize etmek mümkün mü?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220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000" dirty="0" smtClean="0"/>
              <a:t>ALIMLAMA ANALİZİ – ARAŞTIRMANIN BULGULARI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İzleyiciler yarışmaları genel olarak aynı amaçla </a:t>
            </a:r>
            <a:r>
              <a:rPr lang="tr-TR" b="1" dirty="0" smtClean="0"/>
              <a:t>kullanırlar.</a:t>
            </a:r>
            <a:endParaRPr lang="tr-TR" dirty="0" smtClean="0"/>
          </a:p>
          <a:p>
            <a:r>
              <a:rPr lang="tr-TR" dirty="0" smtClean="0"/>
              <a:t>Soru: Neden ‘kullanmak’ kelimesi kullanılmıştır? Bu bize araştırmaya dair ne gibi bir ipucu verir?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8453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Anketteki ifadeler temel olarak dört kategoride toplanıyordu:</a:t>
            </a:r>
          </a:p>
          <a:p>
            <a:r>
              <a:rPr lang="tr-TR" dirty="0" smtClean="0"/>
              <a:t>1. Kendini takdir etmek için izleyenler</a:t>
            </a:r>
          </a:p>
          <a:p>
            <a:r>
              <a:rPr lang="tr-TR" dirty="0" smtClean="0"/>
              <a:t>2. Toplumsal etkileşim için izleyenler</a:t>
            </a:r>
          </a:p>
          <a:p>
            <a:r>
              <a:rPr lang="tr-TR" dirty="0" smtClean="0"/>
              <a:t>3. Heyecan için izleyenler</a:t>
            </a:r>
          </a:p>
          <a:p>
            <a:r>
              <a:rPr lang="tr-TR" dirty="0" smtClean="0"/>
              <a:t>4. Eğitim amaçlı izleyenler</a:t>
            </a:r>
          </a:p>
          <a:p>
            <a:r>
              <a:rPr lang="tr-TR" dirty="0" smtClean="0"/>
              <a:t>İzleyiciler, yarışmaları bu dört konuda doyum yaşamak için izliyordu.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17222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Bir gruptaki ifadeyi ‘pozitif / olumlu’ olarak işaretleyen kişi, aynı gruptaki diğer ifadeleri de genel olarak ‘pozitif / olumlu’ olarak işaretliyordu.</a:t>
            </a:r>
          </a:p>
        </p:txBody>
      </p:sp>
    </p:spTree>
    <p:extLst>
      <p:ext uri="{BB962C8B-B14F-4D97-AF65-F5344CB8AC3E}">
        <p14:creationId xmlns:p14="http://schemas.microsoft.com/office/powerpoint/2010/main" xmlns="" val="247653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Kendini takdir etmek için yarışma programı izleyenler genel olarak işçi sınıfı üyesiydi ve belediye lojmanlarında yaşıyordu.</a:t>
            </a:r>
          </a:p>
          <a:p>
            <a:pPr marL="0" indent="0">
              <a:buNone/>
            </a:pPr>
            <a:endParaRPr lang="tr-TR" dirty="0" smtClean="0"/>
          </a:p>
          <a:p>
            <a:pPr marL="0" indent="0">
              <a:buNone/>
            </a:pPr>
            <a:r>
              <a:rPr lang="tr-TR" dirty="0" smtClean="0"/>
              <a:t>Yorum?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28103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Genel olarak lojmanlarda yaşayan bu işçi sınıfı üyeleri, toplumsal yaşamın kendilerine veremediği bir statüyü yarışma programları aracılığıyla alıyorlardı. (</a:t>
            </a:r>
            <a:r>
              <a:rPr lang="tr-TR" b="1" dirty="0" smtClean="0"/>
              <a:t>Telafi edici</a:t>
            </a:r>
            <a:r>
              <a:rPr lang="tr-TR" dirty="0" smtClean="0"/>
              <a:t> kullanım.)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80187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Heyecan için bu programları izleyenler, pek de girişken olmayan işçi-sınıfı kökenli kişilerdir.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61668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Eğitim için izleyenler, okulu erken bırakanlardır.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5139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Alımlama analizi ne demektir?</a:t>
            </a:r>
          </a:p>
          <a:p>
            <a:r>
              <a:rPr lang="tr-TR" dirty="0" smtClean="0"/>
              <a:t>Nasıl bir yöntemdir?</a:t>
            </a:r>
          </a:p>
          <a:p>
            <a:r>
              <a:rPr lang="tr-TR" dirty="0" smtClean="0"/>
              <a:t>Neye dikkat eder?</a:t>
            </a:r>
          </a:p>
          <a:p>
            <a:r>
              <a:rPr lang="tr-TR" dirty="0" smtClean="0"/>
              <a:t>Hangi soruları yanıtlamaya çalışır?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6492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ilk üç kategoride yer alan izleyicilerin, izleme davranışı için ortak bir yargıda bulunulabilir mi?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02201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Telafi edici kullanım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301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BULGULAR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Yarışma programlarını toplumsal etkileşim için izleyenler, en çok arkadaşı olduğunu söyleyen kişilerdi.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983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 smtClean="0"/>
              <a:t>KULLANIMLAR VE DOYUMLAR KURAMININ VE ARAŞTIRMALARININ TEMELLERİ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İzleyici etkindir / aktiftir. İzleyeceği programı seçer ve kullanır.</a:t>
            </a:r>
          </a:p>
          <a:p>
            <a:r>
              <a:rPr lang="tr-TR" dirty="0" smtClean="0"/>
              <a:t>İzleyici ihtiyaçlarına en iyi doyumu sağlayacak programları seçer. </a:t>
            </a:r>
          </a:p>
          <a:p>
            <a:r>
              <a:rPr lang="tr-TR" dirty="0" smtClean="0"/>
              <a:t>Medya yapımcısı o programın kullanım biçimlerini bilmeyebilir. Ancak izleyiciler programı ihtiyaçlarına uygun bir şekilde seçer.</a:t>
            </a:r>
          </a:p>
          <a:p>
            <a:r>
              <a:rPr lang="tr-TR" dirty="0" smtClean="0"/>
              <a:t>Tek doyum kaynağı medya değildir </a:t>
            </a:r>
            <a:r>
              <a:rPr lang="tr-TR" sz="3000" dirty="0" smtClean="0"/>
              <a:t>(spor, tatil…) 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xmlns="" val="4052896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/>
              <a:t>KULLANIMLAR VE DOYUMLAR KURAMININ VE ARAŞTIRMALARININ TEMELLERİ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İzleyiciler çıkarlarının ve güdülerinin farkındadır. (Eleştiri: Kolay ifade edilebilen güdüler en önemsizleridir. İzleyici – program içeriği ilişkisini rasyonel bir şekilde açıklamak sorunludur.)</a:t>
            </a:r>
          </a:p>
          <a:p>
            <a:r>
              <a:rPr lang="tr-TR" dirty="0" smtClean="0"/>
              <a:t>(Not: Varoluşçuluk, öznellik, usdışılık, Nietzsche…)</a:t>
            </a:r>
          </a:p>
        </p:txBody>
      </p:sp>
    </p:spTree>
    <p:extLst>
      <p:ext uri="{BB962C8B-B14F-4D97-AF65-F5344CB8AC3E}">
        <p14:creationId xmlns:p14="http://schemas.microsoft.com/office/powerpoint/2010/main" xmlns="" val="1911303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/>
              <a:t>KULLANIMLAR VE DOYUMLAR KURAMININ VE ARAŞTIRMALARININ TEMELLERİ</a:t>
            </a:r>
            <a:endParaRPr lang="en-US" sz="3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/>
              <a:t>Medya ürünlerinin kültürel değeri tartışması gereksizdir. Bir program çok sayıda insanın gereksinimlerine yanıt veriyorsa yararlıdır. (Örn. </a:t>
            </a:r>
            <a:r>
              <a:rPr lang="tr-TR" i="1" dirty="0"/>
              <a:t>Bu Tarz Benim </a:t>
            </a:r>
            <a:r>
              <a:rPr lang="tr-TR" dirty="0"/>
              <a:t>programı). </a:t>
            </a:r>
          </a:p>
          <a:p>
            <a:pPr marL="0" indent="0">
              <a:buNone/>
            </a:pPr>
            <a:r>
              <a:rPr lang="tr-TR" b="1" dirty="0"/>
              <a:t>Soru</a:t>
            </a:r>
            <a:r>
              <a:rPr lang="tr-TR" dirty="0"/>
              <a:t>: </a:t>
            </a:r>
            <a:endParaRPr lang="tr-TR" dirty="0" smtClean="0"/>
          </a:p>
          <a:p>
            <a:pPr marL="0" indent="0">
              <a:buNone/>
            </a:pPr>
            <a:r>
              <a:rPr lang="tr-TR" sz="2800" dirty="0" smtClean="0"/>
              <a:t>Bu </a:t>
            </a:r>
            <a:r>
              <a:rPr lang="tr-TR" sz="2800" dirty="0"/>
              <a:t>iddiayı hangi tartışma ile </a:t>
            </a:r>
            <a:r>
              <a:rPr lang="tr-TR" sz="2800" dirty="0" smtClean="0"/>
              <a:t>bağlantılandırabiliyoruz</a:t>
            </a:r>
            <a:r>
              <a:rPr lang="tr-TR" sz="2800" dirty="0"/>
              <a:t>?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60543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smtClean="0"/>
              <a:t>Araştırma Örneği:                                  Polisiye Dizilerden Hoşlanma Nedenleri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sz="2800" dirty="0" smtClean="0"/>
              <a:t>İzleme Nedenleri                                            1    2   3   4   5</a:t>
            </a:r>
          </a:p>
          <a:p>
            <a:pPr marL="0" indent="0">
              <a:buNone/>
            </a:pPr>
            <a:r>
              <a:rPr lang="tr-TR" sz="2800" dirty="0" smtClean="0"/>
              <a:t>Kahramanla özdeşleşmeyi seviyorum</a:t>
            </a:r>
          </a:p>
          <a:p>
            <a:pPr marL="0" indent="0">
              <a:buNone/>
            </a:pPr>
            <a:r>
              <a:rPr lang="tr-TR" sz="2800" dirty="0" smtClean="0"/>
              <a:t>Dizi hakkında başkalarıyla konuşmayı 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    seviyorum.</a:t>
            </a:r>
          </a:p>
          <a:p>
            <a:pPr marL="0" indent="0">
              <a:buNone/>
            </a:pPr>
            <a:r>
              <a:rPr lang="tr-TR" sz="2800" dirty="0" smtClean="0"/>
              <a:t>Neler olacağını bilmeme gerilimini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    seviyorum.</a:t>
            </a:r>
          </a:p>
          <a:p>
            <a:pPr marL="0" indent="0">
              <a:buNone/>
            </a:pPr>
            <a:r>
              <a:rPr lang="tr-TR" sz="2800"/>
              <a:t>Ş</a:t>
            </a:r>
            <a:r>
              <a:rPr lang="tr-TR" sz="2800" smtClean="0"/>
              <a:t>iddetle </a:t>
            </a:r>
            <a:r>
              <a:rPr lang="tr-TR" sz="2800" dirty="0" smtClean="0"/>
              <a:t>karşı karşıya 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    geldiğimde ne yapmam </a:t>
            </a:r>
          </a:p>
          <a:p>
            <a:pPr marL="0" indent="0">
              <a:buNone/>
            </a:pPr>
            <a:r>
              <a:rPr lang="tr-TR" sz="2800" dirty="0" smtClean="0"/>
              <a:t>      gerektiğini hayal etmeyi </a:t>
            </a:r>
          </a:p>
          <a:p>
            <a:pPr marL="0" indent="0">
              <a:buNone/>
            </a:pPr>
            <a:r>
              <a:rPr lang="tr-TR" sz="2800" dirty="0"/>
              <a:t> </a:t>
            </a:r>
            <a:r>
              <a:rPr lang="tr-TR" sz="2800" dirty="0" smtClean="0"/>
              <a:t>    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xmlns="" val="2740838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Popüler bir televizyon programı / radyo programı / pembe dizi / çizgi film / polisiye dizi / talk show… seçiniz.</a:t>
            </a:r>
          </a:p>
          <a:p>
            <a:r>
              <a:rPr lang="tr-TR" dirty="0" smtClean="0"/>
              <a:t>Bu programın izleyiciler tarafından nasıl ‘kullanıldığını’ anlamak için bir kullanımlar ve değerler anketi (sormacası) hazırlanıyınız.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2827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UYGULAMA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Elde edeceğniz sonuçları yaş, cinsiyet, meslek, eğitim gibi toplumsal konumlarla ilişkilendirmeyi unutmayınız.</a:t>
            </a:r>
          </a:p>
          <a:p>
            <a:pPr marL="0" indent="0">
              <a:buNone/>
            </a:pPr>
            <a:r>
              <a:rPr lang="tr-TR" dirty="0" smtClean="0"/>
              <a:t>(Bu değişkenlerin tümünü kullanmak zorunda değilsiniz. Hangi değişkenleri kullanacağınız neyi araştırdığınıza ve izleyicilerinizin) yapısına bağlı olacaktır.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99469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UYGULAMA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Elde ettiğiniz sonuçları McQuail’in doyum kategorileriyle karşılaştırınız.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201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İzleyiciye bakar.</a:t>
            </a:r>
          </a:p>
          <a:p>
            <a:r>
              <a:rPr lang="tr-TR" dirty="0" smtClean="0"/>
              <a:t>İzleyicinin medya iletisini nasıl aldığını / yorumladığını / alımladığını anlamaya çalışır.</a:t>
            </a:r>
          </a:p>
          <a:p>
            <a:r>
              <a:rPr lang="tr-TR" dirty="0" smtClean="0"/>
              <a:t>Niceldir, ankete dayanır.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511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Bu haliyle alımlama analizi şimdiye kadar gördüğümüz anaakım iletişim kuramlarından hangisinin yöntemi olabilir?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852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Alımlama analizine göre izleyici aktiftir.</a:t>
            </a:r>
          </a:p>
          <a:p>
            <a:r>
              <a:rPr lang="tr-TR" dirty="0" smtClean="0"/>
              <a:t>İleti </a:t>
            </a:r>
            <a:r>
              <a:rPr lang="en-US" dirty="0" smtClean="0"/>
              <a:t>≠</a:t>
            </a:r>
            <a:r>
              <a:rPr lang="tr-TR" dirty="0" smtClean="0"/>
              <a:t> Göndericinin iletmeye niyetlendiği ileti</a:t>
            </a:r>
          </a:p>
          <a:p>
            <a:r>
              <a:rPr lang="tr-TR" dirty="0" smtClean="0"/>
              <a:t>İleti = İzleyicinin iletiden aldığı anlam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220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Kullanımlar ve Doyumlar Yaklaşımı (</a:t>
            </a:r>
            <a:r>
              <a:rPr lang="tr-TR" i="1" dirty="0" smtClean="0"/>
              <a:t>Uses and Gratification Theory / Approach) </a:t>
            </a:r>
            <a:r>
              <a:rPr lang="tr-TR" dirty="0" smtClean="0"/>
              <a:t>anket uygular ve izleyicilere bir programı neden izlediklerini sorar.</a:t>
            </a:r>
          </a:p>
        </p:txBody>
      </p:sp>
    </p:spTree>
    <p:extLst>
      <p:ext uri="{BB962C8B-B14F-4D97-AF65-F5344CB8AC3E}">
        <p14:creationId xmlns:p14="http://schemas.microsoft.com/office/powerpoint/2010/main" xmlns="" val="2331984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ALIMLAMA ANALİZİ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McQuail, Blumer</a:t>
            </a:r>
            <a:r>
              <a:rPr lang="tr-TR" smtClean="0"/>
              <a:t>, Brown, </a:t>
            </a:r>
            <a:r>
              <a:rPr lang="tr-TR" dirty="0" smtClean="0"/>
              <a:t>1972 yılında izleyicilerin televizyonu nasıl alımladıklarına ve neden izlediklerine dair bir araştırma yapmıştır.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4281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ARAŞTIRMANIN KURGUSU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dirty="0" smtClean="0"/>
              <a:t>Araştırmacılar bir anket hazırladılar. Bu ankette aşağıdaki cümleler vardı. Bu ifadeler ankete rastlantısal olarak (İngilizcesi?) olarak yerleştirilmişti.</a:t>
            </a:r>
          </a:p>
          <a:p>
            <a:r>
              <a:rPr lang="tr-TR" dirty="0" smtClean="0"/>
              <a:t>İzleyicilerden bu cümlelerden / ifadelerden kendisi için geçerli olanı işaretlemelerini istediler.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8484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ANKETTE YER ALAN İFADELER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smtClean="0"/>
              <a:t>Programa katıldığımı ve başarılı olduğumu hayal etmeyi severim.</a:t>
            </a:r>
          </a:p>
          <a:p>
            <a:r>
              <a:rPr lang="tr-TR" dirty="0" smtClean="0"/>
              <a:t>Yanıtları ailemle birlikte aramayı severim.</a:t>
            </a:r>
          </a:p>
          <a:p>
            <a:r>
              <a:rPr lang="tr-TR" dirty="0" smtClean="0"/>
              <a:t>Birbirine yakın sonuçlar arasında seçim yaparken yaşanan heyecanı severim.</a:t>
            </a:r>
          </a:p>
          <a:p>
            <a:r>
              <a:rPr lang="tr-TR" dirty="0" smtClean="0"/>
              <a:t>Kendimi geliştirdiğimi düşünürüm.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07532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759</Words>
  <Application>Microsoft Office PowerPoint</Application>
  <PresentationFormat>Ekran Gösterisi (4:3)</PresentationFormat>
  <Paragraphs>101</Paragraphs>
  <Slides>29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29</vt:i4>
      </vt:variant>
    </vt:vector>
  </HeadingPairs>
  <TitlesOfParts>
    <vt:vector size="30" baseType="lpstr">
      <vt:lpstr>Office Theme</vt:lpstr>
      <vt:lpstr>ANAAKIM İLETİŞİM KURAMLARI VE YÖNTEM 2</vt:lpstr>
      <vt:lpstr>ALIMLAMA ANALİZİ</vt:lpstr>
      <vt:lpstr>ALIMLAMA ANALİZİ</vt:lpstr>
      <vt:lpstr>ALIMLAMA ANALİZİ</vt:lpstr>
      <vt:lpstr>ALIMLAMA ANALİZİ</vt:lpstr>
      <vt:lpstr>ALIMLAMA ANALİZİ</vt:lpstr>
      <vt:lpstr>ALIMLAMA ANALİZİ</vt:lpstr>
      <vt:lpstr>ARAŞTIRMANIN KURGUSU</vt:lpstr>
      <vt:lpstr>ANKETTE YER ALAN İFADELER</vt:lpstr>
      <vt:lpstr>ANKETTE YER ALAN İFADELER</vt:lpstr>
      <vt:lpstr>ANKETTE YER ALAN İFADELER</vt:lpstr>
      <vt:lpstr>BULGULAR </vt:lpstr>
      <vt:lpstr>ALIMLAMA ANALİZİ – ARAŞTIRMANIN BULGULARI</vt:lpstr>
      <vt:lpstr>BULGULAR</vt:lpstr>
      <vt:lpstr>BULGULAR</vt:lpstr>
      <vt:lpstr>BULGULAR</vt:lpstr>
      <vt:lpstr>BULGULAR</vt:lpstr>
      <vt:lpstr>BULGULAR</vt:lpstr>
      <vt:lpstr>BULGULAR</vt:lpstr>
      <vt:lpstr>BULGULAR </vt:lpstr>
      <vt:lpstr>BULGULAR </vt:lpstr>
      <vt:lpstr>BULGULAR</vt:lpstr>
      <vt:lpstr>KULLANIMLAR VE DOYUMLAR KURAMININ VE ARAŞTIRMALARININ TEMELLERİ</vt:lpstr>
      <vt:lpstr>KULLANIMLAR VE DOYUMLAR KURAMININ VE ARAŞTIRMALARININ TEMELLERİ</vt:lpstr>
      <vt:lpstr>KULLANIMLAR VE DOYUMLAR KURAMININ VE ARAŞTIRMALARININ TEMELLERİ</vt:lpstr>
      <vt:lpstr>Araştırma Örneği:                                  Polisiye Dizilerden Hoşlanma Nedenleri</vt:lpstr>
      <vt:lpstr>UYGULAMA</vt:lpstr>
      <vt:lpstr>UYGULAMA</vt:lpstr>
      <vt:lpstr>UYGULAMA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ANAAKIM İLETİŞİM KURAMLARI VE YÖNTEM 2</dc:title>
  <dc:creator>deniz</dc:creator>
  <cp:lastModifiedBy>BİDB</cp:lastModifiedBy>
  <cp:revision>11</cp:revision>
  <dcterms:created xsi:type="dcterms:W3CDTF">2014-11-30T13:17:01Z</dcterms:created>
  <dcterms:modified xsi:type="dcterms:W3CDTF">2015-01-05T14:02:44Z</dcterms:modified>
</cp:coreProperties>
</file>