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6" r:id="rId31"/>
    <p:sldId id="287" r:id="rId32"/>
    <p:sldId id="284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271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36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930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4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91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34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2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24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42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88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3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2AB4-0818-418F-B2AB-642F391E414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8E0C-4425-49A9-8DB9-FF053EACB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39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31368"/>
            <a:ext cx="7992888" cy="20657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>
                <a:solidFill>
                  <a:schemeClr val="tx1"/>
                </a:solidFill>
              </a:rPr>
              <a:t>Kaynak: </a:t>
            </a:r>
          </a:p>
          <a:p>
            <a:pPr algn="just"/>
            <a:r>
              <a:rPr lang="tr-TR" dirty="0" smtClean="0">
                <a:solidFill>
                  <a:schemeClr val="tx1"/>
                </a:solidFill>
              </a:rPr>
              <a:t>Gitlin, Todd, (2008), ‘Medya Sosyolojisi: Egemen Paradigma’, </a:t>
            </a:r>
            <a:r>
              <a:rPr lang="tr-TR" i="1" dirty="0" smtClean="0">
                <a:solidFill>
                  <a:schemeClr val="tx1"/>
                </a:solidFill>
              </a:rPr>
              <a:t>İletişim Çalışmalarında Kırılmalar ve Uzlaşmalar, </a:t>
            </a:r>
            <a:r>
              <a:rPr lang="tr-TR" dirty="0" smtClean="0">
                <a:solidFill>
                  <a:schemeClr val="tx1"/>
                </a:solidFill>
              </a:rPr>
              <a:t>der. Sevilay Çelenk, çev. Hakan Tuncel, Emek Çaylı, Ankara: De Ki, s. 19-67.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Lazarsfeld’in İki Aşamalı Akış kuramı </a:t>
            </a:r>
            <a:r>
              <a:rPr lang="tr-TR" b="1" dirty="0" smtClean="0"/>
              <a:t>gücü davranışsallaştırıyordu.</a:t>
            </a:r>
          </a:p>
          <a:p>
            <a:pPr marL="0" indent="0">
              <a:buNone/>
            </a:pPr>
            <a:r>
              <a:rPr lang="tr-TR" dirty="0" smtClean="0"/>
              <a:t>(Nasıl? </a:t>
            </a:r>
          </a:p>
          <a:p>
            <a:pPr marL="0" indent="0">
              <a:buNone/>
            </a:pPr>
            <a:r>
              <a:rPr lang="tr-TR" b="1" dirty="0" smtClean="0"/>
              <a:t>Ankete</a:t>
            </a:r>
            <a:r>
              <a:rPr lang="tr-TR" dirty="0" smtClean="0"/>
              <a:t> ‘son zamanlarda size bu konuda fikrinizi soran oldu mu?’ gibi sorular ekliyorlardı.)</a:t>
            </a:r>
          </a:p>
        </p:txBody>
      </p:sp>
    </p:spTree>
    <p:extLst>
      <p:ext uri="{BB962C8B-B14F-4D97-AF65-F5344CB8AC3E}">
        <p14:creationId xmlns:p14="http://schemas.microsoft.com/office/powerpoint/2010/main" xmlns="" val="42008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Gücün davranışsallaştırılması, </a:t>
            </a:r>
            <a:r>
              <a:rPr lang="tr-TR" b="1" dirty="0" smtClean="0"/>
              <a:t>çoğulcu</a:t>
            </a:r>
            <a:r>
              <a:rPr lang="tr-TR" dirty="0" smtClean="0"/>
              <a:t> okulla paralellik gösteriyordu.</a:t>
            </a:r>
          </a:p>
          <a:p>
            <a:r>
              <a:rPr lang="tr-TR" dirty="0" smtClean="0"/>
              <a:t>Güç </a:t>
            </a:r>
            <a:r>
              <a:rPr lang="tr-TR" b="1" dirty="0" smtClean="0"/>
              <a:t>serbestçe dolaşıyormuş</a:t>
            </a:r>
            <a:r>
              <a:rPr lang="tr-TR" dirty="0" smtClean="0"/>
              <a:t> gibi tasvir ediliyordu.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61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Davranışçı oldukları için </a:t>
            </a:r>
            <a:r>
              <a:rPr lang="tr-TR" b="1" dirty="0" smtClean="0"/>
              <a:t>ideoloji</a:t>
            </a:r>
            <a:r>
              <a:rPr lang="tr-TR" dirty="0" smtClean="0"/>
              <a:t> ve bilinç gibi kavramları elediler.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11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Moda, pazarlama, sinemaya gitme, kamusal</a:t>
            </a:r>
            <a:r>
              <a:rPr lang="tr-TR" dirty="0" smtClean="0"/>
              <a:t> konularla ilgili araştırmalar yaptılar.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Sordukları sorular: </a:t>
            </a:r>
          </a:p>
          <a:p>
            <a:pPr marL="0" indent="0">
              <a:buNone/>
            </a:pPr>
            <a:r>
              <a:rPr lang="tr-TR" dirty="0" smtClean="0"/>
              <a:t>‘Sizden tavsiye </a:t>
            </a:r>
            <a:r>
              <a:rPr lang="tr-TR" b="1" dirty="0" smtClean="0"/>
              <a:t>isteyen</a:t>
            </a:r>
            <a:r>
              <a:rPr lang="tr-TR" dirty="0" smtClean="0"/>
              <a:t> oldu mu? </a:t>
            </a:r>
          </a:p>
          <a:p>
            <a:pPr marL="0" indent="0">
              <a:buNone/>
            </a:pPr>
            <a:r>
              <a:rPr lang="tr-TR" dirty="0" smtClean="0"/>
              <a:t>‘Bu konuyla ilgili haberleri kim yakından izler ve konuya hakimdir?’</a:t>
            </a:r>
          </a:p>
          <a:p>
            <a:pPr marL="0" indent="0">
              <a:buNone/>
            </a:pPr>
            <a:r>
              <a:rPr lang="tr-TR" dirty="0" smtClean="0"/>
              <a:t>‘</a:t>
            </a:r>
            <a:r>
              <a:rPr lang="tr-TR" b="1" dirty="0" smtClean="0"/>
              <a:t>Uzman / önder</a:t>
            </a:r>
            <a:r>
              <a:rPr lang="tr-TR" dirty="0" smtClean="0"/>
              <a:t> kim?’ 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Kanaat önderliğini</a:t>
            </a:r>
            <a:r>
              <a:rPr lang="tr-TR" dirty="0" smtClean="0"/>
              <a:t> ön plana çıkardılar.</a:t>
            </a:r>
          </a:p>
        </p:txBody>
      </p:sp>
    </p:spTree>
    <p:extLst>
      <p:ext uri="{BB962C8B-B14F-4D97-AF65-F5344CB8AC3E}">
        <p14:creationId xmlns:p14="http://schemas.microsoft.com/office/powerpoint/2010/main" xmlns="" val="5260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nedenle </a:t>
            </a:r>
            <a:r>
              <a:rPr lang="tr-TR" b="1" dirty="0" smtClean="0"/>
              <a:t>haber ajanslarını ve yayın şebekelerini</a:t>
            </a:r>
            <a:r>
              <a:rPr lang="tr-TR" dirty="0" smtClean="0"/>
              <a:t> önemsizmiş gibi sundular.</a:t>
            </a:r>
          </a:p>
          <a:p>
            <a:r>
              <a:rPr lang="tr-TR" b="1" dirty="0" smtClean="0"/>
              <a:t>Fikirlerin dolaşımını</a:t>
            </a:r>
            <a:r>
              <a:rPr lang="tr-TR" dirty="0" smtClean="0"/>
              <a:t> tam tersi bir şekilde sundular.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95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b="1" dirty="0" smtClean="0"/>
              <a:t>pazarlamacının</a:t>
            </a:r>
            <a:r>
              <a:rPr lang="tr-TR" dirty="0" smtClean="0"/>
              <a:t> soracağı soruları sordular.</a:t>
            </a:r>
          </a:p>
          <a:p>
            <a:r>
              <a:rPr lang="tr-TR" b="1" dirty="0" smtClean="0"/>
              <a:t>Araştırma sorusu </a:t>
            </a:r>
            <a:r>
              <a:rPr lang="tr-TR" dirty="0" smtClean="0"/>
              <a:t>neden önemlidir?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984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Sonuçları ne şekilde çarpıttılar? </a:t>
            </a:r>
          </a:p>
          <a:p>
            <a:r>
              <a:rPr lang="tr-TR" dirty="0" smtClean="0"/>
              <a:t>Aslında </a:t>
            </a:r>
            <a:r>
              <a:rPr lang="tr-TR" b="1" dirty="0" smtClean="0"/>
              <a:t>hangi kuramın</a:t>
            </a:r>
            <a:r>
              <a:rPr lang="tr-TR" dirty="0" smtClean="0"/>
              <a:t> iddialarına daha yakın sonuçlara vardılar?</a:t>
            </a:r>
          </a:p>
          <a:p>
            <a:r>
              <a:rPr lang="tr-TR" dirty="0" smtClean="0"/>
              <a:t>Bulguları ve verileri </a:t>
            </a:r>
            <a:r>
              <a:rPr lang="tr-TR" b="1" dirty="0" smtClean="0"/>
              <a:t>televizyon</a:t>
            </a:r>
            <a:r>
              <a:rPr lang="tr-TR" dirty="0" smtClean="0"/>
              <a:t> için neden geçerli değildi?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19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Aşırı derecede </a:t>
            </a:r>
            <a:r>
              <a:rPr lang="tr-TR" b="1" dirty="0" smtClean="0"/>
              <a:t>pozitivisttiler</a:t>
            </a:r>
            <a:r>
              <a:rPr lang="tr-TR" dirty="0" smtClean="0"/>
              <a:t> ve </a:t>
            </a:r>
            <a:r>
              <a:rPr lang="tr-TR" b="1" dirty="0" smtClean="0"/>
              <a:t>olgu fetişizmi</a:t>
            </a:r>
            <a:r>
              <a:rPr lang="tr-TR" dirty="0" smtClean="0"/>
              <a:t> yaşıyorlardı.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77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Mills / </a:t>
            </a:r>
            <a:r>
              <a:rPr lang="tr-TR" b="1" i="1" dirty="0" smtClean="0"/>
              <a:t>Toplumbilimsel Düşün</a:t>
            </a:r>
            <a:r>
              <a:rPr lang="tr-TR" i="1" dirty="0" smtClean="0"/>
              <a:t> (The Sociological Imagination)</a:t>
            </a:r>
            <a:r>
              <a:rPr lang="tr-TR" dirty="0" smtClean="0"/>
              <a:t>: ‘İnsanlar bugün sık sık  özel hayatları bir tuzaklar dizisiymiş gibi hissediyorlar.’</a:t>
            </a:r>
          </a:p>
          <a:p>
            <a:r>
              <a:rPr lang="tr-TR" b="1" dirty="0" smtClean="0"/>
              <a:t>Lazarsfeld:</a:t>
            </a:r>
            <a:r>
              <a:rPr lang="tr-TR" dirty="0" smtClean="0"/>
              <a:t> ‘Kaç insan, hangi insanlar, ne zamandır böyle hissediyorlar, özel hayatlarının hangi yönleri onları endişelendiriyor, kamusal hayatları onları endişelendiriyor mu?...’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kadar pozitivist olmalarına karşın ulaştıkları sonuçlar çok </a:t>
            </a:r>
            <a:r>
              <a:rPr lang="tr-TR" b="1" dirty="0" smtClean="0"/>
              <a:t>spekülatifti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2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Todd Gitlin makalesinde iletişim çalışmalarındaki egemen paradigmayı eleştirmektedir.</a:t>
            </a:r>
          </a:p>
          <a:p>
            <a:r>
              <a:rPr lang="tr-TR" b="1" dirty="0" smtClean="0"/>
              <a:t>Paradigma</a:t>
            </a:r>
            <a:r>
              <a:rPr lang="tr-TR" dirty="0" smtClean="0"/>
              <a:t> ne demektir?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33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İdeolojik eğilimleri, modern kapitalizmle uyumluydu: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</a:t>
            </a:r>
            <a:r>
              <a:rPr lang="tr-TR" b="1" dirty="0" smtClean="0"/>
              <a:t>Tüketim</a:t>
            </a:r>
            <a:r>
              <a:rPr lang="tr-TR" dirty="0" smtClean="0"/>
              <a:t> kültürü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</a:t>
            </a:r>
            <a:r>
              <a:rPr lang="tr-TR" b="1" dirty="0" smtClean="0"/>
              <a:t>Oligopolistik</a:t>
            </a:r>
            <a:r>
              <a:rPr lang="tr-TR" dirty="0" smtClean="0"/>
              <a:t> mülkiyet yapılanması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</a:t>
            </a:r>
            <a:r>
              <a:rPr lang="tr-TR" b="1" dirty="0" smtClean="0"/>
              <a:t>İzleyici</a:t>
            </a:r>
            <a:r>
              <a:rPr lang="tr-TR" dirty="0" smtClean="0"/>
              <a:t> araştırmaları ve </a:t>
            </a:r>
            <a:r>
              <a:rPr lang="tr-TR" b="1" dirty="0" smtClean="0"/>
              <a:t>tecimselleşme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</a:t>
            </a:r>
            <a:r>
              <a:rPr lang="tr-TR" b="1" dirty="0" smtClean="0"/>
              <a:t>Kurumsal</a:t>
            </a:r>
            <a:r>
              <a:rPr lang="tr-TR" dirty="0" smtClean="0"/>
              <a:t> bakış açısı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12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Spesifik, ölçülebilir, kısa-vadeli, bireysel etki üzerine çalışıyorlardı.</a:t>
            </a:r>
          </a:p>
          <a:p>
            <a:r>
              <a:rPr lang="tr-TR" dirty="0" smtClean="0"/>
              <a:t>Bu paradigmanın metodolojik bireyselciliği ve pazar varsayımları, modern kapitalizmle yapısal olarak uyumludur.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14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Kurumsal</a:t>
            </a:r>
            <a:r>
              <a:rPr lang="tr-TR" dirty="0" smtClean="0"/>
              <a:t> yapıların etkinliklerini, </a:t>
            </a:r>
            <a:r>
              <a:rPr lang="tr-TR" b="1" dirty="0" smtClean="0"/>
              <a:t>meşruiyetini</a:t>
            </a:r>
            <a:r>
              <a:rPr lang="tr-TR" dirty="0" smtClean="0"/>
              <a:t> sağlamlığını onaylar.</a:t>
            </a:r>
          </a:p>
          <a:p>
            <a:r>
              <a:rPr lang="tr-TR" b="1" dirty="0" smtClean="0"/>
              <a:t>Yapısal</a:t>
            </a:r>
            <a:r>
              <a:rPr lang="tr-TR" dirty="0" smtClean="0"/>
              <a:t> konular yok sayılır, </a:t>
            </a:r>
            <a:r>
              <a:rPr lang="tr-TR" b="1" dirty="0" smtClean="0"/>
              <a:t>davranışsal</a:t>
            </a:r>
            <a:r>
              <a:rPr lang="tr-TR" dirty="0" smtClean="0"/>
              <a:t> olana odaklanılır.</a:t>
            </a:r>
          </a:p>
          <a:p>
            <a:r>
              <a:rPr lang="tr-TR" b="1" dirty="0" smtClean="0"/>
              <a:t>Yönetsel</a:t>
            </a:r>
            <a:r>
              <a:rPr lang="tr-TR" dirty="0" smtClean="0"/>
              <a:t> (</a:t>
            </a:r>
            <a:r>
              <a:rPr lang="tr-TR" i="1" dirty="0" smtClean="0"/>
              <a:t>managerial</a:t>
            </a:r>
            <a:r>
              <a:rPr lang="tr-TR" dirty="0" smtClean="0"/>
              <a:t>) ve </a:t>
            </a:r>
            <a:r>
              <a:rPr lang="tr-TR" b="1" dirty="0" smtClean="0"/>
              <a:t>kurumsal</a:t>
            </a:r>
            <a:r>
              <a:rPr lang="tr-TR" dirty="0" smtClean="0"/>
              <a:t> </a:t>
            </a:r>
            <a:r>
              <a:rPr lang="tr-TR" i="1" dirty="0" smtClean="0"/>
              <a:t>(institutional) </a:t>
            </a:r>
            <a:r>
              <a:rPr lang="tr-TR" dirty="0" smtClean="0"/>
              <a:t>bir kuramdır.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43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1938-1939’de</a:t>
            </a:r>
            <a:r>
              <a:rPr lang="tr-TR" dirty="0" smtClean="0"/>
              <a:t> Anaakım Kuramcı, Eleştirel Kuramcılar Horkheimer ve Adorno’yu ortak bir araştırma yapmak için ABD’ye çağırdı.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24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Adorno, </a:t>
            </a:r>
            <a:r>
              <a:rPr lang="tr-TR" b="1" dirty="0" smtClean="0"/>
              <a:t>kültür endüstrisi </a:t>
            </a:r>
            <a:r>
              <a:rPr lang="tr-TR" dirty="0" smtClean="0"/>
              <a:t>kavramını bu dönemde üretti.</a:t>
            </a:r>
          </a:p>
          <a:p>
            <a:r>
              <a:rPr lang="tr-TR" dirty="0" smtClean="0"/>
              <a:t>Lazarsfeld’in projesinin, </a:t>
            </a:r>
            <a:r>
              <a:rPr lang="tr-TR" b="1" dirty="0" smtClean="0"/>
              <a:t>sistemi, kültürel, sosyolojik ve ekonomik </a:t>
            </a:r>
            <a:r>
              <a:rPr lang="tr-TR" dirty="0" smtClean="0"/>
              <a:t>sonuçları göz ardı ettiğini gözlemledi.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2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Lazarsfeld, Adorno’yu </a:t>
            </a:r>
            <a:r>
              <a:rPr lang="tr-TR" b="1" dirty="0" smtClean="0"/>
              <a:t>dil fetişizmi</a:t>
            </a:r>
            <a:r>
              <a:rPr lang="tr-TR" dirty="0" smtClean="0"/>
              <a:t> yapmakla suçladı.</a:t>
            </a:r>
          </a:p>
          <a:p>
            <a:r>
              <a:rPr lang="tr-TR" dirty="0" smtClean="0"/>
              <a:t>Adorno’nun </a:t>
            </a:r>
            <a:r>
              <a:rPr lang="tr-TR" b="1" dirty="0" smtClean="0"/>
              <a:t>müzik projesinin</a:t>
            </a:r>
            <a:r>
              <a:rPr lang="tr-TR" dirty="0" smtClean="0"/>
              <a:t> sözleşmesi yenilenmedi.</a:t>
            </a:r>
          </a:p>
          <a:p>
            <a:r>
              <a:rPr lang="tr-TR" dirty="0" smtClean="0"/>
              <a:t>Yönetsel ve eleştirel çalışmaları bir arada yürütme fikri başarısızlıkla sonuçlandı.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04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Lazarsfeld bir </a:t>
            </a:r>
            <a:r>
              <a:rPr lang="tr-TR" b="1" dirty="0" smtClean="0"/>
              <a:t>marjinaldi</a:t>
            </a:r>
            <a:r>
              <a:rPr lang="tr-TR" dirty="0" smtClean="0"/>
              <a:t>. ABD’de çalışan bir </a:t>
            </a:r>
            <a:r>
              <a:rPr lang="tr-TR" b="1" dirty="0" smtClean="0"/>
              <a:t>Yahudi</a:t>
            </a:r>
            <a:r>
              <a:rPr lang="tr-TR" dirty="0" smtClean="0"/>
              <a:t> akademisyendi. </a:t>
            </a:r>
          </a:p>
          <a:p>
            <a:pPr marL="0" indent="0">
              <a:buNone/>
            </a:pPr>
            <a:r>
              <a:rPr lang="tr-TR" b="1" dirty="0" smtClean="0"/>
              <a:t>Anti-semitizm </a:t>
            </a:r>
            <a:r>
              <a:rPr lang="tr-TR" dirty="0" smtClean="0"/>
              <a:t>tartışması.</a:t>
            </a:r>
            <a:endParaRPr lang="tr-TR" b="1" dirty="0" smtClean="0"/>
          </a:p>
          <a:p>
            <a:r>
              <a:rPr lang="tr-TR" dirty="0" smtClean="0"/>
              <a:t>Buna rağmen sistemle tam bir yapısal uyum içerisindeydi. Önemli </a:t>
            </a:r>
            <a:r>
              <a:rPr lang="tr-TR" b="1" dirty="0" smtClean="0"/>
              <a:t>maddi destekler</a:t>
            </a:r>
            <a:r>
              <a:rPr lang="tr-TR" dirty="0" smtClean="0"/>
              <a:t> sağlamıştı.</a:t>
            </a:r>
          </a:p>
          <a:p>
            <a:r>
              <a:rPr lang="tr-TR" dirty="0" smtClean="0"/>
              <a:t>Dolayısıyla marjinal adam, bir </a:t>
            </a:r>
            <a:r>
              <a:rPr lang="tr-TR" b="1" dirty="0" smtClean="0"/>
              <a:t>kurum adamına</a:t>
            </a:r>
            <a:r>
              <a:rPr lang="tr-TR" dirty="0" smtClean="0"/>
              <a:t> dönüştü.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48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Lazarsfeld, </a:t>
            </a:r>
            <a:r>
              <a:rPr lang="tr-TR" b="1" dirty="0" smtClean="0"/>
              <a:t>oligopolistik kapitalizmi</a:t>
            </a:r>
            <a:r>
              <a:rPr lang="tr-TR" dirty="0" smtClean="0"/>
              <a:t> rasyonelleştiren araştırmalar yaptı.</a:t>
            </a:r>
          </a:p>
          <a:p>
            <a:r>
              <a:rPr lang="tr-TR" b="1" dirty="0" smtClean="0"/>
              <a:t>Pazarın</a:t>
            </a:r>
            <a:r>
              <a:rPr lang="tr-TR" dirty="0" smtClean="0"/>
              <a:t> talepleri, </a:t>
            </a:r>
            <a:r>
              <a:rPr lang="tr-TR" b="1" dirty="0" smtClean="0"/>
              <a:t>reklam</a:t>
            </a:r>
            <a:r>
              <a:rPr lang="tr-TR" dirty="0" smtClean="0"/>
              <a:t> yarışı ve </a:t>
            </a:r>
            <a:r>
              <a:rPr lang="tr-TR" b="1" dirty="0" smtClean="0"/>
              <a:t>izleyici</a:t>
            </a:r>
            <a:r>
              <a:rPr lang="tr-TR" dirty="0" smtClean="0"/>
              <a:t> bu araştırmalar için çok önemliydi.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5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araştırmalar:</a:t>
            </a:r>
          </a:p>
          <a:p>
            <a:pPr marL="0" indent="0">
              <a:buNone/>
            </a:pPr>
            <a:r>
              <a:rPr lang="tr-TR" b="1" dirty="0" smtClean="0"/>
              <a:t>Tüketicinin</a:t>
            </a:r>
            <a:r>
              <a:rPr lang="tr-TR" dirty="0" smtClean="0"/>
              <a:t> bakış açısını önemser.</a:t>
            </a:r>
          </a:p>
          <a:p>
            <a:pPr marL="0" indent="0">
              <a:buNone/>
            </a:pPr>
            <a:r>
              <a:rPr lang="tr-TR" b="1" dirty="0" smtClean="0"/>
              <a:t>Sorularını</a:t>
            </a:r>
            <a:r>
              <a:rPr lang="tr-TR" dirty="0" smtClean="0"/>
              <a:t> bu çerçevede oluşturur.</a:t>
            </a:r>
          </a:p>
          <a:p>
            <a:pPr marL="0" indent="0">
              <a:buNone/>
            </a:pPr>
            <a:r>
              <a:rPr lang="tr-TR" dirty="0" smtClean="0"/>
              <a:t>Ancak bu soruları </a:t>
            </a:r>
            <a:r>
              <a:rPr lang="tr-TR" b="1" dirty="0" smtClean="0"/>
              <a:t>herkese değil</a:t>
            </a:r>
            <a:r>
              <a:rPr lang="tr-TR" dirty="0" smtClean="0"/>
              <a:t>, belli kişilere sorar.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2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1920 sonrası ABD de:</a:t>
            </a:r>
          </a:p>
          <a:p>
            <a:pPr marL="0" indent="0">
              <a:buNone/>
            </a:pPr>
            <a:r>
              <a:rPr lang="tr-TR" dirty="0" smtClean="0"/>
              <a:t>	- Pazarlama,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Reklamcılık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Oligopoller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Tüketici talepleri</a:t>
            </a:r>
          </a:p>
          <a:p>
            <a:pPr marL="0" indent="0">
              <a:buNone/>
            </a:pPr>
            <a:r>
              <a:rPr lang="tr-TR" dirty="0" smtClean="0"/>
              <a:t>ile müthiş bir uyum içindeydi.</a:t>
            </a:r>
          </a:p>
        </p:txBody>
      </p:sp>
    </p:spTree>
    <p:extLst>
      <p:ext uri="{BB962C8B-B14F-4D97-AF65-F5344CB8AC3E}">
        <p14:creationId xmlns:p14="http://schemas.microsoft.com/office/powerpoint/2010/main" xmlns="" val="19327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İletişim araştırmalarında egemen paradigma </a:t>
            </a:r>
            <a:r>
              <a:rPr lang="tr-TR" b="1" dirty="0" smtClean="0"/>
              <a:t>hangisidir ve kime</a:t>
            </a:r>
            <a:r>
              <a:rPr lang="tr-TR" dirty="0" smtClean="0"/>
              <a:t> aittir?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3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araştırmalar:</a:t>
            </a:r>
          </a:p>
          <a:p>
            <a:pPr marL="0" indent="0">
              <a:buNone/>
            </a:pPr>
            <a:r>
              <a:rPr lang="tr-TR" dirty="0" smtClean="0"/>
              <a:t>- KİA - </a:t>
            </a:r>
            <a:r>
              <a:rPr lang="tr-TR" b="1" dirty="0" smtClean="0"/>
              <a:t>toplumsal fayda</a:t>
            </a:r>
            <a:r>
              <a:rPr lang="tr-TR" dirty="0" smtClean="0"/>
              <a:t> ilişkisi ile ilgilenmez.</a:t>
            </a:r>
          </a:p>
          <a:p>
            <a:pPr>
              <a:buFontTx/>
              <a:buChar char="-"/>
            </a:pPr>
            <a:r>
              <a:rPr lang="tr-TR" dirty="0" smtClean="0"/>
              <a:t>KİA’nın </a:t>
            </a:r>
            <a:r>
              <a:rPr lang="tr-TR" b="1" dirty="0" smtClean="0"/>
              <a:t>mülkiyet</a:t>
            </a:r>
            <a:r>
              <a:rPr lang="tr-TR" dirty="0" smtClean="0"/>
              <a:t> yapısındaki dönüşümlerle ilgilenmez.</a:t>
            </a:r>
          </a:p>
          <a:p>
            <a:pPr>
              <a:buFontTx/>
              <a:buChar char="-"/>
            </a:pPr>
            <a:r>
              <a:rPr lang="tr-TR" dirty="0" smtClean="0"/>
              <a:t>Medyanın kurduğu </a:t>
            </a:r>
            <a:r>
              <a:rPr lang="tr-TR" b="1" dirty="0" smtClean="0"/>
              <a:t>ideolojilerle</a:t>
            </a:r>
            <a:r>
              <a:rPr lang="tr-TR" dirty="0" smtClean="0"/>
              <a:t> ilgilenmez.</a:t>
            </a:r>
          </a:p>
          <a:p>
            <a:pPr>
              <a:buFontTx/>
              <a:buChar char="-"/>
            </a:pPr>
            <a:r>
              <a:rPr lang="tr-TR" dirty="0" smtClean="0"/>
              <a:t>KİA’nın </a:t>
            </a:r>
            <a:r>
              <a:rPr lang="tr-TR" b="1" dirty="0" smtClean="0"/>
              <a:t>tarihsel süreçlerle</a:t>
            </a:r>
            <a:r>
              <a:rPr lang="tr-TR" dirty="0" smtClean="0"/>
              <a:t> olan bağlantısıyla ilgilenmez.</a:t>
            </a:r>
          </a:p>
          <a:p>
            <a:pPr>
              <a:buFontTx/>
              <a:buChar char="-"/>
            </a:pPr>
            <a:r>
              <a:rPr lang="tr-TR" b="1" dirty="0" smtClean="0"/>
              <a:t>Tüketim kültürünü</a:t>
            </a:r>
            <a:r>
              <a:rPr lang="tr-TR" dirty="0" smtClean="0"/>
              <a:t> problem olarak görmez.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49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sorular ve sorunlar hiç de </a:t>
            </a:r>
            <a:r>
              <a:rPr lang="tr-TR" b="1" dirty="0" smtClean="0"/>
              <a:t>pratik</a:t>
            </a:r>
            <a:r>
              <a:rPr lang="tr-TR" dirty="0" smtClean="0"/>
              <a:t>, pragmatik ve pozitivist değildir.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93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Sınıf farklılıklarının</a:t>
            </a:r>
            <a:r>
              <a:rPr lang="tr-TR" dirty="0" smtClean="0"/>
              <a:t> artmasını sorun olarak görmez.</a:t>
            </a:r>
          </a:p>
          <a:p>
            <a:r>
              <a:rPr lang="tr-TR" dirty="0" smtClean="0"/>
              <a:t>Tecimsel kültürü ve </a:t>
            </a:r>
            <a:r>
              <a:rPr lang="tr-TR" b="1" dirty="0" smtClean="0"/>
              <a:t>tüketim kültürünü tahakkümle</a:t>
            </a:r>
            <a:r>
              <a:rPr lang="tr-TR" dirty="0" smtClean="0"/>
              <a:t> ilişkilendirmez. </a:t>
            </a:r>
            <a:r>
              <a:rPr lang="tr-TR" b="1" dirty="0" smtClean="0"/>
              <a:t>Haz</a:t>
            </a:r>
            <a:r>
              <a:rPr lang="tr-TR" dirty="0" smtClean="0"/>
              <a:t>  ve huzur bombardımanı olarak görür.</a:t>
            </a:r>
          </a:p>
          <a:p>
            <a:r>
              <a:rPr lang="tr-TR" dirty="0" smtClean="0"/>
              <a:t>Ürün çeşitliliği önplana çıkarılır. İnsanlara ne tüketmeleri gerektiği söylenir.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93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Politik </a:t>
            </a:r>
            <a:r>
              <a:rPr lang="tr-TR" b="1" dirty="0" smtClean="0"/>
              <a:t>mücadele</a:t>
            </a:r>
            <a:r>
              <a:rPr lang="tr-TR" dirty="0" smtClean="0"/>
              <a:t> yok oldukça;</a:t>
            </a:r>
          </a:p>
          <a:p>
            <a:r>
              <a:rPr lang="tr-TR" b="1" dirty="0" smtClean="0"/>
              <a:t>Sendikalaşma</a:t>
            </a:r>
            <a:r>
              <a:rPr lang="tr-TR" dirty="0" smtClean="0"/>
              <a:t> ortadan kalkınca;</a:t>
            </a:r>
          </a:p>
          <a:p>
            <a:r>
              <a:rPr lang="tr-TR" dirty="0" smtClean="0"/>
              <a:t>Sosyal </a:t>
            </a:r>
            <a:r>
              <a:rPr lang="tr-TR" b="1" dirty="0" smtClean="0"/>
              <a:t>kriz</a:t>
            </a:r>
            <a:r>
              <a:rPr lang="tr-TR" dirty="0" smtClean="0"/>
              <a:t> yükseldikçe;</a:t>
            </a:r>
          </a:p>
          <a:p>
            <a:r>
              <a:rPr lang="tr-TR" dirty="0" smtClean="0"/>
              <a:t>Sözde bir </a:t>
            </a:r>
            <a:r>
              <a:rPr lang="tr-TR" b="1" dirty="0" smtClean="0"/>
              <a:t>özgürlük</a:t>
            </a:r>
            <a:r>
              <a:rPr lang="tr-TR" dirty="0" smtClean="0"/>
              <a:t> olarak </a:t>
            </a:r>
            <a:r>
              <a:rPr lang="tr-TR" b="1" dirty="0" smtClean="0"/>
              <a:t>tüketim kültürü</a:t>
            </a:r>
            <a:r>
              <a:rPr lang="tr-TR" dirty="0" smtClean="0"/>
              <a:t> sunuldu.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85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KİA’nın mülkiyeti </a:t>
            </a:r>
            <a:r>
              <a:rPr lang="tr-TR" b="1" dirty="0" smtClean="0"/>
              <a:t>yoğunlaşmıştır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Medya işletmeleri </a:t>
            </a:r>
            <a:r>
              <a:rPr lang="tr-TR" b="1" dirty="0" smtClean="0"/>
              <a:t>konglomeralar</a:t>
            </a:r>
            <a:r>
              <a:rPr lang="tr-TR" dirty="0" smtClean="0"/>
              <a:t> haline gelmiştir.</a:t>
            </a:r>
          </a:p>
          <a:p>
            <a:r>
              <a:rPr lang="tr-TR" dirty="0" smtClean="0"/>
              <a:t>Medya </a:t>
            </a:r>
            <a:r>
              <a:rPr lang="tr-TR" b="1" dirty="0" smtClean="0"/>
              <a:t>içerikleri</a:t>
            </a:r>
            <a:r>
              <a:rPr lang="tr-TR" dirty="0" smtClean="0"/>
              <a:t> ulusallaşmıştır.</a:t>
            </a:r>
          </a:p>
        </p:txBody>
      </p:sp>
    </p:spTree>
    <p:extLst>
      <p:ext uri="{BB962C8B-B14F-4D97-AF65-F5344CB8AC3E}">
        <p14:creationId xmlns:p14="http://schemas.microsoft.com/office/powerpoint/2010/main" xmlns="" val="8919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Buna rağmen medya içeriklerinin </a:t>
            </a:r>
            <a:r>
              <a:rPr lang="tr-TR" b="1" dirty="0" smtClean="0"/>
              <a:t>etkisinin düşük</a:t>
            </a:r>
            <a:r>
              <a:rPr lang="tr-TR" dirty="0" smtClean="0"/>
              <a:t> olduğu yönünde bir araştırma ekolü oluşmuştur.</a:t>
            </a:r>
            <a:endParaRPr lang="en-US" dirty="0" smtClean="0"/>
          </a:p>
          <a:p>
            <a:r>
              <a:rPr lang="tr-TR" dirty="0" smtClean="0"/>
              <a:t>KİA’nın </a:t>
            </a:r>
            <a:r>
              <a:rPr lang="tr-TR" b="1" dirty="0" smtClean="0"/>
              <a:t>mülkiyeti ve kontrolü</a:t>
            </a:r>
            <a:r>
              <a:rPr lang="tr-TR" dirty="0" smtClean="0"/>
              <a:t> sorunu yok sayılmıştır.</a:t>
            </a:r>
          </a:p>
          <a:p>
            <a:r>
              <a:rPr lang="tr-TR" b="1" dirty="0" smtClean="0"/>
              <a:t>Propaganda</a:t>
            </a:r>
            <a:r>
              <a:rPr lang="tr-TR" dirty="0" smtClean="0"/>
              <a:t> çalışmalarından vazgeçilmiştir.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07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Medya çalışmalarındaki </a:t>
            </a:r>
            <a:r>
              <a:rPr lang="tr-TR" b="1" dirty="0" smtClean="0"/>
              <a:t>egemen paradigma</a:t>
            </a:r>
            <a:r>
              <a:rPr lang="tr-TR" dirty="0" smtClean="0"/>
              <a:t>:</a:t>
            </a:r>
          </a:p>
          <a:p>
            <a:r>
              <a:rPr lang="tr-TR" dirty="0" smtClean="0"/>
              <a:t>Neyin </a:t>
            </a:r>
            <a:r>
              <a:rPr lang="tr-TR" b="1" dirty="0" smtClean="0"/>
              <a:t>meşru</a:t>
            </a:r>
            <a:r>
              <a:rPr lang="tr-TR" dirty="0" smtClean="0"/>
              <a:t> olduğunu söyledi.</a:t>
            </a:r>
          </a:p>
          <a:p>
            <a:r>
              <a:rPr lang="tr-TR" b="1" dirty="0" smtClean="0"/>
              <a:t>İki partili yapıyı</a:t>
            </a:r>
            <a:r>
              <a:rPr lang="tr-TR" dirty="0" smtClean="0"/>
              <a:t> mazur gösterdi.</a:t>
            </a:r>
          </a:p>
          <a:p>
            <a:r>
              <a:rPr lang="tr-TR" dirty="0" smtClean="0"/>
              <a:t>Belli </a:t>
            </a:r>
            <a:r>
              <a:rPr lang="tr-TR" b="1" dirty="0" smtClean="0"/>
              <a:t>gündemler</a:t>
            </a:r>
            <a:r>
              <a:rPr lang="tr-TR" dirty="0" smtClean="0"/>
              <a:t> yarattı ve bazı konuları dışarıda bıraktı.</a:t>
            </a:r>
          </a:p>
          <a:p>
            <a:r>
              <a:rPr lang="tr-TR" dirty="0" smtClean="0"/>
              <a:t>İzlerkitleyi </a:t>
            </a:r>
            <a:r>
              <a:rPr lang="tr-TR" b="1" dirty="0" smtClean="0"/>
              <a:t>itaatkâr</a:t>
            </a:r>
            <a:r>
              <a:rPr lang="tr-TR" dirty="0" smtClean="0"/>
              <a:t> değil; aksine bağımsız ve </a:t>
            </a:r>
            <a:r>
              <a:rPr lang="tr-TR" b="1" dirty="0" smtClean="0"/>
              <a:t>inatçı</a:t>
            </a:r>
            <a:r>
              <a:rPr lang="tr-TR" dirty="0" smtClean="0"/>
              <a:t> gösterdi.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05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Bu paradigma: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Ankete ve deneye</a:t>
            </a:r>
            <a:r>
              <a:rPr lang="tr-TR" dirty="0" smtClean="0"/>
              <a:t> dayanıyordu.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Kısa vadeli etki</a:t>
            </a:r>
            <a:r>
              <a:rPr lang="tr-TR" dirty="0" smtClean="0"/>
              <a:t>ye bakıyordu.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Davranışçıydı</a:t>
            </a:r>
            <a:r>
              <a:rPr lang="tr-TR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Tutum ve davranış </a:t>
            </a:r>
            <a:r>
              <a:rPr lang="tr-TR" b="1" dirty="0" smtClean="0"/>
              <a:t>değişikliğine</a:t>
            </a:r>
            <a:r>
              <a:rPr lang="tr-TR" dirty="0" smtClean="0"/>
              <a:t> bakıyordu.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10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Bir paradigma</a:t>
            </a:r>
            <a:r>
              <a:rPr lang="tr-TR" dirty="0" smtClean="0"/>
              <a:t> nasıl </a:t>
            </a:r>
            <a:r>
              <a:rPr lang="tr-TR" b="1" dirty="0" smtClean="0"/>
              <a:t>merkezileşir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Bir paradigma nasıl </a:t>
            </a:r>
            <a:r>
              <a:rPr lang="tr-TR" b="1" dirty="0" smtClean="0"/>
              <a:t>egemen</a:t>
            </a:r>
            <a:r>
              <a:rPr lang="tr-TR" dirty="0" smtClean="0"/>
              <a:t> hale gelir?</a:t>
            </a:r>
          </a:p>
          <a:p>
            <a:r>
              <a:rPr lang="tr-TR" dirty="0" smtClean="0"/>
              <a:t>İletişim çalışmaları alanında bu durum nasıl gerçekleşmiştir?</a:t>
            </a:r>
          </a:p>
          <a:p>
            <a:r>
              <a:rPr lang="tr-TR" dirty="0" smtClean="0"/>
              <a:t>Bir kuramın paradigma haline gelmesine, kuramcılarının ötesinde tüketenlerin nasıl bir etkisi olabilir?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41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ANAAKIM KURAMIN ELEŞTİRİSİ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Lazarsfeld’in</a:t>
            </a:r>
            <a:r>
              <a:rPr lang="tr-TR" dirty="0" smtClean="0"/>
              <a:t> İki Aşamalı Kuramı, aktif ve yorumlayıcı izleyiciler, kişisel etki (kişilerarası iletişimin etkisi) varsayıyordu.</a:t>
            </a:r>
          </a:p>
          <a:p>
            <a:r>
              <a:rPr lang="tr-TR" b="1" dirty="0" smtClean="0"/>
              <a:t>Lasswell’in</a:t>
            </a:r>
            <a:r>
              <a:rPr lang="tr-TR" dirty="0" smtClean="0"/>
              <a:t> Şırınga Teorisini yerinden etmeyi amaçlıyordu.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33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855</Words>
  <Application>Microsoft Office PowerPoint</Application>
  <PresentationFormat>Ekran Gösterisi (4:3)</PresentationFormat>
  <Paragraphs>129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Office Theme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  <vt:lpstr>ANAAKIM KURAMIN ELEŞTİRİSİ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ANAAKIM KURAMIN ELEŞTİRİSİ</dc:title>
  <dc:creator>deniz</dc:creator>
  <cp:lastModifiedBy>BİDB</cp:lastModifiedBy>
  <cp:revision>11</cp:revision>
  <dcterms:created xsi:type="dcterms:W3CDTF">2014-12-07T15:14:36Z</dcterms:created>
  <dcterms:modified xsi:type="dcterms:W3CDTF">2015-01-05T14:00:10Z</dcterms:modified>
</cp:coreProperties>
</file>