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73" r:id="rId13"/>
    <p:sldId id="268" r:id="rId14"/>
    <p:sldId id="274" r:id="rId15"/>
    <p:sldId id="278" r:id="rId16"/>
    <p:sldId id="275" r:id="rId17"/>
    <p:sldId id="276" r:id="rId18"/>
    <p:sldId id="277" r:id="rId19"/>
    <p:sldId id="267" r:id="rId20"/>
    <p:sldId id="269" r:id="rId21"/>
    <p:sldId id="270" r:id="rId22"/>
    <p:sldId id="271" r:id="rId23"/>
    <p:sldId id="272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9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816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1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62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9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9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41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4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54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5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53B6-2C4F-4749-A8E4-0EDB59ADAD1C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3696-A91D-4BD8-B312-FF051D50C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ANAAKIM İLETİŞİM KURAMLARI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TEKNOLOJİK DETERMİNİZM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1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Global köy (evrensel köy – </a:t>
            </a:r>
            <a:r>
              <a:rPr lang="tr-TR" b="1" i="1" dirty="0" smtClean="0"/>
              <a:t>global village</a:t>
            </a:r>
            <a:r>
              <a:rPr lang="tr-TR" b="1" dirty="0" smtClean="0"/>
              <a:t>)</a:t>
            </a:r>
          </a:p>
          <a:p>
            <a:pPr>
              <a:buFontTx/>
              <a:buChar char="-"/>
            </a:pPr>
            <a:r>
              <a:rPr lang="tr-TR" b="1" dirty="0" smtClean="0"/>
              <a:t>Özgürlük, anındalık</a:t>
            </a:r>
            <a:r>
              <a:rPr lang="tr-TR" dirty="0" smtClean="0"/>
              <a:t>, sınırsız alışveriş kardeşliği</a:t>
            </a:r>
          </a:p>
          <a:p>
            <a:pPr>
              <a:buFontTx/>
              <a:buChar char="-"/>
            </a:pPr>
            <a:r>
              <a:rPr lang="tr-TR" dirty="0" smtClean="0"/>
              <a:t>İnternet, herkesle </a:t>
            </a:r>
            <a:r>
              <a:rPr lang="tr-TR" b="1" dirty="0" smtClean="0"/>
              <a:t>bağlantı</a:t>
            </a:r>
          </a:p>
          <a:p>
            <a:pPr>
              <a:buFontTx/>
              <a:buChar char="-"/>
            </a:pPr>
            <a:r>
              <a:rPr lang="tr-TR" dirty="0" smtClean="0"/>
              <a:t>X Toplumsal </a:t>
            </a:r>
            <a:r>
              <a:rPr lang="tr-TR" b="1" dirty="0" smtClean="0"/>
              <a:t>hiyerarşi</a:t>
            </a:r>
          </a:p>
          <a:p>
            <a:pPr>
              <a:buFontTx/>
              <a:buChar char="-"/>
            </a:pPr>
            <a:r>
              <a:rPr lang="tr-TR" b="1" dirty="0" smtClean="0"/>
              <a:t>Ortak akıl</a:t>
            </a:r>
          </a:p>
          <a:p>
            <a:pPr marL="0" indent="0">
              <a:buNone/>
            </a:pPr>
            <a:r>
              <a:rPr lang="tr-TR" dirty="0" smtClean="0"/>
              <a:t>- Televizyondaki </a:t>
            </a:r>
            <a:r>
              <a:rPr lang="tr-TR" b="1" dirty="0" smtClean="0"/>
              <a:t>kitle kültürünün</a:t>
            </a:r>
            <a:r>
              <a:rPr lang="tr-TR" dirty="0" smtClean="0"/>
              <a:t> sonu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39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Evrensel ağ, </a:t>
            </a:r>
            <a:r>
              <a:rPr lang="tr-TR" b="1" dirty="0" smtClean="0"/>
              <a:t>World Wide Web</a:t>
            </a:r>
            <a:r>
              <a:rPr lang="tr-TR" dirty="0" smtClean="0"/>
              <a:t>, ortak </a:t>
            </a:r>
            <a:r>
              <a:rPr lang="tr-TR" b="1" dirty="0" smtClean="0"/>
              <a:t>dil</a:t>
            </a:r>
          </a:p>
          <a:p>
            <a:r>
              <a:rPr lang="tr-TR" dirty="0" smtClean="0"/>
              <a:t>Diğer araçları yutan bir </a:t>
            </a:r>
            <a:r>
              <a:rPr lang="tr-TR" b="1" dirty="0" smtClean="0"/>
              <a:t>süpermedya, kral medya, özgür medya</a:t>
            </a:r>
          </a:p>
          <a:p>
            <a:r>
              <a:rPr lang="tr-TR" b="1" i="1" dirty="0" smtClean="0"/>
              <a:t>Netizen</a:t>
            </a:r>
            <a:r>
              <a:rPr lang="tr-TR" dirty="0" smtClean="0"/>
              <a:t>lar (çıkar grupları, beğeni, kültür toplulukları, evrensellik, dünya çağında bağlantı) </a:t>
            </a:r>
          </a:p>
          <a:p>
            <a:r>
              <a:rPr lang="tr-TR" b="1" dirty="0" smtClean="0"/>
              <a:t>Kitle medyasının</a:t>
            </a:r>
            <a:r>
              <a:rPr lang="tr-TR" dirty="0" smtClean="0"/>
              <a:t> edilgenliği, zorbalığı, </a:t>
            </a:r>
            <a:r>
              <a:rPr lang="tr-TR" b="1" dirty="0" smtClean="0"/>
              <a:t>diktatörlüğü</a:t>
            </a:r>
            <a:r>
              <a:rPr lang="tr-TR" dirty="0" smtClean="0"/>
              <a:t>, tek yönlülüğü bitecek.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2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Haber şirketlerinin</a:t>
            </a:r>
            <a:r>
              <a:rPr lang="tr-TR" dirty="0" smtClean="0"/>
              <a:t> haber üzerindeki </a:t>
            </a:r>
            <a:r>
              <a:rPr lang="tr-TR" b="1" dirty="0" smtClean="0"/>
              <a:t>tekeli</a:t>
            </a:r>
            <a:r>
              <a:rPr lang="tr-TR" dirty="0" smtClean="0"/>
              <a:t> kalkacak, kullanıcı etkileşimi artacak.</a:t>
            </a:r>
          </a:p>
          <a:p>
            <a:r>
              <a:rPr lang="tr-TR" b="1" dirty="0" smtClean="0"/>
              <a:t>Teledemokrasi</a:t>
            </a:r>
            <a:r>
              <a:rPr lang="tr-TR" dirty="0" smtClean="0"/>
              <a:t> (1980’ler)</a:t>
            </a:r>
          </a:p>
          <a:p>
            <a:r>
              <a:rPr lang="tr-TR" b="1" dirty="0" smtClean="0"/>
              <a:t>Elektronik demokrasi, siber demokrasi </a:t>
            </a:r>
            <a:r>
              <a:rPr lang="tr-TR" dirty="0" smtClean="0"/>
              <a:t>(1990’lar)</a:t>
            </a:r>
          </a:p>
          <a:p>
            <a:r>
              <a:rPr lang="tr-TR" dirty="0" smtClean="0"/>
              <a:t>Aydınlanmış yurttaşlar</a:t>
            </a:r>
          </a:p>
          <a:p>
            <a:r>
              <a:rPr lang="tr-TR" dirty="0" smtClean="0"/>
              <a:t>Elektronik </a:t>
            </a:r>
            <a:r>
              <a:rPr lang="tr-TR" b="1" dirty="0" smtClean="0"/>
              <a:t>forumlar</a:t>
            </a:r>
          </a:p>
          <a:p>
            <a:r>
              <a:rPr lang="tr-TR" b="1" dirty="0" smtClean="0"/>
              <a:t>Seçimler</a:t>
            </a:r>
            <a:r>
              <a:rPr lang="tr-TR" dirty="0" smtClean="0"/>
              <a:t>, atamalar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2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Elbette </a:t>
            </a:r>
            <a:r>
              <a:rPr lang="tr-TR" b="1" dirty="0" smtClean="0"/>
              <a:t>çift yönlü</a:t>
            </a:r>
            <a:r>
              <a:rPr lang="tr-TR" dirty="0" smtClean="0"/>
              <a:t> doğa unutulmamalı ve indirgemeci olunmamalı.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06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Web 2.0</a:t>
            </a:r>
            <a:r>
              <a:rPr lang="tr-TR" dirty="0" smtClean="0"/>
              <a:t>, TV 2.0.</a:t>
            </a:r>
          </a:p>
          <a:p>
            <a:r>
              <a:rPr lang="tr-TR" b="1" dirty="0" smtClean="0"/>
              <a:t>Atina</a:t>
            </a:r>
            <a:r>
              <a:rPr lang="tr-TR" dirty="0" smtClean="0"/>
              <a:t> demokrasisi, sanal demokratik katılım</a:t>
            </a:r>
          </a:p>
          <a:p>
            <a:r>
              <a:rPr lang="tr-TR" b="1" dirty="0" smtClean="0"/>
              <a:t>Brecht</a:t>
            </a:r>
            <a:r>
              <a:rPr lang="tr-TR" dirty="0" smtClean="0"/>
              <a:t> ve </a:t>
            </a:r>
            <a:r>
              <a:rPr lang="tr-TR" b="1" dirty="0" smtClean="0"/>
              <a:t>Benjamin’in </a:t>
            </a:r>
            <a:r>
              <a:rPr lang="tr-TR" dirty="0" smtClean="0"/>
              <a:t>sinema ve radyo için söyledikleri…</a:t>
            </a:r>
          </a:p>
          <a:p>
            <a:r>
              <a:rPr lang="tr-TR" b="1" dirty="0" smtClean="0"/>
              <a:t>Tartışma</a:t>
            </a:r>
            <a:r>
              <a:rPr lang="tr-TR" dirty="0" smtClean="0"/>
              <a:t> ortamı</a:t>
            </a:r>
          </a:p>
          <a:p>
            <a:r>
              <a:rPr lang="tr-TR" dirty="0" smtClean="0"/>
              <a:t>Küreselleşme: </a:t>
            </a:r>
            <a:r>
              <a:rPr lang="tr-TR" b="1" dirty="0" smtClean="0"/>
              <a:t>Direksiyonunda</a:t>
            </a:r>
            <a:r>
              <a:rPr lang="tr-TR" dirty="0" smtClean="0"/>
              <a:t> kimsenin olmadığı, önüne geleni biçen bir makine…</a:t>
            </a:r>
          </a:p>
        </p:txBody>
      </p:sp>
    </p:spTree>
    <p:extLst>
      <p:ext uri="{BB962C8B-B14F-4D97-AF65-F5344CB8AC3E}">
        <p14:creationId xmlns:p14="http://schemas.microsoft.com/office/powerpoint/2010/main" xmlns="" val="30065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TV – internet karşılaştırması: «</a:t>
            </a:r>
            <a:r>
              <a:rPr lang="tr-TR" b="1" dirty="0" smtClean="0"/>
              <a:t>Girmek</a:t>
            </a:r>
            <a:r>
              <a:rPr lang="tr-TR" dirty="0" smtClean="0"/>
              <a:t>»</a:t>
            </a:r>
          </a:p>
          <a:p>
            <a:r>
              <a:rPr lang="tr-TR" dirty="0" smtClean="0"/>
              <a:t>Siber </a:t>
            </a:r>
            <a:r>
              <a:rPr lang="tr-TR" b="1" dirty="0" smtClean="0"/>
              <a:t>dünya</a:t>
            </a:r>
            <a:r>
              <a:rPr lang="tr-TR" dirty="0" smtClean="0"/>
              <a:t>, siber </a:t>
            </a:r>
            <a:r>
              <a:rPr lang="tr-TR" b="1" dirty="0" smtClean="0"/>
              <a:t>uzam</a:t>
            </a:r>
            <a:r>
              <a:rPr lang="tr-TR" dirty="0" smtClean="0"/>
              <a:t>, </a:t>
            </a:r>
            <a:r>
              <a:rPr lang="tr-TR" b="1" dirty="0" smtClean="0"/>
              <a:t>Windows</a:t>
            </a:r>
            <a:r>
              <a:rPr lang="tr-TR" dirty="0" smtClean="0"/>
              <a:t>, Alice, beyaz tavşan, üzerinde herkesin yolculuk yapabileceği süper enformasyon </a:t>
            </a:r>
            <a:r>
              <a:rPr lang="tr-TR" b="1" dirty="0" smtClean="0"/>
              <a:t>anayolları / otobanları</a:t>
            </a:r>
          </a:p>
          <a:p>
            <a:r>
              <a:rPr lang="tr-TR" dirty="0" smtClean="0"/>
              <a:t>Mekan. «Yeni görme ve anlama biçimlerine açılan </a:t>
            </a:r>
            <a:r>
              <a:rPr lang="tr-TR" b="1" dirty="0" smtClean="0"/>
              <a:t>kapılar</a:t>
            </a:r>
            <a:r>
              <a:rPr lang="tr-TR" dirty="0" smtClean="0"/>
              <a:t>», ağ </a:t>
            </a:r>
            <a:r>
              <a:rPr lang="tr-TR" b="1" dirty="0" smtClean="0"/>
              <a:t>geçidi</a:t>
            </a:r>
            <a:r>
              <a:rPr lang="tr-TR" dirty="0" smtClean="0"/>
              <a:t>, giriş noktası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9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Mekânın çözülmesi</a:t>
            </a:r>
          </a:p>
          <a:p>
            <a:r>
              <a:rPr lang="tr-TR" dirty="0" smtClean="0"/>
              <a:t>Sınırsız küresel köy</a:t>
            </a:r>
          </a:p>
          <a:p>
            <a:r>
              <a:rPr lang="tr-TR" b="1" dirty="0" smtClean="0"/>
              <a:t>Yersizyurtsuzlaşma (</a:t>
            </a:r>
            <a:r>
              <a:rPr lang="tr-TR" b="1" i="1" dirty="0" smtClean="0"/>
              <a:t>deterritorialization</a:t>
            </a:r>
            <a:r>
              <a:rPr lang="tr-TR" b="1" dirty="0" smtClean="0"/>
              <a:t>) – Delueze &amp; Guattari</a:t>
            </a:r>
          </a:p>
          <a:p>
            <a:r>
              <a:rPr lang="tr-TR" dirty="0" smtClean="0"/>
              <a:t>Kilitlenmeden kurtulma, yurttan çıkma, </a:t>
            </a:r>
            <a:r>
              <a:rPr lang="tr-TR" b="1" dirty="0" smtClean="0"/>
              <a:t>özgürleşim</a:t>
            </a:r>
            <a:r>
              <a:rPr lang="tr-TR" dirty="0" smtClean="0"/>
              <a:t>, kurtuluş</a:t>
            </a:r>
          </a:p>
          <a:p>
            <a:r>
              <a:rPr lang="tr-TR" b="1" dirty="0" smtClean="0"/>
              <a:t>X Ulus devlet</a:t>
            </a:r>
            <a:r>
              <a:rPr lang="tr-TR" dirty="0" smtClean="0"/>
              <a:t>, iktidar</a:t>
            </a:r>
          </a:p>
          <a:p>
            <a:r>
              <a:rPr lang="tr-TR" b="1" dirty="0" smtClean="0"/>
              <a:t>Dünya vatandaşı</a:t>
            </a:r>
            <a:r>
              <a:rPr lang="tr-TR" dirty="0" smtClean="0"/>
              <a:t>, melezleşmiş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4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«21. yy’a hoş geldin. Sen bir netyurttaşısın ve Net’in mümkün kıldığı küresel bağlantılılık sayesinde bu dünyanın bir yurttaşısın.» Michael </a:t>
            </a:r>
            <a:r>
              <a:rPr lang="tr-TR" b="1" dirty="0" smtClean="0"/>
              <a:t>Hauben</a:t>
            </a:r>
          </a:p>
          <a:p>
            <a:r>
              <a:rPr lang="tr-TR" dirty="0" smtClean="0"/>
              <a:t>«Bizler siber dünyada yaşarız, her yerdeyiz, sınır tanımayız» </a:t>
            </a:r>
            <a:r>
              <a:rPr lang="tr-TR" b="1" dirty="0" smtClean="0"/>
              <a:t>Siberpunk Manifestosu</a:t>
            </a:r>
          </a:p>
          <a:p>
            <a:r>
              <a:rPr lang="tr-TR" dirty="0" smtClean="0"/>
              <a:t>Hack, Hack Etiği, Redhack, Julien Assange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5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Sanal cemaat</a:t>
            </a:r>
            <a:r>
              <a:rPr lang="tr-TR" dirty="0" smtClean="0"/>
              <a:t> (</a:t>
            </a:r>
            <a:r>
              <a:rPr lang="tr-TR" i="1" dirty="0" smtClean="0"/>
              <a:t>virtual community</a:t>
            </a:r>
            <a:r>
              <a:rPr lang="tr-TR" dirty="0" smtClean="0"/>
              <a:t>) – Howard Rheingold: Ortak alan değil, ortak </a:t>
            </a:r>
            <a:r>
              <a:rPr lang="tr-TR" b="1" dirty="0" smtClean="0"/>
              <a:t>ilgi</a:t>
            </a:r>
            <a:r>
              <a:rPr lang="tr-TR" dirty="0" smtClean="0"/>
              <a:t> cemaatleri</a:t>
            </a:r>
          </a:p>
          <a:p>
            <a:r>
              <a:rPr lang="tr-TR" b="1" dirty="0" smtClean="0"/>
              <a:t>Siber toplum</a:t>
            </a:r>
            <a:r>
              <a:rPr lang="tr-TR" dirty="0" smtClean="0"/>
              <a:t> (</a:t>
            </a:r>
            <a:r>
              <a:rPr lang="tr-TR" i="1" dirty="0" smtClean="0"/>
              <a:t>cyber society</a:t>
            </a:r>
            <a:r>
              <a:rPr lang="tr-TR" dirty="0" smtClean="0"/>
              <a:t>): Dünya çapındaki bilgisayar kullanıcılarının ağı ve onların elektroniğe dayalı iletişimlerinin ağı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Castells’in internet için söyledikleri ile </a:t>
            </a:r>
            <a:r>
              <a:rPr lang="tr-TR" b="1" dirty="0" smtClean="0"/>
              <a:t>McLuhan’ın</a:t>
            </a:r>
            <a:r>
              <a:rPr lang="tr-TR" dirty="0" smtClean="0"/>
              <a:t> televizyon için söyledikleri paralel.</a:t>
            </a:r>
          </a:p>
          <a:p>
            <a:r>
              <a:rPr lang="tr-TR" dirty="0" smtClean="0"/>
              <a:t>Aynı </a:t>
            </a:r>
            <a:r>
              <a:rPr lang="tr-TR" b="1" dirty="0" smtClean="0"/>
              <a:t>determinist</a:t>
            </a:r>
            <a:r>
              <a:rPr lang="tr-TR" dirty="0" smtClean="0"/>
              <a:t> varsayım.</a:t>
            </a:r>
          </a:p>
          <a:p>
            <a:r>
              <a:rPr lang="tr-TR" dirty="0" smtClean="0"/>
              <a:t>Aynı </a:t>
            </a:r>
            <a:r>
              <a:rPr lang="tr-TR" b="1" dirty="0" smtClean="0"/>
              <a:t>teknikçi</a:t>
            </a:r>
            <a:r>
              <a:rPr lang="tr-TR" dirty="0" smtClean="0"/>
              <a:t> </a:t>
            </a:r>
            <a:r>
              <a:rPr lang="tr-TR" b="1" dirty="0" smtClean="0"/>
              <a:t>ütopya</a:t>
            </a:r>
            <a:r>
              <a:rPr lang="tr-TR" dirty="0" smtClean="0"/>
              <a:t>.</a:t>
            </a:r>
          </a:p>
          <a:p>
            <a:r>
              <a:rPr lang="tr-TR" dirty="0" smtClean="0"/>
              <a:t>Aynı teknikçi </a:t>
            </a:r>
            <a:r>
              <a:rPr lang="tr-TR" b="1" dirty="0" smtClean="0"/>
              <a:t>devrim</a:t>
            </a:r>
            <a:r>
              <a:rPr lang="tr-TR" dirty="0" smtClean="0"/>
              <a:t> iddiası.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62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MARSHALL McLUHAN</a:t>
            </a:r>
            <a:br>
              <a:rPr lang="tr-TR" dirty="0" smtClean="0"/>
            </a:br>
            <a:r>
              <a:rPr lang="tr-TR" dirty="0" smtClean="0"/>
              <a:t> TEKNOLOJİK DETERMİNİZM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Araç (</a:t>
            </a:r>
            <a:r>
              <a:rPr lang="tr-TR" i="1" dirty="0" smtClean="0"/>
              <a:t>medium</a:t>
            </a:r>
            <a:r>
              <a:rPr lang="tr-TR" dirty="0" smtClean="0"/>
              <a:t>) </a:t>
            </a:r>
            <a:r>
              <a:rPr lang="tr-TR" b="1" dirty="0" smtClean="0"/>
              <a:t>Lasswellci</a:t>
            </a:r>
            <a:r>
              <a:rPr lang="tr-TR" dirty="0" smtClean="0"/>
              <a:t> tabloda vardı.</a:t>
            </a:r>
          </a:p>
          <a:p>
            <a:r>
              <a:rPr lang="tr-TR" dirty="0" smtClean="0"/>
              <a:t>Ancak </a:t>
            </a:r>
            <a:r>
              <a:rPr lang="tr-TR" b="1" dirty="0" smtClean="0"/>
              <a:t>McLuhan</a:t>
            </a:r>
            <a:r>
              <a:rPr lang="tr-TR" dirty="0" smtClean="0"/>
              <a:t> teknik boyutu ve teknolojik etkiyi ekledi.</a:t>
            </a:r>
          </a:p>
          <a:p>
            <a:r>
              <a:rPr lang="tr-TR" dirty="0" smtClean="0"/>
              <a:t>‘</a:t>
            </a:r>
            <a:r>
              <a:rPr lang="tr-TR" b="1" dirty="0" smtClean="0"/>
              <a:t>Peygamber</a:t>
            </a:r>
            <a:r>
              <a:rPr lang="tr-TR" dirty="0" smtClean="0"/>
              <a:t>’ tartışması</a:t>
            </a:r>
          </a:p>
          <a:p>
            <a:r>
              <a:rPr lang="tr-TR" dirty="0" smtClean="0"/>
              <a:t>Politika analisti, elektronik medya estetiği eleştirmeni, «peygamber», </a:t>
            </a:r>
            <a:r>
              <a:rPr lang="tr-TR" b="1" dirty="0" smtClean="0"/>
              <a:t>şarlatan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9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veri toplama ve yayma için </a:t>
            </a:r>
            <a:r>
              <a:rPr lang="tr-TR" b="1" dirty="0" smtClean="0"/>
              <a:t>olağanüstü bir araç,</a:t>
            </a:r>
          </a:p>
          <a:p>
            <a:r>
              <a:rPr lang="tr-TR" dirty="0" smtClean="0"/>
              <a:t>Ancak yeni bir </a:t>
            </a:r>
            <a:r>
              <a:rPr lang="tr-TR" b="1" dirty="0" smtClean="0"/>
              <a:t>evrensel düşünce</a:t>
            </a:r>
            <a:r>
              <a:rPr lang="tr-TR" dirty="0" smtClean="0"/>
              <a:t> çıkarma erdemi yok.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55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İnternetin e-posta okumak ve belli web sitelerine girmek dışındaki </a:t>
            </a:r>
            <a:r>
              <a:rPr lang="tr-TR" b="1" dirty="0" smtClean="0"/>
              <a:t>özelliklerini çok sınırlı sayıda</a:t>
            </a:r>
            <a:r>
              <a:rPr lang="tr-TR" dirty="0" smtClean="0"/>
              <a:t> kişi kullanıyor.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68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Okuma-yazma</a:t>
            </a:r>
            <a:r>
              <a:rPr lang="tr-TR" dirty="0" smtClean="0"/>
              <a:t> engeli</a:t>
            </a:r>
          </a:p>
          <a:p>
            <a:r>
              <a:rPr lang="tr-TR" dirty="0" smtClean="0"/>
              <a:t>Kullanım bedeli</a:t>
            </a:r>
          </a:p>
          <a:p>
            <a:pPr marL="0" indent="0">
              <a:buNone/>
            </a:pPr>
            <a:r>
              <a:rPr lang="tr-TR" dirty="0" smtClean="0"/>
              <a:t>(Dünya nüfusunun </a:t>
            </a:r>
            <a:r>
              <a:rPr lang="tr-TR" b="1" dirty="0" smtClean="0"/>
              <a:t>yarısı telefonun</a:t>
            </a:r>
            <a:r>
              <a:rPr lang="tr-TR" dirty="0" smtClean="0"/>
              <a:t> iki saat uzağında yaşar.)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40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500" dirty="0" smtClean="0"/>
              <a:t>TEKNOLOJİ TARTIŞMASI KARMAŞIKLAŞIYOR</a:t>
            </a:r>
            <a:br>
              <a:rPr lang="tr-TR" sz="3500" dirty="0" smtClean="0"/>
            </a:br>
            <a:r>
              <a:rPr lang="tr-TR" sz="3500" i="1" dirty="0" smtClean="0"/>
              <a:t>CONVERGENCE, YAKINSAMA, YÖNDEŞME</a:t>
            </a:r>
            <a:endParaRPr lang="en-US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İnternet kullanıcıları, bir yandan televizyon izleyebilir.</a:t>
            </a:r>
          </a:p>
          <a:p>
            <a:r>
              <a:rPr lang="tr-TR" dirty="0" smtClean="0"/>
              <a:t>Televizyon – internet birlikteliği</a:t>
            </a:r>
          </a:p>
          <a:p>
            <a:r>
              <a:rPr lang="tr-TR" dirty="0" smtClean="0"/>
              <a:t>Social TV tartışması</a:t>
            </a:r>
          </a:p>
          <a:p>
            <a:r>
              <a:rPr lang="tr-TR" dirty="0" smtClean="0"/>
              <a:t>Tek ekran yerine, </a:t>
            </a:r>
            <a:r>
              <a:rPr lang="tr-TR" i="1" dirty="0" smtClean="0"/>
              <a:t>second screen</a:t>
            </a:r>
            <a:r>
              <a:rPr lang="tr-TR" dirty="0" smtClean="0"/>
              <a:t> (ikinci ekran)</a:t>
            </a:r>
          </a:p>
          <a:p>
            <a:r>
              <a:rPr lang="tr-TR" dirty="0" smtClean="0"/>
              <a:t>TV2.0</a:t>
            </a:r>
          </a:p>
          <a:p>
            <a:r>
              <a:rPr lang="tr-TR" dirty="0" smtClean="0"/>
              <a:t>İçerik üretimi, check-in, social reyting, reklamlar</a:t>
            </a:r>
          </a:p>
          <a:p>
            <a:r>
              <a:rPr lang="tr-TR" dirty="0" smtClean="0"/>
              <a:t>Deneyim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8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500" dirty="0" smtClean="0"/>
              <a:t>TEKNOLOJİ TARTIŞMASI KARMAŞIKLAŞIYOR</a:t>
            </a:r>
            <a:br>
              <a:rPr lang="tr-TR" sz="3500" dirty="0" smtClean="0"/>
            </a:br>
            <a:r>
              <a:rPr lang="tr-TR" sz="3500" i="1" dirty="0" smtClean="0"/>
              <a:t>CONVERGENCE, YAKINSAMA, YÖNDEŞME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Nielson reyting</a:t>
            </a:r>
          </a:p>
          <a:p>
            <a:r>
              <a:rPr lang="tr-TR" dirty="0" smtClean="0"/>
              <a:t>Televizyonun ekonomi politiği</a:t>
            </a:r>
          </a:p>
          <a:p>
            <a:r>
              <a:rPr lang="tr-TR" dirty="0" smtClean="0"/>
              <a:t>Reklam (Fox TV örneği mekân, haber toplantıları, SBN - TNS)</a:t>
            </a:r>
          </a:p>
          <a:p>
            <a:r>
              <a:rPr lang="tr-TR" dirty="0" smtClean="0"/>
              <a:t>Yeni reyting, </a:t>
            </a:r>
            <a:r>
              <a:rPr lang="tr-TR" i="1" dirty="0" smtClean="0"/>
              <a:t>social reyting</a:t>
            </a:r>
          </a:p>
          <a:p>
            <a:r>
              <a:rPr lang="tr-TR" i="1" dirty="0" smtClean="0"/>
              <a:t>Backchannel, TV check-in, tweetler, post’</a:t>
            </a:r>
            <a:r>
              <a:rPr lang="tr-TR" dirty="0" smtClean="0"/>
              <a:t>lar</a:t>
            </a:r>
            <a:r>
              <a:rPr lang="tr-TR" i="1" dirty="0" smtClean="0"/>
              <a:t> (</a:t>
            </a:r>
            <a:r>
              <a:rPr lang="tr-TR" dirty="0" smtClean="0"/>
              <a:t>iletiler</a:t>
            </a:r>
            <a:r>
              <a:rPr lang="tr-TR" i="1" dirty="0" smtClean="0"/>
              <a:t>), </a:t>
            </a:r>
            <a:r>
              <a:rPr lang="tr-TR" dirty="0" smtClean="0"/>
              <a:t>duygu (</a:t>
            </a:r>
            <a:r>
              <a:rPr lang="tr-TR" i="1" dirty="0" smtClean="0"/>
              <a:t>sentiment)</a:t>
            </a:r>
          </a:p>
          <a:p>
            <a:r>
              <a:rPr lang="tr-TR" i="1" dirty="0" smtClean="0"/>
              <a:t>Castle </a:t>
            </a:r>
            <a:r>
              <a:rPr lang="tr-TR" dirty="0" smtClean="0"/>
              <a:t>örneği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36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500" dirty="0" smtClean="0"/>
              <a:t>TEKNOLOJİ TARTIŞMASI KARMAŞIKLAŞIYOR</a:t>
            </a:r>
            <a:br>
              <a:rPr lang="tr-TR" sz="3500" dirty="0" smtClean="0"/>
            </a:br>
            <a:r>
              <a:rPr lang="tr-TR" sz="3500" i="1" dirty="0" smtClean="0"/>
              <a:t>CONVERGENCE, YAKINSAMA, YÖNDEŞME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İçerik üreten kullanıcı, reklam üreten kullanıcı ve reyting üreten kullanıcı (sadece rakamsal olarak da değil).</a:t>
            </a:r>
          </a:p>
          <a:p>
            <a:r>
              <a:rPr lang="tr-TR" dirty="0" smtClean="0"/>
              <a:t>Somera</a:t>
            </a:r>
          </a:p>
          <a:p>
            <a:r>
              <a:rPr lang="tr-TR" dirty="0" smtClean="0"/>
              <a:t>Reyting, sansasyonellik (çilecilik), magazinel, polis-adliye, yaşam, AB sınıfı.</a:t>
            </a:r>
          </a:p>
          <a:p>
            <a:r>
              <a:rPr lang="tr-TR" dirty="0" smtClean="0"/>
              <a:t>Türkçe inceliğini analiz eden duygu teknolojisi</a:t>
            </a:r>
          </a:p>
        </p:txBody>
      </p:sp>
    </p:spTree>
    <p:extLst>
      <p:ext uri="{BB962C8B-B14F-4D97-AF65-F5344CB8AC3E}">
        <p14:creationId xmlns:p14="http://schemas.microsoft.com/office/powerpoint/2010/main" xmlns="" val="35146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500" dirty="0" smtClean="0"/>
              <a:t>TEKNOLOJİ TARTIŞMASI KARMAŞIKLAŞIYOR</a:t>
            </a:r>
            <a:br>
              <a:rPr lang="tr-TR" sz="3500" dirty="0" smtClean="0"/>
            </a:br>
            <a:r>
              <a:rPr lang="tr-TR" sz="3500" i="1" dirty="0" smtClean="0"/>
              <a:t>CONVERGENCE, YAKINSAMA, YÖNDEŞME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Mikrobloglar, Micropostlar, </a:t>
            </a:r>
            <a:r>
              <a:rPr lang="tr-TR" i="1" dirty="0" smtClean="0"/>
              <a:t>Hashtag</a:t>
            </a:r>
            <a:r>
              <a:rPr lang="tr-TR" dirty="0" smtClean="0"/>
              <a:t>ler, </a:t>
            </a:r>
            <a:r>
              <a:rPr lang="tr-TR" i="1" dirty="0" smtClean="0"/>
              <a:t>trending topic</a:t>
            </a:r>
            <a:r>
              <a:rPr lang="tr-TR" dirty="0" smtClean="0"/>
              <a:t>ler.</a:t>
            </a:r>
          </a:p>
          <a:p>
            <a:r>
              <a:rPr lang="tr-TR" dirty="0" smtClean="0"/>
              <a:t>Program sırasında canlı (</a:t>
            </a:r>
            <a:r>
              <a:rPr lang="tr-TR" i="1" dirty="0" smtClean="0"/>
              <a:t>live</a:t>
            </a:r>
            <a:r>
              <a:rPr lang="tr-TR" dirty="0" smtClean="0"/>
              <a:t>) tweet atma.</a:t>
            </a:r>
          </a:p>
          <a:p>
            <a:r>
              <a:rPr lang="tr-TR" dirty="0" smtClean="0"/>
              <a:t>Bu yeni reyting, geleneksele göre daha mı üstün?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4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500" dirty="0" smtClean="0"/>
              <a:t>TEKNOLOJİ TARTIŞMASI KARMAŞIKLAŞIYOR</a:t>
            </a:r>
            <a:br>
              <a:rPr lang="tr-TR" sz="3500" dirty="0" smtClean="0"/>
            </a:br>
            <a:r>
              <a:rPr lang="tr-TR" sz="3500" i="1" dirty="0" smtClean="0"/>
              <a:t>CONVERGENCE, YAKINSAMA, YÖNDEŞME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Deneyim</a:t>
            </a:r>
          </a:p>
          <a:p>
            <a:r>
              <a:rPr lang="tr-TR" dirty="0" smtClean="0"/>
              <a:t>Televizyon deneyimi + internet deneyimi</a:t>
            </a:r>
          </a:p>
          <a:p>
            <a:r>
              <a:rPr lang="tr-TR" dirty="0" smtClean="0"/>
              <a:t>Yeni nesil bir deneyim?</a:t>
            </a:r>
          </a:p>
          <a:p>
            <a:r>
              <a:rPr lang="tr-TR" dirty="0" smtClean="0"/>
              <a:t>İkinci el bir deneyim?</a:t>
            </a:r>
          </a:p>
          <a:p>
            <a:r>
              <a:rPr lang="tr-TR" dirty="0" smtClean="0"/>
              <a:t>Biricik olmayan bir deneyim?</a:t>
            </a:r>
          </a:p>
          <a:p>
            <a:r>
              <a:rPr lang="tr-TR" dirty="0" smtClean="0"/>
              <a:t>Kamusalı dışlayan, özel hayata sıkışmış bir deneyim?</a:t>
            </a:r>
          </a:p>
          <a:p>
            <a:r>
              <a:rPr lang="tr-TR" smtClean="0"/>
              <a:t>Rahat bir deneyim?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4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MARSHALL McLUHAN</a:t>
            </a:r>
            <a:br>
              <a:rPr lang="tr-TR" dirty="0" smtClean="0"/>
            </a:br>
            <a:r>
              <a:rPr lang="tr-TR" dirty="0" smtClean="0"/>
              <a:t> TEKNOLOJİK DETERMİNİZM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Sıcak</a:t>
            </a:r>
            <a:r>
              <a:rPr lang="tr-TR" dirty="0" smtClean="0"/>
              <a:t> iletişim aracı (Kullanıcı az katılır. Örn. Sinema, radyo, kitap)</a:t>
            </a:r>
          </a:p>
          <a:p>
            <a:r>
              <a:rPr lang="tr-TR" b="1" dirty="0" smtClean="0"/>
              <a:t>Soğuk</a:t>
            </a:r>
            <a:r>
              <a:rPr lang="tr-TR" dirty="0" smtClean="0"/>
              <a:t> iletişim aracı (Kullanıcının katılımı yüksek. Örn. Söz, el yazması, televizyon)</a:t>
            </a:r>
          </a:p>
          <a:p>
            <a:r>
              <a:rPr lang="tr-TR" dirty="0" smtClean="0"/>
              <a:t>Bu ayrımı tartışalım.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1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MARSHALL McLUHAN</a:t>
            </a:r>
            <a:br>
              <a:rPr lang="tr-TR" dirty="0" smtClean="0"/>
            </a:br>
            <a:r>
              <a:rPr lang="tr-TR" dirty="0" smtClean="0"/>
              <a:t> TEKNOLOJİK DETERMİNİZM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«McLuhan’ın evindeki televizyon bozuktu herhalde.» </a:t>
            </a:r>
          </a:p>
          <a:p>
            <a:pPr marL="0" indent="0">
              <a:buNone/>
            </a:pPr>
            <a:r>
              <a:rPr lang="tr-TR" b="1" dirty="0" smtClean="0"/>
              <a:t>Televizyon</a:t>
            </a:r>
            <a:r>
              <a:rPr lang="tr-TR" dirty="0" smtClean="0"/>
              <a:t> neden soğuk medya olsun ki?</a:t>
            </a:r>
          </a:p>
          <a:p>
            <a:pPr>
              <a:buFontTx/>
              <a:buChar char="-"/>
            </a:pPr>
            <a:r>
              <a:rPr lang="tr-TR" dirty="0" smtClean="0"/>
              <a:t>Sıcak – soğuk medya ayrımı </a:t>
            </a:r>
            <a:r>
              <a:rPr lang="tr-TR" b="1" dirty="0" smtClean="0"/>
              <a:t>genellenemez</a:t>
            </a:r>
            <a:r>
              <a:rPr lang="tr-TR" dirty="0" smtClean="0"/>
              <a:t>. </a:t>
            </a:r>
          </a:p>
          <a:p>
            <a:pPr>
              <a:buFontTx/>
              <a:buChar char="-"/>
            </a:pPr>
            <a:r>
              <a:rPr lang="tr-TR" dirty="0" smtClean="0"/>
              <a:t>Örneğin televizyon, </a:t>
            </a:r>
            <a:r>
              <a:rPr lang="tr-TR" b="1" dirty="0" smtClean="0"/>
              <a:t>işçi sınıfı</a:t>
            </a:r>
            <a:r>
              <a:rPr lang="tr-TR" dirty="0" smtClean="0"/>
              <a:t> ailesi için farklıdır, </a:t>
            </a:r>
            <a:r>
              <a:rPr lang="tr-TR" b="1" dirty="0" smtClean="0"/>
              <a:t>yüksek kültürel</a:t>
            </a:r>
            <a:r>
              <a:rPr lang="tr-TR" dirty="0" smtClean="0"/>
              <a:t> çevrelerde farklıdır.</a:t>
            </a:r>
          </a:p>
          <a:p>
            <a:pPr>
              <a:buFontTx/>
              <a:buChar char="-"/>
            </a:pPr>
            <a:r>
              <a:rPr lang="tr-TR" b="1" dirty="0" smtClean="0"/>
              <a:t>Fransız vs. Amerikan</a:t>
            </a:r>
            <a:r>
              <a:rPr lang="tr-TR" dirty="0" smtClean="0"/>
              <a:t> sinema salonları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4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MARSHALL McLUHAN</a:t>
            </a:r>
            <a:br>
              <a:rPr lang="tr-TR" dirty="0" smtClean="0"/>
            </a:br>
            <a:r>
              <a:rPr lang="tr-TR" dirty="0" smtClean="0"/>
              <a:t> TEKNOLOJİK DETERMİNİZM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Global köy</a:t>
            </a:r>
            <a:r>
              <a:rPr lang="tr-TR" dirty="0" smtClean="0"/>
              <a:t>: Herkes birbiriyle </a:t>
            </a:r>
            <a:r>
              <a:rPr lang="tr-TR" b="1" dirty="0" smtClean="0"/>
              <a:t>bağlantıda</a:t>
            </a:r>
            <a:r>
              <a:rPr lang="tr-TR" dirty="0" smtClean="0"/>
              <a:t>, herkes </a:t>
            </a:r>
            <a:r>
              <a:rPr lang="tr-TR" b="1" dirty="0" smtClean="0"/>
              <a:t>katılmayı</a:t>
            </a:r>
            <a:r>
              <a:rPr lang="tr-TR" dirty="0" smtClean="0"/>
              <a:t> istiyor.</a:t>
            </a:r>
          </a:p>
        </p:txBody>
      </p:sp>
    </p:spTree>
    <p:extLst>
      <p:ext uri="{BB962C8B-B14F-4D97-AF65-F5344CB8AC3E}">
        <p14:creationId xmlns:p14="http://schemas.microsoft.com/office/powerpoint/2010/main" xmlns="" val="36975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MARSHALL McLUHAN</a:t>
            </a:r>
            <a:br>
              <a:rPr lang="tr-TR" dirty="0" smtClean="0"/>
            </a:br>
            <a:r>
              <a:rPr lang="tr-TR" dirty="0" smtClean="0"/>
              <a:t> TEKNOLOJİK DETERMİNİZM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«Esrarkeşler ve hippiler gibi McLuhan’ın da iyi yönleri vardır.»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Umberto </a:t>
            </a:r>
            <a:r>
              <a:rPr lang="tr-TR" b="1" dirty="0" smtClean="0"/>
              <a:t>Eco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281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MARSHALL McLUHAN</a:t>
            </a:r>
            <a:br>
              <a:rPr lang="tr-TR" dirty="0" smtClean="0"/>
            </a:br>
            <a:r>
              <a:rPr lang="tr-TR" dirty="0" smtClean="0"/>
              <a:t> TEKNOLOJİK DETERMİNİZM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Teknolojik determinizme karşıt örnekler:</a:t>
            </a:r>
          </a:p>
          <a:p>
            <a:pPr marL="0" indent="0">
              <a:buNone/>
            </a:pPr>
            <a:r>
              <a:rPr lang="tr-TR" b="1" dirty="0" smtClean="0"/>
              <a:t>Matbaa Rönesans</a:t>
            </a:r>
            <a:r>
              <a:rPr lang="tr-TR" dirty="0" smtClean="0"/>
              <a:t>’a, akılcılığa katkıda bulunmuştur.</a:t>
            </a:r>
          </a:p>
          <a:p>
            <a:pPr marL="0" indent="0">
              <a:buNone/>
            </a:pPr>
            <a:r>
              <a:rPr lang="tr-TR" dirty="0" smtClean="0"/>
              <a:t>Ancak </a:t>
            </a:r>
            <a:r>
              <a:rPr lang="tr-TR" b="1" dirty="0" smtClean="0"/>
              <a:t>Çin’de</a:t>
            </a:r>
            <a:r>
              <a:rPr lang="tr-TR" dirty="0" smtClean="0"/>
              <a:t> bilgi ve iktidar merkezileşmiştir.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1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</a:t>
            </a:r>
            <a:r>
              <a:rPr lang="tr-TR" b="1" dirty="0" smtClean="0"/>
              <a:t>İNTERNET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2O yy.’ın </a:t>
            </a:r>
            <a:r>
              <a:rPr lang="tr-TR" b="1" dirty="0" smtClean="0"/>
              <a:t>sibernetik</a:t>
            </a:r>
            <a:r>
              <a:rPr lang="tr-TR" dirty="0" smtClean="0"/>
              <a:t> ve </a:t>
            </a:r>
            <a:r>
              <a:rPr lang="tr-TR" b="1" dirty="0" smtClean="0"/>
              <a:t>McLuhancı</a:t>
            </a:r>
            <a:r>
              <a:rPr lang="tr-TR" dirty="0" smtClean="0"/>
              <a:t> ütopyaları</a:t>
            </a:r>
          </a:p>
          <a:p>
            <a:r>
              <a:rPr lang="tr-TR" dirty="0" smtClean="0"/>
              <a:t>İnternet, yeni bilgi ve iletişim teknolojileri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49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TEKNOLOJİK DETERMİNİZM</a:t>
            </a:r>
            <a:br>
              <a:rPr lang="tr-TR" dirty="0" smtClean="0"/>
            </a:br>
            <a:r>
              <a:rPr lang="tr-TR" dirty="0" smtClean="0"/>
              <a:t>TEKNİK VE İNTERNET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Manuel </a:t>
            </a:r>
            <a:r>
              <a:rPr lang="tr-TR" b="1" dirty="0" smtClean="0"/>
              <a:t>Castells</a:t>
            </a:r>
          </a:p>
          <a:p>
            <a:pPr marL="0" indent="0">
              <a:buNone/>
            </a:pPr>
            <a:r>
              <a:rPr lang="tr-TR" dirty="0" smtClean="0"/>
              <a:t>Bilgi otoyolları</a:t>
            </a:r>
          </a:p>
          <a:p>
            <a:pPr marL="0" indent="0">
              <a:buNone/>
            </a:pPr>
            <a:r>
              <a:rPr lang="tr-TR" b="1" dirty="0" smtClean="0"/>
              <a:t>Teknikçi ütopya</a:t>
            </a:r>
          </a:p>
          <a:p>
            <a:pPr marL="0" indent="0">
              <a:buNone/>
            </a:pPr>
            <a:r>
              <a:rPr lang="tr-TR" dirty="0" smtClean="0"/>
              <a:t>Multimedya kültürü</a:t>
            </a:r>
          </a:p>
          <a:p>
            <a:pPr marL="0" indent="0">
              <a:buNone/>
            </a:pPr>
            <a:r>
              <a:rPr lang="tr-TR" b="1" dirty="0" smtClean="0"/>
              <a:t>Bürokrasi</a:t>
            </a:r>
            <a:r>
              <a:rPr lang="tr-TR" dirty="0" smtClean="0"/>
              <a:t> yok.</a:t>
            </a:r>
          </a:p>
          <a:p>
            <a:pPr marL="0" indent="0">
              <a:buNone/>
            </a:pPr>
            <a:r>
              <a:rPr lang="tr-TR" b="1" dirty="0" smtClean="0"/>
              <a:t>Kitlesellik </a:t>
            </a:r>
            <a:r>
              <a:rPr lang="tr-TR" dirty="0" smtClean="0"/>
              <a:t>yok.</a:t>
            </a:r>
          </a:p>
          <a:p>
            <a:pPr marL="0" indent="0">
              <a:buNone/>
            </a:pPr>
            <a:r>
              <a:rPr lang="tr-TR" dirty="0" smtClean="0"/>
              <a:t>Yaşasın </a:t>
            </a:r>
            <a:r>
              <a:rPr lang="tr-TR" b="1" dirty="0" smtClean="0"/>
              <a:t>bireysellik</a:t>
            </a:r>
            <a:r>
              <a:rPr lang="tr-T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21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808</Words>
  <Application>Microsoft Office PowerPoint</Application>
  <PresentationFormat>Ekran Gösterisi (4:3)</PresentationFormat>
  <Paragraphs>128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Office Theme</vt:lpstr>
      <vt:lpstr>ANAAKIM İLETİŞİM KURAMLARI</vt:lpstr>
      <vt:lpstr>MARSHALL McLUHAN  TEKNOLOJİK DETERMİNİZM</vt:lpstr>
      <vt:lpstr>MARSHALL McLUHAN  TEKNOLOJİK DETERMİNİZM</vt:lpstr>
      <vt:lpstr>MARSHALL McLUHAN  TEKNOLOJİK DETERMİNİZM</vt:lpstr>
      <vt:lpstr>MARSHALL McLUHAN  TEKNOLOJİK DETERMİNİZM</vt:lpstr>
      <vt:lpstr>MARSHALL McLUHAN  TEKNOLOJİK DETERMİNİZM</vt:lpstr>
      <vt:lpstr>MARSHALL McLUHAN  TEKNOLOJİK DETERMİNİZM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TEKNOLOJİK DETERMİNİZM TEKNİK VE İNTERNET</vt:lpstr>
      <vt:lpstr>TEKNOLOJİ TARTIŞMASI KARMAŞIKLAŞIYOR CONVERGENCE, YAKINSAMA, YÖNDEŞME</vt:lpstr>
      <vt:lpstr>TEKNOLOJİ TARTIŞMASI KARMAŞIKLAŞIYOR CONVERGENCE, YAKINSAMA, YÖNDEŞME</vt:lpstr>
      <vt:lpstr>TEKNOLOJİ TARTIŞMASI KARMAŞIKLAŞIYOR CONVERGENCE, YAKINSAMA, YÖNDEŞME</vt:lpstr>
      <vt:lpstr>TEKNOLOJİ TARTIŞMASI KARMAŞIKLAŞIYOR CONVERGENCE, YAKINSAMA, YÖNDEŞME</vt:lpstr>
      <vt:lpstr>TEKNOLOJİ TARTIŞMASI KARMAŞIKLAŞIYOR CONVERGENCE, YAKINSAMA, YÖNDEŞME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ANAAKIM İLETİŞİM KURAMLARI</dc:title>
  <dc:creator>deniz</dc:creator>
  <cp:lastModifiedBy>BİDB</cp:lastModifiedBy>
  <cp:revision>10</cp:revision>
  <dcterms:created xsi:type="dcterms:W3CDTF">2014-12-14T14:46:07Z</dcterms:created>
  <dcterms:modified xsi:type="dcterms:W3CDTF">2015-01-05T08:53:26Z</dcterms:modified>
</cp:coreProperties>
</file>