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64" r:id="rId2"/>
  </p:sldMasterIdLst>
  <p:notesMasterIdLst>
    <p:notesMasterId r:id="rId63"/>
  </p:notesMasterIdLst>
  <p:handoutMasterIdLst>
    <p:handoutMasterId r:id="rId64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315" r:id="rId11"/>
    <p:sldId id="269" r:id="rId12"/>
    <p:sldId id="270" r:id="rId13"/>
    <p:sldId id="271" r:id="rId14"/>
    <p:sldId id="272" r:id="rId15"/>
    <p:sldId id="318" r:id="rId16"/>
    <p:sldId id="319" r:id="rId17"/>
    <p:sldId id="344" r:id="rId18"/>
    <p:sldId id="277" r:id="rId19"/>
    <p:sldId id="345" r:id="rId20"/>
    <p:sldId id="279" r:id="rId21"/>
    <p:sldId id="281" r:id="rId22"/>
    <p:sldId id="282" r:id="rId23"/>
    <p:sldId id="283" r:id="rId24"/>
    <p:sldId id="346" r:id="rId25"/>
    <p:sldId id="284" r:id="rId26"/>
    <p:sldId id="285" r:id="rId27"/>
    <p:sldId id="321" r:id="rId28"/>
    <p:sldId id="287" r:id="rId29"/>
    <p:sldId id="288" r:id="rId30"/>
    <p:sldId id="289" r:id="rId31"/>
    <p:sldId id="290" r:id="rId32"/>
    <p:sldId id="347" r:id="rId33"/>
    <p:sldId id="348" r:id="rId34"/>
    <p:sldId id="349" r:id="rId35"/>
    <p:sldId id="323" r:id="rId36"/>
    <p:sldId id="359" r:id="rId37"/>
    <p:sldId id="324" r:id="rId38"/>
    <p:sldId id="297" r:id="rId39"/>
    <p:sldId id="298" r:id="rId40"/>
    <p:sldId id="325" r:id="rId41"/>
    <p:sldId id="326" r:id="rId42"/>
    <p:sldId id="352" r:id="rId43"/>
    <p:sldId id="327" r:id="rId44"/>
    <p:sldId id="299" r:id="rId45"/>
    <p:sldId id="353" r:id="rId46"/>
    <p:sldId id="300" r:id="rId47"/>
    <p:sldId id="330" r:id="rId48"/>
    <p:sldId id="354" r:id="rId49"/>
    <p:sldId id="355" r:id="rId50"/>
    <p:sldId id="303" r:id="rId51"/>
    <p:sldId id="307" r:id="rId52"/>
    <p:sldId id="305" r:id="rId53"/>
    <p:sldId id="338" r:id="rId54"/>
    <p:sldId id="311" r:id="rId55"/>
    <p:sldId id="312" r:id="rId56"/>
    <p:sldId id="339" r:id="rId57"/>
    <p:sldId id="356" r:id="rId58"/>
    <p:sldId id="357" r:id="rId59"/>
    <p:sldId id="340" r:id="rId60"/>
    <p:sldId id="342" r:id="rId61"/>
    <p:sldId id="358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 autoAdjust="0"/>
    <p:restoredTop sz="79290" autoAdjust="0"/>
  </p:normalViewPr>
  <p:slideViewPr>
    <p:cSldViewPr>
      <p:cViewPr>
        <p:scale>
          <a:sx n="60" d="100"/>
          <a:sy n="60" d="100"/>
        </p:scale>
        <p:origin x="-101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 custLinFactNeighborY="-386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 custLinFactNeighborY="-19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308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stack pointers</a:t>
          </a:r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</a:t>
          </a:r>
          <a:r>
            <a:rPr lang="en-US" b="1" i="1" dirty="0" smtClean="0">
              <a:solidFill>
                <a:srgbClr val="C00000"/>
              </a:solidFill>
            </a:rPr>
            <a:t>fetch stage </a:t>
          </a:r>
          <a:r>
            <a:rPr lang="en-US" b="1" dirty="0" smtClean="0"/>
            <a:t>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</a:t>
          </a:r>
          <a:r>
            <a:rPr lang="en-US" b="1" i="1" dirty="0" smtClean="0">
              <a:solidFill>
                <a:srgbClr val="C00000"/>
              </a:solidFill>
            </a:rPr>
            <a:t>interrupt handler </a:t>
          </a:r>
          <a:r>
            <a:rPr lang="en-US" b="1" dirty="0" smtClean="0"/>
            <a:t>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</a:t>
          </a:r>
          <a:r>
            <a:rPr lang="en-US" b="1" i="1" dirty="0" smtClean="0">
              <a:solidFill>
                <a:srgbClr val="C00000"/>
              </a:solidFill>
            </a:rPr>
            <a:t>kernel mode</a:t>
          </a:r>
          <a:r>
            <a:rPr lang="en-US" b="1" dirty="0" smtClean="0"/>
            <a:t>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dirty="0" smtClean="0"/>
            <a:t>save the context of the processor</a:t>
          </a:r>
          <a:endParaRPr lang="en-US" sz="16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6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6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6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6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6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600" dirty="0" smtClean="0"/>
            <a:t>restore the context of the processor to that which existed at the time the selected process was last switched out</a:t>
          </a:r>
          <a:endParaRPr lang="en-NZ" sz="16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X="11439" custLinFactNeighborX="100000" custLinFactNeighborY="-51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9949" custScaleY="137815" custLinFactX="8651" custLinFactNeighborX="100000" custLinFactNeighborY="-32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ScaleX="100304" custScaleY="136984" custLinFactX="22639" custLinFactNeighborX="100000" custLinFactNeighborY="-32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2209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ScaleX="119179" custScaleY="120800" custLinFactNeighborX="-10858" custLinFactNeighborY="56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ScaleX="109210" custScaleY="120800" custLinFactNeighborX="-8069" custLinFactNeighborY="56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18674" custScaleY="168549" custLinFactNeighborX="-43510" custLinFactNeighborY="322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Make a copy of the process image of the parent, with the exception of any shared memory</a:t>
          </a:r>
          <a:endParaRPr lang="en-US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 custT="1"/>
      <dgm:spPr>
        <a:solidFill>
          <a:schemeClr val="tx1"/>
        </a:solidFill>
      </dgm:spPr>
      <dgm:t>
        <a:bodyPr/>
        <a:lstStyle/>
        <a:p>
          <a:r>
            <a:rPr lang="en-US" sz="2400" dirty="0" smtClean="0"/>
            <a:t>context data</a:t>
          </a:r>
          <a:endParaRPr lang="tr-TR" sz="2400" dirty="0" smtClean="0"/>
        </a:p>
        <a:p>
          <a:r>
            <a:rPr lang="tr-TR" sz="1200" dirty="0" smtClean="0"/>
            <a:t>(data in </a:t>
          </a:r>
          <a:r>
            <a:rPr lang="tr-TR" sz="1200" dirty="0" err="1" smtClean="0"/>
            <a:t>registers</a:t>
          </a:r>
          <a:r>
            <a:rPr lang="tr-TR" sz="1200" dirty="0" smtClean="0"/>
            <a:t>)</a:t>
          </a:r>
          <a:endParaRPr lang="en-US" sz="1200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800" dirty="0" smtClean="0"/>
            <a:t>the behavior of an individual </a:t>
          </a:r>
          <a:r>
            <a:rPr lang="en-US" sz="1800" b="1" dirty="0" smtClean="0"/>
            <a:t>process</a:t>
          </a:r>
          <a:r>
            <a:rPr lang="en-US" sz="1800" dirty="0" smtClean="0"/>
            <a:t> by </a:t>
          </a:r>
          <a:r>
            <a:rPr lang="en-US" sz="1800" b="1" dirty="0" smtClean="0"/>
            <a:t>listing</a:t>
          </a:r>
          <a:r>
            <a:rPr lang="en-US" sz="1800" dirty="0" smtClean="0"/>
            <a:t> the sequence of instructions that execute for that process</a:t>
          </a:r>
          <a:endParaRPr lang="en-US" sz="18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800" dirty="0" smtClean="0"/>
            <a:t>the behavior of the </a:t>
          </a:r>
          <a:r>
            <a:rPr lang="en-US" sz="1800" b="1" dirty="0" smtClean="0"/>
            <a:t>processor</a:t>
          </a:r>
          <a:r>
            <a:rPr lang="en-US" sz="1800" dirty="0" smtClean="0"/>
            <a:t> can be characterized by showing how the traces of the various processes are interleaved</a:t>
          </a:r>
          <a:endParaRPr lang="en-US" sz="18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800" dirty="0" smtClean="0"/>
            <a:t>small program that switches the processor from one process to another</a:t>
          </a:r>
          <a:endParaRPr lang="en-US" sz="18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706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209478" custScaleY="229768" custLinFactNeighborX="15269" custLinFactNeighborY="-94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86886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EA2BC-9197-E047-8BD8-F52C5CF89C6E}" type="presOf" srcId="{797AA155-809C-5C4E-815A-79B6CDA5DC6A}" destId="{B830ED57-4DAF-3040-BF6C-9CF6B5560015}" srcOrd="0" destOrd="0" presId="urn:microsoft.com/office/officeart/2005/8/layout/hList1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CC07F658-8313-2342-9875-CF984D3F2483}" type="presOf" srcId="{3B113823-13D8-0248-9A31-CA30A16088AA}" destId="{094610A3-C2C3-B640-879C-283BC4C4886A}" srcOrd="0" destOrd="0" presId="urn:microsoft.com/office/officeart/2005/8/layout/hList1"/>
    <dgm:cxn modelId="{E3D3B6C1-E269-344E-BB98-4E64A8111C89}" type="presOf" srcId="{F3C9979B-06C3-7E45-BD10-6207B7A1BBF5}" destId="{B830ED57-4DAF-3040-BF6C-9CF6B5560015}" srcOrd="0" destOrd="1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598F4250-89B9-EF4D-A94E-E432766E65F5}" type="presOf" srcId="{ED327EA9-617D-874F-AE2D-F1A810D41DF1}" destId="{B5437CEF-732C-D940-ADAA-BDDAA09C9E8D}" srcOrd="0" destOrd="0" presId="urn:microsoft.com/office/officeart/2005/8/layout/hList1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71AD5493-7BCF-1643-A412-C1F9EB4D0372}" type="presOf" srcId="{9D1E7E1C-1A61-644F-80B9-C9E770F86FC9}" destId="{7012A570-2292-6042-8F87-375482494525}" srcOrd="0" destOrd="0" presId="urn:microsoft.com/office/officeart/2005/8/layout/hList1"/>
    <dgm:cxn modelId="{0889CCD0-0301-DD4F-A06E-15832D815033}" type="presOf" srcId="{92B932D3-E2E3-3E4F-B639-04EAC8B67265}" destId="{3B7AAAD3-B4B2-894D-BD62-FBDCA5DB86E5}" srcOrd="0" destOrd="0" presId="urn:microsoft.com/office/officeart/2005/8/layout/hList1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82B0EDF7-4578-574E-BAF3-ADD2C8398058}" type="presOf" srcId="{1C2237B4-0F8E-2941-A3BA-092D9D2BD042}" destId="{6E5587B0-CB6B-5F49-99BC-8512D84E1718}" srcOrd="0" destOrd="0" presId="urn:microsoft.com/office/officeart/2005/8/layout/hList1"/>
    <dgm:cxn modelId="{B221ABD5-DB13-BF45-A463-6C41EC0D4CDF}" type="presOf" srcId="{6731C334-AF11-3542-8C59-02AACA818E6A}" destId="{F5D36B78-1F81-EE4A-A629-A47EF8A594F4}" srcOrd="0" destOrd="0" presId="urn:microsoft.com/office/officeart/2005/8/layout/hList1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32C6298E-0907-0840-BF39-2F4437FA5480}" type="presParOf" srcId="{F5D36B78-1F81-EE4A-A629-A47EF8A594F4}" destId="{A74C8154-08E7-4447-BD1E-1681AA752A13}" srcOrd="0" destOrd="0" presId="urn:microsoft.com/office/officeart/2005/8/layout/hList1"/>
    <dgm:cxn modelId="{A01EED05-70F6-A241-AF12-737D2CB88AF4}" type="presParOf" srcId="{A74C8154-08E7-4447-BD1E-1681AA752A13}" destId="{7012A570-2292-6042-8F87-375482494525}" srcOrd="0" destOrd="0" presId="urn:microsoft.com/office/officeart/2005/8/layout/hList1"/>
    <dgm:cxn modelId="{7A9D1DB5-6219-834E-8BC4-94E46D2BBAD7}" type="presParOf" srcId="{A74C8154-08E7-4447-BD1E-1681AA752A13}" destId="{6E5587B0-CB6B-5F49-99BC-8512D84E1718}" srcOrd="1" destOrd="0" presId="urn:microsoft.com/office/officeart/2005/8/layout/hList1"/>
    <dgm:cxn modelId="{A0779B66-451A-F74E-B364-CA34421FCA39}" type="presParOf" srcId="{F5D36B78-1F81-EE4A-A629-A47EF8A594F4}" destId="{83FDB912-E463-BB43-A426-495E5C1B9F59}" srcOrd="1" destOrd="0" presId="urn:microsoft.com/office/officeart/2005/8/layout/hList1"/>
    <dgm:cxn modelId="{276C280C-899C-8649-BA67-DC925DF5E9D4}" type="presParOf" srcId="{F5D36B78-1F81-EE4A-A629-A47EF8A594F4}" destId="{06FA7E0C-365E-3049-8EF9-25EB43125646}" srcOrd="2" destOrd="0" presId="urn:microsoft.com/office/officeart/2005/8/layout/hList1"/>
    <dgm:cxn modelId="{F07F5D9E-898B-F542-BF05-E2043F69FACF}" type="presParOf" srcId="{06FA7E0C-365E-3049-8EF9-25EB43125646}" destId="{3B7AAAD3-B4B2-894D-BD62-FBDCA5DB86E5}" srcOrd="0" destOrd="0" presId="urn:microsoft.com/office/officeart/2005/8/layout/hList1"/>
    <dgm:cxn modelId="{E84F5A4C-A972-C840-8C55-CEAA20F19598}" type="presParOf" srcId="{06FA7E0C-365E-3049-8EF9-25EB43125646}" destId="{094610A3-C2C3-B640-879C-283BC4C4886A}" srcOrd="1" destOrd="0" presId="urn:microsoft.com/office/officeart/2005/8/layout/hList1"/>
    <dgm:cxn modelId="{B4C78625-FB5E-A24D-B44E-8A0D308D951E}" type="presParOf" srcId="{F5D36B78-1F81-EE4A-A629-A47EF8A594F4}" destId="{CC752E20-1E1D-EE4F-94ED-EDF611B1745D}" srcOrd="3" destOrd="0" presId="urn:microsoft.com/office/officeart/2005/8/layout/hList1"/>
    <dgm:cxn modelId="{67CE2A38-73E5-AF44-A08D-71B88808FB5C}" type="presParOf" srcId="{F5D36B78-1F81-EE4A-A629-A47EF8A594F4}" destId="{C9D5DCC4-6884-7847-A551-EB55BE19C0CA}" srcOrd="4" destOrd="0" presId="urn:microsoft.com/office/officeart/2005/8/layout/hList1"/>
    <dgm:cxn modelId="{7C0BDF64-F0B1-1941-8D1B-7F6E04B65F1D}" type="presParOf" srcId="{C9D5DCC4-6884-7847-A551-EB55BE19C0CA}" destId="{B5437CEF-732C-D940-ADAA-BDDAA09C9E8D}" srcOrd="0" destOrd="0" presId="urn:microsoft.com/office/officeart/2005/8/layout/hList1"/>
    <dgm:cxn modelId="{8B502041-55E6-D247-8A7D-6DAB86AD7993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r>
            <a:rPr lang="tr-TR" smtClean="0"/>
            <a:t> 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483AC0-93EA-E841-B4FA-277AE639765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0FA2E-38A2-084A-8008-52541E336715}">
      <dgm:prSet phldrT="[Text]"/>
      <dgm:spPr/>
      <dgm:t>
        <a:bodyPr/>
        <a:lstStyle/>
        <a:p>
          <a:r>
            <a:rPr lang="en-US" dirty="0" smtClean="0"/>
            <a:t>If an I/O operation is in progress, the OS needs to know:</a:t>
          </a:r>
          <a:endParaRPr lang="en-US" dirty="0"/>
        </a:p>
      </dgm:t>
    </dgm:pt>
    <dgm:pt modelId="{CA2E03F6-329A-C542-9B4E-09F9B07AD746}" type="parTrans" cxnId="{1A1B3A03-26E9-A649-928B-D54348BD7142}">
      <dgm:prSet/>
      <dgm:spPr/>
      <dgm:t>
        <a:bodyPr/>
        <a:lstStyle/>
        <a:p>
          <a:endParaRPr lang="en-US"/>
        </a:p>
      </dgm:t>
    </dgm:pt>
    <dgm:pt modelId="{E5096948-CBD6-9642-A0A6-D063E1E6DF9E}" type="sibTrans" cxnId="{1A1B3A03-26E9-A649-928B-D54348BD7142}">
      <dgm:prSet/>
      <dgm:spPr/>
      <dgm:t>
        <a:bodyPr/>
        <a:lstStyle/>
        <a:p>
          <a:endParaRPr lang="en-US"/>
        </a:p>
      </dgm:t>
    </dgm:pt>
    <dgm:pt modelId="{0A07CD90-140F-7941-85A9-03DEFAE8EDBA}">
      <dgm:prSet/>
      <dgm:spPr/>
      <dgm:t>
        <a:bodyPr/>
        <a:lstStyle/>
        <a:p>
          <a:r>
            <a:rPr lang="en-US" smtClean="0"/>
            <a:t>the status of the I/O operation</a:t>
          </a:r>
          <a:endParaRPr lang="en-US" dirty="0" smtClean="0"/>
        </a:p>
      </dgm:t>
    </dgm:pt>
    <dgm:pt modelId="{DAD4FEC6-4078-F348-8661-DC1CBC9C5EB7}" type="parTrans" cxnId="{875EBE26-92DA-8E4B-BD92-7955EDFBB187}">
      <dgm:prSet/>
      <dgm:spPr/>
      <dgm:t>
        <a:bodyPr/>
        <a:lstStyle/>
        <a:p>
          <a:endParaRPr lang="en-US"/>
        </a:p>
      </dgm:t>
    </dgm:pt>
    <dgm:pt modelId="{A96E2C35-B43C-284A-8F6C-EC255CEB46E2}" type="sibTrans" cxnId="{875EBE26-92DA-8E4B-BD92-7955EDFBB187}">
      <dgm:prSet/>
      <dgm:spPr/>
      <dgm:t>
        <a:bodyPr/>
        <a:lstStyle/>
        <a:p>
          <a:endParaRPr lang="en-US"/>
        </a:p>
      </dgm:t>
    </dgm:pt>
    <dgm:pt modelId="{A452C825-FC81-9A4C-AA41-A8075B54C907}">
      <dgm:prSet/>
      <dgm:spPr/>
      <dgm:t>
        <a:bodyPr/>
        <a:lstStyle/>
        <a:p>
          <a:r>
            <a:rPr lang="en-US" dirty="0" smtClean="0"/>
            <a:t>the location in main memory being used as the source or destination of the I/O transfer</a:t>
          </a:r>
          <a:endParaRPr lang="en-US" dirty="0"/>
        </a:p>
      </dgm:t>
    </dgm:pt>
    <dgm:pt modelId="{E1846D62-E179-AC46-B3A2-565133559C19}" type="parTrans" cxnId="{66E3E055-BE84-8A4B-AA56-3B28D1FE623F}">
      <dgm:prSet/>
      <dgm:spPr/>
      <dgm:t>
        <a:bodyPr/>
        <a:lstStyle/>
        <a:p>
          <a:endParaRPr lang="en-US"/>
        </a:p>
      </dgm:t>
    </dgm:pt>
    <dgm:pt modelId="{CA980892-163F-984A-8353-259B373E2547}" type="sibTrans" cxnId="{66E3E055-BE84-8A4B-AA56-3B28D1FE623F}">
      <dgm:prSet/>
      <dgm:spPr/>
      <dgm:t>
        <a:bodyPr/>
        <a:lstStyle/>
        <a:p>
          <a:endParaRPr lang="en-US"/>
        </a:p>
      </dgm:t>
    </dgm:pt>
    <dgm:pt modelId="{9CDB328D-A836-A442-A1ED-9E5CA29EB382}" type="pres">
      <dgm:prSet presAssocID="{F8483AC0-93EA-E841-B4FA-277AE63976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2A3F9C-77AE-CD4E-A6A3-593211C3CA4E}" type="pres">
      <dgm:prSet presAssocID="{A040FA2E-38A2-084A-8008-52541E33671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B3A03-26E9-A649-928B-D54348BD7142}" srcId="{F8483AC0-93EA-E841-B4FA-277AE639765E}" destId="{A040FA2E-38A2-084A-8008-52541E336715}" srcOrd="0" destOrd="0" parTransId="{CA2E03F6-329A-C542-9B4E-09F9B07AD746}" sibTransId="{E5096948-CBD6-9642-A0A6-D063E1E6DF9E}"/>
    <dgm:cxn modelId="{80D7BD1E-D999-3246-B9E0-4B0F5DDC70ED}" type="presOf" srcId="{A040FA2E-38A2-084A-8008-52541E336715}" destId="{D12A3F9C-77AE-CD4E-A6A3-593211C3CA4E}" srcOrd="0" destOrd="0" presId="urn:microsoft.com/office/officeart/2005/8/layout/hList6"/>
    <dgm:cxn modelId="{875EBE26-92DA-8E4B-BD92-7955EDFBB187}" srcId="{A040FA2E-38A2-084A-8008-52541E336715}" destId="{0A07CD90-140F-7941-85A9-03DEFAE8EDBA}" srcOrd="0" destOrd="0" parTransId="{DAD4FEC6-4078-F348-8661-DC1CBC9C5EB7}" sibTransId="{A96E2C35-B43C-284A-8F6C-EC255CEB46E2}"/>
    <dgm:cxn modelId="{23A9C733-27EF-434F-9365-C411D3BA490E}" type="presOf" srcId="{0A07CD90-140F-7941-85A9-03DEFAE8EDBA}" destId="{D12A3F9C-77AE-CD4E-A6A3-593211C3CA4E}" srcOrd="0" destOrd="1" presId="urn:microsoft.com/office/officeart/2005/8/layout/hList6"/>
    <dgm:cxn modelId="{2A6F20E4-25B2-7B44-8C55-27E5C340620D}" type="presOf" srcId="{F8483AC0-93EA-E841-B4FA-277AE639765E}" destId="{9CDB328D-A836-A442-A1ED-9E5CA29EB382}" srcOrd="0" destOrd="0" presId="urn:microsoft.com/office/officeart/2005/8/layout/hList6"/>
    <dgm:cxn modelId="{66E3E055-BE84-8A4B-AA56-3B28D1FE623F}" srcId="{A040FA2E-38A2-084A-8008-52541E336715}" destId="{A452C825-FC81-9A4C-AA41-A8075B54C907}" srcOrd="1" destOrd="0" parTransId="{E1846D62-E179-AC46-B3A2-565133559C19}" sibTransId="{CA980892-163F-984A-8353-259B373E2547}"/>
    <dgm:cxn modelId="{FC7A22DC-536E-C342-BCA5-C55E62EC61F1}" type="presOf" srcId="{A452C825-FC81-9A4C-AA41-A8075B54C907}" destId="{D12A3F9C-77AE-CD4E-A6A3-593211C3CA4E}" srcOrd="0" destOrd="2" presId="urn:microsoft.com/office/officeart/2005/8/layout/hList6"/>
    <dgm:cxn modelId="{ABD42188-5789-FE48-98AD-B29DBAEF1104}" type="presParOf" srcId="{9CDB328D-A836-A442-A1ED-9E5CA29EB382}" destId="{D12A3F9C-77AE-CD4E-A6A3-593211C3CA4E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dirty="0" smtClean="0"/>
            <a:t>existence of files</a:t>
          </a:r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dirty="0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/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where the process is located</a:t>
          </a:r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the </a:t>
          </a:r>
          <a:r>
            <a:rPr lang="en-US" i="1" dirty="0" smtClean="0">
              <a:solidFill>
                <a:srgbClr val="C00000"/>
              </a:solidFill>
            </a:rPr>
            <a:t>attributes</a:t>
          </a:r>
          <a:r>
            <a:rPr lang="en-US" dirty="0" smtClean="0"/>
            <a:t> of the process that are necessary for its management</a:t>
          </a:r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</a:t>
          </a:r>
          <a:r>
            <a:rPr lang="en-US" dirty="0" smtClean="0"/>
            <a:t>x86</a:t>
          </a:r>
          <a:r>
            <a:rPr lang="tr-TR" dirty="0" smtClean="0"/>
            <a:t> </a:t>
          </a:r>
          <a:r>
            <a:rPr lang="en-US" dirty="0" smtClean="0"/>
            <a:t>processor</a:t>
          </a:r>
          <a:endParaRPr lang="en-US" dirty="0" smtClean="0"/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0"/>
          <a:ext cx="8153400" cy="8189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Program code</a:t>
          </a:r>
          <a:endParaRPr lang="en-US" sz="3500" kern="1200" dirty="0"/>
        </a:p>
      </dsp:txBody>
      <dsp:txXfrm>
        <a:off x="39980" y="39980"/>
        <a:ext cx="8073440" cy="739039"/>
      </dsp:txXfrm>
    </dsp:sp>
    <dsp:sp modelId="{4A1A3D03-DB08-6D4A-9013-6A326781C6BD}">
      <dsp:nvSpPr>
        <dsp:cNvPr id="0" name=""/>
        <dsp:cNvSpPr/>
      </dsp:nvSpPr>
      <dsp:spPr>
        <a:xfrm>
          <a:off x="0" y="838198"/>
          <a:ext cx="8153400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sp:txBody>
      <dsp:txXfrm>
        <a:off x="0" y="838198"/>
        <a:ext cx="8153400" cy="652050"/>
      </dsp:txXfrm>
    </dsp:sp>
    <dsp:sp modelId="{02FDE227-3421-A249-B877-4E1ACDF3ED5A}">
      <dsp:nvSpPr>
        <dsp:cNvPr id="0" name=""/>
        <dsp:cNvSpPr/>
      </dsp:nvSpPr>
      <dsp:spPr>
        <a:xfrm>
          <a:off x="0" y="1822600"/>
          <a:ext cx="8153400" cy="8189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 set of data associated with that code</a:t>
          </a:r>
        </a:p>
      </dsp:txBody>
      <dsp:txXfrm>
        <a:off x="39980" y="1862580"/>
        <a:ext cx="8073440" cy="7390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stack pointers</a:t>
          </a:r>
        </a:p>
      </dsp:txBody>
      <dsp:txXfrm rot="-5400000">
        <a:off x="1316735" y="502891"/>
        <a:ext cx="2226592" cy="2880416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Consists of the contents of processor registers </a:t>
          </a:r>
          <a:endParaRPr lang="en-US" sz="1800" kern="1200" dirty="0"/>
        </a:p>
      </dsp:txBody>
      <dsp:txXfrm>
        <a:off x="64278" y="64278"/>
        <a:ext cx="1188180" cy="37576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assigns a unique process identifier to the new process</a:t>
          </a:r>
          <a:endParaRPr lang="en-US" sz="2000" kern="1200" dirty="0"/>
        </a:p>
      </dsp:txBody>
      <dsp:txXfrm>
        <a:off x="21425" y="21425"/>
        <a:ext cx="3818966" cy="688670"/>
      </dsp:txXfrm>
    </dsp:sp>
    <dsp:sp modelId="{5B5D711A-1B3F-D448-9482-44A847364F32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allocates space for the process</a:t>
          </a:r>
          <a:endParaRPr lang="en-US" sz="2000" kern="1200" dirty="0" smtClean="0"/>
        </a:p>
      </dsp:txBody>
      <dsp:txXfrm>
        <a:off x="371945" y="854545"/>
        <a:ext cx="3825062" cy="688669"/>
      </dsp:txXfrm>
    </dsp:sp>
    <dsp:sp modelId="{E6CD32AC-3E96-AB44-A760-F359511BBE11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initializes the process control block</a:t>
          </a:r>
          <a:endParaRPr lang="en-US" sz="2000" kern="1200" dirty="0" smtClean="0"/>
        </a:p>
      </dsp:txBody>
      <dsp:txXfrm>
        <a:off x="722464" y="1687665"/>
        <a:ext cx="3825062" cy="688669"/>
      </dsp:txXfrm>
    </dsp:sp>
    <dsp:sp modelId="{AC35228F-21E7-5E47-83A7-D0492D254D58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sets the appropriate linkages</a:t>
          </a:r>
          <a:endParaRPr lang="en-US" sz="2000" kern="1200" dirty="0" smtClean="0"/>
        </a:p>
      </dsp:txBody>
      <dsp:txXfrm>
        <a:off x="1072984" y="2520785"/>
        <a:ext cx="3825062" cy="688669"/>
      </dsp:txXfrm>
    </dsp:sp>
    <dsp:sp modelId="{6DAEB0AD-3B63-8740-A6E5-6B3AE3531A2D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creates or expands other data structures</a:t>
          </a:r>
          <a:endParaRPr lang="en-US" sz="2000" kern="1200" dirty="0" smtClean="0"/>
        </a:p>
      </dsp:txBody>
      <dsp:txXfrm>
        <a:off x="1423504" y="3353905"/>
        <a:ext cx="3825062" cy="688669"/>
      </dsp:txXfrm>
    </dsp:sp>
    <dsp:sp modelId="{109E467C-1E73-8C45-B39E-5EC0C5B03450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325417" y="534416"/>
        <a:ext cx="261518" cy="357805"/>
      </dsp:txXfrm>
    </dsp:sp>
    <dsp:sp modelId="{2BDB5B10-9839-7244-804C-B97A8A38670F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675937" y="1367536"/>
        <a:ext cx="261518" cy="357805"/>
      </dsp:txXfrm>
    </dsp:sp>
    <dsp:sp modelId="{B61A2D92-3241-AB4E-9449-C71D8D3EE5B6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26457" y="2188464"/>
        <a:ext cx="261518" cy="357805"/>
      </dsp:txXfrm>
    </dsp:sp>
    <dsp:sp modelId="{77EDA281-184C-FE4B-B762-E3375FFA90A8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76977" y="3029712"/>
        <a:ext cx="261518" cy="3578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If no interrupts are pending the processor:</a:t>
          </a:r>
          <a:endParaRPr lang="en-US" sz="2700" kern="1200" dirty="0"/>
        </a:p>
      </dsp:txBody>
      <dsp:txXfrm>
        <a:off x="30175" y="313225"/>
        <a:ext cx="3610781" cy="862447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proceeds to the </a:t>
          </a:r>
          <a:r>
            <a:rPr lang="en-US" sz="1500" b="1" i="1" kern="1200" dirty="0" smtClean="0">
              <a:solidFill>
                <a:srgbClr val="C00000"/>
              </a:solidFill>
            </a:rPr>
            <a:t>fetch stage </a:t>
          </a:r>
          <a:r>
            <a:rPr lang="en-US" sz="1500" b="1" kern="1200" dirty="0" smtClean="0"/>
            <a:t>and fetches the next instruction of the current program in the current process</a:t>
          </a:r>
          <a:endParaRPr lang="en-US" sz="1500" b="1" kern="1200" dirty="0"/>
        </a:p>
      </dsp:txBody>
      <dsp:txXfrm>
        <a:off x="30175" y="1549975"/>
        <a:ext cx="3610781" cy="862447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If an interrupt is pending the processor:</a:t>
          </a:r>
          <a:endParaRPr lang="en-US" sz="2700" kern="1200" dirty="0"/>
        </a:p>
      </dsp:txBody>
      <dsp:txXfrm>
        <a:off x="4207643" y="313225"/>
        <a:ext cx="3610781" cy="862447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sets the program counter to the starting address of an </a:t>
          </a:r>
          <a:r>
            <a:rPr lang="en-US" sz="1500" b="1" i="1" kern="1200" dirty="0" smtClean="0">
              <a:solidFill>
                <a:srgbClr val="C00000"/>
              </a:solidFill>
            </a:rPr>
            <a:t>interrupt handler </a:t>
          </a:r>
          <a:r>
            <a:rPr lang="en-US" sz="1500" b="1" kern="1200" dirty="0" smtClean="0"/>
            <a:t>program</a:t>
          </a:r>
          <a:endParaRPr lang="en-US" sz="1500" b="1" kern="1200" dirty="0"/>
        </a:p>
      </dsp:txBody>
      <dsp:txXfrm>
        <a:off x="4207643" y="1549975"/>
        <a:ext cx="3610781" cy="862447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switches from user mode to </a:t>
          </a:r>
          <a:r>
            <a:rPr lang="en-US" sz="1500" b="1" i="1" kern="1200" dirty="0" smtClean="0">
              <a:solidFill>
                <a:srgbClr val="C00000"/>
              </a:solidFill>
            </a:rPr>
            <a:t>kernel mode</a:t>
          </a:r>
          <a:r>
            <a:rPr lang="en-US" sz="1500" b="1" kern="1200" dirty="0" smtClean="0"/>
            <a:t> so that the interrupt processing code may include privileged instructions</a:t>
          </a:r>
          <a:endParaRPr lang="en-US" sz="1500" b="1" kern="1200" dirty="0"/>
        </a:p>
      </dsp:txBody>
      <dsp:txXfrm>
        <a:off x="4207643" y="2786726"/>
        <a:ext cx="3610781" cy="8624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878031" y="1"/>
          <a:ext cx="1683711" cy="101022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save the context of the processor</a:t>
          </a:r>
          <a:endParaRPr lang="en-US" sz="1600" kern="1200" dirty="0"/>
        </a:p>
      </dsp:txBody>
      <dsp:txXfrm>
        <a:off x="1907620" y="29590"/>
        <a:ext cx="1624533" cy="951048"/>
      </dsp:txXfrm>
    </dsp:sp>
    <dsp:sp modelId="{2006BB91-3B87-DA40-B6AE-2A5108A2EF2F}">
      <dsp:nvSpPr>
        <dsp:cNvPr id="0" name=""/>
        <dsp:cNvSpPr/>
      </dsp:nvSpPr>
      <dsp:spPr>
        <a:xfrm rot="283633">
          <a:off x="3699015" y="391078"/>
          <a:ext cx="333201" cy="4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3699185" y="470471"/>
        <a:ext cx="233241" cy="250536"/>
      </dsp:txXfrm>
    </dsp:sp>
    <dsp:sp modelId="{BCC1E542-A582-F347-92E2-47FFAB05B4F4}">
      <dsp:nvSpPr>
        <dsp:cNvPr id="0" name=""/>
        <dsp:cNvSpPr/>
      </dsp:nvSpPr>
      <dsp:spPr>
        <a:xfrm>
          <a:off x="4188285" y="0"/>
          <a:ext cx="1682852" cy="1392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update the process control block of the process currently in the Running state</a:t>
          </a:r>
        </a:p>
      </dsp:txBody>
      <dsp:txXfrm>
        <a:off x="4229062" y="40777"/>
        <a:ext cx="1601298" cy="1310689"/>
      </dsp:txXfrm>
    </dsp:sp>
    <dsp:sp modelId="{5C63AE9C-3248-D543-A4CF-FBBF3E8FEF02}">
      <dsp:nvSpPr>
        <dsp:cNvPr id="0" name=""/>
        <dsp:cNvSpPr/>
      </dsp:nvSpPr>
      <dsp:spPr>
        <a:xfrm rot="21594441">
          <a:off x="6071118" y="485268"/>
          <a:ext cx="481771" cy="4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071118" y="568881"/>
        <a:ext cx="356503" cy="250536"/>
      </dsp:txXfrm>
    </dsp:sp>
    <dsp:sp modelId="{7A3273C6-06DA-2A4F-9E7A-C786AEC7AEAC}">
      <dsp:nvSpPr>
        <dsp:cNvPr id="0" name=""/>
        <dsp:cNvSpPr/>
      </dsp:nvSpPr>
      <dsp:spPr>
        <a:xfrm>
          <a:off x="6780140" y="1"/>
          <a:ext cx="1688829" cy="1383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move the process control block of this process to the appropriate queue</a:t>
          </a:r>
        </a:p>
      </dsp:txBody>
      <dsp:txXfrm>
        <a:off x="6820672" y="40533"/>
        <a:ext cx="1607765" cy="1302784"/>
      </dsp:txXfrm>
    </dsp:sp>
    <dsp:sp modelId="{9D560C38-FF45-9045-A810-1BF24480C61F}">
      <dsp:nvSpPr>
        <dsp:cNvPr id="0" name=""/>
        <dsp:cNvSpPr/>
      </dsp:nvSpPr>
      <dsp:spPr>
        <a:xfrm rot="5574768">
          <a:off x="7497069" y="1329388"/>
          <a:ext cx="168854" cy="4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-5400000">
        <a:off x="7457515" y="1453774"/>
        <a:ext cx="250536" cy="118198"/>
      </dsp:txXfrm>
    </dsp:sp>
    <dsp:sp modelId="{326859DC-81AC-A14D-930E-03D3AB419642}">
      <dsp:nvSpPr>
        <dsp:cNvPr id="0" name=""/>
        <dsp:cNvSpPr/>
      </dsp:nvSpPr>
      <dsp:spPr>
        <a:xfrm>
          <a:off x="6705602" y="1702031"/>
          <a:ext cx="1683711" cy="1010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select another process for execution</a:t>
          </a:r>
        </a:p>
      </dsp:txBody>
      <dsp:txXfrm>
        <a:off x="6735191" y="1731620"/>
        <a:ext cx="1624533" cy="951048"/>
      </dsp:txXfrm>
    </dsp:sp>
    <dsp:sp modelId="{805C6834-FB35-294F-B4C8-3486D3ACB1FC}">
      <dsp:nvSpPr>
        <dsp:cNvPr id="0" name=""/>
        <dsp:cNvSpPr/>
      </dsp:nvSpPr>
      <dsp:spPr>
        <a:xfrm rot="5340599">
          <a:off x="7431197" y="2739666"/>
          <a:ext cx="258141" cy="4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7434331" y="2819381"/>
        <a:ext cx="250536" cy="180699"/>
      </dsp:txXfrm>
    </dsp:sp>
    <dsp:sp modelId="{DDF3FDD6-440B-A94B-BF4E-63FA31DC858B}">
      <dsp:nvSpPr>
        <dsp:cNvPr id="0" name=""/>
        <dsp:cNvSpPr/>
      </dsp:nvSpPr>
      <dsp:spPr>
        <a:xfrm>
          <a:off x="6571831" y="3199244"/>
          <a:ext cx="2006630" cy="1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update the process control block of the process selected</a:t>
          </a:r>
        </a:p>
      </dsp:txBody>
      <dsp:txXfrm>
        <a:off x="6607574" y="3234987"/>
        <a:ext cx="1935144" cy="1148867"/>
      </dsp:txXfrm>
    </dsp:sp>
    <dsp:sp modelId="{13239FAD-D619-4A49-8F9B-6ACE90C6968A}">
      <dsp:nvSpPr>
        <dsp:cNvPr id="0" name=""/>
        <dsp:cNvSpPr/>
      </dsp:nvSpPr>
      <dsp:spPr>
        <a:xfrm rot="10800000">
          <a:off x="6101937" y="3600641"/>
          <a:ext cx="332058" cy="4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6201554" y="3684153"/>
        <a:ext cx="232441" cy="250536"/>
      </dsp:txXfrm>
    </dsp:sp>
    <dsp:sp modelId="{345D1EA6-731A-154F-A4B5-AB0B53187FB6}">
      <dsp:nvSpPr>
        <dsp:cNvPr id="0" name=""/>
        <dsp:cNvSpPr/>
      </dsp:nvSpPr>
      <dsp:spPr>
        <a:xfrm>
          <a:off x="4106524" y="3199244"/>
          <a:ext cx="1838780" cy="1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update memory management data structures</a:t>
          </a:r>
        </a:p>
      </dsp:txBody>
      <dsp:txXfrm>
        <a:off x="4142267" y="3234987"/>
        <a:ext cx="1767294" cy="1148867"/>
      </dsp:txXfrm>
    </dsp:sp>
    <dsp:sp modelId="{51D6E1CA-56DC-124D-8077-6C5DF4D18494}">
      <dsp:nvSpPr>
        <dsp:cNvPr id="0" name=""/>
        <dsp:cNvSpPr/>
      </dsp:nvSpPr>
      <dsp:spPr>
        <a:xfrm rot="10794106">
          <a:off x="3152906" y="3484503"/>
          <a:ext cx="675133" cy="4175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3278174" y="3567908"/>
        <a:ext cx="549865" cy="250536"/>
      </dsp:txXfrm>
    </dsp:sp>
    <dsp:sp modelId="{47648A24-091E-A440-9803-7FF254809863}">
      <dsp:nvSpPr>
        <dsp:cNvPr id="0" name=""/>
        <dsp:cNvSpPr/>
      </dsp:nvSpPr>
      <dsp:spPr>
        <a:xfrm>
          <a:off x="838188" y="2716872"/>
          <a:ext cx="1998127" cy="17027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restore the context of the processor to that which existed at the time the selected process was last switched out</a:t>
          </a:r>
          <a:endParaRPr lang="en-NZ" sz="1600" kern="1200" dirty="0" smtClean="0"/>
        </a:p>
      </dsp:txBody>
      <dsp:txXfrm>
        <a:off x="888059" y="2766743"/>
        <a:ext cx="1898385" cy="160298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9077" y="120268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endParaRPr lang="en-US" sz="1600" kern="1200" dirty="0"/>
        </a:p>
      </dsp:txBody>
      <dsp:txXfrm rot="-5400000">
        <a:off x="1" y="279037"/>
        <a:ext cx="555694" cy="238155"/>
      </dsp:txXfrm>
    </dsp:sp>
    <dsp:sp modelId="{DE36E0A4-4385-B342-8B67-3BFD80B681D3}">
      <dsp:nvSpPr>
        <dsp:cNvPr id="0" name=""/>
        <dsp:cNvSpPr/>
      </dsp:nvSpPr>
      <dsp:spPr>
        <a:xfrm rot="5400000">
          <a:off x="3067846" y="-2510961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Allocate a slot in the process table for the new process</a:t>
          </a:r>
          <a:endParaRPr lang="en-US" sz="1500" kern="1200" dirty="0"/>
        </a:p>
      </dsp:txBody>
      <dsp:txXfrm rot="-5400000">
        <a:off x="555695" y="26379"/>
        <a:ext cx="5515116" cy="465623"/>
      </dsp:txXfrm>
    </dsp:sp>
    <dsp:sp modelId="{DC049674-6133-A04F-8C71-4C489DF415B8}">
      <dsp:nvSpPr>
        <dsp:cNvPr id="0" name=""/>
        <dsp:cNvSpPr/>
      </dsp:nvSpPr>
      <dsp:spPr>
        <a:xfrm rot="5400000">
          <a:off x="-119077" y="814461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 rot="-5400000">
        <a:off x="1" y="973230"/>
        <a:ext cx="555694" cy="238155"/>
      </dsp:txXfrm>
    </dsp:sp>
    <dsp:sp modelId="{E777551D-665B-EF40-A4AE-19569D80B09F}">
      <dsp:nvSpPr>
        <dsp:cNvPr id="0" name=""/>
        <dsp:cNvSpPr/>
      </dsp:nvSpPr>
      <dsp:spPr>
        <a:xfrm rot="5400000">
          <a:off x="3067846" y="-1816767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 a unique process ID to the child process</a:t>
          </a:r>
          <a:endParaRPr lang="en-US" sz="1500" kern="1200" dirty="0"/>
        </a:p>
      </dsp:txBody>
      <dsp:txXfrm rot="-5400000">
        <a:off x="555695" y="720573"/>
        <a:ext cx="5515116" cy="465623"/>
      </dsp:txXfrm>
    </dsp:sp>
    <dsp:sp modelId="{60D3C4C0-DB41-9549-A77B-1596F4E9BADE}">
      <dsp:nvSpPr>
        <dsp:cNvPr id="0" name=""/>
        <dsp:cNvSpPr/>
      </dsp:nvSpPr>
      <dsp:spPr>
        <a:xfrm rot="5400000">
          <a:off x="-119077" y="1508655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</a:t>
          </a:r>
          <a:endParaRPr lang="en-US" sz="1600" kern="1200" dirty="0"/>
        </a:p>
      </dsp:txBody>
      <dsp:txXfrm rot="-5400000">
        <a:off x="1" y="1667424"/>
        <a:ext cx="555694" cy="238155"/>
      </dsp:txXfrm>
    </dsp:sp>
    <dsp:sp modelId="{E9ED7F19-3597-CC45-BF98-95FE334E7847}">
      <dsp:nvSpPr>
        <dsp:cNvPr id="0" name=""/>
        <dsp:cNvSpPr/>
      </dsp:nvSpPr>
      <dsp:spPr>
        <a:xfrm rot="5400000">
          <a:off x="3067846" y="-1122573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Make a copy of the process image of the parent, with the exception of any shared memory</a:t>
          </a:r>
          <a:endParaRPr lang="en-US" sz="1500" kern="1200" dirty="0"/>
        </a:p>
      </dsp:txBody>
      <dsp:txXfrm rot="-5400000">
        <a:off x="555695" y="1414767"/>
        <a:ext cx="5515116" cy="465623"/>
      </dsp:txXfrm>
    </dsp:sp>
    <dsp:sp modelId="{57F9225C-7463-394C-B866-B20156C2172A}">
      <dsp:nvSpPr>
        <dsp:cNvPr id="0" name=""/>
        <dsp:cNvSpPr/>
      </dsp:nvSpPr>
      <dsp:spPr>
        <a:xfrm rot="5400000">
          <a:off x="-119077" y="2202849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</a:t>
          </a:r>
          <a:endParaRPr lang="en-US" sz="1600" kern="1200" dirty="0"/>
        </a:p>
      </dsp:txBody>
      <dsp:txXfrm rot="-5400000">
        <a:off x="1" y="2361618"/>
        <a:ext cx="555694" cy="238155"/>
      </dsp:txXfrm>
    </dsp:sp>
    <dsp:sp modelId="{C8D66159-239C-A947-93EB-FF89054E979D}">
      <dsp:nvSpPr>
        <dsp:cNvPr id="0" name=""/>
        <dsp:cNvSpPr/>
      </dsp:nvSpPr>
      <dsp:spPr>
        <a:xfrm rot="5400000">
          <a:off x="3067846" y="-428379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Increments counters for any files owned by the parent, to reflect that an additional process now also owns those files</a:t>
          </a:r>
          <a:endParaRPr lang="en-US" sz="1500" kern="1200" dirty="0"/>
        </a:p>
      </dsp:txBody>
      <dsp:txXfrm rot="-5400000">
        <a:off x="555695" y="2108961"/>
        <a:ext cx="5515116" cy="465623"/>
      </dsp:txXfrm>
    </dsp:sp>
    <dsp:sp modelId="{44CC2E2D-F2DF-9041-993A-5C0D23E88755}">
      <dsp:nvSpPr>
        <dsp:cNvPr id="0" name=""/>
        <dsp:cNvSpPr/>
      </dsp:nvSpPr>
      <dsp:spPr>
        <a:xfrm rot="5400000">
          <a:off x="-119077" y="2897043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</a:t>
          </a:r>
          <a:endParaRPr lang="en-US" sz="1600" kern="1200" dirty="0"/>
        </a:p>
      </dsp:txBody>
      <dsp:txXfrm rot="-5400000">
        <a:off x="1" y="3055812"/>
        <a:ext cx="555694" cy="238155"/>
      </dsp:txXfrm>
    </dsp:sp>
    <dsp:sp modelId="{C3846997-357D-6843-BF65-FD04875FAF4D}">
      <dsp:nvSpPr>
        <dsp:cNvPr id="0" name=""/>
        <dsp:cNvSpPr/>
      </dsp:nvSpPr>
      <dsp:spPr>
        <a:xfrm rot="5400000">
          <a:off x="3067846" y="265814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Assigns the child process to the Ready to Run state</a:t>
          </a:r>
          <a:endParaRPr lang="en-US" sz="1500" kern="1200" dirty="0"/>
        </a:p>
      </dsp:txBody>
      <dsp:txXfrm rot="-5400000">
        <a:off x="555695" y="2803155"/>
        <a:ext cx="5515116" cy="465623"/>
      </dsp:txXfrm>
    </dsp:sp>
    <dsp:sp modelId="{A78E5709-1C0A-D648-AB3D-891FA8B66E39}">
      <dsp:nvSpPr>
        <dsp:cNvPr id="0" name=""/>
        <dsp:cNvSpPr/>
      </dsp:nvSpPr>
      <dsp:spPr>
        <a:xfrm rot="5400000">
          <a:off x="-119077" y="3591237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</a:t>
          </a:r>
          <a:endParaRPr lang="en-US" sz="1600" kern="1200" dirty="0"/>
        </a:p>
      </dsp:txBody>
      <dsp:txXfrm rot="-5400000">
        <a:off x="1" y="3750006"/>
        <a:ext cx="555694" cy="238155"/>
      </dsp:txXfrm>
    </dsp:sp>
    <dsp:sp modelId="{4E432B58-784D-554A-BE3D-1448B6DB0C1D}">
      <dsp:nvSpPr>
        <dsp:cNvPr id="0" name=""/>
        <dsp:cNvSpPr/>
      </dsp:nvSpPr>
      <dsp:spPr>
        <a:xfrm rot="5400000">
          <a:off x="3067846" y="960008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500" kern="1200" dirty="0" smtClean="0"/>
            <a:t>Returns the ID number of the child to the parent process, and a 0 value to the child process</a:t>
          </a:r>
          <a:endParaRPr lang="en-US" sz="1500" kern="1200" dirty="0"/>
        </a:p>
      </dsp:txBody>
      <dsp:txXfrm rot="-5400000">
        <a:off x="555695" y="3497349"/>
        <a:ext cx="5515116" cy="465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identifier</a:t>
          </a:r>
          <a:endParaRPr lang="en-US" sz="27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state</a:t>
          </a:r>
          <a:endParaRPr lang="en-US" sz="27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memory pointers</a:t>
          </a:r>
          <a:endParaRPr lang="en-US" sz="27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context data</a:t>
          </a:r>
          <a:endParaRPr lang="tr-TR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(data in </a:t>
          </a:r>
          <a:r>
            <a:rPr lang="tr-TR" sz="1200" kern="1200" dirty="0" err="1" smtClean="0"/>
            <a:t>registers</a:t>
          </a:r>
          <a:r>
            <a:rPr lang="tr-TR" sz="1200" kern="1200" dirty="0" smtClean="0"/>
            <a:t>)</a:t>
          </a:r>
          <a:endParaRPr lang="en-US" sz="12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accounting information</a:t>
          </a:r>
          <a:endParaRPr lang="en-US" sz="2700" kern="1200" dirty="0" smtClean="0"/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0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21744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148478" y="742395"/>
          <a:ext cx="1756511" cy="339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094"/>
              </a:lnTo>
              <a:lnTo>
                <a:pt x="1756511" y="33909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1904990" y="228600"/>
          <a:ext cx="2488236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behavior of an individual </a:t>
          </a:r>
          <a:r>
            <a:rPr lang="en-US" sz="1800" b="1" kern="1200" dirty="0" smtClean="0"/>
            <a:t>process</a:t>
          </a:r>
          <a:r>
            <a:rPr lang="en-US" sz="1800" kern="1200" dirty="0" smtClean="0"/>
            <a:t> by </a:t>
          </a:r>
          <a:r>
            <a:rPr lang="en-US" sz="1800" b="1" kern="1200" dirty="0" smtClean="0"/>
            <a:t>listing</a:t>
          </a:r>
          <a:r>
            <a:rPr lang="en-US" sz="1800" kern="1200" dirty="0" smtClean="0"/>
            <a:t> the sequence of instructions that execute for that process</a:t>
          </a:r>
          <a:endParaRPr lang="en-US" sz="1800" kern="1200" dirty="0"/>
        </a:p>
      </dsp:txBody>
      <dsp:txXfrm>
        <a:off x="1954951" y="278561"/>
        <a:ext cx="2388314" cy="1605857"/>
      </dsp:txXfrm>
    </dsp:sp>
    <dsp:sp modelId="{1C89C9B8-759F-944F-AA18-FE790C10A65E}">
      <dsp:nvSpPr>
        <dsp:cNvPr id="0" name=""/>
        <dsp:cNvSpPr/>
      </dsp:nvSpPr>
      <dsp:spPr>
        <a:xfrm>
          <a:off x="148478" y="742395"/>
          <a:ext cx="1985109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1985109" y="26096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133587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behavior of the </a:t>
          </a:r>
          <a:r>
            <a:rPr lang="en-US" sz="1800" b="1" kern="1200" dirty="0" smtClean="0"/>
            <a:t>processor</a:t>
          </a:r>
          <a:r>
            <a:rPr lang="en-US" sz="1800" kern="1200" dirty="0" smtClean="0"/>
            <a:t> can be characterized by showing how the traces of the various processes are interleaved</a:t>
          </a:r>
          <a:endParaRPr lang="en-US" sz="1800" kern="1200" dirty="0"/>
        </a:p>
      </dsp:txBody>
      <dsp:txXfrm>
        <a:off x="2178178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3997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55741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75" y="742395"/>
          <a:ext cx="527241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527241" y="1044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009717" y="990599"/>
          <a:ext cx="2219882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small program that switches the processor from one process to another</a:t>
          </a:r>
          <a:endParaRPr lang="en-US" sz="1800" kern="1200" dirty="0"/>
        </a:p>
      </dsp:txBody>
      <dsp:txXfrm>
        <a:off x="6056343" y="1037225"/>
        <a:ext cx="2126630" cy="149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174629"/>
          <a:ext cx="2437804" cy="964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/>
            <a:t>Process spawning</a:t>
          </a:r>
          <a:endParaRPr lang="en-US" sz="2800" kern="1200" dirty="0"/>
        </a:p>
      </dsp:txBody>
      <dsp:txXfrm>
        <a:off x="76195" y="174629"/>
        <a:ext cx="2437804" cy="964576"/>
      </dsp:txXfrm>
    </dsp:sp>
    <dsp:sp modelId="{6E5587B0-CB6B-5F49-99BC-8512D84E1718}">
      <dsp:nvSpPr>
        <dsp:cNvPr id="0" name=""/>
        <dsp:cNvSpPr/>
      </dsp:nvSpPr>
      <dsp:spPr>
        <a:xfrm>
          <a:off x="76195" y="1161820"/>
          <a:ext cx="2437804" cy="338184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800" kern="1200" dirty="0" smtClean="0"/>
            <a:t>when the OS creates a process at the explicit request of another process</a:t>
          </a:r>
          <a:endParaRPr lang="en-NZ" sz="2800" b="1" i="1" kern="1200" dirty="0"/>
        </a:p>
      </dsp:txBody>
      <dsp:txXfrm>
        <a:off x="76195" y="1161820"/>
        <a:ext cx="2437804" cy="3381840"/>
      </dsp:txXfrm>
    </dsp:sp>
    <dsp:sp modelId="{3B7AAAD3-B4B2-894D-BD62-FBDCA5DB86E5}">
      <dsp:nvSpPr>
        <dsp:cNvPr id="0" name=""/>
        <dsp:cNvSpPr/>
      </dsp:nvSpPr>
      <dsp:spPr>
        <a:xfrm>
          <a:off x="2781597" y="188991"/>
          <a:ext cx="2437804" cy="964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/>
            <a:t>Parent process</a:t>
          </a:r>
          <a:endParaRPr lang="en-US" sz="2800" kern="1200" dirty="0"/>
        </a:p>
      </dsp:txBody>
      <dsp:txXfrm>
        <a:off x="2781597" y="188991"/>
        <a:ext cx="2437804" cy="964576"/>
      </dsp:txXfrm>
    </dsp:sp>
    <dsp:sp modelId="{094610A3-C2C3-B640-879C-283BC4C4886A}">
      <dsp:nvSpPr>
        <dsp:cNvPr id="0" name=""/>
        <dsp:cNvSpPr/>
      </dsp:nvSpPr>
      <dsp:spPr>
        <a:xfrm>
          <a:off x="2781597" y="1153568"/>
          <a:ext cx="2437804" cy="338184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is the original, creating, process</a:t>
          </a:r>
          <a:endParaRPr lang="en-US" sz="2800" kern="1200" dirty="0"/>
        </a:p>
      </dsp:txBody>
      <dsp:txXfrm>
        <a:off x="2781597" y="1153568"/>
        <a:ext cx="2437804" cy="3381840"/>
      </dsp:txXfrm>
    </dsp:sp>
    <dsp:sp modelId="{B5437CEF-732C-D940-ADAA-BDDAA09C9E8D}">
      <dsp:nvSpPr>
        <dsp:cNvPr id="0" name=""/>
        <dsp:cNvSpPr/>
      </dsp:nvSpPr>
      <dsp:spPr>
        <a:xfrm>
          <a:off x="5560695" y="188991"/>
          <a:ext cx="2437804" cy="96457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/>
            <a:t>Child process </a:t>
          </a:r>
          <a:endParaRPr lang="en-US" sz="2800" kern="1200" dirty="0"/>
        </a:p>
      </dsp:txBody>
      <dsp:txXfrm>
        <a:off x="5560695" y="188991"/>
        <a:ext cx="2437804" cy="964576"/>
      </dsp:txXfrm>
    </dsp:sp>
    <dsp:sp modelId="{B830ED57-4DAF-3040-BF6C-9CF6B5560015}">
      <dsp:nvSpPr>
        <dsp:cNvPr id="0" name=""/>
        <dsp:cNvSpPr/>
      </dsp:nvSpPr>
      <dsp:spPr>
        <a:xfrm>
          <a:off x="5560695" y="1153568"/>
          <a:ext cx="2437804" cy="3381840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is the new process</a:t>
          </a:r>
          <a:endParaRPr 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800" kern="1200" dirty="0"/>
        </a:p>
      </dsp:txBody>
      <dsp:txXfrm>
        <a:off x="5560695" y="1153568"/>
        <a:ext cx="2437804" cy="338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4900" kern="1200" dirty="0" smtClean="0"/>
            <a:t>Must include:</a:t>
          </a:r>
          <a:endParaRPr lang="en-US" sz="49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allocation of main memory to processes</a:t>
          </a:r>
          <a:endParaRPr lang="en-US" sz="1900" kern="1200" dirty="0" smtClean="0"/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allocation of secondary memory to processes</a:t>
          </a:r>
          <a:endParaRPr lang="en-US" sz="1900" kern="1200" dirty="0" smtClean="0"/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protection attributes of blocks of main or virtual memory</a:t>
          </a:r>
          <a:r>
            <a:rPr lang="tr-TR" sz="1900" kern="1200" smtClean="0"/>
            <a:t> </a:t>
          </a:r>
          <a:endParaRPr lang="en-US" sz="1900" kern="1200" dirty="0" smtClean="0"/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information needed to manage virtual memory</a:t>
          </a:r>
          <a:endParaRPr lang="en-US" sz="1900" kern="1200" dirty="0" smtClean="0"/>
        </a:p>
      </dsp:txBody>
      <dsp:txXfrm>
        <a:off x="429362" y="3388690"/>
        <a:ext cx="3256076" cy="574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A3F9C-77AE-CD4E-A6A3-593211C3CA4E}">
      <dsp:nvSpPr>
        <dsp:cNvPr id="0" name=""/>
        <dsp:cNvSpPr/>
      </dsp:nvSpPr>
      <dsp:spPr>
        <a:xfrm rot="16200000">
          <a:off x="-165099" y="165099"/>
          <a:ext cx="4064000" cy="37338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I/O operation is in progress, the OS needs to know: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the status of the I/O operation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location in main memory being used as the source or destination of the I/O transfer</a:t>
          </a:r>
          <a:endParaRPr lang="en-US" sz="1900" kern="1200" dirty="0"/>
        </a:p>
      </dsp:txBody>
      <dsp:txXfrm rot="5400000">
        <a:off x="1" y="812799"/>
        <a:ext cx="3733800" cy="2438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529800"/>
          <a:ext cx="5562600" cy="220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720" tIns="520700" rIns="43172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existence of files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location on secondary memory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smtClean="0"/>
            <a:t>current status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500" kern="1200" dirty="0" smtClean="0"/>
            <a:t>other attributes</a:t>
          </a:r>
          <a:endParaRPr lang="en-US" sz="2500" kern="1200" dirty="0" smtClean="0"/>
        </a:p>
      </dsp:txBody>
      <dsp:txXfrm>
        <a:off x="0" y="529800"/>
        <a:ext cx="5562600" cy="2205000"/>
      </dsp:txXfrm>
    </dsp:sp>
    <dsp:sp modelId="{0CEFEDA6-C6BD-4242-A36C-ADC20C2F1CA7}">
      <dsp:nvSpPr>
        <dsp:cNvPr id="0" name=""/>
        <dsp:cNvSpPr/>
      </dsp:nvSpPr>
      <dsp:spPr>
        <a:xfrm>
          <a:off x="278130" y="160800"/>
          <a:ext cx="3893820" cy="73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7177" tIns="0" rIns="147177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500" kern="1200" dirty="0" smtClean="0"/>
            <a:t>These tables provide information about:</a:t>
          </a:r>
          <a:endParaRPr lang="en-US" sz="2500" kern="1200" dirty="0"/>
        </a:p>
      </dsp:txBody>
      <dsp:txXfrm>
        <a:off x="314156" y="196826"/>
        <a:ext cx="3821768" cy="665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where the process is located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 </a:t>
          </a:r>
          <a:r>
            <a:rPr lang="en-US" sz="2500" i="1" kern="1200" dirty="0" smtClean="0">
              <a:solidFill>
                <a:srgbClr val="C00000"/>
              </a:solidFill>
            </a:rPr>
            <a:t>attributes</a:t>
          </a:r>
          <a:r>
            <a:rPr lang="en-US" sz="2500" kern="1200" dirty="0" smtClean="0"/>
            <a:t> of the process that are necessary for its management</a:t>
          </a:r>
        </a:p>
      </dsp:txBody>
      <dsp:txXfrm>
        <a:off x="2682239" y="434975"/>
        <a:ext cx="2718435" cy="260985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To manage and control a process the OS must know:</a:t>
          </a:r>
          <a:endParaRPr lang="en-US" sz="3400" kern="1200" dirty="0"/>
        </a:p>
      </dsp:txBody>
      <dsp:txXfrm>
        <a:off x="130936" y="130936"/>
        <a:ext cx="2420368" cy="32179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contains condition codes plus other status information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EFLAGS register is an example of a PSW used by any OS running on an </a:t>
          </a:r>
          <a:r>
            <a:rPr lang="en-US" sz="2100" kern="1200" dirty="0" smtClean="0"/>
            <a:t>x86</a:t>
          </a:r>
          <a:r>
            <a:rPr lang="tr-TR" sz="2100" kern="1200" dirty="0" smtClean="0"/>
            <a:t> </a:t>
          </a:r>
          <a:r>
            <a:rPr lang="en-US" sz="2100" kern="1200" dirty="0" smtClean="0"/>
            <a:t>processor</a:t>
          </a:r>
          <a:endParaRPr lang="en-US" sz="2100" kern="1200" dirty="0" smtClean="0"/>
        </a:p>
      </dsp:txBody>
      <dsp:txXfrm rot="-5400000">
        <a:off x="1508760" y="504315"/>
        <a:ext cx="2551304" cy="2725168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dirty="0" smtClean="0">
              <a:solidFill>
                <a:schemeClr val="tx1"/>
              </a:solidFill>
            </a:rPr>
            <a:t>Program status word (PSW)</a:t>
          </a:r>
          <a:endParaRPr lang="en-US" sz="2200" b="1" i="0" kern="1200" dirty="0">
            <a:solidFill>
              <a:schemeClr val="tx1"/>
            </a:solidFill>
          </a:endParaRPr>
        </a:p>
      </dsp:txBody>
      <dsp:txXfrm>
        <a:off x="73652" y="73652"/>
        <a:ext cx="1361456" cy="3586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3/1/2016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</a:t>
            </a:r>
            <a:r>
              <a:rPr lang="en-US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Global Edition 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processor’s point of view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52 instruction cycles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this includes determining the interleaving pattern for execution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processes. The first step in designing an OS to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simplest possible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by observing that, at any time,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either being executed by a processor or not. In this model, a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one of two states: Running or Not Running, as shown in Figure 3.5a 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creates a new process, it creates a process control block for the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 into the system in the Not Running state. The process exists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known to the OS, and is waiting for an opportunity to execute. From 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currently running process will be interrupted and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select some other process to run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former process moves from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to the Not Running state, and one of the other processes moves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simple model, we can already begin to appreciate some of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process must be represented in some way so that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 track of it. That is, there must be some information relating to each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 and location in memory; this is the process control block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not running must be kept in some sort of queue, waiting their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Figure 3.5b suggests a structure. There is a single queue in which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tr-TR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pointer to the process control block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particular process. Alternatively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may consist of a linked list of data blocks, in which each block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we will explore this latter implementation subsequently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describe the behavior of the dispatcher in terms of 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that is interrupted is transferred to the queue of waiting 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if the process has completed or aborted, it is discarded 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system). In either case, the dispatcher takes another process from the queue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process is to be added to those currently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OS builds the data structures that are used to manage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allocates address space in main memory to the process. We describe these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Section 3.3 . These actions constitute the creation of a new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events lead to the creation of a process, as indicated in Table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batch environment,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created in response to the submission of a job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interactive environment, a process is created when a new user attempts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on. In both cases, the OS is responsible for the creation of the new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may also create a process on behalf of an application.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if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that a file be printed, the OS can create a process that will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requesting process can thus proceed independently of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 the printing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the OS created all processes in a way that was transparent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application program, and this is still commonly found with many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contemporary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 However, it can be useful to allow one process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cause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 of another. For example, an application process may generate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receive data that the application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organize those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form suitable for later analysis. The new process runs in parallel to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activated from time to time when new data are available.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very useful in structuring the application.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Halt instruction will generate an interrupt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user logs off or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 a personal computer or workstation, a user may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quit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3.5b would be effective. The queue is a first-in-first-out list and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fashion on the available processes (each process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is given a certain amount of time, in turn, to execute and then returned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queue, unless blocked). However, even 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that we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this implementation is inadequate: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processes in the Not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ready to execute, while others are blocked, waiting for an I/O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Thus, using a single queue, the dispatcher could not just select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oldest end of the queue. Rather,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dispatcher would have 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looking for the process that is not blocked and that has been in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longest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states: Ready and Blocked. This is shown in Figure 3.6 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states in this new diagram are: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Running: The process that is currently being executed. For this chapter,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a computer with a single processor, so at most one process 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in this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Ready: A process that is prepared to execute when given the opportunity.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Blocked/Waiting:  A process that cannot execute until some event occurs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New: A process that has just been created but has not yet been admitted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executable processes by the OS. Typically, a new process has not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loaded into main memory, although its process control block has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Exit: A process that has been released from the pool of executable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either because it halted or because it aborted for some reason.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the possible transitions are as follows: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: New: A new process is created to execute a program. This event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of the reasons listed in Table 3.1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: Ready: The OS will move a process from the New state to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prepared to take on an additional process. Most systems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 based on the number of existing processes or the amount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committed to existing processes. This limit assures that there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active processes as to degrade performance.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Running: When it is time to select a process to run, the OS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in the Ready state. This is the job of the scheduler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Scheduling is explored in Part Four.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Exit: The currently running process is terminated by the OS if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indicates that it has completed, or if it aborts. See Table 3.2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Ready: The most common reason for this transition is that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has reached the maximum allowable time 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uninterrupted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virtually all multiprogramming operating systems impose 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discipline. There are several other alternative causes for this transition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not implemented in all operating systems. Of particular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case in which the OS assigns different levels of priority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Blocked: A process is put in the Blocked state if it requests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something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it must wait. A request to the OS is usually in the form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call; that is, a call from the running program to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part of the operating system code. For example, a process may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 from the OS that the OS is not prepared to perform immediately.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a resource, such as a file or a shared section of virtual 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immediately available. Or the process may initiate an action,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I/O operation, that must be completed before the process can continue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communicate with each other, a process may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waiting for another process to provide data or waiting for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Ready: A process in the Blocked state is moved to the Ready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event for which it has been waiting occurs.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Exit: For clarity, this transition is not shown on the state diagram.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a parent may terminate a child’ process at any time. Also, if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 child processes associated with that parent may be terminated.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Exit: The comments under the preceding item apply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discipline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with two queues: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queue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queue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admitted to the system, it is placed in the Ready queue. When 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OS to choose another process to run, it selects one from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absence of any priority scheme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this can be a simple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first-out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a running process is removed from execution, it is either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the Ready or Blocked queue, depending on the circumstances. Finally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event occurs, any process in the Blocked queue that has been waiting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 blocked queue, searching for those processes waiting on that event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OS, there could be hundreds or even thousands of processes in that queue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would be more efficient to have a number of queues, one for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Then, when the event occurs, the entire list of processes in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then it would be convenient to have a number of Ready queues, one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level. The OS could then readily determine which is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highest-priority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Chapters 1 and 2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processor, main memory, I/O modules, timers, disk drives, and so 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from the outside world, perform some processing,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principal reasons for this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Numerous applications can be developed for the same platform. Thus,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sense to develop common routines for accessing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computer’s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needed to manage the sharing of the processor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multiple applications at the same time.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data, I/O use, and other resource use of each application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applications to use. The OS is a layer of software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 and the computer hardware ( Figure 2.1 ) that supports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can be requested and accessed by applications.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network interfaces, file systems, and so on. Once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created these resource abstractions for applications to use, 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their use. For example, an OS may permit resource sharing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activities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slower than computation and therefore the processor in a </a:t>
            </a:r>
            <a:r>
              <a:rPr lang="en-US" sz="1200" u="sng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idle most of the 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But the arrangement of Figure 3.8b does not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problem. It is true that, in this case, memory holds multiple processes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can move to another process when one process is blocked. But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so much faster than I/O that it will be common for all of the processes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waiting for I/O. Thus, even with multiprogramming, a processor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flaws in this approach. First, there is a cost associated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which, though small on a per-byte basis, begins to add up as we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gigabytes of storage. Second, the appetite of programs for 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fast as the cost of memory has dropped. So larger memory results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to disk. When none of the processes in main memory is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state, the OS swaps one of the blocked processes out on to disk into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is a queue of existing processes that have been temporarily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kicked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main memory, or suspended. The OS then brings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from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queue, or it honors a new-process request. Execution then continues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potential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the problem worse, not better. But because disk I/O is generally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on a system (e.g., compared to tape or printer I/O), swapping will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usually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behavior model ( Figure 3.9a ): the Suspend state.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all of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are in the Blocked state, the OS can suspend one process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in the Suspend state and transferring it to disk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space that is freed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to bring into main memory: It can admit a newly created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bring in a previously suspended process. It would appear that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preference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to bring in a previously suspended process, to provide it 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All of the processes 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were in the Blocked state at the time of suspension. It clearly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any good to bring a blocked process back into main memory, because 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ready for execution. Recognize,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that each process in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originally blocked on a particular event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that event occurs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blocked and is potentially available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room for another process that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transition can be made even if there are ready processes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it would like to dispatch requires more main memory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 to the Ready/Suspend state when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for which it has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Note that this requires that the state information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concerning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will need to bring one in to continue execution. In addition,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the case that a process in the Ready/Suspend state has higher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of the processes in the Ready state. In that case, the OS designer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it is more important to get at the higher-priority process than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rather than a ready one, because the ready process 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whereas the blocked process is taking up main 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 be executed. However, it may be necessary to suspend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that is the only way to free up a sufficiently large block of main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Also, the OS may choose to suspend a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lower–priority ready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 higher–priority blocked process if it believes that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occurrence of the blocking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was placed in a suspended state by an agent: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3.3 lists some reasons for the suspension of a process. One reason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discussed is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memory space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either to bring in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to increase the memory allocated to other Ready processes. The OS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motivations for suspending a process. For example, an auditing 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be employed to monitor activity on the system; the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record the level of utilization of various resources (processor, 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the rate of progress of the user processes in the system. The 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control, may turn this process on and off from time to time. If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detects or suspects a problem, it may suspend a process. One example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deadlock, which is discussed in Chapter 6 . As another example, a problem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a communications line, and the operator has the OS suspend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using the line while some tests are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set of reasons concerns the actions of an interactive user. For example,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suspects a bug in the program, he or she may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program by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execution, examining and modifying the program or data, and resuming execution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may be a background process that is collecting trace or accounting statistics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may wish to be able to turn on and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 considerations may also lead to a swapping decision. For example,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activated periodically but is idle most of the 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then it should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between uses. A program that monitors utilization or user activity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a parent process may wish to suspend a descendent process.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may spawn process B to perform a file read. Subsequently,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error in the file read procedure and reports this to process A.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suspends process B to investigate the cause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of these cases, the activation of a suspended process is requested by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initially requested the suspension.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schedules and dispatches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allocates resources to 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3.10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environment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u="sng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control of two I/O devices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constructs and maintains tables of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virtual) memory. Some of main memory is reserved for use by the OS;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available for use by processes. Processes are maintained 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some sort of virtual memory or simple swapping mechanism.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allocation of secondary memory to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attributes of blocks of main or virtual memory, such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access certain shared memory regions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11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what its attributes are, we need to address an even more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fundamental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What is the physical manifestation of a process? At a minimum,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a program or set of programs to be executed. Associated 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set of data locations for local and global variables and any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Thus, a process will consist of at least sufficient memory to hold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 of that process. In addition, the execution of a program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stack (see Appendix P) that is used to keep track of procedure calls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passing between procedures. Finally, each process has associated 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management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being used. In the simplest case, the process image is maintained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continuous, block of memory. This block is maintained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usually disk. So that the OS can manage the process, at least a small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image must be maintained in main memory. To execute the process,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must be loaded into main memory or at least virtual memory. Thus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needs to know the location of each process on disk and, for each such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 main memory, the location of that process in main memory. We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saw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slightly more complex variation on this scheme with the CTSS OS, in Chapter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CTSS, when a process is swapped out, part of the process image may remain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Thus, the OS must keep track of which portions of the image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that allows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noncontiguous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support partially resident processes.  At any given time,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image may be in main memory, with the remainder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secondary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Therefore, process tables maintained by the OS must show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information about each process. As was explained, this information 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reside in a process control block. Different systems will organize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different ways, and several examples of this appear at the end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next. For now, let us simply explore the type of information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of use to an OS without considering in any detail how that information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You may be somewhat surprised at the quantity of information required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gain a greater appreciation of the responsibilities of the OS, this list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major category of information in the process control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called, for want of a better name,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. This is the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needed by the OS to control and coordinate the various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The last part of Table 3.5 indicates the scope of this information.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details of operating system functionality in succeeding chapters,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 various items on this list should become clear.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may contain structuring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data structure in an OS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process control block contains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about a process that is needed by the OS. The blocks are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modified by virtually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module in the OS, including those involved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resource allocation, interrupt processing, and performance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monitoring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One can say that the set of process control blocks defines the state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access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information in process control blocks. The provision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these tables is not difficult. Each process is equipped with a unique ID,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as an index into a table of pointers to the process control blocks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difficulty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access but rather protection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 themselves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bug in a single routine,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interrupt handler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could damage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blocks, which could destroy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system’s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design change in the structure or semantics of the process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</a:t>
            </a:r>
            <a:r>
              <a:rPr lang="tr-TR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handler routine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only job of which is 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process control blocks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is the sole arbiter for reading and writing these blocks. The trade-off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of such a routine involves performance issues and the degree to which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distinguish between the mode of processor execution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OS and that normally associated with user programs.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at least two modes of execution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Certain instructions 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the more-privileged mode. These would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register, such as the program status word; primitive I/O instructions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relate to memory management. In addition, certain regions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 would execute in this mode. The more-privileged mode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OS, which is that portion of the OS that encompasses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OS must know how much space is needed for the private user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(programs and data) and the user stack. These values can be assigned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the type of process, or they can be set based on user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 creation time. If a process is spawned by another process,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pass the needed values to the OS as part of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process-creation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any existing address space is to be shared by this new process,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linkages must be set up. Finally, space for a process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of this process plus other appropriate IDs,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that of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state information portion will typically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entries zero, except for the program counter (set to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point) and system stack pointers (set to define the process stack boundaries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portion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initialized based on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plus attributes that have been requested for this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process state would typically be initialized to Ready 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priority may be set by default to the lowest priority unless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is made for a higher priority. Initially,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own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(I/O devices, files) unless there is an explicit request for these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then the new process must be put in the Ready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file on each process to be used subsequently for billing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do, two kinds of system interrupts, one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simply referred to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the other as a trap. The former is due to some sort of event 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currently running process,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I/O operation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latter relates to an error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currently running process, such as an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illegal file access attempt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housekeeping and then branches to an OS routine that is concerned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executing for the maximum allowable unit of time, referred to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slice 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this process must be switched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constitutes an event for which one or more processes are waiting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moves all of the corresponding blocked processes to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(and Blocked/Suspend processes to the Ready/Suspend state).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decide whether to resume execution of the process currently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or to preempt that process for a higher-priority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word that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in main 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OS must bring in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 or segment) of memory containing the reference from secondary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After the I/O request is issued to bring in the block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with the memory fault is placed in a blocked state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performs a process switch to resume execution of another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desired block is brought into memory, that process is placed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then the currently running process is moved to the Exit state and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If not, then the action of the OS will depend on the nature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and the design of the OS. It may attempt some recovery procedure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 the user. It may do a process switch or resume the currently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instruction cycle. Recall that,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interrupt stage, the processor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if any interrupts are pending, indicated by the presence of an interrupt signal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interrupts are pending, the processor proceeds to the fetch stage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fetches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instruction of the current program in the current process. If an interrupt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program, which will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this point, typically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of the process that has been interrupted is saved into that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interrupted program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that of the process switch.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the process that is currently in the Running state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that case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saving and subsequent restoral involve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overhead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is to be moved 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state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(Ready, Blocked, etc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.),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make substantial changes in its environment. The steps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state. This includes changing the state of the process to one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 (Ready; Blocked; Ready/Suspend; or Exit). Other relevant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be updated, including the reason for leaving the Running state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was last switched out of the Running state, by loading 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more effort than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 is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executing,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 can be uniquely characterized by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drives) assigned to this process, a list of files in use by the process,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 outside of any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3.15a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With this approach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currently running process is interrupted or issues a supervisor call,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of this process is saved and control is passed to the kernel. The OS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 region of memory to use and its own system stack for controlling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returns. The OS can perform any desired functions and restore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interrupted process, which causes execution to resume in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Alternatively, the OS can complete the function of saving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and proceed to schedule and dispatch another process.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 depends on the reason for the interruption and the circumstances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case, the key point here is that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concept of process is considered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to user programs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operating system code is executed as a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operates in privileged mode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with operating systems on smaller computers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(PCs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to execute virtually all OS software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context of a user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is that the OS is primarily a collection of routines that the user calls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functions, executed within the environment of the user’s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image includes not only the regions illustrated in Figure 3.13 , but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 the OS as a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 in the other options,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that is part of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in a kernel mode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case, however,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kernel functions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separate 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Again, there may be a small amount of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executed outside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imposes a program design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discipline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encourages the use of a modular OS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minimal, clean interfaces between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addition,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noncritical operating system functions are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conveniently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separate processes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we mentioned earlier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records the level of utilization of various resources (processor, 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the rate of progress of the user processes in the system.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does not provide a particular service to any active process, it 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invoked by the OS. As a process, the function can run at an assigned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be interleaved with other processes under dispatcher control. Finally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as a set of processes is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in a multiprocessor or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multicomputer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which some of the operating system 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ervices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shipped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is used to manage calls/returns while the process is in kernel mode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code and data are in the shared address space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are shared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processor is placed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and control is passed to the OS.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execution continues within the current user process. </a:t>
            </a:r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 to run, then a mode switch resumes the interrupted program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process.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one of the key advantages of this approach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interrupted to employ some operating system routine, and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all of this has occurred without incurring the penalty of two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point, however, the current process has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nonrunning state and another process designated as the running process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 process will save its state information, choose another process to run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 that are ready, and relinquish control to that process. The reason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an arbitrary and indeed chaotic situation is that during the critical time,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executed in the user process is shared operating system code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of the concept of user mode and kernel mode, the user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cannot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or interfere with the operating system routines, even though they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user’s process environment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further reminds us that there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distinction between the concepts of process and program and that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is not one to one. Within a process, both a user program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programs may execute, and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that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is similar to Figure 3.9b , with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sleeping states corresponding to the two blocked states. The differences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Preempted). These are essentially the same state, as indicated by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joining them. The distinction is made to emphasize the way in which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is entered. When a process is running in kernel mode (as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supervisor call, clock interrupt, or I/O interrupt), there will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when the kernel has completed its work and is ready to return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program. At this point, the kernel may decide to preempt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favor of one that is ready and of higher priority. In that case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process moves to the preempted state. However, for purposes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those processes in the Preempted state and those in the (Ready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mode. While a process is running in kernel mode, it may not be preempted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UNIX unsuitable for real-time processing. Chapter 10 discusses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real-time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information necessary to manage and dispatch processes. Table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3.10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elements of the process image, which are organized into three parts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context, register context, and system-level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generated directly from a compiled object file. The user’s program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and data areas; the text area is read-only and is intended 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program’s instructions. While the process is executing, the processor uses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area for procedure calls and returns and parameter passing.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 is a data area that is shared with other processes.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only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of a shared memory area, but, by the use of virtual memory, it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appears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sharing process that the shared memory region is in its address space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running, the processor status information is stored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area.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the process. It consists of a static part, which is fixed in size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process throughout its lifetime, and a dynamic part, which varies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the life of the process. One element of the static part is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entry. This is actually part of the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per process. The process table entry contains process control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accessible to the kernel at all times; hence, in a virtual memory system,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entries are maintained in main memory. Table 3.11 lists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table entry. The user area, or U area, contains additional process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needed by the kernel when it is executing in the context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it is also used when paging processes to and from memory.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3.12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this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static portion of the system-level context is the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process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tr-TR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used by the memory management system. Finally, the kernel stack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portion of the system-level context. This stack is used when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kernel mode and contains the information that must be saved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procedure calls and interrupts occur.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now also owns those files.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tr-T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point about the process control block is that it contains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sufficient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that it is possible to interrupt a running process and later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if the interruption had not occurred. The process control block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tool that enables the OS to support multiple processes and to provide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interrupted, the current values of 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processor registers (context data) are saved in the appropriate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corresponding process control block, and the state of the process 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tr-T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to put some other process in the running state. The program counter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for this process are loaded into the processor registers and this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control block. For a single-processor computer, at any given time,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</a:t>
            </a:r>
            <a:r>
              <a:rPr lang="tr-T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use of virtual 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</a:t>
            </a:r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fully loaded</a:t>
            </a:r>
          </a:p>
          <a:p>
            <a:r>
              <a:rPr lang="en-US" sz="120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2CC-97EE-49DD-9A8B-0C3AE89F16C7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47B0-2ECC-4E1B-B552-DF2EDC1D421D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C188-96E0-4868-A8FA-49FE779E336A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 smtClean="0"/>
              <a:pPr/>
              <a:t>3/1/2016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8192-F19D-4D3E-A320-9FA6BC4ED825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7538" y="7883"/>
            <a:ext cx="533400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BC42-8A0F-4C56-87A9-861B12363C09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960E-B2F4-4222-B34F-37B317FCED92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AE6D-F035-42D0-A08C-6AF318ED7ECA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9054-A1E2-44C3-BDAA-F71D32FF0031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D7FD-AC18-441B-93D1-7E1CBC7A088C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255-8746-49B3-8D07-6620A1F1FC32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90C3-402D-483E-8AA7-AB60BBE1AC05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3/1/2016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png"/><Relationship Id="rId4" Type="http://schemas.openxmlformats.org/officeDocument/2006/relationships/package" Target="../embeddings/Microsoft_Word_Document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1.png"/><Relationship Id="rId4" Type="http://schemas.openxmlformats.org/officeDocument/2006/relationships/package" Target="../embeddings/Microsoft_Word_Document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image" Target="../media/image53.png"/><Relationship Id="rId4" Type="http://schemas.openxmlformats.org/officeDocument/2006/relationships/package" Target="../embeddings/Microsoft_Word_Document3.docx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Global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22098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68" y="609600"/>
            <a:ext cx="4273032" cy="6042183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81000" y="1219200"/>
            <a:ext cx="205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sequence of instructions is</a:t>
            </a:r>
          </a:p>
          <a:p>
            <a:r>
              <a:rPr lang="en-US" dirty="0"/>
              <a:t>executed by the dispatcher in each instance because the same functionality of the</a:t>
            </a:r>
          </a:p>
          <a:p>
            <a:r>
              <a:rPr lang="en-US" dirty="0"/>
              <a:t>dispatcher is being executed</a:t>
            </a:r>
          </a:p>
        </p:txBody>
      </p:sp>
      <p:cxnSp>
        <p:nvCxnSpPr>
          <p:cNvPr id="4" name="Düz Ok Bağlayıcısı 3"/>
          <p:cNvCxnSpPr>
            <a:stCxn id="2" idx="3"/>
          </p:cNvCxnSpPr>
          <p:nvPr/>
        </p:nvCxnSpPr>
        <p:spPr>
          <a:xfrm flipV="1">
            <a:off x="2438400" y="2362200"/>
            <a:ext cx="533400" cy="288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>
            <a:stCxn id="2" idx="3"/>
          </p:cNvCxnSpPr>
          <p:nvPr/>
        </p:nvCxnSpPr>
        <p:spPr>
          <a:xfrm>
            <a:off x="2438400" y="2650361"/>
            <a:ext cx="533400" cy="1159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6616700" y="1219200"/>
            <a:ext cx="222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that the OS only allows a process to continue</a:t>
            </a:r>
          </a:p>
          <a:p>
            <a:r>
              <a:rPr lang="en-US" dirty="0"/>
              <a:t>execution for a maximum of </a:t>
            </a:r>
            <a:r>
              <a:rPr lang="en-US" b="1" dirty="0"/>
              <a:t>six instruction cycles</a:t>
            </a:r>
            <a:r>
              <a:rPr lang="en-US" dirty="0"/>
              <a:t>, after which it is interrupted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685800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2590800"/>
          <a:ext cx="81534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Document" r:id="rId4" imgW="24076190" imgH="10717460" progId="Word.Document.12">
                  <p:embed/>
                </p:oleObj>
              </mc:Choice>
              <mc:Fallback>
                <p:oleObj name="Document" r:id="rId4" imgW="24076190" imgH="1071746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77200" cy="1371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Table 3.1   Reasons for Process Creation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534400" cy="1220787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8120031"/>
              </p:ext>
            </p:extLst>
          </p:nvPr>
        </p:nvGraphicFramePr>
        <p:xfrm>
          <a:off x="533400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Process Termination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There must be a means for a process to indicate its completion</a:t>
            </a:r>
          </a:p>
          <a:p>
            <a:r>
              <a:rPr lang="en-NZ" sz="2400" dirty="0" smtClean="0"/>
              <a:t>A batch job should include a HALT instruction or an explicit OS service call for termination</a:t>
            </a:r>
          </a:p>
          <a:p>
            <a:r>
              <a:rPr lang="en-NZ" sz="2400" dirty="0" smtClean="0"/>
              <a:t>For an interactive application, the action of the user will indicate when the process is completed  (e.g. log off, quitting an application)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05400"/>
            <a:ext cx="1523733" cy="15237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8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Table3.2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145</a:t>
            </a:r>
            <a:r>
              <a:rPr lang="tr-TR" sz="1100" dirty="0" smtClean="0">
                <a:latin typeface="+mn-lt"/>
              </a:rPr>
              <a:t> </a:t>
            </a:r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53400" cy="762000"/>
          </a:xfrm>
        </p:spPr>
        <p:txBody>
          <a:bodyPr/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5507421" y="4114800"/>
            <a:ext cx="3268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 smtClean="0"/>
              <a:t>2-sate is not </a:t>
            </a:r>
            <a:r>
              <a:rPr lang="tr-TR" b="1" u="sng" dirty="0" err="1" smtClean="0"/>
              <a:t>enough</a:t>
            </a:r>
            <a:r>
              <a:rPr lang="tr-TR" b="1" u="sng" dirty="0" smtClean="0"/>
              <a:t> </a:t>
            </a:r>
            <a:r>
              <a:rPr lang="tr-TR" b="1" u="sng" dirty="0" err="1" smtClean="0"/>
              <a:t>when</a:t>
            </a:r>
            <a:r>
              <a:rPr lang="tr-TR" b="1" u="sng" dirty="0" smtClean="0"/>
              <a:t>:</a:t>
            </a:r>
          </a:p>
          <a:p>
            <a:r>
              <a:rPr lang="en-US" dirty="0" smtClean="0"/>
              <a:t>Some </a:t>
            </a:r>
            <a:r>
              <a:rPr lang="en-US" dirty="0"/>
              <a:t>processes in the Not </a:t>
            </a:r>
            <a:r>
              <a:rPr lang="en-US" dirty="0" smtClean="0"/>
              <a:t>Running</a:t>
            </a:r>
            <a:r>
              <a:rPr lang="tr-TR" dirty="0" smtClean="0"/>
              <a:t> </a:t>
            </a:r>
            <a:r>
              <a:rPr lang="en-US" dirty="0" smtClean="0"/>
              <a:t>state </a:t>
            </a:r>
            <a:r>
              <a:rPr lang="en-US" dirty="0"/>
              <a:t>are </a:t>
            </a:r>
            <a:r>
              <a:rPr lang="en-US" i="1" dirty="0">
                <a:solidFill>
                  <a:srgbClr val="C00000"/>
                </a:solidFill>
              </a:rPr>
              <a:t>ready</a:t>
            </a:r>
            <a:r>
              <a:rPr lang="en-US" dirty="0"/>
              <a:t> to execute, while others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blocked</a:t>
            </a:r>
            <a:r>
              <a:rPr lang="en-US" dirty="0"/>
              <a:t>, waiting for an I/O </a:t>
            </a:r>
            <a:r>
              <a:rPr lang="en-US" dirty="0" smtClean="0"/>
              <a:t>operation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complete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457200" y="3276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Control </a:t>
            </a:r>
            <a:r>
              <a:rPr lang="tr-TR" dirty="0" err="1" smtClean="0"/>
              <a:t>block</a:t>
            </a:r>
            <a:r>
              <a:rPr lang="tr-TR" dirty="0" smtClean="0"/>
              <a:t> is </a:t>
            </a:r>
            <a:r>
              <a:rPr lang="tr-TR" dirty="0" err="1" smtClean="0"/>
              <a:t>created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process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 rotWithShape="1">
          <a:blip r:embed="rId3"/>
          <a:srcRect l="4500" r="5792" b="17855"/>
          <a:stretch/>
        </p:blipFill>
        <p:spPr>
          <a:xfrm>
            <a:off x="115614" y="76200"/>
            <a:ext cx="7961586" cy="5633545"/>
          </a:xfrm>
          <a:prstGeom prst="rect">
            <a:avLst/>
          </a:prstGeom>
        </p:spPr>
      </p:pic>
      <p:pic>
        <p:nvPicPr>
          <p:cNvPr id="3" name="Picture 4"/>
          <p:cNvPicPr>
            <a:picLocks noChangeAspect="1"/>
          </p:cNvPicPr>
          <p:nvPr/>
        </p:nvPicPr>
        <p:blipFill rotWithShape="1">
          <a:blip r:embed="rId4"/>
          <a:srcRect b="27751"/>
          <a:stretch/>
        </p:blipFill>
        <p:spPr>
          <a:xfrm>
            <a:off x="6172200" y="3770055"/>
            <a:ext cx="2947991" cy="3011745"/>
          </a:xfrm>
          <a:prstGeom prst="rect">
            <a:avLst/>
          </a:prstGeom>
        </p:spPr>
      </p:pic>
      <p:cxnSp>
        <p:nvCxnSpPr>
          <p:cNvPr id="4" name="Düz Bağlayıcı 3"/>
          <p:cNvCxnSpPr/>
          <p:nvPr/>
        </p:nvCxnSpPr>
        <p:spPr>
          <a:xfrm>
            <a:off x="5867400" y="5410200"/>
            <a:ext cx="0" cy="299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Düz Ok Bağlayıcısı 5"/>
          <p:cNvCxnSpPr/>
          <p:nvPr/>
        </p:nvCxnSpPr>
        <p:spPr>
          <a:xfrm>
            <a:off x="5867400" y="5709745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 rotWithShape="1">
          <a:blip r:embed="rId3"/>
          <a:srcRect t="6861" b="12450"/>
          <a:stretch/>
        </p:blipFill>
        <p:spPr>
          <a:xfrm>
            <a:off x="1981200" y="533400"/>
            <a:ext cx="5983906" cy="6248400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75744" y="2590800"/>
            <a:ext cx="1834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Fig</a:t>
            </a:r>
            <a:r>
              <a:rPr lang="tr-TR" b="1" dirty="0" smtClean="0"/>
              <a:t> 3.8: Queuing Model </a:t>
            </a:r>
            <a:r>
              <a:rPr lang="tr-TR" b="1" dirty="0" err="1" smtClean="0"/>
              <a:t>for</a:t>
            </a:r>
            <a:r>
              <a:rPr lang="tr-TR" b="1" dirty="0" smtClean="0"/>
              <a:t> </a:t>
            </a:r>
            <a:r>
              <a:rPr lang="tr-TR" b="1" dirty="0" err="1" smtClean="0"/>
              <a:t>Fig</a:t>
            </a:r>
            <a:r>
              <a:rPr lang="tr-TR" b="1" dirty="0" smtClean="0"/>
              <a:t> 3.6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58813" y="533400"/>
            <a:ext cx="7824788" cy="1323041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3935504" cy="40687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marL="268288" lvl="1" indent="-268288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marL="268288" lvl="1" indent="-268288">
              <a:lnSpc>
                <a:spcPct val="80000"/>
              </a:lnSpc>
            </a:pPr>
            <a:endParaRPr lang="en-US" sz="2200" dirty="0" smtClean="0"/>
          </a:p>
          <a:p>
            <a:pPr marL="268288" lvl="1" indent="-268288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marL="268288" lvl="1" indent="-268288">
              <a:lnSpc>
                <a:spcPct val="80000"/>
              </a:lnSpc>
            </a:pPr>
            <a:endParaRPr lang="en-US" sz="2200" dirty="0" smtClean="0"/>
          </a:p>
          <a:p>
            <a:pPr marL="268288" lvl="1" indent="-268288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/>
              <a:t>when none of the processes in main memory is in the Ready state, the OS swaps one of the blocked processes out on to disk into a suspend queue</a:t>
            </a:r>
            <a:endParaRPr lang="tr-TR" sz="2400" dirty="0" smtClean="0"/>
          </a:p>
          <a:p>
            <a:pPr marL="1130300" lvl="4">
              <a:lnSpc>
                <a:spcPct val="90000"/>
              </a:lnSpc>
              <a:spcBef>
                <a:spcPts val="1800"/>
              </a:spcBef>
            </a:pPr>
            <a:r>
              <a:rPr lang="tr-TR" sz="2000" dirty="0" err="1" smtClean="0"/>
              <a:t>Makes</a:t>
            </a:r>
            <a:r>
              <a:rPr lang="tr-TR" sz="2000" dirty="0" smtClean="0"/>
              <a:t> </a:t>
            </a:r>
            <a:r>
              <a:rPr lang="tr-TR" sz="2000" dirty="0" err="1" smtClean="0"/>
              <a:t>room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a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is not </a:t>
            </a:r>
            <a:r>
              <a:rPr lang="tr-TR" sz="2000" dirty="0" err="1" smtClean="0"/>
              <a:t>blocked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488">
            <a:off x="508749" y="239783"/>
            <a:ext cx="952107" cy="1216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5448300"/>
            <a:ext cx="1789471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5715001" y="26670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u="sng" dirty="0" err="1" smtClean="0"/>
              <a:t>Difficulty</a:t>
            </a:r>
            <a:r>
              <a:rPr lang="tr-TR" u="sng" dirty="0" smtClean="0"/>
              <a:t>:</a:t>
            </a:r>
          </a:p>
          <a:p>
            <a:r>
              <a:rPr lang="en-US" dirty="0" smtClean="0"/>
              <a:t>All </a:t>
            </a:r>
            <a:r>
              <a:rPr lang="en-US" dirty="0"/>
              <a:t>of the processes that </a:t>
            </a:r>
            <a:r>
              <a:rPr lang="en-US" dirty="0" smtClean="0"/>
              <a:t>have</a:t>
            </a:r>
            <a:r>
              <a:rPr lang="tr-TR" dirty="0" smtClean="0"/>
              <a:t> </a:t>
            </a:r>
            <a:r>
              <a:rPr lang="en-US" dirty="0" smtClean="0"/>
              <a:t>been </a:t>
            </a:r>
            <a:r>
              <a:rPr lang="en-US" dirty="0"/>
              <a:t>suspended were in the Blocked state at the time of suspension. It clearly would</a:t>
            </a:r>
          </a:p>
          <a:p>
            <a:r>
              <a:rPr lang="en-US" dirty="0"/>
              <a:t>not do any good to bring a blocked process back into main memory, because it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still </a:t>
            </a:r>
            <a:r>
              <a:rPr lang="en-US" b="1" dirty="0"/>
              <a:t>not ready </a:t>
            </a:r>
            <a:r>
              <a:rPr lang="en-US" dirty="0"/>
              <a:t>for execution.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28032" y="40386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09600" y="3581400"/>
            <a:ext cx="3657600" cy="2971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609600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3.3    Reasons for Process Suspension 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38200" y="1371600"/>
          <a:ext cx="7620000" cy="511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Document" r:id="rId4" imgW="22247619" imgH="14933333" progId="Word.Document.12">
                  <p:embed/>
                </p:oleObj>
              </mc:Choice>
              <mc:Fallback>
                <p:oleObj name="Document" r:id="rId4" imgW="22247619" imgH="1493333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620000" cy="511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 rotWithShape="1">
          <a:blip r:embed="rId3"/>
          <a:srcRect t="13793" b="11724"/>
          <a:stretch/>
        </p:blipFill>
        <p:spPr>
          <a:xfrm>
            <a:off x="134470" y="945930"/>
            <a:ext cx="8875059" cy="5108029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63246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/>
              <a:t>suspended</a:t>
            </a:r>
            <a:endParaRPr lang="en-US" b="1" dirty="0"/>
          </a:p>
        </p:txBody>
      </p:sp>
      <p:sp>
        <p:nvSpPr>
          <p:cNvPr id="3" name="Metin kutusu 2"/>
          <p:cNvSpPr txBox="1"/>
          <p:nvPr/>
        </p:nvSpPr>
        <p:spPr>
          <a:xfrm>
            <a:off x="3276600" y="685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Blocked</a:t>
            </a:r>
            <a:r>
              <a:rPr lang="tr-TR" dirty="0" smtClean="0"/>
              <a:t> </a:t>
            </a:r>
            <a:r>
              <a:rPr lang="en-US" dirty="0" smtClean="0"/>
              <a:t>waiting </a:t>
            </a:r>
            <a:r>
              <a:rPr lang="en-US" dirty="0"/>
              <a:t>for an I/O device </a:t>
            </a:r>
            <a:r>
              <a:rPr lang="tr-TR" dirty="0" smtClean="0"/>
              <a:t>a</a:t>
            </a:r>
            <a:r>
              <a:rPr lang="en-US" dirty="0" err="1" smtClean="0"/>
              <a:t>llocated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09601" y="10300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control of two I/O devices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883896"/>
            <a:ext cx="6517350" cy="5974104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533400" y="5334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OS is to manage processes and resources, it must have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about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current status of each process and resource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7543800" y="161853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>
                <a:solidFill>
                  <a:srgbClr val="C00000"/>
                </a:solidFill>
              </a:rPr>
              <a:t>Explained</a:t>
            </a:r>
            <a:r>
              <a:rPr lang="tr-TR" dirty="0" smtClean="0">
                <a:solidFill>
                  <a:srgbClr val="C00000"/>
                </a:solidFill>
              </a:rPr>
              <a:t> in p.32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6" name="Düz Ok Bağlayıcısı 5"/>
          <p:cNvCxnSpPr/>
          <p:nvPr/>
        </p:nvCxnSpPr>
        <p:spPr>
          <a:xfrm>
            <a:off x="7391400" y="1179731"/>
            <a:ext cx="609600" cy="438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memory</a:t>
            </a:r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92627724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Düz Ok Bağlayıcısı 2"/>
          <p:cNvCxnSpPr/>
          <p:nvPr/>
        </p:nvCxnSpPr>
        <p:spPr>
          <a:xfrm>
            <a:off x="3962400" y="3048000"/>
            <a:ext cx="838200" cy="304800"/>
          </a:xfrm>
          <a:prstGeom prst="straightConnector1">
            <a:avLst/>
          </a:prstGeom>
          <a:ln w="76200" cmpd="tri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tin kutusu 3"/>
          <p:cNvSpPr txBox="1"/>
          <p:nvPr/>
        </p:nvSpPr>
        <p:spPr>
          <a:xfrm>
            <a:off x="3124200" y="6087070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such as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processes </a:t>
            </a:r>
            <a:r>
              <a:rPr lang="en-US" dirty="0"/>
              <a:t>may access certain shared memory </a:t>
            </a:r>
            <a:r>
              <a:rPr lang="en-US" dirty="0" smtClean="0"/>
              <a:t>regions</a:t>
            </a:r>
            <a:endParaRPr lang="en-US" dirty="0"/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4022834" y="4953000"/>
            <a:ext cx="1066797" cy="113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system</a:t>
            </a: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12903239"/>
              </p:ext>
            </p:extLst>
          </p:nvPr>
        </p:nvGraphicFramePr>
        <p:xfrm>
          <a:off x="4648200" y="2209800"/>
          <a:ext cx="373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839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343400"/>
            <a:ext cx="8382000" cy="2362200"/>
          </a:xfrm>
        </p:spPr>
        <p:txBody>
          <a:bodyPr>
            <a:noAutofit/>
          </a:bodyPr>
          <a:lstStyle/>
          <a:p>
            <a:r>
              <a:rPr lang="en-US" sz="2200" dirty="0" smtClean="0"/>
              <a:t>Information may be maintained and used by a file management system</a:t>
            </a:r>
          </a:p>
          <a:p>
            <a:pPr lvl="2"/>
            <a:r>
              <a:rPr lang="en-US" sz="2200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sz="2200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07151140"/>
              </p:ext>
            </p:extLst>
          </p:nvPr>
        </p:nvGraphicFramePr>
        <p:xfrm>
          <a:off x="1981200" y="1524000"/>
          <a:ext cx="55626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Resources are made available to multiple applications</a:t>
            </a:r>
          </a:p>
          <a:p>
            <a:r>
              <a:rPr lang="en-US" sz="3200" dirty="0" smtClean="0"/>
              <a:t>The processor is switched among multiple applications so all will appear to be progressing</a:t>
            </a:r>
          </a:p>
          <a:p>
            <a:r>
              <a:rPr lang="en-US" sz="3200" dirty="0" smtClean="0"/>
              <a:t>The processor and I/O devices can be used efficiently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652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6148992"/>
              </p:ext>
            </p:extLst>
          </p:nvPr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etin kutusu 2"/>
          <p:cNvSpPr txBox="1"/>
          <p:nvPr/>
        </p:nvSpPr>
        <p:spPr>
          <a:xfrm>
            <a:off x="4267200" y="5867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process </a:t>
            </a:r>
            <a:r>
              <a:rPr lang="en-US" b="1" i="1" dirty="0" smtClean="0">
                <a:solidFill>
                  <a:srgbClr val="C00000"/>
                </a:solidFill>
              </a:rPr>
              <a:t>ID</a:t>
            </a:r>
            <a:r>
              <a:rPr lang="tr-TR" b="1" i="1" dirty="0" smtClean="0">
                <a:solidFill>
                  <a:srgbClr val="C00000"/>
                </a:solidFill>
              </a:rPr>
              <a:t>,</a:t>
            </a:r>
            <a:r>
              <a:rPr lang="en-US" b="1" i="1" dirty="0" smtClean="0">
                <a:solidFill>
                  <a:srgbClr val="C00000"/>
                </a:solidFill>
              </a:rPr>
              <a:t> state</a:t>
            </a:r>
            <a:r>
              <a:rPr lang="tr-TR" b="1" i="1" dirty="0" smtClean="0">
                <a:solidFill>
                  <a:srgbClr val="C00000"/>
                </a:solidFill>
              </a:rPr>
              <a:t>, </a:t>
            </a:r>
            <a:r>
              <a:rPr lang="tr-TR" b="1" i="1" dirty="0" err="1" smtClean="0">
                <a:solidFill>
                  <a:srgbClr val="C00000"/>
                </a:solidFill>
              </a:rPr>
              <a:t>priority</a:t>
            </a:r>
            <a:r>
              <a:rPr lang="tr-TR" b="1" i="1" dirty="0" smtClean="0">
                <a:solidFill>
                  <a:srgbClr val="C00000"/>
                </a:solidFill>
              </a:rPr>
              <a:t>, </a:t>
            </a:r>
            <a:r>
              <a:rPr lang="tr-TR" b="1" i="1" dirty="0" err="1" smtClean="0">
                <a:solidFill>
                  <a:srgbClr val="C00000"/>
                </a:solidFill>
              </a:rPr>
              <a:t>etc</a:t>
            </a:r>
            <a:r>
              <a:rPr lang="tr-TR" b="1" i="1" dirty="0" smtClean="0">
                <a:solidFill>
                  <a:srgbClr val="C00000"/>
                </a:solidFill>
              </a:rPr>
              <a:t>.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8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4038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</a:t>
            </a:r>
            <a:r>
              <a:rPr lang="en-US" i="1" dirty="0" smtClean="0">
                <a:solidFill>
                  <a:srgbClr val="C00000"/>
                </a:solidFill>
              </a:rPr>
              <a:t>program</a:t>
            </a:r>
            <a:r>
              <a:rPr lang="en-US" dirty="0" smtClean="0"/>
              <a:t> or set of programs to be executed</a:t>
            </a:r>
          </a:p>
          <a:p>
            <a:pPr lvl="1"/>
            <a:r>
              <a:rPr lang="en-US" dirty="0" smtClean="0"/>
              <a:t>A process will consist of at least </a:t>
            </a:r>
            <a:r>
              <a:rPr lang="en-US" i="1" dirty="0" smtClean="0">
                <a:solidFill>
                  <a:srgbClr val="C00000"/>
                </a:solidFill>
              </a:rPr>
              <a:t>sufficient memory </a:t>
            </a:r>
            <a:r>
              <a:rPr lang="en-US" dirty="0" smtClean="0"/>
              <a:t>to hold the programs and data of that process</a:t>
            </a:r>
          </a:p>
          <a:p>
            <a:pPr lvl="1"/>
            <a:r>
              <a:rPr lang="en-US" dirty="0" smtClean="0"/>
              <a:t>The execution of a program typically involves a </a:t>
            </a:r>
            <a:r>
              <a:rPr lang="en-US" i="1" dirty="0" smtClean="0">
                <a:solidFill>
                  <a:srgbClr val="C00000"/>
                </a:solidFill>
              </a:rPr>
              <a:t>stack</a:t>
            </a:r>
            <a:r>
              <a:rPr lang="en-US" dirty="0" smtClean="0"/>
              <a:t>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797174"/>
            <a:ext cx="3962400" cy="36798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Each process has associated with it a number of attributes that are used by the OS for process control</a:t>
            </a:r>
          </a:p>
          <a:p>
            <a:pPr lvl="1"/>
            <a:r>
              <a:rPr lang="en-US" dirty="0" smtClean="0"/>
              <a:t>The collection of program, data, stack, and attributes is referred to as the </a:t>
            </a:r>
            <a:r>
              <a:rPr lang="en-US" i="1" dirty="0" smtClean="0">
                <a:solidFill>
                  <a:srgbClr val="C00000"/>
                </a:solidFill>
              </a:rPr>
              <a:t>process image</a:t>
            </a:r>
          </a:p>
          <a:p>
            <a:pPr lvl="1"/>
            <a:r>
              <a:rPr lang="en-US" b="1" dirty="0" smtClean="0"/>
              <a:t>Process image location </a:t>
            </a:r>
            <a:r>
              <a:rPr lang="en-US" dirty="0" smtClean="0"/>
              <a:t>will depend on the memory management scheme being used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Table 3.4 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67600" y="838200"/>
            <a:ext cx="1371600" cy="3657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Typical Elements of 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Process Control Block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(page 1 of 2) </a:t>
            </a: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5867400"/>
            <a:ext cx="16318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159 in the textbook)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0" y="838200"/>
            <a:ext cx="2209800" cy="3810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Typical Elements of a Process Control Block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(page 2 of 2) </a:t>
            </a:r>
            <a:endParaRPr lang="en-NZ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5568108" cy="5850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0" y="6019800"/>
            <a:ext cx="1905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159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tr-T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</a:t>
            </a: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3388" y="2286000"/>
            <a:ext cx="3657600" cy="4267200"/>
          </a:xfrm>
        </p:spPr>
        <p:txBody>
          <a:bodyPr>
            <a:normAutofit/>
          </a:bodyPr>
          <a:lstStyle/>
          <a:p>
            <a:r>
              <a:rPr lang="en-NZ" dirty="0" smtClean="0"/>
              <a:t>Each process is assigned a </a:t>
            </a:r>
            <a:r>
              <a:rPr lang="en-NZ" b="1" dirty="0" smtClean="0"/>
              <a:t>unique</a:t>
            </a:r>
            <a:r>
              <a:rPr lang="en-NZ" dirty="0" smtClean="0"/>
              <a:t>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  <a:endParaRPr lang="tr-TR" dirty="0" smtClean="0"/>
          </a:p>
          <a:p>
            <a:pPr lvl="1"/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tables</a:t>
            </a:r>
            <a:endParaRPr lang="tr-TR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133600"/>
            <a:ext cx="3657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Memory tables may be organized to provide a map of main memory with an indication of </a:t>
            </a:r>
            <a:r>
              <a:rPr lang="en-US" sz="1946" u="sng" dirty="0" smtClean="0"/>
              <a:t>which process is assigned to each region</a:t>
            </a:r>
          </a:p>
          <a:p>
            <a:pPr lvl="1"/>
            <a:r>
              <a:rPr lang="en-US" dirty="0" smtClean="0"/>
              <a:t>similar references will appear in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684852"/>
            <a:ext cx="8382000" cy="1143948"/>
          </a:xfrm>
        </p:spPr>
        <p:txBody>
          <a:bodyPr/>
          <a:lstStyle/>
          <a:p>
            <a:pPr algn="ctr"/>
            <a:r>
              <a:rPr lang="tr-TR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4990100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2057400" y="571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in </a:t>
            </a:r>
            <a:r>
              <a:rPr lang="tr-TR" dirty="0" err="1" smtClean="0"/>
              <a:t>Chapter</a:t>
            </a:r>
            <a:r>
              <a:rPr lang="tr-TR" dirty="0" smtClean="0"/>
              <a:t> 1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4495800" y="4876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smtClean="0"/>
              <a:t>A 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a set of </a:t>
            </a:r>
            <a:r>
              <a:rPr lang="tr-TR" dirty="0" err="1" smtClean="0"/>
              <a:t>registers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81959"/>
            <a:ext cx="7824788" cy="1323041"/>
          </a:xfrm>
        </p:spPr>
        <p:txBody>
          <a:bodyPr/>
          <a:lstStyle/>
          <a:p>
            <a:pPr algn="l"/>
            <a:r>
              <a:rPr lang="tr-T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3. </a:t>
            </a: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7848600" cy="2819399"/>
          </a:xfrm>
        </p:spPr>
        <p:txBody>
          <a:bodyPr>
            <a:noAutofit/>
          </a:bodyPr>
          <a:lstStyle/>
          <a:p>
            <a:r>
              <a:rPr lang="en-NZ" sz="2800" dirty="0" smtClean="0"/>
              <a:t>The additional information                         needed by the OS to control                             and coordinate the various                             active processes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24200"/>
            <a:ext cx="1878013" cy="33277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09800"/>
            <a:ext cx="7799296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2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6191397"/>
              </p:ext>
            </p:extLst>
          </p:nvPr>
        </p:nvGraphicFramePr>
        <p:xfrm>
          <a:off x="533400" y="2895600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90600" y="5715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 smtClean="0">
                <a:solidFill>
                  <a:srgbClr val="C00000"/>
                </a:solidFill>
              </a:rPr>
              <a:t>Process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image</a:t>
            </a:r>
            <a:r>
              <a:rPr lang="tr-TR" dirty="0" smtClean="0">
                <a:solidFill>
                  <a:srgbClr val="C00000"/>
                </a:solidFill>
              </a:rPr>
              <a:t> 1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 rotWithShape="1">
          <a:blip r:embed="rId3"/>
          <a:srcRect t="2298" b="2759"/>
          <a:stretch/>
        </p:blipFill>
        <p:spPr>
          <a:xfrm>
            <a:off x="134470" y="157655"/>
            <a:ext cx="8875059" cy="651116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571999" y="762000"/>
            <a:ext cx="411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control block may contain </a:t>
            </a:r>
            <a:r>
              <a:rPr lang="en-US" dirty="0" smtClean="0"/>
              <a:t>structuring</a:t>
            </a:r>
            <a:r>
              <a:rPr lang="tr-TR" dirty="0" smtClean="0"/>
              <a:t> </a:t>
            </a:r>
            <a:r>
              <a:rPr lang="en-US" dirty="0" smtClean="0"/>
              <a:t>information</a:t>
            </a:r>
            <a:r>
              <a:rPr lang="en-US" dirty="0"/>
              <a:t>, </a:t>
            </a:r>
            <a:r>
              <a:rPr lang="en-US" dirty="0" smtClean="0"/>
              <a:t>including</a:t>
            </a:r>
            <a:r>
              <a:rPr lang="tr-TR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pointers</a:t>
            </a:r>
            <a:r>
              <a:rPr lang="en-US" dirty="0" smtClean="0"/>
              <a:t> </a:t>
            </a:r>
            <a:r>
              <a:rPr lang="en-US" dirty="0"/>
              <a:t>that allow the linking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control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7848600" cy="4343399"/>
          </a:xfrm>
        </p:spPr>
        <p:txBody>
          <a:bodyPr>
            <a:noAutofit/>
          </a:bodyPr>
          <a:lstStyle/>
          <a:p>
            <a:r>
              <a:rPr lang="en-NZ" sz="2000" dirty="0" smtClean="0"/>
              <a:t>The most important data structure in an OS</a:t>
            </a:r>
          </a:p>
          <a:p>
            <a:pPr marL="681038" lvl="1" indent="-215900"/>
            <a:r>
              <a:rPr lang="en-NZ" sz="2000" dirty="0" smtClean="0"/>
              <a:t>contains all of the information about a process that is needed by the OS</a:t>
            </a:r>
          </a:p>
          <a:p>
            <a:pPr marL="681038" lvl="1" indent="-215900"/>
            <a:r>
              <a:rPr lang="en-NZ" sz="2000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sz="2000" dirty="0" smtClean="0"/>
              <a:t>defines the state of the OS</a:t>
            </a:r>
          </a:p>
          <a:p>
            <a:r>
              <a:rPr lang="en-NZ" sz="2000" dirty="0" smtClean="0"/>
              <a:t>Difficulty is not access, but protection</a:t>
            </a:r>
          </a:p>
          <a:p>
            <a:pPr marL="681038" lvl="1" indent="-215900"/>
            <a:r>
              <a:rPr lang="en-NZ" sz="2000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sz="2000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</a:t>
            </a:r>
            <a:r>
              <a:rPr lang="en-US" sz="2400" i="1" dirty="0" smtClean="0">
                <a:solidFill>
                  <a:srgbClr val="C00000"/>
                </a:solidFill>
              </a:rPr>
              <a:t>kernel</a:t>
            </a:r>
            <a:r>
              <a:rPr lang="en-US" sz="2400" dirty="0" smtClean="0"/>
              <a:t> mode</a:t>
            </a:r>
          </a:p>
          <a:p>
            <a:pPr lvl="1"/>
            <a:r>
              <a:rPr lang="tr-TR" sz="2400" dirty="0" err="1" smtClean="0"/>
              <a:t>refers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en-US" sz="2400" i="1" dirty="0" smtClean="0"/>
              <a:t>kernel</a:t>
            </a:r>
            <a:r>
              <a:rPr lang="en-US" sz="2400" dirty="0" smtClean="0"/>
              <a:t>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3.7</a:t>
            </a:r>
          </a:p>
          <a:p>
            <a:pPr algn="ctr"/>
            <a:endParaRPr/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33400"/>
            <a:ext cx="7472854" cy="594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6720577"/>
              </p:ext>
            </p:extLst>
          </p:nvPr>
        </p:nvGraphicFramePr>
        <p:xfrm>
          <a:off x="16002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981200"/>
          </a:xfrm>
        </p:spPr>
        <p:txBody>
          <a:bodyPr/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3.8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8635294" cy="3902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4038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  <a:r>
              <a:rPr lang="tr-TR" sz="2000" dirty="0" smtClean="0"/>
              <a:t> (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i="1" dirty="0" err="1" smtClean="0"/>
              <a:t>clock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interrupt</a:t>
            </a:r>
            <a:r>
              <a:rPr lang="tr-TR" sz="2000" dirty="0" smtClean="0"/>
              <a:t>)</a:t>
            </a:r>
            <a:endParaRPr lang="en-US" sz="2000" dirty="0" smtClean="0"/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743200"/>
            <a:ext cx="41148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</a:t>
            </a:r>
            <a:r>
              <a:rPr lang="en-US" sz="2000" dirty="0" smtClean="0">
                <a:solidFill>
                  <a:srgbClr val="C00000"/>
                </a:solidFill>
              </a:rPr>
              <a:t>Exit state </a:t>
            </a:r>
            <a:r>
              <a:rPr lang="en-US" sz="2000" dirty="0" smtClean="0"/>
              <a:t>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  <a:r>
              <a:rPr lang="tr-TR" sz="2000" dirty="0" smtClean="0"/>
              <a:t> (</a:t>
            </a:r>
            <a:r>
              <a:rPr lang="tr-TR" sz="2000" dirty="0" err="1" smtClean="0"/>
              <a:t>process</a:t>
            </a:r>
            <a:r>
              <a:rPr lang="tr-TR" sz="2000" dirty="0" smtClean="0"/>
              <a:t> </a:t>
            </a:r>
            <a:r>
              <a:rPr lang="tr-TR" sz="2000" dirty="0" err="1" smtClean="0"/>
              <a:t>switch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resume</a:t>
            </a:r>
            <a:r>
              <a:rPr lang="tr-TR" sz="2000" dirty="0" smtClean="0"/>
              <a:t>)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608653"/>
            <a:ext cx="7824788" cy="1220147"/>
          </a:xfrm>
        </p:spPr>
        <p:txBody>
          <a:bodyPr/>
          <a:lstStyle/>
          <a:p>
            <a:pPr algn="l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r>
              <a:rPr lang="tr-TR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in </a:t>
            </a:r>
            <a:r>
              <a:rPr lang="tr-TR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Interrupt</a:t>
            </a:r>
            <a:r>
              <a:rPr lang="tr-TR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tr-TR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Stage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43266208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0"/>
            <a:ext cx="19050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50681211"/>
              </p:ext>
            </p:extLst>
          </p:nvPr>
        </p:nvGraphicFramePr>
        <p:xfrm>
          <a:off x="228600" y="2057400"/>
          <a:ext cx="8763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26400" cy="3840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9067972"/>
              </p:ext>
            </p:extLst>
          </p:nvPr>
        </p:nvGraphicFramePr>
        <p:xfrm>
          <a:off x="228600" y="28956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7"/>
          </a:xfrm>
        </p:spPr>
        <p:txBody>
          <a:bodyPr/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657600" y="609600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</a:t>
            </a:r>
          </a:p>
          <a:p>
            <a:r>
              <a:rPr lang="en-US" dirty="0"/>
              <a:t>the kernel of the OS outside of any 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i="1" dirty="0" smtClean="0"/>
              <a:t>Within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4419600" y="609600"/>
            <a:ext cx="3740742" cy="595750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324130" y="3728591"/>
            <a:ext cx="2667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to </a:t>
            </a:r>
            <a:r>
              <a:rPr lang="en-US" sz="1600" dirty="0" smtClean="0"/>
              <a:t>manage</a:t>
            </a:r>
            <a:r>
              <a:rPr lang="tr-TR" sz="1600" dirty="0" smtClean="0"/>
              <a:t> </a:t>
            </a:r>
            <a:r>
              <a:rPr lang="en-US" sz="1600" dirty="0" smtClean="0"/>
              <a:t>calls/returns while</a:t>
            </a:r>
            <a:r>
              <a:rPr lang="tr-TR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/>
              <a:t>process is </a:t>
            </a:r>
            <a:r>
              <a:rPr lang="en-US" sz="1600" dirty="0" smtClean="0"/>
              <a:t>in</a:t>
            </a:r>
            <a:r>
              <a:rPr lang="tr-TR" sz="1600" dirty="0" smtClean="0"/>
              <a:t> </a:t>
            </a:r>
            <a:r>
              <a:rPr lang="en-US" sz="1600" dirty="0" smtClean="0"/>
              <a:t>kernel </a:t>
            </a:r>
            <a:r>
              <a:rPr lang="en-US" sz="1600" dirty="0"/>
              <a:t>mode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Unix SVR4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001000" cy="4191000"/>
          </a:xfrm>
        </p:spPr>
        <p:txBody>
          <a:bodyPr/>
          <a:lstStyle/>
          <a:p>
            <a:r>
              <a:rPr lang="en-NZ" dirty="0" smtClean="0"/>
              <a:t>Uses the model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Figure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smtClean="0">
                <a:solidFill>
                  <a:srgbClr val="C00000"/>
                </a:solidFill>
              </a:rPr>
              <a:t>3.15b</a:t>
            </a:r>
            <a:r>
              <a:rPr lang="tr-TR" dirty="0" smtClean="0"/>
              <a:t>) </a:t>
            </a:r>
            <a:r>
              <a:rPr lang="en-NZ" dirty="0" smtClean="0"/>
              <a:t>where most of the OS executes within the environment of a user process</a:t>
            </a:r>
          </a:p>
          <a:p>
            <a:r>
              <a:rPr lang="en-NZ" dirty="0" smtClean="0"/>
              <a:t>System processes run in kernel mode </a:t>
            </a:r>
          </a:p>
          <a:p>
            <a:pPr lvl="1"/>
            <a:r>
              <a:rPr lang="en-NZ" dirty="0" smtClean="0"/>
              <a:t>executes operating system code to perform administrative and housekeeping functions</a:t>
            </a:r>
          </a:p>
          <a:p>
            <a:r>
              <a:rPr lang="en-NZ" dirty="0" smtClean="0"/>
              <a:t>User Processes</a:t>
            </a:r>
          </a:p>
          <a:p>
            <a:pPr lvl="1"/>
            <a:r>
              <a:rPr lang="en-NZ" dirty="0" smtClean="0"/>
              <a:t>operate in user mode to execute user programs and utilities</a:t>
            </a:r>
          </a:p>
          <a:p>
            <a:pPr lvl="1"/>
            <a:r>
              <a:rPr lang="en-NZ" dirty="0" smtClean="0"/>
              <a:t>operate in kernel mode to execute instructions that belong to the kernel</a:t>
            </a:r>
          </a:p>
          <a:p>
            <a:pPr lvl="1"/>
            <a:r>
              <a:rPr lang="en-NZ" dirty="0" smtClean="0"/>
              <a:t>enter kernel mode by issuing a system call, when an exception is generated, or when an interrupt occurs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81000"/>
            <a:ext cx="1460500" cy="146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 rotWithShape="1">
          <a:blip r:embed="rId3"/>
          <a:srcRect b="6092"/>
          <a:stretch/>
        </p:blipFill>
        <p:spPr>
          <a:xfrm>
            <a:off x="0" y="228600"/>
            <a:ext cx="8875059" cy="6440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0"/>
            <a:ext cx="1447800" cy="1600200"/>
          </a:xfrm>
        </p:spPr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 dirty="0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5638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174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 dirty="0" smtClean="0"/>
              <a:t>Table 3.11  UNIX Process Table Entry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175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 dirty="0" smtClean="0"/>
              <a:t>Table 3.12   UNIX U Area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124200" y="609600"/>
          <a:ext cx="54864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1" name="Document" r:id="rId4" imgW="21942857" imgH="24126984" progId="Word.Document.12">
                  <p:embed/>
                </p:oleObj>
              </mc:Choice>
              <mc:Fallback>
                <p:oleObj name="Document" r:id="rId4" imgW="21942857" imgH="2412698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"/>
                        <a:ext cx="54864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609600"/>
            <a:ext cx="5638800" cy="152400"/>
          </a:xfrm>
          <a:prstGeom prst="rect">
            <a:avLst/>
          </a:prstGeom>
          <a:blipFill rotWithShape="1">
            <a:blip r:embed="rId6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176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5867400" cy="11430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2133600" cy="4191000"/>
          </a:xfrm>
        </p:spPr>
        <p:txBody>
          <a:bodyPr/>
          <a:lstStyle/>
          <a:p>
            <a:r>
              <a:rPr lang="en-NZ" dirty="0" smtClean="0"/>
              <a:t>Process creation is by means of the kernel system call, </a:t>
            </a:r>
            <a:r>
              <a:rPr lang="en-NZ" b="1" dirty="0" smtClean="0">
                <a:solidFill>
                  <a:srgbClr val="C00000"/>
                </a:solidFill>
              </a:rPr>
              <a:t>fork(  )</a:t>
            </a:r>
          </a:p>
          <a:p>
            <a:r>
              <a:rPr lang="en-NZ" dirty="0" smtClean="0"/>
              <a:t>This causes the OS, in Kernel Mode, to: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667000" y="21336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400" dirty="0" smtClean="0"/>
              <a:t>stay in the parent process</a:t>
            </a:r>
          </a:p>
          <a:p>
            <a:pPr marL="914400" lvl="1" indent="-341313"/>
            <a:r>
              <a:rPr lang="en-NZ" sz="2400" dirty="0" smtClean="0"/>
              <a:t>transfer control to the child process</a:t>
            </a:r>
          </a:p>
          <a:p>
            <a:pPr marL="914400" lvl="1" indent="-341313"/>
            <a:r>
              <a:rPr lang="en-NZ" sz="2400" dirty="0" smtClean="0"/>
              <a:t>transfer control to another process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00600"/>
            <a:ext cx="2438400" cy="1715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4191000" cy="1403132"/>
          </a:xfrm>
        </p:spPr>
        <p:txBody>
          <a:bodyPr/>
          <a:lstStyle/>
          <a:p>
            <a:r>
              <a:rPr lang="en-US" dirty="0" smtClean="0"/>
              <a:t>Process Control Block</a:t>
            </a:r>
            <a:r>
              <a:rPr lang="tr-TR" dirty="0" smtClean="0"/>
              <a:t> (</a:t>
            </a:r>
            <a:r>
              <a:rPr lang="tr-TR" dirty="0" err="1" smtClean="0">
                <a:solidFill>
                  <a:schemeClr val="tx1"/>
                </a:solidFill>
              </a:rPr>
              <a:t>Simplified</a:t>
            </a:r>
            <a:r>
              <a:rPr lang="tr-TR" dirty="0" smtClean="0"/>
              <a:t>)</a:t>
            </a:r>
            <a:endParaRPr lang="en-US" sz="44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3400" y="2209800"/>
            <a:ext cx="3886200" cy="4464269"/>
          </a:xfrm>
        </p:spPr>
        <p:txBody>
          <a:bodyPr>
            <a:noAutofit/>
          </a:bodyPr>
          <a:lstStyle/>
          <a:p>
            <a:pPr>
              <a:buSzPct val="106000"/>
              <a:buFont typeface="Wingdings" charset="2"/>
              <a:buChar char="§"/>
            </a:pPr>
            <a:r>
              <a:rPr lang="en-US" sz="2200" dirty="0" smtClean="0"/>
              <a:t>Contains the process elements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sz="2200" dirty="0"/>
              <a:t>Created and managed by the operating system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sz="2200" dirty="0" smtClean="0"/>
              <a:t>It is possible to </a:t>
            </a:r>
            <a:r>
              <a:rPr lang="en-US" sz="2200" i="1" dirty="0" smtClean="0">
                <a:solidFill>
                  <a:srgbClr val="C00000"/>
                </a:solidFill>
              </a:rPr>
              <a:t>interrupt</a:t>
            </a:r>
            <a:r>
              <a:rPr lang="en-US" sz="2200" dirty="0" smtClean="0"/>
              <a:t> a running process and later resume execution as if the interruption had not occurred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sz="2200" dirty="0" smtClean="0"/>
              <a:t>Key tool that allows support for multiple processes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684852"/>
            <a:ext cx="7824788" cy="1143948"/>
          </a:xfrm>
        </p:spPr>
        <p:txBody>
          <a:bodyPr/>
          <a:lstStyle/>
          <a:p>
            <a:pPr algn="l"/>
            <a:r>
              <a:rPr lang="en-US" sz="4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</a:t>
            </a:r>
            <a:r>
              <a:rPr lang="tr-TR" sz="4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&amp; </a:t>
            </a:r>
            <a:r>
              <a:rPr lang="tr-TR" sz="4400" b="1" dirty="0" err="1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</a:t>
            </a:r>
            <a:r>
              <a:rPr lang="tr-TR" sz="4400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tr-TR" sz="4400" b="1" dirty="0" err="1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behavior</a:t>
            </a:r>
            <a:endParaRPr lang="en-US" sz="4400" b="1" dirty="0" smtClean="0">
              <a:ln w="1905"/>
              <a:solidFill>
                <a:schemeClr val="accent1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5128591"/>
              </p:ext>
            </p:extLst>
          </p:nvPr>
        </p:nvGraphicFramePr>
        <p:xfrm>
          <a:off x="4572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81200"/>
            <a:ext cx="3657600" cy="1098550"/>
          </a:xfrm>
        </p:spPr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 rotWithShape="1">
          <a:blip r:embed="rId4"/>
          <a:srcRect l="4706" t="10448" r="12941" b="10000"/>
          <a:stretch/>
        </p:blipFill>
        <p:spPr>
          <a:xfrm>
            <a:off x="4094058" y="567558"/>
            <a:ext cx="4849006" cy="6061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13715</Words>
  <Application>Microsoft Office PowerPoint</Application>
  <PresentationFormat>Ekran Gösterisi (4:3)</PresentationFormat>
  <Paragraphs>825</Paragraphs>
  <Slides>60</Slides>
  <Notes>60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60</vt:i4>
      </vt:variant>
    </vt:vector>
  </HeadingPairs>
  <TitlesOfParts>
    <vt:vector size="63" baseType="lpstr">
      <vt:lpstr>Custom Design</vt:lpstr>
      <vt:lpstr>Codex</vt:lpstr>
      <vt:lpstr>Document</vt:lpstr>
      <vt:lpstr>Chapter 3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 (Simplified)</vt:lpstr>
      <vt:lpstr>Process &amp; Processor behavior</vt:lpstr>
      <vt:lpstr>Process Execution</vt:lpstr>
      <vt:lpstr>PowerPoint Sunusu</vt:lpstr>
      <vt:lpstr>PowerPoint Sunusu</vt:lpstr>
      <vt:lpstr>Two-State Process Model</vt:lpstr>
      <vt:lpstr>PowerPoint Sunusu</vt:lpstr>
      <vt:lpstr>Table 3.1   Reasons for Process Creation</vt:lpstr>
      <vt:lpstr>Process Creation</vt:lpstr>
      <vt:lpstr>Process Termination</vt:lpstr>
      <vt:lpstr>PowerPoint Sunusu</vt:lpstr>
      <vt:lpstr>Five-State Process Model</vt:lpstr>
      <vt:lpstr>PowerPoint Sunusu</vt:lpstr>
      <vt:lpstr>PowerPoint Sunusu</vt:lpstr>
      <vt:lpstr>Suspended Processes</vt:lpstr>
      <vt:lpstr>PowerPoint Sunusu</vt:lpstr>
      <vt:lpstr>PowerPoint Sunusu</vt:lpstr>
      <vt:lpstr>Characteristics of a Suspended Process</vt:lpstr>
      <vt:lpstr>Table 3.3    Reasons for Process Suspension </vt:lpstr>
      <vt:lpstr>PowerPoint Sunusu</vt:lpstr>
      <vt:lpstr>PowerPoint Sunusu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PowerPoint Sunusu</vt:lpstr>
      <vt:lpstr>Table 3.5    Typical Elements of a Process Control Block  (page 1 of 2) </vt:lpstr>
      <vt:lpstr>Table 3.5    Typical Elements of a Process Control Block  (page 2 of 2) </vt:lpstr>
      <vt:lpstr>1. Process Identification</vt:lpstr>
      <vt:lpstr>2. Processor State Information</vt:lpstr>
      <vt:lpstr>PowerPoint Sunusu</vt:lpstr>
      <vt:lpstr>3. Process Control Information</vt:lpstr>
      <vt:lpstr>PowerPoint Sunusu</vt:lpstr>
      <vt:lpstr>PowerPoint Sunusu</vt:lpstr>
      <vt:lpstr>Role of the  Process Control Block</vt:lpstr>
      <vt:lpstr>Modes of Execution</vt:lpstr>
      <vt:lpstr>PowerPoint Sunusu</vt:lpstr>
      <vt:lpstr>Process Creation</vt:lpstr>
      <vt:lpstr>Table 3.8   Mechanisms for Interrupting the Execution of a Process </vt:lpstr>
      <vt:lpstr>System Interrupts</vt:lpstr>
      <vt:lpstr>Mode Switching in Interrupt Stage</vt:lpstr>
      <vt:lpstr>Change of Process State</vt:lpstr>
      <vt:lpstr>Execution  of the  Operating System</vt:lpstr>
      <vt:lpstr>Execution Within User Processes</vt:lpstr>
      <vt:lpstr>Unix SVR4</vt:lpstr>
      <vt:lpstr>Table 3.9   UNIX Process States</vt:lpstr>
      <vt:lpstr>PowerPoint Sunusu</vt:lpstr>
      <vt:lpstr>Table 3.10   UNIX Process Image </vt:lpstr>
      <vt:lpstr>Table 3.11  UNIX Process Table Entry </vt:lpstr>
      <vt:lpstr>Table 3.12   UNIX U Area </vt:lpstr>
      <vt:lpstr>Process Creation</vt:lpstr>
      <vt:lpstr>After Creation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2014-02-03T01:50:37Z</dcterms:created>
  <dcterms:modified xsi:type="dcterms:W3CDTF">2016-03-02T09:08:39Z</dcterms:modified>
</cp:coreProperties>
</file>