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0"/>
  </p:notesMasterIdLst>
  <p:handoutMasterIdLst>
    <p:handoutMasterId r:id="rId61"/>
  </p:handoutMasterIdLst>
  <p:sldIdLst>
    <p:sldId id="298" r:id="rId2"/>
    <p:sldId id="296" r:id="rId3"/>
    <p:sldId id="299" r:id="rId4"/>
    <p:sldId id="316" r:id="rId5"/>
    <p:sldId id="297" r:id="rId6"/>
    <p:sldId id="294" r:id="rId7"/>
    <p:sldId id="259" r:id="rId8"/>
    <p:sldId id="300" r:id="rId9"/>
    <p:sldId id="301" r:id="rId10"/>
    <p:sldId id="303" r:id="rId11"/>
    <p:sldId id="304" r:id="rId12"/>
    <p:sldId id="286" r:id="rId13"/>
    <p:sldId id="287" r:id="rId14"/>
    <p:sldId id="302" r:id="rId15"/>
    <p:sldId id="305" r:id="rId16"/>
    <p:sldId id="306" r:id="rId17"/>
    <p:sldId id="307" r:id="rId18"/>
    <p:sldId id="308" r:id="rId19"/>
    <p:sldId id="260" r:id="rId20"/>
    <p:sldId id="288" r:id="rId21"/>
    <p:sldId id="283" r:id="rId22"/>
    <p:sldId id="261" r:id="rId23"/>
    <p:sldId id="289" r:id="rId24"/>
    <p:sldId id="309" r:id="rId25"/>
    <p:sldId id="317" r:id="rId26"/>
    <p:sldId id="262" r:id="rId27"/>
    <p:sldId id="263" r:id="rId28"/>
    <p:sldId id="264" r:id="rId29"/>
    <p:sldId id="284" r:id="rId30"/>
    <p:sldId id="265" r:id="rId31"/>
    <p:sldId id="285" r:id="rId32"/>
    <p:sldId id="266" r:id="rId33"/>
    <p:sldId id="310" r:id="rId34"/>
    <p:sldId id="311" r:id="rId35"/>
    <p:sldId id="267" r:id="rId36"/>
    <p:sldId id="312" r:id="rId37"/>
    <p:sldId id="313" r:id="rId38"/>
    <p:sldId id="314" r:id="rId39"/>
    <p:sldId id="315" r:id="rId40"/>
    <p:sldId id="268" r:id="rId41"/>
    <p:sldId id="269" r:id="rId42"/>
    <p:sldId id="270" r:id="rId43"/>
    <p:sldId id="271" r:id="rId44"/>
    <p:sldId id="290" r:id="rId45"/>
    <p:sldId id="291" r:id="rId46"/>
    <p:sldId id="272" r:id="rId47"/>
    <p:sldId id="273" r:id="rId48"/>
    <p:sldId id="274" r:id="rId49"/>
    <p:sldId id="275" r:id="rId50"/>
    <p:sldId id="276" r:id="rId51"/>
    <p:sldId id="277" r:id="rId52"/>
    <p:sldId id="282" r:id="rId53"/>
    <p:sldId id="278" r:id="rId54"/>
    <p:sldId id="292" r:id="rId55"/>
    <p:sldId id="293" r:id="rId56"/>
    <p:sldId id="279" r:id="rId57"/>
    <p:sldId id="280" r:id="rId58"/>
    <p:sldId id="281" r:id="rId59"/>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3"/>
  </p:normalViewPr>
  <p:slideViewPr>
    <p:cSldViewPr snapToObjects="1">
      <p:cViewPr varScale="1">
        <p:scale>
          <a:sx n="75" d="100"/>
          <a:sy n="75" d="100"/>
        </p:scale>
        <p:origin x="1428" y="267"/>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F6B30BFE-788F-B95B-6585-42E6E4F961C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0419" name="Rectangle 3">
            <a:extLst>
              <a:ext uri="{FF2B5EF4-FFF2-40B4-BE49-F238E27FC236}">
                <a16:creationId xmlns:a16="http://schemas.microsoft.com/office/drawing/2014/main" id="{CDE3AE7A-F78A-F99A-11BA-55F630CD8138}"/>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defRPr>
            </a:lvl1pPr>
          </a:lstStyle>
          <a:p>
            <a:pPr>
              <a:defRPr/>
            </a:pPr>
            <a:endParaRPr lang="en-CA"/>
          </a:p>
        </p:txBody>
      </p:sp>
      <p:sp>
        <p:nvSpPr>
          <p:cNvPr id="60420" name="Rectangle 4">
            <a:extLst>
              <a:ext uri="{FF2B5EF4-FFF2-40B4-BE49-F238E27FC236}">
                <a16:creationId xmlns:a16="http://schemas.microsoft.com/office/drawing/2014/main" id="{5883AF5E-6CD1-362F-68AD-B1513C857D01}"/>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0421" name="Rectangle 5">
            <a:extLst>
              <a:ext uri="{FF2B5EF4-FFF2-40B4-BE49-F238E27FC236}">
                <a16:creationId xmlns:a16="http://schemas.microsoft.com/office/drawing/2014/main" id="{45BA02A6-14C8-5813-5F0B-5151F31F5172}"/>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711FE32-5DAA-4BB5-A554-E01A720049E3}" type="slidenum">
              <a:rPr lang="en-CA" altLang="en-US"/>
              <a:pPr>
                <a:defRPr/>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540F421-BEAA-61C3-B473-2510AF4C23E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1443" name="Rectangle 3">
            <a:extLst>
              <a:ext uri="{FF2B5EF4-FFF2-40B4-BE49-F238E27FC236}">
                <a16:creationId xmlns:a16="http://schemas.microsoft.com/office/drawing/2014/main" id="{8C794678-67F7-EB39-A2B5-A67342AE3EC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defRPr>
            </a:lvl1pPr>
          </a:lstStyle>
          <a:p>
            <a:pPr>
              <a:defRPr/>
            </a:pPr>
            <a:endParaRPr lang="en-CA"/>
          </a:p>
        </p:txBody>
      </p:sp>
      <p:sp>
        <p:nvSpPr>
          <p:cNvPr id="3076" name="Rectangle 4">
            <a:extLst>
              <a:ext uri="{FF2B5EF4-FFF2-40B4-BE49-F238E27FC236}">
                <a16:creationId xmlns:a16="http://schemas.microsoft.com/office/drawing/2014/main" id="{FFD65F2E-1EEF-2210-BE66-5B7328C3468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a:extLst>
              <a:ext uri="{FF2B5EF4-FFF2-40B4-BE49-F238E27FC236}">
                <a16:creationId xmlns:a16="http://schemas.microsoft.com/office/drawing/2014/main" id="{F3DEF456-2090-A556-981C-293E7AF3AD7B}"/>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a:extLst>
              <a:ext uri="{FF2B5EF4-FFF2-40B4-BE49-F238E27FC236}">
                <a16:creationId xmlns:a16="http://schemas.microsoft.com/office/drawing/2014/main" id="{0617ADFB-121F-D78B-AFF2-A9CFD47A4701}"/>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defRPr>
            </a:lvl1pPr>
          </a:lstStyle>
          <a:p>
            <a:pPr>
              <a:defRPr/>
            </a:pPr>
            <a:endParaRPr lang="en-CA"/>
          </a:p>
        </p:txBody>
      </p:sp>
      <p:sp>
        <p:nvSpPr>
          <p:cNvPr id="61447" name="Rectangle 7">
            <a:extLst>
              <a:ext uri="{FF2B5EF4-FFF2-40B4-BE49-F238E27FC236}">
                <a16:creationId xmlns:a16="http://schemas.microsoft.com/office/drawing/2014/main" id="{E4B34FF0-C8EC-080C-1009-552766BC89B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9DB6E4A5-BA4A-4C06-AC5A-72124FE2CE56}"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n-cs"/>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8C2EA794-6095-BFD8-37BB-6181522225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65BE46D-B925-4ADC-8BAB-7D0B7D3E1649}" type="slidenum">
              <a:rPr lang="en-CA" altLang="en-US" sz="1200" smtClean="0">
                <a:latin typeface="Tahoma" panose="020B0604030504040204" pitchFamily="34" charset="0"/>
              </a:rPr>
              <a:pPr/>
              <a:t>2</a:t>
            </a:fld>
            <a:endParaRPr lang="en-CA" altLang="en-US" sz="1200">
              <a:latin typeface="Tahoma" panose="020B0604030504040204" pitchFamily="34" charset="0"/>
            </a:endParaRPr>
          </a:p>
        </p:txBody>
      </p:sp>
      <p:sp>
        <p:nvSpPr>
          <p:cNvPr id="7171" name="Rectangle 2">
            <a:extLst>
              <a:ext uri="{FF2B5EF4-FFF2-40B4-BE49-F238E27FC236}">
                <a16:creationId xmlns:a16="http://schemas.microsoft.com/office/drawing/2014/main" id="{6EB8EA8E-C996-EFE2-0A55-2FE81EA0F580}"/>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5AD647CF-22AE-F910-48A0-3528FB4061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8B66783A-65D0-A0CD-E40C-2317420B17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D07836D-9E5C-4CE9-9266-C767FDB55340}" type="slidenum">
              <a:rPr lang="en-CA" altLang="en-US" sz="1200" smtClean="0">
                <a:latin typeface="Tahoma" panose="020B0604030504040204" pitchFamily="34" charset="0"/>
              </a:rPr>
              <a:pPr/>
              <a:t>30</a:t>
            </a:fld>
            <a:endParaRPr lang="en-CA" altLang="en-US" sz="1200">
              <a:latin typeface="Tahoma" panose="020B0604030504040204" pitchFamily="34" charset="0"/>
            </a:endParaRPr>
          </a:p>
        </p:txBody>
      </p:sp>
      <p:sp>
        <p:nvSpPr>
          <p:cNvPr id="45059" name="Rectangle 2">
            <a:extLst>
              <a:ext uri="{FF2B5EF4-FFF2-40B4-BE49-F238E27FC236}">
                <a16:creationId xmlns:a16="http://schemas.microsoft.com/office/drawing/2014/main" id="{CD47151F-EBCF-D6E1-5E02-D05677F9C1B0}"/>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08FCCDF8-8C21-F2A3-B7BC-8D96E72D9A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B5B22C8-D883-9C1C-0F98-E1476B912A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1ECABA4-5D69-44F0-AF87-33B5DC320B75}" type="slidenum">
              <a:rPr lang="en-CA" altLang="en-US" sz="1200" smtClean="0">
                <a:latin typeface="Tahoma" panose="020B0604030504040204" pitchFamily="34" charset="0"/>
              </a:rPr>
              <a:pPr/>
              <a:t>32</a:t>
            </a:fld>
            <a:endParaRPr lang="en-CA" altLang="en-US" sz="1200">
              <a:latin typeface="Tahoma" panose="020B0604030504040204" pitchFamily="34" charset="0"/>
            </a:endParaRPr>
          </a:p>
        </p:txBody>
      </p:sp>
      <p:sp>
        <p:nvSpPr>
          <p:cNvPr id="48131" name="Rectangle 1026">
            <a:extLst>
              <a:ext uri="{FF2B5EF4-FFF2-40B4-BE49-F238E27FC236}">
                <a16:creationId xmlns:a16="http://schemas.microsoft.com/office/drawing/2014/main" id="{D62385C6-35D9-5D49-AB73-CDA81C4F2E0D}"/>
              </a:ext>
            </a:extLst>
          </p:cNvPr>
          <p:cNvSpPr>
            <a:spLocks noGrp="1" noRot="1" noChangeAspect="1" noChangeArrowheads="1" noTextEdit="1"/>
          </p:cNvSpPr>
          <p:nvPr>
            <p:ph type="sldImg"/>
          </p:nvPr>
        </p:nvSpPr>
        <p:spPr>
          <a:ln/>
        </p:spPr>
      </p:sp>
      <p:sp>
        <p:nvSpPr>
          <p:cNvPr id="48132" name="Rectangle 1027">
            <a:extLst>
              <a:ext uri="{FF2B5EF4-FFF2-40B4-BE49-F238E27FC236}">
                <a16:creationId xmlns:a16="http://schemas.microsoft.com/office/drawing/2014/main" id="{BF110649-FBF0-7F74-1429-FC5D9AE78F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2FD5D24B-B03C-7C8B-05C6-033DA4639C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96D8DB3-2F6C-4C18-B6D4-03C25C9201C8}" type="slidenum">
              <a:rPr lang="en-CA" altLang="en-US" sz="1200" smtClean="0">
                <a:latin typeface="Tahoma" panose="020B0604030504040204" pitchFamily="34" charset="0"/>
              </a:rPr>
              <a:pPr/>
              <a:t>35</a:t>
            </a:fld>
            <a:endParaRPr lang="en-CA" altLang="en-US" sz="1200">
              <a:latin typeface="Tahoma" panose="020B0604030504040204" pitchFamily="34" charset="0"/>
            </a:endParaRPr>
          </a:p>
        </p:txBody>
      </p:sp>
      <p:sp>
        <p:nvSpPr>
          <p:cNvPr id="52227" name="Rectangle 2">
            <a:extLst>
              <a:ext uri="{FF2B5EF4-FFF2-40B4-BE49-F238E27FC236}">
                <a16:creationId xmlns:a16="http://schemas.microsoft.com/office/drawing/2014/main" id="{40AB2436-E24A-9424-5603-E0FA977C5CFA}"/>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145D944-1D5B-B99D-D0AE-25CC01ACCF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EB76D98E-0A94-24F7-398E-57B3A76CEF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9D7BCF-E46B-4294-8978-A05F1146F67A}" type="slidenum">
              <a:rPr lang="en-CA" altLang="en-US" sz="1200" smtClean="0">
                <a:latin typeface="Tahoma" panose="020B0604030504040204" pitchFamily="34" charset="0"/>
              </a:rPr>
              <a:pPr/>
              <a:t>40</a:t>
            </a:fld>
            <a:endParaRPr lang="en-CA" altLang="en-US" sz="1200">
              <a:latin typeface="Tahoma" panose="020B0604030504040204" pitchFamily="34" charset="0"/>
            </a:endParaRPr>
          </a:p>
        </p:txBody>
      </p:sp>
      <p:sp>
        <p:nvSpPr>
          <p:cNvPr id="58371" name="Rectangle 2">
            <a:extLst>
              <a:ext uri="{FF2B5EF4-FFF2-40B4-BE49-F238E27FC236}">
                <a16:creationId xmlns:a16="http://schemas.microsoft.com/office/drawing/2014/main" id="{899D2B28-DC4A-4F04-F92F-5A495A7D156B}"/>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287B58B7-DF9A-4013-1287-79CFB335B2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BEE32069-0C5C-A3F3-032F-B8087DBDF3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13912A0-E234-4EA2-91ED-5EE5CFF7E404}" type="slidenum">
              <a:rPr lang="en-CA" altLang="en-US" sz="1200" smtClean="0">
                <a:latin typeface="Tahoma" panose="020B0604030504040204" pitchFamily="34" charset="0"/>
              </a:rPr>
              <a:pPr/>
              <a:t>41</a:t>
            </a:fld>
            <a:endParaRPr lang="en-CA" altLang="en-US" sz="1200">
              <a:latin typeface="Tahoma" panose="020B0604030504040204" pitchFamily="34" charset="0"/>
            </a:endParaRPr>
          </a:p>
        </p:txBody>
      </p:sp>
      <p:sp>
        <p:nvSpPr>
          <p:cNvPr id="60419" name="Rectangle 1026">
            <a:extLst>
              <a:ext uri="{FF2B5EF4-FFF2-40B4-BE49-F238E27FC236}">
                <a16:creationId xmlns:a16="http://schemas.microsoft.com/office/drawing/2014/main" id="{93E4922A-C94D-B067-4E33-DB58D0A851AF}"/>
              </a:ext>
            </a:extLst>
          </p:cNvPr>
          <p:cNvSpPr>
            <a:spLocks noGrp="1" noRot="1" noChangeAspect="1" noChangeArrowheads="1" noTextEdit="1"/>
          </p:cNvSpPr>
          <p:nvPr>
            <p:ph type="sldImg"/>
          </p:nvPr>
        </p:nvSpPr>
        <p:spPr>
          <a:ln/>
        </p:spPr>
      </p:sp>
      <p:sp>
        <p:nvSpPr>
          <p:cNvPr id="60420" name="Rectangle 1027">
            <a:extLst>
              <a:ext uri="{FF2B5EF4-FFF2-40B4-BE49-F238E27FC236}">
                <a16:creationId xmlns:a16="http://schemas.microsoft.com/office/drawing/2014/main" id="{6B5A356C-DE6C-5015-CE47-2BEE7EAB49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0B5AAA37-A2BD-46A4-C644-3BB7171F20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1F50821-A51B-4CE1-BE52-372B6BE271BD}" type="slidenum">
              <a:rPr lang="en-CA" altLang="en-US" sz="1200" smtClean="0">
                <a:latin typeface="Tahoma" panose="020B0604030504040204" pitchFamily="34" charset="0"/>
              </a:rPr>
              <a:pPr/>
              <a:t>42</a:t>
            </a:fld>
            <a:endParaRPr lang="en-CA" altLang="en-US" sz="1200">
              <a:latin typeface="Tahoma" panose="020B0604030504040204" pitchFamily="34" charset="0"/>
            </a:endParaRPr>
          </a:p>
        </p:txBody>
      </p:sp>
      <p:sp>
        <p:nvSpPr>
          <p:cNvPr id="62467" name="Rectangle 2">
            <a:extLst>
              <a:ext uri="{FF2B5EF4-FFF2-40B4-BE49-F238E27FC236}">
                <a16:creationId xmlns:a16="http://schemas.microsoft.com/office/drawing/2014/main" id="{0AACAFBA-B924-B17E-4A37-562B698CBE55}"/>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F5BE7992-D549-0F2A-4586-2711799CE2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5595442-7EB6-EB3C-EC41-51D18B263A1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C09B69-035E-40AC-9B89-A4A72AA0E372}" type="slidenum">
              <a:rPr lang="en-CA" altLang="en-US" sz="1200" smtClean="0">
                <a:latin typeface="Tahoma" panose="020B0604030504040204" pitchFamily="34" charset="0"/>
              </a:rPr>
              <a:pPr/>
              <a:t>43</a:t>
            </a:fld>
            <a:endParaRPr lang="en-CA" altLang="en-US" sz="1200">
              <a:latin typeface="Tahoma" panose="020B0604030504040204" pitchFamily="34" charset="0"/>
            </a:endParaRPr>
          </a:p>
        </p:txBody>
      </p:sp>
      <p:sp>
        <p:nvSpPr>
          <p:cNvPr id="64515" name="Rectangle 1026">
            <a:extLst>
              <a:ext uri="{FF2B5EF4-FFF2-40B4-BE49-F238E27FC236}">
                <a16:creationId xmlns:a16="http://schemas.microsoft.com/office/drawing/2014/main" id="{D9288479-E395-3062-EFF9-9DB5AD9C0532}"/>
              </a:ext>
            </a:extLst>
          </p:cNvPr>
          <p:cNvSpPr>
            <a:spLocks noGrp="1" noRot="1" noChangeAspect="1" noChangeArrowheads="1" noTextEdit="1"/>
          </p:cNvSpPr>
          <p:nvPr>
            <p:ph type="sldImg"/>
          </p:nvPr>
        </p:nvSpPr>
        <p:spPr>
          <a:ln/>
        </p:spPr>
      </p:sp>
      <p:sp>
        <p:nvSpPr>
          <p:cNvPr id="64516" name="Rectangle 1027">
            <a:extLst>
              <a:ext uri="{FF2B5EF4-FFF2-40B4-BE49-F238E27FC236}">
                <a16:creationId xmlns:a16="http://schemas.microsoft.com/office/drawing/2014/main" id="{52FF6E51-F9AE-B5F2-1AE4-7192DAC78B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698429D-7C9D-9850-39F1-E31981F9EC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22ED6E7-E161-4468-BF45-78587C65D30E}" type="slidenum">
              <a:rPr lang="en-CA" altLang="en-US" sz="1200" smtClean="0">
                <a:latin typeface="Tahoma" panose="020B0604030504040204" pitchFamily="34" charset="0"/>
              </a:rPr>
              <a:pPr/>
              <a:t>44</a:t>
            </a:fld>
            <a:endParaRPr lang="en-CA" altLang="en-US" sz="1200">
              <a:latin typeface="Tahoma" panose="020B0604030504040204" pitchFamily="34" charset="0"/>
            </a:endParaRPr>
          </a:p>
        </p:txBody>
      </p:sp>
      <p:sp>
        <p:nvSpPr>
          <p:cNvPr id="66563" name="Rectangle 1026">
            <a:extLst>
              <a:ext uri="{FF2B5EF4-FFF2-40B4-BE49-F238E27FC236}">
                <a16:creationId xmlns:a16="http://schemas.microsoft.com/office/drawing/2014/main" id="{AA53C3C3-8F1C-922E-803C-82A2B03C8DCA}"/>
              </a:ext>
            </a:extLst>
          </p:cNvPr>
          <p:cNvSpPr>
            <a:spLocks noGrp="1" noRot="1" noChangeAspect="1" noChangeArrowheads="1" noTextEdit="1"/>
          </p:cNvSpPr>
          <p:nvPr>
            <p:ph type="sldImg"/>
          </p:nvPr>
        </p:nvSpPr>
        <p:spPr>
          <a:ln/>
        </p:spPr>
      </p:sp>
      <p:sp>
        <p:nvSpPr>
          <p:cNvPr id="66564" name="Rectangle 1027">
            <a:extLst>
              <a:ext uri="{FF2B5EF4-FFF2-40B4-BE49-F238E27FC236}">
                <a16:creationId xmlns:a16="http://schemas.microsoft.com/office/drawing/2014/main" id="{5FD7146E-6AD1-887B-CDC6-0A1739443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208833D0-57A3-5F22-06E0-C22CB5C79A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99FFDE2-45D4-43F5-8F4E-8B17E51DFB13}" type="slidenum">
              <a:rPr lang="en-CA" altLang="en-US" sz="1200" smtClean="0">
                <a:latin typeface="Tahoma" panose="020B0604030504040204" pitchFamily="34" charset="0"/>
              </a:rPr>
              <a:pPr/>
              <a:t>45</a:t>
            </a:fld>
            <a:endParaRPr lang="en-CA" altLang="en-US" sz="1200">
              <a:latin typeface="Tahoma" panose="020B0604030504040204" pitchFamily="34" charset="0"/>
            </a:endParaRPr>
          </a:p>
        </p:txBody>
      </p:sp>
      <p:sp>
        <p:nvSpPr>
          <p:cNvPr id="68611" name="Rectangle 1026">
            <a:extLst>
              <a:ext uri="{FF2B5EF4-FFF2-40B4-BE49-F238E27FC236}">
                <a16:creationId xmlns:a16="http://schemas.microsoft.com/office/drawing/2014/main" id="{2A975174-259D-EB51-7054-EA1216945E03}"/>
              </a:ext>
            </a:extLst>
          </p:cNvPr>
          <p:cNvSpPr>
            <a:spLocks noGrp="1" noRot="1" noChangeAspect="1" noChangeArrowheads="1" noTextEdit="1"/>
          </p:cNvSpPr>
          <p:nvPr>
            <p:ph type="sldImg"/>
          </p:nvPr>
        </p:nvSpPr>
        <p:spPr>
          <a:ln/>
        </p:spPr>
      </p:sp>
      <p:sp>
        <p:nvSpPr>
          <p:cNvPr id="68612" name="Rectangle 1027">
            <a:extLst>
              <a:ext uri="{FF2B5EF4-FFF2-40B4-BE49-F238E27FC236}">
                <a16:creationId xmlns:a16="http://schemas.microsoft.com/office/drawing/2014/main" id="{79E2C46A-2FD8-6FF2-9F37-CDE9959420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D1C969FE-653A-6B06-4405-418E56005B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9A85EB6-3BD8-4D1F-AB33-AE0E6B67AB70}" type="slidenum">
              <a:rPr lang="en-CA" altLang="en-US" sz="1200" smtClean="0">
                <a:latin typeface="Tahoma" panose="020B0604030504040204" pitchFamily="34" charset="0"/>
              </a:rPr>
              <a:pPr/>
              <a:t>46</a:t>
            </a:fld>
            <a:endParaRPr lang="en-CA" altLang="en-US" sz="1200">
              <a:latin typeface="Tahoma" panose="020B0604030504040204" pitchFamily="34" charset="0"/>
            </a:endParaRPr>
          </a:p>
        </p:txBody>
      </p:sp>
      <p:sp>
        <p:nvSpPr>
          <p:cNvPr id="70659" name="Rectangle 2">
            <a:extLst>
              <a:ext uri="{FF2B5EF4-FFF2-40B4-BE49-F238E27FC236}">
                <a16:creationId xmlns:a16="http://schemas.microsoft.com/office/drawing/2014/main" id="{08F36A28-7049-C126-088F-DF21490C5274}"/>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54D9664C-AFA6-C980-0844-48DA2049C5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B1375CD4-2E1F-3CA3-A85B-0261E54D67BB}"/>
              </a:ext>
            </a:extLst>
          </p:cNvPr>
          <p:cNvSpPr>
            <a:spLocks noGrp="1" noRot="1" noChangeAspect="1" noChangeArrowheads="1" noTextEdit="1"/>
          </p:cNvSpPr>
          <p:nvPr>
            <p:ph type="sldImg"/>
          </p:nvPr>
        </p:nvSpPr>
        <p:spPr>
          <a:ln/>
        </p:spPr>
      </p:sp>
      <p:sp>
        <p:nvSpPr>
          <p:cNvPr id="11267" name="Notes Placeholder 2">
            <a:extLst>
              <a:ext uri="{FF2B5EF4-FFF2-40B4-BE49-F238E27FC236}">
                <a16:creationId xmlns:a16="http://schemas.microsoft.com/office/drawing/2014/main" id="{EED86BBE-6FEF-5506-2D5F-AE97761928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19F00303-1490-FDF6-9B6D-12994332EC4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B14140C-3ECF-4984-98F0-509B56DAE552}" type="slidenum">
              <a:rPr lang="en-CA" altLang="en-US" sz="1200" smtClean="0">
                <a:latin typeface="Tahoma" panose="020B0604030504040204" pitchFamily="34" charset="0"/>
              </a:rPr>
              <a:pPr/>
              <a:t>5</a:t>
            </a:fld>
            <a:endParaRPr lang="en-CA" altLang="en-US" sz="1200">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A5241FF0-D9FF-DBE9-1C03-2425D0FF3F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5330206-815A-442D-B981-76E578D6FCE3}" type="slidenum">
              <a:rPr lang="en-CA" altLang="en-US" sz="1200" smtClean="0">
                <a:latin typeface="Tahoma" panose="020B0604030504040204" pitchFamily="34" charset="0"/>
              </a:rPr>
              <a:pPr/>
              <a:t>47</a:t>
            </a:fld>
            <a:endParaRPr lang="en-CA" altLang="en-US" sz="1200">
              <a:latin typeface="Tahoma" panose="020B0604030504040204" pitchFamily="34" charset="0"/>
            </a:endParaRPr>
          </a:p>
        </p:txBody>
      </p:sp>
      <p:sp>
        <p:nvSpPr>
          <p:cNvPr id="72707" name="Rectangle 1026">
            <a:extLst>
              <a:ext uri="{FF2B5EF4-FFF2-40B4-BE49-F238E27FC236}">
                <a16:creationId xmlns:a16="http://schemas.microsoft.com/office/drawing/2014/main" id="{013177CB-7897-EEA6-2DF1-DDA0B1D8C664}"/>
              </a:ext>
            </a:extLst>
          </p:cNvPr>
          <p:cNvSpPr>
            <a:spLocks noGrp="1" noRot="1" noChangeAspect="1" noChangeArrowheads="1" noTextEdit="1"/>
          </p:cNvSpPr>
          <p:nvPr>
            <p:ph type="sldImg"/>
          </p:nvPr>
        </p:nvSpPr>
        <p:spPr>
          <a:ln/>
        </p:spPr>
      </p:sp>
      <p:sp>
        <p:nvSpPr>
          <p:cNvPr id="72708" name="Rectangle 1027">
            <a:extLst>
              <a:ext uri="{FF2B5EF4-FFF2-40B4-BE49-F238E27FC236}">
                <a16:creationId xmlns:a16="http://schemas.microsoft.com/office/drawing/2014/main" id="{8375C1CC-F2B0-49B5-53DC-ACCE4876C39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58037901-8B2F-2091-1AD5-5203614492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4CA058B-62FB-45C5-9FDA-8A8128261DA9}" type="slidenum">
              <a:rPr lang="en-CA" altLang="en-US" sz="1200" smtClean="0">
                <a:latin typeface="Tahoma" panose="020B0604030504040204" pitchFamily="34" charset="0"/>
              </a:rPr>
              <a:pPr/>
              <a:t>48</a:t>
            </a:fld>
            <a:endParaRPr lang="en-CA" altLang="en-US" sz="1200">
              <a:latin typeface="Tahoma" panose="020B0604030504040204" pitchFamily="34" charset="0"/>
            </a:endParaRPr>
          </a:p>
        </p:txBody>
      </p:sp>
      <p:sp>
        <p:nvSpPr>
          <p:cNvPr id="74755" name="Rectangle 2">
            <a:extLst>
              <a:ext uri="{FF2B5EF4-FFF2-40B4-BE49-F238E27FC236}">
                <a16:creationId xmlns:a16="http://schemas.microsoft.com/office/drawing/2014/main" id="{01F33518-85BD-1A55-4E26-A9794C47BA44}"/>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4A274C9D-1BC0-3ECE-EC0B-E403656535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391D0C9C-E5AA-B1A2-878E-E698FF526F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3B64D0F-E59C-444B-8948-EDB5B43CDDFF}" type="slidenum">
              <a:rPr lang="en-CA" altLang="en-US" sz="1200" smtClean="0">
                <a:latin typeface="Tahoma" panose="020B0604030504040204" pitchFamily="34" charset="0"/>
              </a:rPr>
              <a:pPr/>
              <a:t>49</a:t>
            </a:fld>
            <a:endParaRPr lang="en-CA" altLang="en-US" sz="1200">
              <a:latin typeface="Tahoma" panose="020B0604030504040204" pitchFamily="34" charset="0"/>
            </a:endParaRPr>
          </a:p>
        </p:txBody>
      </p:sp>
      <p:sp>
        <p:nvSpPr>
          <p:cNvPr id="76803" name="Rectangle 1026">
            <a:extLst>
              <a:ext uri="{FF2B5EF4-FFF2-40B4-BE49-F238E27FC236}">
                <a16:creationId xmlns:a16="http://schemas.microsoft.com/office/drawing/2014/main" id="{CBA6C257-154E-5C18-A072-86CE17DB63B3}"/>
              </a:ext>
            </a:extLst>
          </p:cNvPr>
          <p:cNvSpPr>
            <a:spLocks noGrp="1" noRot="1" noChangeAspect="1" noChangeArrowheads="1" noTextEdit="1"/>
          </p:cNvSpPr>
          <p:nvPr>
            <p:ph type="sldImg"/>
          </p:nvPr>
        </p:nvSpPr>
        <p:spPr>
          <a:ln/>
        </p:spPr>
      </p:sp>
      <p:sp>
        <p:nvSpPr>
          <p:cNvPr id="76804" name="Rectangle 1027">
            <a:extLst>
              <a:ext uri="{FF2B5EF4-FFF2-40B4-BE49-F238E27FC236}">
                <a16:creationId xmlns:a16="http://schemas.microsoft.com/office/drawing/2014/main" id="{9EBF4F73-4EAE-EAE4-1A28-1179586754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205FF8E6-06F0-AFCB-CA29-9A40C79DE62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ACFCF3D-E4F6-4A50-9483-A7846654362D}" type="slidenum">
              <a:rPr lang="en-CA" altLang="en-US" sz="1200" smtClean="0">
                <a:latin typeface="Tahoma" panose="020B0604030504040204" pitchFamily="34" charset="0"/>
              </a:rPr>
              <a:pPr/>
              <a:t>50</a:t>
            </a:fld>
            <a:endParaRPr lang="en-CA" altLang="en-US" sz="1200">
              <a:latin typeface="Tahoma" panose="020B0604030504040204" pitchFamily="34" charset="0"/>
            </a:endParaRPr>
          </a:p>
        </p:txBody>
      </p:sp>
      <p:sp>
        <p:nvSpPr>
          <p:cNvPr id="78851" name="Rectangle 2">
            <a:extLst>
              <a:ext uri="{FF2B5EF4-FFF2-40B4-BE49-F238E27FC236}">
                <a16:creationId xmlns:a16="http://schemas.microsoft.com/office/drawing/2014/main" id="{2FCB1B02-658E-A537-CCBB-8F23A819FA5D}"/>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24A844F6-A255-52B8-4527-BFD2E933A0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AE55BF9A-1C33-0070-8A5C-7036A1F401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6758267-0FFC-4252-A456-BCAB2DAFD788}" type="slidenum">
              <a:rPr lang="en-CA" altLang="en-US" sz="1200" smtClean="0">
                <a:latin typeface="Tahoma" panose="020B0604030504040204" pitchFamily="34" charset="0"/>
              </a:rPr>
              <a:pPr/>
              <a:t>51</a:t>
            </a:fld>
            <a:endParaRPr lang="en-CA" altLang="en-US" sz="1200">
              <a:latin typeface="Tahoma" panose="020B0604030504040204" pitchFamily="34" charset="0"/>
            </a:endParaRPr>
          </a:p>
        </p:txBody>
      </p:sp>
      <p:sp>
        <p:nvSpPr>
          <p:cNvPr id="80899" name="Rectangle 1026">
            <a:extLst>
              <a:ext uri="{FF2B5EF4-FFF2-40B4-BE49-F238E27FC236}">
                <a16:creationId xmlns:a16="http://schemas.microsoft.com/office/drawing/2014/main" id="{5693C3B4-A50D-0029-6210-AF78C983CB16}"/>
              </a:ext>
            </a:extLst>
          </p:cNvPr>
          <p:cNvSpPr>
            <a:spLocks noGrp="1" noRot="1" noChangeAspect="1" noChangeArrowheads="1" noTextEdit="1"/>
          </p:cNvSpPr>
          <p:nvPr>
            <p:ph type="sldImg"/>
          </p:nvPr>
        </p:nvSpPr>
        <p:spPr>
          <a:ln/>
        </p:spPr>
      </p:sp>
      <p:sp>
        <p:nvSpPr>
          <p:cNvPr id="80900" name="Rectangle 1027">
            <a:extLst>
              <a:ext uri="{FF2B5EF4-FFF2-40B4-BE49-F238E27FC236}">
                <a16:creationId xmlns:a16="http://schemas.microsoft.com/office/drawing/2014/main" id="{3A703B18-3BE3-2D35-5254-9896035CE48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1CD0E4A1-80D7-16CE-B73A-25F9231AF5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ED8712E-D315-4AD2-BDC1-1F7D30F9EB97}" type="slidenum">
              <a:rPr lang="en-CA" altLang="en-US" sz="1200" smtClean="0">
                <a:latin typeface="Tahoma" panose="020B0604030504040204" pitchFamily="34" charset="0"/>
              </a:rPr>
              <a:pPr/>
              <a:t>52</a:t>
            </a:fld>
            <a:endParaRPr lang="en-CA" altLang="en-US" sz="1200">
              <a:latin typeface="Tahoma" panose="020B0604030504040204" pitchFamily="34" charset="0"/>
            </a:endParaRPr>
          </a:p>
        </p:txBody>
      </p:sp>
      <p:sp>
        <p:nvSpPr>
          <p:cNvPr id="82947" name="Rectangle 2">
            <a:extLst>
              <a:ext uri="{FF2B5EF4-FFF2-40B4-BE49-F238E27FC236}">
                <a16:creationId xmlns:a16="http://schemas.microsoft.com/office/drawing/2014/main" id="{881E3B00-554C-EFAE-E8B3-4E31B0EFBA16}"/>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1062DED-EC3F-30CB-0653-FAA3112BBEB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EA30DF72-9E4F-9E20-74C2-8685A25247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B870DDE-0001-4A50-AF4C-B57C89FEA7B1}" type="slidenum">
              <a:rPr lang="en-CA" altLang="en-US" sz="1200" smtClean="0">
                <a:latin typeface="Tahoma" panose="020B0604030504040204" pitchFamily="34" charset="0"/>
              </a:rPr>
              <a:pPr/>
              <a:t>53</a:t>
            </a:fld>
            <a:endParaRPr lang="en-CA" altLang="en-US" sz="1200">
              <a:latin typeface="Tahoma" panose="020B0604030504040204" pitchFamily="34" charset="0"/>
            </a:endParaRPr>
          </a:p>
        </p:txBody>
      </p:sp>
      <p:sp>
        <p:nvSpPr>
          <p:cNvPr id="84995" name="Rectangle 1026">
            <a:extLst>
              <a:ext uri="{FF2B5EF4-FFF2-40B4-BE49-F238E27FC236}">
                <a16:creationId xmlns:a16="http://schemas.microsoft.com/office/drawing/2014/main" id="{0F00FE34-4B33-8981-C658-FE7FE5B83F6F}"/>
              </a:ext>
            </a:extLst>
          </p:cNvPr>
          <p:cNvSpPr>
            <a:spLocks noGrp="1" noRot="1" noChangeAspect="1" noChangeArrowheads="1" noTextEdit="1"/>
          </p:cNvSpPr>
          <p:nvPr>
            <p:ph type="sldImg"/>
          </p:nvPr>
        </p:nvSpPr>
        <p:spPr>
          <a:ln/>
        </p:spPr>
      </p:sp>
      <p:sp>
        <p:nvSpPr>
          <p:cNvPr id="84996" name="Rectangle 1027">
            <a:extLst>
              <a:ext uri="{FF2B5EF4-FFF2-40B4-BE49-F238E27FC236}">
                <a16:creationId xmlns:a16="http://schemas.microsoft.com/office/drawing/2014/main" id="{F5361165-0357-03D6-B69D-0CDB3DA5294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6D0CE53D-6FD2-CB1A-909A-D138E380F0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C8E11DC-EDED-4036-B5E4-AACEC8C90731}" type="slidenum">
              <a:rPr lang="en-CA" altLang="en-US" sz="1200" smtClean="0">
                <a:latin typeface="Tahoma" panose="020B0604030504040204" pitchFamily="34" charset="0"/>
              </a:rPr>
              <a:pPr/>
              <a:t>54</a:t>
            </a:fld>
            <a:endParaRPr lang="en-CA" altLang="en-US" sz="1200">
              <a:latin typeface="Tahoma" panose="020B0604030504040204" pitchFamily="34" charset="0"/>
            </a:endParaRPr>
          </a:p>
        </p:txBody>
      </p:sp>
      <p:sp>
        <p:nvSpPr>
          <p:cNvPr id="87043" name="Rectangle 1026">
            <a:extLst>
              <a:ext uri="{FF2B5EF4-FFF2-40B4-BE49-F238E27FC236}">
                <a16:creationId xmlns:a16="http://schemas.microsoft.com/office/drawing/2014/main" id="{8A20CE3B-8F30-B87C-5FEA-159C6D16F2FD}"/>
              </a:ext>
            </a:extLst>
          </p:cNvPr>
          <p:cNvSpPr>
            <a:spLocks noGrp="1" noRot="1" noChangeAspect="1" noChangeArrowheads="1" noTextEdit="1"/>
          </p:cNvSpPr>
          <p:nvPr>
            <p:ph type="sldImg"/>
          </p:nvPr>
        </p:nvSpPr>
        <p:spPr>
          <a:ln/>
        </p:spPr>
      </p:sp>
      <p:sp>
        <p:nvSpPr>
          <p:cNvPr id="87044" name="Rectangle 1027">
            <a:extLst>
              <a:ext uri="{FF2B5EF4-FFF2-40B4-BE49-F238E27FC236}">
                <a16:creationId xmlns:a16="http://schemas.microsoft.com/office/drawing/2014/main" id="{D67FA865-644C-408F-613D-4C373AE7098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A8837F4-C007-7083-31C1-78A2EE143A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5733158-2D7B-448D-BB18-36861A9B5D81}" type="slidenum">
              <a:rPr lang="en-CA" altLang="en-US" sz="1200" smtClean="0">
                <a:latin typeface="Tahoma" panose="020B0604030504040204" pitchFamily="34" charset="0"/>
              </a:rPr>
              <a:pPr/>
              <a:t>55</a:t>
            </a:fld>
            <a:endParaRPr lang="en-CA" altLang="en-US" sz="1200">
              <a:latin typeface="Tahoma" panose="020B0604030504040204" pitchFamily="34" charset="0"/>
            </a:endParaRPr>
          </a:p>
        </p:txBody>
      </p:sp>
      <p:sp>
        <p:nvSpPr>
          <p:cNvPr id="89091" name="Rectangle 1026">
            <a:extLst>
              <a:ext uri="{FF2B5EF4-FFF2-40B4-BE49-F238E27FC236}">
                <a16:creationId xmlns:a16="http://schemas.microsoft.com/office/drawing/2014/main" id="{C739FB30-0712-1ACE-0130-BDD0E9FE6090}"/>
              </a:ext>
            </a:extLst>
          </p:cNvPr>
          <p:cNvSpPr>
            <a:spLocks noGrp="1" noRot="1" noChangeAspect="1" noChangeArrowheads="1" noTextEdit="1"/>
          </p:cNvSpPr>
          <p:nvPr>
            <p:ph type="sldImg"/>
          </p:nvPr>
        </p:nvSpPr>
        <p:spPr>
          <a:ln/>
        </p:spPr>
      </p:sp>
      <p:sp>
        <p:nvSpPr>
          <p:cNvPr id="89092" name="Rectangle 1027">
            <a:extLst>
              <a:ext uri="{FF2B5EF4-FFF2-40B4-BE49-F238E27FC236}">
                <a16:creationId xmlns:a16="http://schemas.microsoft.com/office/drawing/2014/main" id="{0C052541-394E-EDD5-645A-FFF420D7C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A4F013B3-7CE6-6D65-519D-A47398C2FC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AC6006E-25C4-4439-BF79-2AA9CB203E47}" type="slidenum">
              <a:rPr lang="en-CA" altLang="en-US" sz="1200" smtClean="0">
                <a:latin typeface="Tahoma" panose="020B0604030504040204" pitchFamily="34" charset="0"/>
              </a:rPr>
              <a:pPr/>
              <a:t>56</a:t>
            </a:fld>
            <a:endParaRPr lang="en-CA" altLang="en-US" sz="1200">
              <a:latin typeface="Tahoma" panose="020B0604030504040204" pitchFamily="34" charset="0"/>
            </a:endParaRPr>
          </a:p>
        </p:txBody>
      </p:sp>
      <p:sp>
        <p:nvSpPr>
          <p:cNvPr id="91139" name="Rectangle 2">
            <a:extLst>
              <a:ext uri="{FF2B5EF4-FFF2-40B4-BE49-F238E27FC236}">
                <a16:creationId xmlns:a16="http://schemas.microsoft.com/office/drawing/2014/main" id="{26E0F364-2724-E29D-ED6B-6C70BD6BC6DD}"/>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301CDA86-6B13-8C83-3032-D95852296AC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11DD2CB1-6DC4-3CD5-360D-78BB4119AA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8805326-A324-4B27-8873-E6F0DDA9AB5C}" type="slidenum">
              <a:rPr lang="en-CA" altLang="en-US" sz="1200" smtClean="0">
                <a:latin typeface="Tahoma" panose="020B0604030504040204" pitchFamily="34" charset="0"/>
              </a:rPr>
              <a:pPr/>
              <a:t>6</a:t>
            </a:fld>
            <a:endParaRPr lang="en-CA" altLang="en-US" sz="1200">
              <a:latin typeface="Tahoma" panose="020B0604030504040204" pitchFamily="34" charset="0"/>
            </a:endParaRPr>
          </a:p>
        </p:txBody>
      </p:sp>
      <p:sp>
        <p:nvSpPr>
          <p:cNvPr id="13315" name="Rectangle 2">
            <a:extLst>
              <a:ext uri="{FF2B5EF4-FFF2-40B4-BE49-F238E27FC236}">
                <a16:creationId xmlns:a16="http://schemas.microsoft.com/office/drawing/2014/main" id="{1CC549D6-007D-074E-4652-EEE9F3E1BB39}"/>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E6F480CA-243B-7770-EF02-52162D0D16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87C5BA4D-BDAF-9C2F-5B97-3BAB997285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349B62-ECEE-436E-99B0-319C65F5CA63}" type="slidenum">
              <a:rPr lang="en-CA" altLang="en-US" sz="1200" smtClean="0">
                <a:latin typeface="Tahoma" panose="020B0604030504040204" pitchFamily="34" charset="0"/>
              </a:rPr>
              <a:pPr/>
              <a:t>57</a:t>
            </a:fld>
            <a:endParaRPr lang="en-CA" altLang="en-US" sz="1200">
              <a:latin typeface="Tahoma" panose="020B0604030504040204" pitchFamily="34" charset="0"/>
            </a:endParaRPr>
          </a:p>
        </p:txBody>
      </p:sp>
      <p:sp>
        <p:nvSpPr>
          <p:cNvPr id="93187" name="Rectangle 1026">
            <a:extLst>
              <a:ext uri="{FF2B5EF4-FFF2-40B4-BE49-F238E27FC236}">
                <a16:creationId xmlns:a16="http://schemas.microsoft.com/office/drawing/2014/main" id="{237449F6-5C6B-E68A-6979-58751207F2A5}"/>
              </a:ext>
            </a:extLst>
          </p:cNvPr>
          <p:cNvSpPr>
            <a:spLocks noGrp="1" noRot="1" noChangeAspect="1" noChangeArrowheads="1" noTextEdit="1"/>
          </p:cNvSpPr>
          <p:nvPr>
            <p:ph type="sldImg"/>
          </p:nvPr>
        </p:nvSpPr>
        <p:spPr>
          <a:ln/>
        </p:spPr>
      </p:sp>
      <p:sp>
        <p:nvSpPr>
          <p:cNvPr id="93188" name="Rectangle 1027">
            <a:extLst>
              <a:ext uri="{FF2B5EF4-FFF2-40B4-BE49-F238E27FC236}">
                <a16:creationId xmlns:a16="http://schemas.microsoft.com/office/drawing/2014/main" id="{1B8CD55B-FDA0-6F7D-14D5-A8C78C9754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2DC175E3-7896-A3CC-EE3B-C2C3E81272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2AC0C39-6E02-4377-B35B-FF4FDB91768B}" type="slidenum">
              <a:rPr lang="en-CA" altLang="en-US" sz="1200" smtClean="0">
                <a:latin typeface="Tahoma" panose="020B0604030504040204" pitchFamily="34" charset="0"/>
              </a:rPr>
              <a:pPr/>
              <a:t>58</a:t>
            </a:fld>
            <a:endParaRPr lang="en-CA" altLang="en-US" sz="1200">
              <a:latin typeface="Tahoma" panose="020B0604030504040204" pitchFamily="34" charset="0"/>
            </a:endParaRPr>
          </a:p>
        </p:txBody>
      </p:sp>
      <p:sp>
        <p:nvSpPr>
          <p:cNvPr id="95235" name="Rectangle 2">
            <a:extLst>
              <a:ext uri="{FF2B5EF4-FFF2-40B4-BE49-F238E27FC236}">
                <a16:creationId xmlns:a16="http://schemas.microsoft.com/office/drawing/2014/main" id="{AAFEF8DC-3438-E075-F616-63A2DD2D377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BC25C0F9-1C24-1AE5-5DE9-D942378144A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1D9800C8-B671-C212-B4D8-7F568135CE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85916CA7-7031-4074-90DF-0E8C5A2407F4}" type="slidenum">
              <a:rPr lang="en-CA" altLang="en-US" sz="1200" smtClean="0">
                <a:latin typeface="Tahoma" panose="020B0604030504040204" pitchFamily="34" charset="0"/>
              </a:rPr>
              <a:pPr/>
              <a:t>7</a:t>
            </a:fld>
            <a:endParaRPr lang="en-CA" altLang="en-US" sz="1200">
              <a:latin typeface="Tahoma" panose="020B0604030504040204" pitchFamily="34" charset="0"/>
            </a:endParaRPr>
          </a:p>
        </p:txBody>
      </p:sp>
      <p:sp>
        <p:nvSpPr>
          <p:cNvPr id="15363" name="Rectangle 2">
            <a:extLst>
              <a:ext uri="{FF2B5EF4-FFF2-40B4-BE49-F238E27FC236}">
                <a16:creationId xmlns:a16="http://schemas.microsoft.com/office/drawing/2014/main" id="{6DE7E67F-3BE0-C04B-E448-B427C3A2541B}"/>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D9752EA9-1BEE-2650-427A-983C5D63904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7BBD99E-086F-F032-B553-7B892CEBCE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F4C8595C-921A-4D85-BA63-A1E0D42B65F0}" type="slidenum">
              <a:rPr lang="en-CA" altLang="en-US" sz="1200" smtClean="0">
                <a:latin typeface="Tahoma" panose="020B0604030504040204" pitchFamily="34" charset="0"/>
              </a:rPr>
              <a:pPr/>
              <a:t>19</a:t>
            </a:fld>
            <a:endParaRPr lang="en-CA" altLang="en-US" sz="1200">
              <a:latin typeface="Tahoma" panose="020B0604030504040204" pitchFamily="34" charset="0"/>
            </a:endParaRPr>
          </a:p>
        </p:txBody>
      </p:sp>
      <p:sp>
        <p:nvSpPr>
          <p:cNvPr id="28675" name="Rectangle 2">
            <a:extLst>
              <a:ext uri="{FF2B5EF4-FFF2-40B4-BE49-F238E27FC236}">
                <a16:creationId xmlns:a16="http://schemas.microsoft.com/office/drawing/2014/main" id="{E91B0FDF-71A3-0742-60B2-9FE343C0B340}"/>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4CA3DD4B-6DEE-0F9A-D021-8D3414C790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A0F4A76E-6B0C-38FE-036E-3C9AC3896B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DA274D6-8A8E-48EB-9A80-501BB6564065}" type="slidenum">
              <a:rPr lang="en-CA" altLang="en-US" sz="1200" smtClean="0">
                <a:latin typeface="Tahoma" panose="020B0604030504040204" pitchFamily="34" charset="0"/>
              </a:rPr>
              <a:pPr/>
              <a:t>22</a:t>
            </a:fld>
            <a:endParaRPr lang="en-CA" altLang="en-US" sz="1200">
              <a:latin typeface="Tahoma" panose="020B0604030504040204" pitchFamily="34" charset="0"/>
            </a:endParaRPr>
          </a:p>
        </p:txBody>
      </p:sp>
      <p:sp>
        <p:nvSpPr>
          <p:cNvPr id="32771" name="Rectangle 2">
            <a:extLst>
              <a:ext uri="{FF2B5EF4-FFF2-40B4-BE49-F238E27FC236}">
                <a16:creationId xmlns:a16="http://schemas.microsoft.com/office/drawing/2014/main" id="{A02CDB79-A363-00DE-2503-0C95344027A0}"/>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BE1EA176-5B67-AC1B-8D35-2AB3002435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CAEB76EB-0F26-1989-5205-C5510D909B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E0E438E-1538-46F6-8C49-C970A7951BAA}" type="slidenum">
              <a:rPr lang="en-CA" altLang="en-US" sz="1200" smtClean="0">
                <a:latin typeface="Tahoma" panose="020B0604030504040204" pitchFamily="34" charset="0"/>
              </a:rPr>
              <a:pPr/>
              <a:t>26</a:t>
            </a:fld>
            <a:endParaRPr lang="en-CA" altLang="en-US" sz="1200">
              <a:latin typeface="Tahoma" panose="020B0604030504040204" pitchFamily="34" charset="0"/>
            </a:endParaRPr>
          </a:p>
        </p:txBody>
      </p:sp>
      <p:sp>
        <p:nvSpPr>
          <p:cNvPr id="37891" name="Rectangle 1026">
            <a:extLst>
              <a:ext uri="{FF2B5EF4-FFF2-40B4-BE49-F238E27FC236}">
                <a16:creationId xmlns:a16="http://schemas.microsoft.com/office/drawing/2014/main" id="{183844D0-D142-02B6-31FF-E26ABE92CABE}"/>
              </a:ext>
            </a:extLst>
          </p:cNvPr>
          <p:cNvSpPr>
            <a:spLocks noGrp="1" noRot="1" noChangeAspect="1" noChangeArrowheads="1" noTextEdit="1"/>
          </p:cNvSpPr>
          <p:nvPr>
            <p:ph type="sldImg"/>
          </p:nvPr>
        </p:nvSpPr>
        <p:spPr>
          <a:ln/>
        </p:spPr>
      </p:sp>
      <p:sp>
        <p:nvSpPr>
          <p:cNvPr id="37892" name="Rectangle 1027">
            <a:extLst>
              <a:ext uri="{FF2B5EF4-FFF2-40B4-BE49-F238E27FC236}">
                <a16:creationId xmlns:a16="http://schemas.microsoft.com/office/drawing/2014/main" id="{04908676-CD11-5C1B-CEDD-E57BF00305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0A2E68C-BE56-F076-B47B-F40E0603AD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5F56379-A5EB-4EFE-B670-58F637849DEC}" type="slidenum">
              <a:rPr lang="en-CA" altLang="en-US" sz="1200" smtClean="0">
                <a:latin typeface="Tahoma" panose="020B0604030504040204" pitchFamily="34" charset="0"/>
              </a:rPr>
              <a:pPr/>
              <a:t>27</a:t>
            </a:fld>
            <a:endParaRPr lang="en-CA" altLang="en-US" sz="1200">
              <a:latin typeface="Tahoma" panose="020B0604030504040204" pitchFamily="34" charset="0"/>
            </a:endParaRPr>
          </a:p>
        </p:txBody>
      </p:sp>
      <p:sp>
        <p:nvSpPr>
          <p:cNvPr id="39939" name="Rectangle 2">
            <a:extLst>
              <a:ext uri="{FF2B5EF4-FFF2-40B4-BE49-F238E27FC236}">
                <a16:creationId xmlns:a16="http://schemas.microsoft.com/office/drawing/2014/main" id="{3D63189C-07DE-2AC7-0105-B86F173BADC2}"/>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6A05C3C4-0F95-C4A0-2BBC-C5648F6ABD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289766A2-74B1-4A9B-2EEA-760A2284E19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A92CE2-2595-4809-A14D-EA7DEAA183BA}" type="slidenum">
              <a:rPr lang="en-CA" altLang="en-US" sz="1200" smtClean="0">
                <a:latin typeface="Tahoma" panose="020B0604030504040204" pitchFamily="34" charset="0"/>
              </a:rPr>
              <a:pPr/>
              <a:t>28</a:t>
            </a:fld>
            <a:endParaRPr lang="en-CA" altLang="en-US" sz="1200">
              <a:latin typeface="Tahoma" panose="020B0604030504040204" pitchFamily="34" charset="0"/>
            </a:endParaRPr>
          </a:p>
        </p:txBody>
      </p:sp>
      <p:sp>
        <p:nvSpPr>
          <p:cNvPr id="41987" name="Rectangle 1026">
            <a:extLst>
              <a:ext uri="{FF2B5EF4-FFF2-40B4-BE49-F238E27FC236}">
                <a16:creationId xmlns:a16="http://schemas.microsoft.com/office/drawing/2014/main" id="{6A094C74-1E0D-182F-A256-01C82BDC6DD3}"/>
              </a:ext>
            </a:extLst>
          </p:cNvPr>
          <p:cNvSpPr>
            <a:spLocks noGrp="1" noRot="1" noChangeAspect="1" noChangeArrowheads="1" noTextEdit="1"/>
          </p:cNvSpPr>
          <p:nvPr>
            <p:ph type="sldImg"/>
          </p:nvPr>
        </p:nvSpPr>
        <p:spPr>
          <a:ln/>
        </p:spPr>
      </p:sp>
      <p:sp>
        <p:nvSpPr>
          <p:cNvPr id="41988" name="Rectangle 1027">
            <a:extLst>
              <a:ext uri="{FF2B5EF4-FFF2-40B4-BE49-F238E27FC236}">
                <a16:creationId xmlns:a16="http://schemas.microsoft.com/office/drawing/2014/main" id="{F8F1524A-7259-E019-7CDF-81BF11F806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BE17B8AD-5E39-A81E-C8C7-15B9DA530BC1}"/>
              </a:ext>
            </a:extLst>
          </p:cNvPr>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3" name="Rectangle 47">
            <a:extLst>
              <a:ext uri="{FF2B5EF4-FFF2-40B4-BE49-F238E27FC236}">
                <a16:creationId xmlns:a16="http://schemas.microsoft.com/office/drawing/2014/main" id="{B8D589ED-865B-EB55-490D-B3B72FF39EB3}"/>
              </a:ext>
            </a:extLst>
          </p:cNvPr>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sp>
        <p:nvSpPr>
          <p:cNvPr id="4" name="Rectangle 48">
            <a:extLst>
              <a:ext uri="{FF2B5EF4-FFF2-40B4-BE49-F238E27FC236}">
                <a16:creationId xmlns:a16="http://schemas.microsoft.com/office/drawing/2014/main" id="{3B59487A-E298-E188-2E53-B7C4F2886525}"/>
              </a:ext>
            </a:extLst>
          </p:cNvPr>
          <p:cNvSpPr>
            <a:spLocks noChangeArrowheads="1"/>
          </p:cNvSpPr>
          <p:nvPr userDrawn="1"/>
        </p:nvSpPr>
        <p:spPr bwMode="auto">
          <a:xfrm>
            <a:off x="7315200" y="2438400"/>
            <a:ext cx="1828800" cy="2290763"/>
          </a:xfrm>
          <a:prstGeom prst="rect">
            <a:avLst/>
          </a:prstGeom>
          <a:solidFill>
            <a:schemeClr val="bg1"/>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a:ea typeface="+mn-ea"/>
            </a:endParaRPr>
          </a:p>
        </p:txBody>
      </p:sp>
      <p:pic>
        <p:nvPicPr>
          <p:cNvPr id="5" name="Picture 35" descr="awtri_4c UPDATE_color">
            <a:extLst>
              <a:ext uri="{FF2B5EF4-FFF2-40B4-BE49-F238E27FC236}">
                <a16:creationId xmlns:a16="http://schemas.microsoft.com/office/drawing/2014/main" id="{B6A77AFE-BD4E-22C5-4AAF-589A3817C2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6" descr="elmasri_thumb">
            <a:extLst>
              <a:ext uri="{FF2B5EF4-FFF2-40B4-BE49-F238E27FC236}">
                <a16:creationId xmlns:a16="http://schemas.microsoft.com/office/drawing/2014/main" id="{E07F8528-7263-1B0F-0E06-A975919D4801}"/>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7" name="Rectangle 29">
            <a:extLst>
              <a:ext uri="{FF2B5EF4-FFF2-40B4-BE49-F238E27FC236}">
                <a16:creationId xmlns:a16="http://schemas.microsoft.com/office/drawing/2014/main" id="{303523CB-1135-6BD7-7158-2A73515F924E}"/>
              </a:ext>
            </a:extLst>
          </p:cNvPr>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a:lvl1pPr>
          </a:lstStyle>
          <a:p>
            <a:pPr>
              <a:defRPr/>
            </a:pPr>
            <a:r>
              <a:rPr lang="en-US" altLang="en-US"/>
              <a:t>Copyright © 2007 Ramez Elmasri and Shamkant B. Navathe</a:t>
            </a:r>
          </a:p>
        </p:txBody>
      </p:sp>
    </p:spTree>
    <p:extLst>
      <p:ext uri="{BB962C8B-B14F-4D97-AF65-F5344CB8AC3E}">
        <p14:creationId xmlns:p14="http://schemas.microsoft.com/office/powerpoint/2010/main" val="350114412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EC329420-1531-A84B-A6B0-30EC540A02CA}"/>
              </a:ext>
            </a:extLst>
          </p:cNvPr>
          <p:cNvSpPr>
            <a:spLocks noGrp="1" noChangeArrowheads="1"/>
          </p:cNvSpPr>
          <p:nvPr>
            <p:ph type="sldNum" sz="quarter" idx="10"/>
          </p:nvPr>
        </p:nvSpPr>
        <p:spPr>
          <a:ln/>
        </p:spPr>
        <p:txBody>
          <a:bodyPr/>
          <a:lstStyle>
            <a:lvl1pPr>
              <a:defRPr/>
            </a:lvl1pPr>
          </a:lstStyle>
          <a:p>
            <a:pPr>
              <a:defRPr/>
            </a:pPr>
            <a:r>
              <a:rPr lang="en-US" altLang="en-US"/>
              <a:t>Slide 1- </a:t>
            </a:r>
            <a:fld id="{67A03192-DB13-4447-BC97-5AE7122B18E4}" type="slidenum">
              <a:rPr lang="en-US" altLang="en-US" smtClean="0"/>
              <a:pPr>
                <a:defRPr/>
              </a:pPr>
              <a:t>‹#›</a:t>
            </a:fld>
            <a:endParaRPr lang="en-CA" altLang="en-US"/>
          </a:p>
        </p:txBody>
      </p:sp>
    </p:spTree>
    <p:extLst>
      <p:ext uri="{BB962C8B-B14F-4D97-AF65-F5344CB8AC3E}">
        <p14:creationId xmlns:p14="http://schemas.microsoft.com/office/powerpoint/2010/main" val="684117661"/>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0B8E06ED-F911-94ED-4E5C-463760A93ECB}"/>
              </a:ext>
            </a:extLst>
          </p:cNvPr>
          <p:cNvSpPr>
            <a:spLocks noGrp="1" noChangeArrowheads="1"/>
          </p:cNvSpPr>
          <p:nvPr>
            <p:ph type="sldNum" sz="quarter" idx="10"/>
          </p:nvPr>
        </p:nvSpPr>
        <p:spPr>
          <a:ln/>
        </p:spPr>
        <p:txBody>
          <a:bodyPr/>
          <a:lstStyle>
            <a:lvl1pPr>
              <a:defRPr/>
            </a:lvl1pPr>
          </a:lstStyle>
          <a:p>
            <a:pPr>
              <a:defRPr/>
            </a:pPr>
            <a:r>
              <a:rPr lang="en-US" altLang="en-US"/>
              <a:t>Slide 1- </a:t>
            </a:r>
            <a:fld id="{2F6ED850-C016-4DB1-8097-1499B10040FA}" type="slidenum">
              <a:rPr lang="en-US" altLang="en-US" smtClean="0"/>
              <a:pPr>
                <a:defRPr/>
              </a:pPr>
              <a:t>‹#›</a:t>
            </a:fld>
            <a:endParaRPr lang="en-CA" altLang="en-US"/>
          </a:p>
        </p:txBody>
      </p:sp>
    </p:spTree>
    <p:extLst>
      <p:ext uri="{BB962C8B-B14F-4D97-AF65-F5344CB8AC3E}">
        <p14:creationId xmlns:p14="http://schemas.microsoft.com/office/powerpoint/2010/main" val="38465437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450C102C-D16A-45DB-0A32-4A538B0C8C4C}"/>
              </a:ext>
            </a:extLst>
          </p:cNvPr>
          <p:cNvSpPr>
            <a:spLocks noGrp="1" noChangeArrowheads="1"/>
          </p:cNvSpPr>
          <p:nvPr>
            <p:ph type="sldNum" sz="quarter" idx="10"/>
          </p:nvPr>
        </p:nvSpPr>
        <p:spPr>
          <a:ln/>
        </p:spPr>
        <p:txBody>
          <a:bodyPr/>
          <a:lstStyle>
            <a:lvl1pPr>
              <a:defRPr/>
            </a:lvl1pPr>
          </a:lstStyle>
          <a:p>
            <a:pPr>
              <a:defRPr/>
            </a:pPr>
            <a:r>
              <a:rPr lang="en-US" altLang="en-US"/>
              <a:t>Slide 1- </a:t>
            </a:r>
            <a:fld id="{61DE0708-59F2-4FF3-9BE3-B54480D60AA3}" type="slidenum">
              <a:rPr lang="en-US" altLang="en-US" smtClean="0"/>
              <a:pPr>
                <a:defRPr/>
              </a:pPr>
              <a:t>‹#›</a:t>
            </a:fld>
            <a:endParaRPr lang="en-CA" altLang="en-US"/>
          </a:p>
        </p:txBody>
      </p:sp>
    </p:spTree>
    <p:extLst>
      <p:ext uri="{BB962C8B-B14F-4D97-AF65-F5344CB8AC3E}">
        <p14:creationId xmlns:p14="http://schemas.microsoft.com/office/powerpoint/2010/main" val="189763132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a16="http://schemas.microsoft.com/office/drawing/2014/main" id="{219F5300-6394-284F-9A1B-725931DF9EE2}"/>
              </a:ext>
            </a:extLst>
          </p:cNvPr>
          <p:cNvSpPr>
            <a:spLocks noGrp="1" noChangeArrowheads="1"/>
          </p:cNvSpPr>
          <p:nvPr>
            <p:ph type="sldNum" sz="quarter" idx="10"/>
          </p:nvPr>
        </p:nvSpPr>
        <p:spPr>
          <a:ln/>
        </p:spPr>
        <p:txBody>
          <a:bodyPr/>
          <a:lstStyle>
            <a:lvl1pPr>
              <a:defRPr/>
            </a:lvl1pPr>
          </a:lstStyle>
          <a:p>
            <a:pPr>
              <a:defRPr/>
            </a:pPr>
            <a:r>
              <a:rPr lang="en-US" altLang="en-US"/>
              <a:t>Slide 1- </a:t>
            </a:r>
            <a:fld id="{08C0C593-18D3-4ED3-8D7B-5A67F5264059}" type="slidenum">
              <a:rPr lang="en-US" altLang="en-US" smtClean="0"/>
              <a:pPr>
                <a:defRPr/>
              </a:pPr>
              <a:t>‹#›</a:t>
            </a:fld>
            <a:endParaRPr lang="en-CA" altLang="en-US"/>
          </a:p>
        </p:txBody>
      </p:sp>
    </p:spTree>
    <p:extLst>
      <p:ext uri="{BB962C8B-B14F-4D97-AF65-F5344CB8AC3E}">
        <p14:creationId xmlns:p14="http://schemas.microsoft.com/office/powerpoint/2010/main" val="14967425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C0EF21A3-7011-7E6A-7246-EE4EC03A578B}"/>
              </a:ext>
            </a:extLst>
          </p:cNvPr>
          <p:cNvSpPr>
            <a:spLocks noGrp="1" noChangeArrowheads="1"/>
          </p:cNvSpPr>
          <p:nvPr>
            <p:ph type="sldNum" sz="quarter" idx="10"/>
          </p:nvPr>
        </p:nvSpPr>
        <p:spPr>
          <a:ln/>
        </p:spPr>
        <p:txBody>
          <a:bodyPr/>
          <a:lstStyle>
            <a:lvl1pPr>
              <a:defRPr/>
            </a:lvl1pPr>
          </a:lstStyle>
          <a:p>
            <a:pPr>
              <a:defRPr/>
            </a:pPr>
            <a:r>
              <a:rPr lang="en-US" altLang="en-US"/>
              <a:t>Slide 1- </a:t>
            </a:r>
            <a:fld id="{FA5805DB-9AE0-4583-89BD-71169096536F}" type="slidenum">
              <a:rPr lang="en-US" altLang="en-US" smtClean="0"/>
              <a:pPr>
                <a:defRPr/>
              </a:pPr>
              <a:t>‹#›</a:t>
            </a:fld>
            <a:endParaRPr lang="en-CA" altLang="en-US"/>
          </a:p>
        </p:txBody>
      </p:sp>
    </p:spTree>
    <p:extLst>
      <p:ext uri="{BB962C8B-B14F-4D97-AF65-F5344CB8AC3E}">
        <p14:creationId xmlns:p14="http://schemas.microsoft.com/office/powerpoint/2010/main" val="25873608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70943850-3CF4-F5F7-30E9-86335B36CD23}"/>
              </a:ext>
            </a:extLst>
          </p:cNvPr>
          <p:cNvSpPr>
            <a:spLocks noGrp="1" noChangeArrowheads="1"/>
          </p:cNvSpPr>
          <p:nvPr>
            <p:ph type="sldNum" sz="quarter" idx="10"/>
          </p:nvPr>
        </p:nvSpPr>
        <p:spPr>
          <a:ln/>
        </p:spPr>
        <p:txBody>
          <a:bodyPr/>
          <a:lstStyle>
            <a:lvl1pPr>
              <a:defRPr/>
            </a:lvl1pPr>
          </a:lstStyle>
          <a:p>
            <a:pPr>
              <a:defRPr/>
            </a:pPr>
            <a:r>
              <a:rPr lang="en-US" altLang="en-US"/>
              <a:t>Slide 1- </a:t>
            </a:r>
            <a:fld id="{B8009124-745B-473D-981D-BD58ED0175FD}" type="slidenum">
              <a:rPr lang="en-US" altLang="en-US" smtClean="0"/>
              <a:pPr>
                <a:defRPr/>
              </a:pPr>
              <a:t>‹#›</a:t>
            </a:fld>
            <a:endParaRPr lang="en-CA" altLang="en-US"/>
          </a:p>
        </p:txBody>
      </p:sp>
    </p:spTree>
    <p:extLst>
      <p:ext uri="{BB962C8B-B14F-4D97-AF65-F5344CB8AC3E}">
        <p14:creationId xmlns:p14="http://schemas.microsoft.com/office/powerpoint/2010/main" val="230879109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19297E05-B7F8-937C-A4A3-D6697DB7C355}"/>
              </a:ext>
            </a:extLst>
          </p:cNvPr>
          <p:cNvSpPr>
            <a:spLocks noGrp="1" noChangeArrowheads="1"/>
          </p:cNvSpPr>
          <p:nvPr>
            <p:ph type="sldNum" sz="quarter" idx="10"/>
          </p:nvPr>
        </p:nvSpPr>
        <p:spPr>
          <a:ln/>
        </p:spPr>
        <p:txBody>
          <a:bodyPr/>
          <a:lstStyle>
            <a:lvl1pPr>
              <a:defRPr/>
            </a:lvl1pPr>
          </a:lstStyle>
          <a:p>
            <a:pPr>
              <a:defRPr/>
            </a:pPr>
            <a:r>
              <a:rPr lang="en-US" altLang="en-US"/>
              <a:t>Slide 1- </a:t>
            </a:r>
            <a:fld id="{E5FB0AA5-CD3D-4496-80C5-D4D1ABE20E3A}" type="slidenum">
              <a:rPr lang="en-US" altLang="en-US" smtClean="0"/>
              <a:pPr>
                <a:defRPr/>
              </a:pPr>
              <a:t>‹#›</a:t>
            </a:fld>
            <a:endParaRPr lang="en-CA" altLang="en-US"/>
          </a:p>
        </p:txBody>
      </p:sp>
    </p:spTree>
    <p:extLst>
      <p:ext uri="{BB962C8B-B14F-4D97-AF65-F5344CB8AC3E}">
        <p14:creationId xmlns:p14="http://schemas.microsoft.com/office/powerpoint/2010/main" val="242964998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5E39AD8C-1D24-907F-AD9D-65FA7525A680}"/>
              </a:ext>
            </a:extLst>
          </p:cNvPr>
          <p:cNvSpPr>
            <a:spLocks noGrp="1" noChangeArrowheads="1"/>
          </p:cNvSpPr>
          <p:nvPr>
            <p:ph type="sldNum" sz="quarter" idx="10"/>
          </p:nvPr>
        </p:nvSpPr>
        <p:spPr>
          <a:ln/>
        </p:spPr>
        <p:txBody>
          <a:bodyPr/>
          <a:lstStyle>
            <a:lvl1pPr>
              <a:defRPr/>
            </a:lvl1pPr>
          </a:lstStyle>
          <a:p>
            <a:pPr>
              <a:defRPr/>
            </a:pPr>
            <a:r>
              <a:rPr lang="en-US" altLang="en-US"/>
              <a:t>Slide 1- </a:t>
            </a:r>
            <a:fld id="{C7D137EC-F656-4FBD-AA2B-34D2308E0723}" type="slidenum">
              <a:rPr lang="en-US" altLang="en-US" smtClean="0"/>
              <a:pPr>
                <a:defRPr/>
              </a:pPr>
              <a:t>‹#›</a:t>
            </a:fld>
            <a:endParaRPr lang="en-CA" altLang="en-US"/>
          </a:p>
        </p:txBody>
      </p:sp>
    </p:spTree>
    <p:extLst>
      <p:ext uri="{BB962C8B-B14F-4D97-AF65-F5344CB8AC3E}">
        <p14:creationId xmlns:p14="http://schemas.microsoft.com/office/powerpoint/2010/main" val="499591731"/>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37F03172-BE07-767E-6B9D-259135F1EB31}"/>
              </a:ext>
            </a:extLst>
          </p:cNvPr>
          <p:cNvSpPr>
            <a:spLocks noGrp="1" noChangeArrowheads="1"/>
          </p:cNvSpPr>
          <p:nvPr>
            <p:ph type="sldNum" sz="quarter" idx="10"/>
          </p:nvPr>
        </p:nvSpPr>
        <p:spPr>
          <a:ln/>
        </p:spPr>
        <p:txBody>
          <a:bodyPr/>
          <a:lstStyle>
            <a:lvl1pPr>
              <a:defRPr/>
            </a:lvl1pPr>
          </a:lstStyle>
          <a:p>
            <a:pPr>
              <a:defRPr/>
            </a:pPr>
            <a:r>
              <a:rPr lang="en-US" altLang="en-US"/>
              <a:t>Slide 1- </a:t>
            </a:r>
            <a:fld id="{7EB76277-2BC5-44D9-AE3A-70393A268E42}" type="slidenum">
              <a:rPr lang="en-US" altLang="en-US" smtClean="0"/>
              <a:pPr>
                <a:defRPr/>
              </a:pPr>
              <a:t>‹#›</a:t>
            </a:fld>
            <a:endParaRPr lang="en-CA" altLang="en-US"/>
          </a:p>
        </p:txBody>
      </p:sp>
    </p:spTree>
    <p:extLst>
      <p:ext uri="{BB962C8B-B14F-4D97-AF65-F5344CB8AC3E}">
        <p14:creationId xmlns:p14="http://schemas.microsoft.com/office/powerpoint/2010/main" val="105242529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47A744BD-2CE3-2032-314E-72820391D0EF}"/>
              </a:ext>
            </a:extLst>
          </p:cNvPr>
          <p:cNvSpPr>
            <a:spLocks noGrp="1" noChangeArrowheads="1"/>
          </p:cNvSpPr>
          <p:nvPr>
            <p:ph type="sldNum" sz="quarter" idx="10"/>
          </p:nvPr>
        </p:nvSpPr>
        <p:spPr>
          <a:ln/>
        </p:spPr>
        <p:txBody>
          <a:bodyPr/>
          <a:lstStyle>
            <a:lvl1pPr>
              <a:defRPr/>
            </a:lvl1pPr>
          </a:lstStyle>
          <a:p>
            <a:pPr>
              <a:defRPr/>
            </a:pPr>
            <a:r>
              <a:rPr lang="en-US" altLang="en-US"/>
              <a:t>Slide 1- </a:t>
            </a:r>
            <a:fld id="{8925E3DE-EDD4-4881-A569-15E5CDC364FB}" type="slidenum">
              <a:rPr lang="en-US" altLang="en-US" smtClean="0"/>
              <a:pPr>
                <a:defRPr/>
              </a:pPr>
              <a:t>‹#›</a:t>
            </a:fld>
            <a:endParaRPr lang="en-CA" altLang="en-US"/>
          </a:p>
        </p:txBody>
      </p:sp>
    </p:spTree>
    <p:extLst>
      <p:ext uri="{BB962C8B-B14F-4D97-AF65-F5344CB8AC3E}">
        <p14:creationId xmlns:p14="http://schemas.microsoft.com/office/powerpoint/2010/main" val="198302028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a:extLst>
              <a:ext uri="{FF2B5EF4-FFF2-40B4-BE49-F238E27FC236}">
                <a16:creationId xmlns:a16="http://schemas.microsoft.com/office/drawing/2014/main" id="{EA84763B-960C-685A-E4E2-8475D63EB760}"/>
              </a:ext>
            </a:extLst>
          </p:cNvPr>
          <p:cNvGrpSpPr>
            <a:grpSpLocks/>
          </p:cNvGrpSpPr>
          <p:nvPr userDrawn="1"/>
        </p:nvGrpSpPr>
        <p:grpSpPr bwMode="auto">
          <a:xfrm>
            <a:off x="8936038" y="1449388"/>
            <a:ext cx="207962" cy="5408612"/>
            <a:chOff x="5606" y="889"/>
            <a:chExt cx="154" cy="3431"/>
          </a:xfrm>
        </p:grpSpPr>
        <p:sp>
          <p:nvSpPr>
            <p:cNvPr id="1032" name="Rectangle 38">
              <a:extLst>
                <a:ext uri="{FF2B5EF4-FFF2-40B4-BE49-F238E27FC236}">
                  <a16:creationId xmlns:a16="http://schemas.microsoft.com/office/drawing/2014/main" id="{88FB8F22-DEA4-F1E7-D73E-58042AEBD06A}"/>
                </a:ext>
              </a:extLst>
            </p:cNvPr>
            <p:cNvSpPr>
              <a:spLocks noChangeArrowheads="1"/>
            </p:cNvSpPr>
            <p:nvPr userDrawn="1"/>
          </p:nvSpPr>
          <p:spPr bwMode="gray">
            <a:xfrm flipH="1">
              <a:off x="5685" y="889"/>
              <a:ext cx="75" cy="3431"/>
            </a:xfrm>
            <a:prstGeom prst="rect">
              <a:avLst/>
            </a:prstGeom>
            <a:solidFill>
              <a:srgbClr val="677228"/>
            </a:solidFill>
            <a:ln>
              <a:noFill/>
            </a:ln>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a:latin typeface="Tahoma" panose="020B0604030504040204" pitchFamily="34" charset="0"/>
                <a:ea typeface="+mn-ea"/>
              </a:endParaRPr>
            </a:p>
          </p:txBody>
        </p:sp>
        <p:grpSp>
          <p:nvGrpSpPr>
            <p:cNvPr id="1033" name="Group 44">
              <a:extLst>
                <a:ext uri="{FF2B5EF4-FFF2-40B4-BE49-F238E27FC236}">
                  <a16:creationId xmlns:a16="http://schemas.microsoft.com/office/drawing/2014/main" id="{BA00EDA1-C454-90E4-0C14-BF5E115467EB}"/>
                </a:ext>
              </a:extLst>
            </p:cNvPr>
            <p:cNvGrpSpPr>
              <a:grpSpLocks/>
            </p:cNvGrpSpPr>
            <p:nvPr userDrawn="1"/>
          </p:nvGrpSpPr>
          <p:grpSpPr bwMode="auto">
            <a:xfrm>
              <a:off x="5606" y="889"/>
              <a:ext cx="106" cy="3431"/>
              <a:chOff x="5606" y="889"/>
              <a:chExt cx="106" cy="3431"/>
            </a:xfrm>
          </p:grpSpPr>
          <p:sp>
            <p:nvSpPr>
              <p:cNvPr id="1034" name="Rectangle 43">
                <a:extLst>
                  <a:ext uri="{FF2B5EF4-FFF2-40B4-BE49-F238E27FC236}">
                    <a16:creationId xmlns:a16="http://schemas.microsoft.com/office/drawing/2014/main" id="{1BB63D7A-2CCC-4954-EA72-5F293AA5DC5D}"/>
                  </a:ext>
                </a:extLst>
              </p:cNvPr>
              <p:cNvSpPr>
                <a:spLocks noChangeArrowheads="1"/>
              </p:cNvSpPr>
              <p:nvPr userDrawn="1"/>
            </p:nvSpPr>
            <p:spPr bwMode="gray">
              <a:xfrm rot="10800000" flipH="1">
                <a:off x="5606" y="889"/>
                <a:ext cx="58" cy="3431"/>
              </a:xfrm>
              <a:prstGeom prst="rect">
                <a:avLst/>
              </a:prstGeom>
              <a:solidFill>
                <a:schemeClr val="tx2"/>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a:latin typeface="Tahoma" panose="020B0604030504040204" pitchFamily="34" charset="0"/>
                  <a:ea typeface="+mn-ea"/>
                </a:endParaRPr>
              </a:p>
            </p:txBody>
          </p:sp>
          <p:sp>
            <p:nvSpPr>
              <p:cNvPr id="1035" name="Rectangle 32">
                <a:extLst>
                  <a:ext uri="{FF2B5EF4-FFF2-40B4-BE49-F238E27FC236}">
                    <a16:creationId xmlns:a16="http://schemas.microsoft.com/office/drawing/2014/main" id="{2C83EDDB-8E76-85D1-CAC4-0A59492F8E86}"/>
                  </a:ext>
                </a:extLst>
              </p:cNvPr>
              <p:cNvSpPr>
                <a:spLocks noChangeArrowheads="1"/>
              </p:cNvSpPr>
              <p:nvPr userDrawn="1"/>
            </p:nvSpPr>
            <p:spPr bwMode="gray">
              <a:xfrm rot="10800000" flipH="1">
                <a:off x="5654" y="889"/>
                <a:ext cx="58" cy="3431"/>
              </a:xfrm>
              <a:prstGeom prst="rect">
                <a:avLst/>
              </a:prstGeom>
              <a:solidFill>
                <a:srgbClr val="990033"/>
              </a:solidFill>
              <a:ln>
                <a:noFill/>
              </a:ln>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a:latin typeface="Tahoma" panose="020B0604030504040204" pitchFamily="34" charset="0"/>
                  <a:ea typeface="+mn-ea"/>
                </a:endParaRPr>
              </a:p>
            </p:txBody>
          </p:sp>
        </p:grpSp>
      </p:grpSp>
      <p:sp>
        <p:nvSpPr>
          <p:cNvPr id="1027" name="Rectangle 37">
            <a:extLst>
              <a:ext uri="{FF2B5EF4-FFF2-40B4-BE49-F238E27FC236}">
                <a16:creationId xmlns:a16="http://schemas.microsoft.com/office/drawing/2014/main" id="{EC041BF2-89A9-05FD-19F8-2EEAB15B099A}"/>
              </a:ext>
            </a:extLst>
          </p:cNvPr>
          <p:cNvSpPr>
            <a:spLocks noChangeArrowheads="1"/>
          </p:cNvSpPr>
          <p:nvPr userDrawn="1"/>
        </p:nvSpPr>
        <p:spPr bwMode="gray">
          <a:xfrm rot="-5400000">
            <a:off x="3845719" y="-3845719"/>
            <a:ext cx="1449388" cy="9140825"/>
          </a:xfrm>
          <a:prstGeom prst="rect">
            <a:avLst/>
          </a:prstGeom>
          <a:solidFill>
            <a:srgbClr val="677228">
              <a:alpha val="36078"/>
            </a:srgbClr>
          </a:solidFill>
          <a:ln>
            <a:noFill/>
          </a:ln>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a:latin typeface="Tahoma" panose="020B0604030504040204" pitchFamily="34" charset="0"/>
              <a:ea typeface="+mn-ea"/>
            </a:endParaRPr>
          </a:p>
        </p:txBody>
      </p:sp>
      <p:sp>
        <p:nvSpPr>
          <p:cNvPr id="1028" name="Rectangle 9">
            <a:extLst>
              <a:ext uri="{FF2B5EF4-FFF2-40B4-BE49-F238E27FC236}">
                <a16:creationId xmlns:a16="http://schemas.microsoft.com/office/drawing/2014/main" id="{AE32C76E-DD35-2428-E985-30F19DB2BEE8}"/>
              </a:ext>
            </a:extLst>
          </p:cNvPr>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a:extLst>
              <a:ext uri="{FF2B5EF4-FFF2-40B4-BE49-F238E27FC236}">
                <a16:creationId xmlns:a16="http://schemas.microsoft.com/office/drawing/2014/main" id="{2DA52822-5B3A-B330-49B3-AC50C0C80D58}"/>
              </a:ext>
            </a:extLst>
          </p:cNvPr>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solidFill>
                  <a:srgbClr val="990033"/>
                </a:solidFill>
              </a:defRPr>
            </a:lvl1pPr>
          </a:lstStyle>
          <a:p>
            <a:pPr>
              <a:defRPr/>
            </a:pPr>
            <a:r>
              <a:rPr lang="en-US" altLang="en-US"/>
              <a:t>Slide 1- </a:t>
            </a:r>
            <a:fld id="{C6AF0E24-5C6B-48FC-8516-6732F4FD8325}" type="slidenum">
              <a:rPr lang="en-US" altLang="en-US" smtClean="0"/>
              <a:pPr>
                <a:defRPr/>
              </a:pPr>
              <a:t>‹#›</a:t>
            </a:fld>
            <a:endParaRPr lang="en-CA" altLang="en-US"/>
          </a:p>
        </p:txBody>
      </p:sp>
      <p:sp>
        <p:nvSpPr>
          <p:cNvPr id="1030" name="Rectangle 21">
            <a:extLst>
              <a:ext uri="{FF2B5EF4-FFF2-40B4-BE49-F238E27FC236}">
                <a16:creationId xmlns:a16="http://schemas.microsoft.com/office/drawing/2014/main" id="{219FD734-6A9F-0DE1-8017-33A56477511A}"/>
              </a:ext>
            </a:extLst>
          </p:cNvPr>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a:extLst>
              <a:ext uri="{FF2B5EF4-FFF2-40B4-BE49-F238E27FC236}">
                <a16:creationId xmlns:a16="http://schemas.microsoft.com/office/drawing/2014/main" id="{E6E4CD76-28E5-2020-A675-80A7EB02FFE6}"/>
              </a:ext>
            </a:extLst>
          </p:cNvPr>
          <p:cNvSpPr>
            <a:spLocks noChangeArrowheads="1"/>
          </p:cNvSpPr>
          <p:nvPr/>
        </p:nvSpPr>
        <p:spPr bwMode="auto">
          <a:xfrm>
            <a:off x="838200" y="6397625"/>
            <a:ext cx="4495800" cy="457200"/>
          </a:xfrm>
          <a:prstGeom prst="rect">
            <a:avLst/>
          </a:prstGeom>
          <a:noFill/>
          <a:ln>
            <a:noFill/>
          </a:ln>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90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3804"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j-cs"/>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40F4260-D796-2E8D-5B29-E8F23CFE8285}"/>
              </a:ext>
            </a:extLst>
          </p:cNvPr>
          <p:cNvSpPr>
            <a:spLocks noGrp="1" noChangeArrowheads="1"/>
          </p:cNvSpPr>
          <p:nvPr>
            <p:ph type="title"/>
          </p:nvPr>
        </p:nvSpPr>
        <p:spPr/>
        <p:txBody>
          <a:bodyPr/>
          <a:lstStyle/>
          <a:p>
            <a:r>
              <a:rPr lang="en-US" altLang="tr-TR"/>
              <a:t>Course Outline</a:t>
            </a:r>
            <a:endParaRPr lang="tr-TR" altLang="tr-TR"/>
          </a:p>
        </p:txBody>
      </p:sp>
      <p:sp>
        <p:nvSpPr>
          <p:cNvPr id="5123" name="Slide Number Placeholder 2">
            <a:extLst>
              <a:ext uri="{FF2B5EF4-FFF2-40B4-BE49-F238E27FC236}">
                <a16:creationId xmlns:a16="http://schemas.microsoft.com/office/drawing/2014/main" id="{980E21F6-91DB-3F84-01C5-EDC216E962F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2CDE74F8-5E32-45D7-BF4B-111706CDB912}" type="slidenum">
              <a:rPr lang="en-US" altLang="en-US" sz="1400" smtClean="0">
                <a:solidFill>
                  <a:srgbClr val="990033"/>
                </a:solidFill>
              </a:rPr>
              <a:pPr>
                <a:spcBef>
                  <a:spcPct val="0"/>
                </a:spcBef>
                <a:buClrTx/>
                <a:buSzTx/>
                <a:buFontTx/>
                <a:buNone/>
              </a:pPr>
              <a:t>1</a:t>
            </a:fld>
            <a:endParaRPr lang="en-CA" altLang="en-US" sz="1400">
              <a:solidFill>
                <a:srgbClr val="990033"/>
              </a:solidFill>
            </a:endParaRPr>
          </a:p>
        </p:txBody>
      </p:sp>
      <p:sp>
        <p:nvSpPr>
          <p:cNvPr id="5" name="Content Placeholder 2">
            <a:extLst>
              <a:ext uri="{FF2B5EF4-FFF2-40B4-BE49-F238E27FC236}">
                <a16:creationId xmlns:a16="http://schemas.microsoft.com/office/drawing/2014/main" id="{696F0352-14E6-DA0D-51B9-777FBD07D200}"/>
              </a:ext>
            </a:extLst>
          </p:cNvPr>
          <p:cNvSpPr txBox="1">
            <a:spLocks/>
          </p:cNvSpPr>
          <p:nvPr/>
        </p:nvSpPr>
        <p:spPr>
          <a:xfrm>
            <a:off x="239713" y="1600200"/>
            <a:ext cx="8294687" cy="4572000"/>
          </a:xfrm>
          <a:prstGeom prst="rect">
            <a:avLst/>
          </a:prstGeom>
        </p:spPr>
        <p:txBody>
          <a:bodyPr/>
          <a:lst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a:defRPr/>
            </a:pPr>
            <a:r>
              <a:rPr lang="en-US" kern="0" dirty="0">
                <a:ea typeface="+mn-ea"/>
              </a:rPr>
              <a:t>CSE344 - Database Systems</a:t>
            </a:r>
          </a:p>
          <a:p>
            <a:pPr>
              <a:defRPr/>
            </a:pPr>
            <a:r>
              <a:rPr lang="en-US" kern="0" dirty="0">
                <a:ea typeface="+mn-ea"/>
              </a:rPr>
              <a:t>Prerequisite: There is no prerequisite for the course.</a:t>
            </a:r>
          </a:p>
          <a:p>
            <a:pPr>
              <a:defRPr/>
            </a:pPr>
            <a:r>
              <a:rPr lang="en-US" kern="0" dirty="0">
                <a:ea typeface="+mn-ea"/>
              </a:rPr>
              <a:t>Attendance: A minimum of 70% attendance to the lecture and laboratory hours is compulsory. Violation of this rule will result in an F2 grade.</a:t>
            </a:r>
          </a:p>
          <a:p>
            <a:pPr>
              <a:defRPr/>
            </a:pPr>
            <a:r>
              <a:rPr lang="en-US" kern="0" dirty="0">
                <a:ea typeface="+mn-ea"/>
              </a:rPr>
              <a:t>Instructors: Prof. Dr. Murat Hacıömeroğlu (</a:t>
            </a:r>
            <a:r>
              <a:rPr lang="en-US" kern="0" dirty="0" err="1">
                <a:ea typeface="+mn-ea"/>
              </a:rPr>
              <a:t>mhaciomeroglu@baskent.edu.tr</a:t>
            </a:r>
            <a:r>
              <a:rPr lang="en-US" kern="0" dirty="0">
                <a:ea typeface="+mn-ea"/>
              </a:rPr>
              <a:t>) </a:t>
            </a:r>
          </a:p>
          <a:p>
            <a:pPr>
              <a:defRPr/>
            </a:pPr>
            <a:endParaRPr lang="en-US" kern="0" dirty="0">
              <a:ea typeface="+mn-e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C4C5D312-A3F4-221A-985A-FB8A1C3AA774}"/>
              </a:ext>
            </a:extLst>
          </p:cNvPr>
          <p:cNvSpPr>
            <a:spLocks noGrp="1" noChangeArrowheads="1"/>
          </p:cNvSpPr>
          <p:nvPr>
            <p:ph type="title"/>
          </p:nvPr>
        </p:nvSpPr>
        <p:spPr/>
        <p:txBody>
          <a:bodyPr/>
          <a:lstStyle/>
          <a:p>
            <a:r>
              <a:rPr lang="en-US" altLang="tr-TR"/>
              <a:t>Real-time Databases</a:t>
            </a:r>
            <a:endParaRPr lang="tr-TR" altLang="tr-TR"/>
          </a:p>
        </p:txBody>
      </p:sp>
      <p:sp>
        <p:nvSpPr>
          <p:cNvPr id="18435" name="Content Placeholder 2">
            <a:extLst>
              <a:ext uri="{FF2B5EF4-FFF2-40B4-BE49-F238E27FC236}">
                <a16:creationId xmlns:a16="http://schemas.microsoft.com/office/drawing/2014/main" id="{4580B78B-D2AA-5357-791A-7A061E7C3569}"/>
              </a:ext>
            </a:extLst>
          </p:cNvPr>
          <p:cNvSpPr>
            <a:spLocks noGrp="1" noChangeArrowheads="1"/>
          </p:cNvSpPr>
          <p:nvPr>
            <p:ph idx="1"/>
          </p:nvPr>
        </p:nvSpPr>
        <p:spPr/>
        <p:txBody>
          <a:bodyPr/>
          <a:lstStyle/>
          <a:p>
            <a:r>
              <a:rPr lang="en-US" altLang="tr-TR">
                <a:solidFill>
                  <a:srgbClr val="0E0E0E"/>
                </a:solidFill>
                <a:latin typeface=".AppleSystemUIFont"/>
              </a:rPr>
              <a:t>A </a:t>
            </a:r>
            <a:r>
              <a:rPr lang="en-US" altLang="tr-TR" b="1">
                <a:solidFill>
                  <a:srgbClr val="0E0E0E"/>
                </a:solidFill>
                <a:latin typeface=".AppleSystemUIFont"/>
              </a:rPr>
              <a:t>real-time database (RTDB)</a:t>
            </a:r>
            <a:r>
              <a:rPr lang="en-US" altLang="tr-TR">
                <a:solidFill>
                  <a:srgbClr val="0E0E0E"/>
                </a:solidFill>
                <a:latin typeface=".AppleSystemUIFont"/>
              </a:rPr>
              <a:t> is designed to process transactions within strict time constraints. It is often used in applications where data updates and queries must be executed within predefined deadlines.</a:t>
            </a:r>
          </a:p>
          <a:p>
            <a:r>
              <a:rPr lang="en-US" altLang="tr-TR" b="1">
                <a:solidFill>
                  <a:srgbClr val="0E0E0E"/>
                </a:solidFill>
                <a:latin typeface=".AppleSystemUIFont"/>
              </a:rPr>
              <a:t>Use Cases:</a:t>
            </a:r>
          </a:p>
          <a:p>
            <a:pPr lvl="1"/>
            <a:r>
              <a:rPr lang="en-US" altLang="tr-TR" sz="2000">
                <a:solidFill>
                  <a:srgbClr val="0E0E0E"/>
                </a:solidFill>
                <a:latin typeface=".AppleSystemUIFont"/>
              </a:rPr>
              <a:t>Stock Trading Systems (e.g., monitoring stock prices in milliseconds)</a:t>
            </a:r>
          </a:p>
          <a:p>
            <a:pPr lvl="1"/>
            <a:r>
              <a:rPr lang="en-US" altLang="tr-TR" sz="2000">
                <a:solidFill>
                  <a:srgbClr val="0E0E0E"/>
                </a:solidFill>
                <a:latin typeface=".AppleSystemUIFont"/>
              </a:rPr>
              <a:t>Air Traffic Control Systems (e.g., tracking aircraft positions in real-time)</a:t>
            </a:r>
          </a:p>
          <a:p>
            <a:pPr lvl="1"/>
            <a:r>
              <a:rPr lang="en-US" altLang="tr-TR" sz="2000">
                <a:solidFill>
                  <a:srgbClr val="0E0E0E"/>
                </a:solidFill>
                <a:latin typeface=".AppleSystemUIFont"/>
              </a:rPr>
              <a:t>Industrial Automation (e.g., controlling robotic assembly lines)</a:t>
            </a:r>
          </a:p>
          <a:p>
            <a:pPr lvl="1"/>
            <a:r>
              <a:rPr lang="en-US" altLang="tr-TR" sz="2000">
                <a:solidFill>
                  <a:srgbClr val="0E0E0E"/>
                </a:solidFill>
                <a:latin typeface=".AppleSystemUIFont"/>
              </a:rPr>
              <a:t>Healthcare Monitoring (e.g., real-time patient vital signs)</a:t>
            </a:r>
          </a:p>
          <a:p>
            <a:endParaRPr lang="en-US" altLang="tr-TR">
              <a:solidFill>
                <a:srgbClr val="0E0E0E"/>
              </a:solidFill>
              <a:latin typeface=".AppleSystemUIFont"/>
            </a:endParaRPr>
          </a:p>
          <a:p>
            <a:endParaRPr lang="en-US" altLang="tr-TR">
              <a:solidFill>
                <a:srgbClr val="0E0E0E"/>
              </a:solidFill>
              <a:latin typeface=".AppleSystemUIFont"/>
            </a:endParaRPr>
          </a:p>
          <a:p>
            <a:pPr lvl="1"/>
            <a:endParaRPr lang="tr-TR" altLang="tr-TR"/>
          </a:p>
        </p:txBody>
      </p:sp>
      <p:sp>
        <p:nvSpPr>
          <p:cNvPr id="18436" name="Slide Number Placeholder 3">
            <a:extLst>
              <a:ext uri="{FF2B5EF4-FFF2-40B4-BE49-F238E27FC236}">
                <a16:creationId xmlns:a16="http://schemas.microsoft.com/office/drawing/2014/main" id="{FEFDEDB8-7EAF-0D82-98ED-FEE54227B9E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8E225886-5DB8-48B4-A790-20E163D78E4E}" type="slidenum">
              <a:rPr lang="en-US" altLang="en-US" sz="1400" smtClean="0">
                <a:solidFill>
                  <a:srgbClr val="990033"/>
                </a:solidFill>
              </a:rPr>
              <a:pPr>
                <a:spcBef>
                  <a:spcPct val="0"/>
                </a:spcBef>
                <a:buClrTx/>
                <a:buSzTx/>
                <a:buFontTx/>
                <a:buNone/>
              </a:pPr>
              <a:t>10</a:t>
            </a:fld>
            <a:endParaRPr lang="en-CA" altLang="en-US" sz="1400">
              <a:solidFill>
                <a:srgbClr val="990033"/>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E224658-6BBD-DD54-983D-A42A1787F037}"/>
              </a:ext>
            </a:extLst>
          </p:cNvPr>
          <p:cNvSpPr>
            <a:spLocks noGrp="1" noChangeArrowheads="1"/>
          </p:cNvSpPr>
          <p:nvPr>
            <p:ph type="title"/>
          </p:nvPr>
        </p:nvSpPr>
        <p:spPr/>
        <p:txBody>
          <a:bodyPr/>
          <a:lstStyle/>
          <a:p>
            <a:r>
              <a:rPr lang="en-US" altLang="tr-TR"/>
              <a:t>Real-time Databases - Examples</a:t>
            </a:r>
            <a:endParaRPr lang="tr-TR" altLang="tr-TR"/>
          </a:p>
        </p:txBody>
      </p:sp>
      <p:sp>
        <p:nvSpPr>
          <p:cNvPr id="19459" name="Content Placeholder 2">
            <a:extLst>
              <a:ext uri="{FF2B5EF4-FFF2-40B4-BE49-F238E27FC236}">
                <a16:creationId xmlns:a16="http://schemas.microsoft.com/office/drawing/2014/main" id="{E3CCFB14-564C-19D0-5844-BF3BD96AD6A7}"/>
              </a:ext>
            </a:extLst>
          </p:cNvPr>
          <p:cNvSpPr>
            <a:spLocks noGrp="1" noChangeArrowheads="1"/>
          </p:cNvSpPr>
          <p:nvPr>
            <p:ph idx="1"/>
          </p:nvPr>
        </p:nvSpPr>
        <p:spPr/>
        <p:txBody>
          <a:bodyPr/>
          <a:lstStyle/>
          <a:p>
            <a:r>
              <a:rPr lang="en-US" altLang="tr-TR" b="1">
                <a:solidFill>
                  <a:srgbClr val="0E0E0E"/>
                </a:solidFill>
                <a:latin typeface=".AppleSystemUIFont"/>
              </a:rPr>
              <a:t>Oracle TimesTen In-Memory Database</a:t>
            </a:r>
            <a:endParaRPr lang="en-US" altLang="tr-TR">
              <a:solidFill>
                <a:srgbClr val="0E0E0E"/>
              </a:solidFill>
              <a:latin typeface=".AppleSystemUIFont"/>
            </a:endParaRPr>
          </a:p>
          <a:p>
            <a:pPr lvl="1">
              <a:spcBef>
                <a:spcPts val="900"/>
              </a:spcBef>
            </a:pPr>
            <a:r>
              <a:rPr lang="en-US" altLang="tr-TR" b="1">
                <a:solidFill>
                  <a:srgbClr val="0E0E0E"/>
                </a:solidFill>
                <a:latin typeface=".AppleSystemUIFont"/>
              </a:rPr>
              <a:t>Type:</a:t>
            </a:r>
            <a:r>
              <a:rPr lang="en-US" altLang="tr-TR">
                <a:solidFill>
                  <a:srgbClr val="0E0E0E"/>
                </a:solidFill>
                <a:latin typeface=".AppleSystemUIFont"/>
              </a:rPr>
              <a:t> High-performance, in-memory relational database.</a:t>
            </a:r>
          </a:p>
          <a:p>
            <a:r>
              <a:rPr lang="en-US" altLang="tr-TR" b="1">
                <a:solidFill>
                  <a:srgbClr val="0E0E0E"/>
                </a:solidFill>
                <a:latin typeface=".AppleSystemUIFont"/>
              </a:rPr>
              <a:t>SAP HANA</a:t>
            </a:r>
            <a:endParaRPr lang="en-US" altLang="tr-TR">
              <a:solidFill>
                <a:srgbClr val="0E0E0E"/>
              </a:solidFill>
              <a:latin typeface=".AppleSystemUIFont"/>
            </a:endParaRPr>
          </a:p>
          <a:p>
            <a:pPr lvl="1">
              <a:spcBef>
                <a:spcPts val="900"/>
              </a:spcBef>
            </a:pPr>
            <a:r>
              <a:rPr lang="en-US" altLang="tr-TR" b="1">
                <a:solidFill>
                  <a:srgbClr val="0E0E0E"/>
                </a:solidFill>
                <a:latin typeface=".AppleSystemUIFont"/>
              </a:rPr>
              <a:t>Type:</a:t>
            </a:r>
            <a:r>
              <a:rPr lang="en-US" altLang="tr-TR">
                <a:solidFill>
                  <a:srgbClr val="0E0E0E"/>
                </a:solidFill>
                <a:latin typeface=".AppleSystemUIFont"/>
              </a:rPr>
              <a:t> In-memory, column-oriented database.</a:t>
            </a:r>
          </a:p>
          <a:p>
            <a:r>
              <a:rPr lang="en-US" altLang="tr-TR" b="1">
                <a:solidFill>
                  <a:srgbClr val="0E0E0E"/>
                </a:solidFill>
                <a:latin typeface=".AppleSystemUIFont"/>
              </a:rPr>
              <a:t>IBM Informix</a:t>
            </a:r>
            <a:endParaRPr lang="en-US" altLang="tr-TR">
              <a:solidFill>
                <a:srgbClr val="0E0E0E"/>
              </a:solidFill>
              <a:latin typeface=".AppleSystemUIFont"/>
            </a:endParaRPr>
          </a:p>
          <a:p>
            <a:pPr lvl="1">
              <a:spcBef>
                <a:spcPts val="900"/>
              </a:spcBef>
            </a:pPr>
            <a:r>
              <a:rPr lang="en-US" altLang="tr-TR" b="1">
                <a:solidFill>
                  <a:srgbClr val="0E0E0E"/>
                </a:solidFill>
                <a:latin typeface=".AppleSystemUIFont"/>
              </a:rPr>
              <a:t>Type:</a:t>
            </a:r>
            <a:r>
              <a:rPr lang="en-US" altLang="tr-TR">
                <a:solidFill>
                  <a:srgbClr val="0E0E0E"/>
                </a:solidFill>
                <a:latin typeface=".AppleSystemUIFont"/>
              </a:rPr>
              <a:t> Time-series and real-time database.</a:t>
            </a:r>
          </a:p>
          <a:p>
            <a:r>
              <a:rPr lang="en-US" altLang="tr-TR" b="1">
                <a:solidFill>
                  <a:srgbClr val="0E0E0E"/>
                </a:solidFill>
                <a:latin typeface=".AppleSystemUIFont"/>
              </a:rPr>
              <a:t>Microsoft Azure Cosmos DB</a:t>
            </a:r>
            <a:endParaRPr lang="en-US" altLang="tr-TR">
              <a:solidFill>
                <a:srgbClr val="0E0E0E"/>
              </a:solidFill>
              <a:latin typeface=".AppleSystemUIFont"/>
            </a:endParaRPr>
          </a:p>
          <a:p>
            <a:pPr lvl="1">
              <a:spcBef>
                <a:spcPts val="900"/>
              </a:spcBef>
            </a:pPr>
            <a:r>
              <a:rPr lang="en-US" altLang="tr-TR" b="1">
                <a:solidFill>
                  <a:srgbClr val="0E0E0E"/>
                </a:solidFill>
                <a:latin typeface=".AppleSystemUIFont"/>
              </a:rPr>
              <a:t>Type:</a:t>
            </a:r>
            <a:r>
              <a:rPr lang="en-US" altLang="tr-TR">
                <a:solidFill>
                  <a:srgbClr val="0E0E0E"/>
                </a:solidFill>
                <a:latin typeface=".AppleSystemUIFont"/>
              </a:rPr>
              <a:t> Globally distributed, NoSQL database.</a:t>
            </a:r>
          </a:p>
          <a:p>
            <a:endParaRPr lang="tr-TR" altLang="tr-TR"/>
          </a:p>
        </p:txBody>
      </p:sp>
      <p:sp>
        <p:nvSpPr>
          <p:cNvPr id="19460" name="Slide Number Placeholder 3">
            <a:extLst>
              <a:ext uri="{FF2B5EF4-FFF2-40B4-BE49-F238E27FC236}">
                <a16:creationId xmlns:a16="http://schemas.microsoft.com/office/drawing/2014/main" id="{5EAC43A3-194A-2DE3-00D7-01B249AD397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38C5078C-74B9-4C50-878B-13DDC1D2D91A}" type="slidenum">
              <a:rPr lang="en-US" altLang="en-US" sz="1400" smtClean="0">
                <a:solidFill>
                  <a:srgbClr val="990033"/>
                </a:solidFill>
              </a:rPr>
              <a:pPr>
                <a:spcBef>
                  <a:spcPct val="0"/>
                </a:spcBef>
                <a:buClrTx/>
                <a:buSzTx/>
                <a:buFontTx/>
                <a:buNone/>
              </a:pPr>
              <a:t>11</a:t>
            </a:fld>
            <a:endParaRPr lang="en-CA" altLang="en-US" sz="1400">
              <a:solidFill>
                <a:srgbClr val="990033"/>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F215B8E-C810-1CA0-804E-22E8318B44BF}"/>
              </a:ext>
            </a:extLst>
          </p:cNvPr>
          <p:cNvSpPr>
            <a:spLocks noGrp="1" noChangeArrowheads="1"/>
          </p:cNvSpPr>
          <p:nvPr>
            <p:ph type="title"/>
          </p:nvPr>
        </p:nvSpPr>
        <p:spPr/>
        <p:txBody>
          <a:bodyPr/>
          <a:lstStyle/>
          <a:p>
            <a:r>
              <a:rPr lang="en-US" altLang="en-US"/>
              <a:t>Recent Developments (1)</a:t>
            </a:r>
          </a:p>
        </p:txBody>
      </p:sp>
      <p:sp>
        <p:nvSpPr>
          <p:cNvPr id="3" name="Content Placeholder 2">
            <a:extLst>
              <a:ext uri="{FF2B5EF4-FFF2-40B4-BE49-F238E27FC236}">
                <a16:creationId xmlns:a16="http://schemas.microsoft.com/office/drawing/2014/main" id="{14EC10DF-2225-7CEB-C5FF-871EF62AEC03}"/>
              </a:ext>
            </a:extLst>
          </p:cNvPr>
          <p:cNvSpPr>
            <a:spLocks noGrp="1"/>
          </p:cNvSpPr>
          <p:nvPr>
            <p:ph idx="1"/>
          </p:nvPr>
        </p:nvSpPr>
        <p:spPr/>
        <p:txBody>
          <a:bodyPr/>
          <a:lstStyle/>
          <a:p>
            <a:pPr>
              <a:defRPr/>
            </a:pPr>
            <a:r>
              <a:rPr lang="en-US" dirty="0">
                <a:ea typeface="+mn-ea"/>
              </a:rPr>
              <a:t>Social Networks started capturing a lot of information about people and about communications among people-posts, tweets, photos, videos in systems such as:</a:t>
            </a:r>
          </a:p>
          <a:p>
            <a:pPr marL="0" indent="0">
              <a:buFont typeface="Wingdings" panose="05000000000000000000" pitchFamily="2" charset="2"/>
              <a:buNone/>
              <a:defRPr/>
            </a:pPr>
            <a:r>
              <a:rPr lang="en-US" dirty="0">
                <a:ea typeface="+mn-ea"/>
              </a:rPr>
              <a:t>- Facebook</a:t>
            </a:r>
          </a:p>
          <a:p>
            <a:pPr marL="0" indent="0">
              <a:buFont typeface="Wingdings" panose="05000000000000000000" pitchFamily="2" charset="2"/>
              <a:buNone/>
              <a:defRPr/>
            </a:pPr>
            <a:r>
              <a:rPr lang="en-US" dirty="0">
                <a:ea typeface="+mn-ea"/>
              </a:rPr>
              <a:t>- Twitter</a:t>
            </a:r>
          </a:p>
          <a:p>
            <a:pPr marL="0" indent="0">
              <a:buFont typeface="Wingdings" panose="05000000000000000000" pitchFamily="2" charset="2"/>
              <a:buNone/>
              <a:defRPr/>
            </a:pPr>
            <a:r>
              <a:rPr lang="en-US" dirty="0">
                <a:ea typeface="+mn-ea"/>
              </a:rPr>
              <a:t>- Linked-In</a:t>
            </a:r>
          </a:p>
          <a:p>
            <a:pPr>
              <a:defRPr/>
            </a:pPr>
            <a:r>
              <a:rPr lang="en-US" dirty="0">
                <a:ea typeface="+mn-ea"/>
              </a:rPr>
              <a:t>All of the above constitutes data</a:t>
            </a:r>
          </a:p>
          <a:p>
            <a:pPr>
              <a:defRPr/>
            </a:pPr>
            <a:r>
              <a:rPr lang="en-US" dirty="0">
                <a:ea typeface="+mn-ea"/>
              </a:rPr>
              <a:t>Search Engines- Google, Bing, Yahoo : collect their own repository of web pages for searching purposes</a:t>
            </a:r>
          </a:p>
        </p:txBody>
      </p:sp>
      <p:sp>
        <p:nvSpPr>
          <p:cNvPr id="20484" name="Slide Number Placeholder 3">
            <a:extLst>
              <a:ext uri="{FF2B5EF4-FFF2-40B4-BE49-F238E27FC236}">
                <a16:creationId xmlns:a16="http://schemas.microsoft.com/office/drawing/2014/main" id="{6BC58FEB-B6C6-F796-006F-704266993D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521E4E04-957F-4E55-BBBD-A2930CACA35F}" type="slidenum">
              <a:rPr lang="en-US" altLang="en-US" sz="1400" smtClean="0">
                <a:solidFill>
                  <a:srgbClr val="990033"/>
                </a:solidFill>
              </a:rPr>
              <a:pPr>
                <a:spcBef>
                  <a:spcPct val="0"/>
                </a:spcBef>
                <a:buClrTx/>
                <a:buSzTx/>
                <a:buFontTx/>
                <a:buNone/>
              </a:pPr>
              <a:t>12</a:t>
            </a:fld>
            <a:endParaRPr lang="en-CA" altLang="en-US" sz="1400">
              <a:solidFill>
                <a:srgbClr val="990033"/>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2C91FB9-9A11-0FBE-8E28-44D73709AA1C}"/>
              </a:ext>
            </a:extLst>
          </p:cNvPr>
          <p:cNvSpPr>
            <a:spLocks noGrp="1" noChangeArrowheads="1"/>
          </p:cNvSpPr>
          <p:nvPr>
            <p:ph type="title"/>
          </p:nvPr>
        </p:nvSpPr>
        <p:spPr/>
        <p:txBody>
          <a:bodyPr/>
          <a:lstStyle/>
          <a:p>
            <a:r>
              <a:rPr lang="en-US" altLang="en-US"/>
              <a:t>Recent Developments (2)</a:t>
            </a:r>
          </a:p>
        </p:txBody>
      </p:sp>
      <p:sp>
        <p:nvSpPr>
          <p:cNvPr id="21507" name="Content Placeholder 2">
            <a:extLst>
              <a:ext uri="{FF2B5EF4-FFF2-40B4-BE49-F238E27FC236}">
                <a16:creationId xmlns:a16="http://schemas.microsoft.com/office/drawing/2014/main" id="{CFF2C1A8-2E5B-0C65-9382-E5F2840ACB96}"/>
              </a:ext>
            </a:extLst>
          </p:cNvPr>
          <p:cNvSpPr>
            <a:spLocks noGrp="1" noChangeArrowheads="1"/>
          </p:cNvSpPr>
          <p:nvPr>
            <p:ph idx="1"/>
          </p:nvPr>
        </p:nvSpPr>
        <p:spPr/>
        <p:txBody>
          <a:bodyPr/>
          <a:lstStyle/>
          <a:p>
            <a:r>
              <a:rPr lang="en-US" altLang="en-US"/>
              <a:t>New Technologies are emerging from the so-called non-database software vendors to manage vast amounts of data generated on the web:</a:t>
            </a:r>
          </a:p>
          <a:p>
            <a:r>
              <a:rPr lang="en-US" altLang="en-US"/>
              <a:t>Big Data storage systems involving large clusters of distributed computers (Chapter 25)</a:t>
            </a:r>
          </a:p>
          <a:p>
            <a:r>
              <a:rPr lang="en-US" altLang="en-US"/>
              <a:t>NOSQL (Not Only SQL) systems (Chapter 24)</a:t>
            </a:r>
          </a:p>
          <a:p>
            <a:r>
              <a:rPr lang="en-US" altLang="en-US"/>
              <a:t>A large amount of data now resides on the “cloud” which means it is in huge data centers using thousands of machines.</a:t>
            </a:r>
          </a:p>
          <a:p>
            <a:pPr>
              <a:buFont typeface="Wingdings" panose="05000000000000000000" pitchFamily="2" charset="2"/>
              <a:buNone/>
            </a:pPr>
            <a:endParaRPr lang="en-US" altLang="en-US"/>
          </a:p>
        </p:txBody>
      </p:sp>
      <p:sp>
        <p:nvSpPr>
          <p:cNvPr id="21508" name="Slide Number Placeholder 3">
            <a:extLst>
              <a:ext uri="{FF2B5EF4-FFF2-40B4-BE49-F238E27FC236}">
                <a16:creationId xmlns:a16="http://schemas.microsoft.com/office/drawing/2014/main" id="{80A76F24-8A39-55BD-68D1-E8FC1575EDA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B5F9DE3A-84F0-4B3D-90F2-7532A0373447}" type="slidenum">
              <a:rPr lang="en-US" altLang="en-US" sz="1400" smtClean="0">
                <a:solidFill>
                  <a:srgbClr val="990033"/>
                </a:solidFill>
              </a:rPr>
              <a:pPr>
                <a:spcBef>
                  <a:spcPct val="0"/>
                </a:spcBef>
                <a:buClrTx/>
                <a:buSzTx/>
                <a:buFontTx/>
                <a:buNone/>
              </a:pPr>
              <a:t>13</a:t>
            </a:fld>
            <a:endParaRPr lang="en-CA" altLang="en-US" sz="1400">
              <a:solidFill>
                <a:srgbClr val="990033"/>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AF83FF30-61BE-A8BC-9431-A451DDB56C6C}"/>
              </a:ext>
            </a:extLst>
          </p:cNvPr>
          <p:cNvSpPr>
            <a:spLocks noGrp="1" noChangeArrowheads="1"/>
          </p:cNvSpPr>
          <p:nvPr>
            <p:ph type="title"/>
          </p:nvPr>
        </p:nvSpPr>
        <p:spPr/>
        <p:txBody>
          <a:bodyPr/>
          <a:lstStyle/>
          <a:p>
            <a:r>
              <a:rPr lang="tr-TR" altLang="tr-TR"/>
              <a:t>NoSQL Databases</a:t>
            </a:r>
          </a:p>
        </p:txBody>
      </p:sp>
      <p:pic>
        <p:nvPicPr>
          <p:cNvPr id="22531" name="Content Placeholder 2">
            <a:extLst>
              <a:ext uri="{FF2B5EF4-FFF2-40B4-BE49-F238E27FC236}">
                <a16:creationId xmlns:a16="http://schemas.microsoft.com/office/drawing/2014/main" id="{700AF7B2-8AC9-418E-1D67-C04FCB12CD20}"/>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562100"/>
            <a:ext cx="8445500" cy="4699000"/>
          </a:xfrm>
        </p:spPr>
      </p:pic>
      <p:sp>
        <p:nvSpPr>
          <p:cNvPr id="22532" name="Slide Number Placeholder 3">
            <a:extLst>
              <a:ext uri="{FF2B5EF4-FFF2-40B4-BE49-F238E27FC236}">
                <a16:creationId xmlns:a16="http://schemas.microsoft.com/office/drawing/2014/main" id="{D8E9AC43-8929-ED36-A803-9CE3503C379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063CA8D3-A50C-4223-ABF0-E8BCF5DB04BD}" type="slidenum">
              <a:rPr lang="en-US" altLang="en-US" sz="1400" smtClean="0">
                <a:solidFill>
                  <a:srgbClr val="990033"/>
                </a:solidFill>
              </a:rPr>
              <a:pPr>
                <a:spcBef>
                  <a:spcPct val="0"/>
                </a:spcBef>
                <a:buClrTx/>
                <a:buSzTx/>
                <a:buFontTx/>
                <a:buNone/>
              </a:pPr>
              <a:t>14</a:t>
            </a:fld>
            <a:endParaRPr lang="en-CA" altLang="en-US" sz="1400">
              <a:solidFill>
                <a:srgbClr val="990033"/>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C1933C3-5F13-5AF7-10B2-C23C7FBA9B6F}"/>
              </a:ext>
            </a:extLst>
          </p:cNvPr>
          <p:cNvSpPr>
            <a:spLocks noGrp="1" noChangeArrowheads="1"/>
          </p:cNvSpPr>
          <p:nvPr>
            <p:ph type="title"/>
          </p:nvPr>
        </p:nvSpPr>
        <p:spPr/>
        <p:txBody>
          <a:bodyPr/>
          <a:lstStyle/>
          <a:p>
            <a:r>
              <a:rPr lang="en-US" altLang="tr-TR"/>
              <a:t>Types of NoSQL Databases</a:t>
            </a:r>
            <a:endParaRPr lang="tr-TR" altLang="tr-TR"/>
          </a:p>
        </p:txBody>
      </p:sp>
      <p:sp>
        <p:nvSpPr>
          <p:cNvPr id="23555" name="Content Placeholder 2">
            <a:extLst>
              <a:ext uri="{FF2B5EF4-FFF2-40B4-BE49-F238E27FC236}">
                <a16:creationId xmlns:a16="http://schemas.microsoft.com/office/drawing/2014/main" id="{9794E7D3-E9DE-7050-D4B1-93DEC00AF9BB}"/>
              </a:ext>
            </a:extLst>
          </p:cNvPr>
          <p:cNvSpPr>
            <a:spLocks noGrp="1" noChangeArrowheads="1"/>
          </p:cNvSpPr>
          <p:nvPr>
            <p:ph idx="1"/>
          </p:nvPr>
        </p:nvSpPr>
        <p:spPr/>
        <p:txBody>
          <a:bodyPr/>
          <a:lstStyle/>
          <a:p>
            <a:r>
              <a:rPr lang="en-US" altLang="tr-TR" sz="2000" b="1">
                <a:solidFill>
                  <a:srgbClr val="0E0E0E"/>
                </a:solidFill>
                <a:latin typeface=".AppleSystemUIFont"/>
              </a:rPr>
              <a:t>Document Databases</a:t>
            </a:r>
            <a:endParaRPr lang="en-US" altLang="tr-TR" sz="2000">
              <a:solidFill>
                <a:srgbClr val="0E0E0E"/>
              </a:solidFill>
              <a:latin typeface=".AppleSystemUIFont"/>
            </a:endParaRPr>
          </a:p>
          <a:p>
            <a:pPr lvl="1">
              <a:spcBef>
                <a:spcPts val="900"/>
              </a:spcBef>
            </a:pPr>
            <a:r>
              <a:rPr lang="en-US" altLang="tr-TR" sz="2000" b="1">
                <a:solidFill>
                  <a:srgbClr val="0E0E0E"/>
                </a:solidFill>
                <a:latin typeface=".AppleSystemUIFont"/>
              </a:rPr>
              <a:t>Data Model:</a:t>
            </a:r>
            <a:r>
              <a:rPr lang="en-US" altLang="tr-TR" sz="2000">
                <a:solidFill>
                  <a:srgbClr val="0E0E0E"/>
                </a:solidFill>
                <a:latin typeface=".AppleSystemUIFont"/>
              </a:rPr>
              <a:t> Store data in document-like structures (usually JSON, BSON, or XML) that can have nested values.</a:t>
            </a:r>
          </a:p>
          <a:p>
            <a:pPr lvl="1">
              <a:spcBef>
                <a:spcPts val="900"/>
              </a:spcBef>
            </a:pPr>
            <a:r>
              <a:rPr lang="en-US" altLang="tr-TR" sz="2000" b="1">
                <a:solidFill>
                  <a:srgbClr val="0E0E0E"/>
                </a:solidFill>
                <a:latin typeface=".AppleSystemUIFont"/>
              </a:rPr>
              <a:t>Examples:</a:t>
            </a:r>
            <a:r>
              <a:rPr lang="en-US" altLang="tr-TR" sz="2000">
                <a:solidFill>
                  <a:srgbClr val="0E0E0E"/>
                </a:solidFill>
                <a:latin typeface=".AppleSystemUIFont"/>
              </a:rPr>
              <a:t> MongoDB, CouchDB.</a:t>
            </a:r>
          </a:p>
          <a:p>
            <a:pPr lvl="1">
              <a:spcBef>
                <a:spcPts val="900"/>
              </a:spcBef>
            </a:pPr>
            <a:r>
              <a:rPr lang="en-US" altLang="tr-TR" sz="2000" b="1">
                <a:solidFill>
                  <a:srgbClr val="0E0E0E"/>
                </a:solidFill>
                <a:latin typeface=".AppleSystemUIFont"/>
              </a:rPr>
              <a:t>Use Cases:</a:t>
            </a:r>
            <a:r>
              <a:rPr lang="en-US" altLang="tr-TR" sz="2000">
                <a:solidFill>
                  <a:srgbClr val="0E0E0E"/>
                </a:solidFill>
                <a:latin typeface=".AppleSystemUIFont"/>
              </a:rPr>
              <a:t> Content management, user profiles, and applications with evolving data structures.</a:t>
            </a:r>
          </a:p>
          <a:p>
            <a:r>
              <a:rPr lang="en-US" altLang="tr-TR" sz="2000" b="1">
                <a:solidFill>
                  <a:srgbClr val="0E0E0E"/>
                </a:solidFill>
                <a:latin typeface=".AppleSystemUIFont"/>
              </a:rPr>
              <a:t>Key-Value Stores</a:t>
            </a:r>
            <a:endParaRPr lang="en-US" altLang="tr-TR" sz="2000">
              <a:solidFill>
                <a:srgbClr val="0E0E0E"/>
              </a:solidFill>
              <a:latin typeface=".AppleSystemUIFont"/>
            </a:endParaRPr>
          </a:p>
          <a:p>
            <a:pPr lvl="1">
              <a:spcBef>
                <a:spcPts val="900"/>
              </a:spcBef>
            </a:pPr>
            <a:r>
              <a:rPr lang="en-US" altLang="tr-TR" sz="2000" b="1">
                <a:solidFill>
                  <a:srgbClr val="0E0E0E"/>
                </a:solidFill>
                <a:latin typeface=".AppleSystemUIFont"/>
              </a:rPr>
              <a:t>Data Model:</a:t>
            </a:r>
            <a:r>
              <a:rPr lang="en-US" altLang="tr-TR" sz="2000">
                <a:solidFill>
                  <a:srgbClr val="0E0E0E"/>
                </a:solidFill>
                <a:latin typeface=".AppleSystemUIFont"/>
              </a:rPr>
              <a:t> Use a simple key-value pair where a key is mapped directly to a value.</a:t>
            </a:r>
          </a:p>
          <a:p>
            <a:pPr lvl="1">
              <a:spcBef>
                <a:spcPts val="900"/>
              </a:spcBef>
            </a:pPr>
            <a:r>
              <a:rPr lang="en-US" altLang="tr-TR" sz="2000" b="1">
                <a:solidFill>
                  <a:srgbClr val="0E0E0E"/>
                </a:solidFill>
                <a:latin typeface=".AppleSystemUIFont"/>
              </a:rPr>
              <a:t>Examples:</a:t>
            </a:r>
            <a:r>
              <a:rPr lang="en-US" altLang="tr-TR" sz="2000">
                <a:solidFill>
                  <a:srgbClr val="0E0E0E"/>
                </a:solidFill>
                <a:latin typeface=".AppleSystemUIFont"/>
              </a:rPr>
              <a:t> Redis, Amazon DynamoDB, Riak.</a:t>
            </a:r>
          </a:p>
          <a:p>
            <a:pPr lvl="1">
              <a:spcBef>
                <a:spcPts val="900"/>
              </a:spcBef>
            </a:pPr>
            <a:r>
              <a:rPr lang="en-US" altLang="tr-TR" sz="2000" b="1">
                <a:solidFill>
                  <a:srgbClr val="0E0E0E"/>
                </a:solidFill>
                <a:latin typeface=".AppleSystemUIFont"/>
              </a:rPr>
              <a:t>Use Cases:</a:t>
            </a:r>
            <a:r>
              <a:rPr lang="en-US" altLang="tr-TR" sz="2000">
                <a:solidFill>
                  <a:srgbClr val="0E0E0E"/>
                </a:solidFill>
                <a:latin typeface=".AppleSystemUIFont"/>
              </a:rPr>
              <a:t> Caching, session management, and scenarios where quick lookup of data is critical.</a:t>
            </a:r>
          </a:p>
          <a:p>
            <a:endParaRPr lang="tr-TR" altLang="tr-TR"/>
          </a:p>
        </p:txBody>
      </p:sp>
      <p:sp>
        <p:nvSpPr>
          <p:cNvPr id="23556" name="Slide Number Placeholder 3">
            <a:extLst>
              <a:ext uri="{FF2B5EF4-FFF2-40B4-BE49-F238E27FC236}">
                <a16:creationId xmlns:a16="http://schemas.microsoft.com/office/drawing/2014/main" id="{409B5E59-1F33-4B20-7579-DCF61B0ED20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08F8D071-2DC3-498F-9A51-C77C3E96B37E}" type="slidenum">
              <a:rPr lang="en-US" altLang="en-US" sz="1400" smtClean="0">
                <a:solidFill>
                  <a:srgbClr val="990033"/>
                </a:solidFill>
              </a:rPr>
              <a:pPr>
                <a:spcBef>
                  <a:spcPct val="0"/>
                </a:spcBef>
                <a:buClrTx/>
                <a:buSzTx/>
                <a:buFontTx/>
                <a:buNone/>
              </a:pPr>
              <a:t>15</a:t>
            </a:fld>
            <a:endParaRPr lang="en-CA" altLang="en-US" sz="1400">
              <a:solidFill>
                <a:srgbClr val="990033"/>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63876CFB-99E8-429B-5B16-52C73A88A6BA}"/>
              </a:ext>
            </a:extLst>
          </p:cNvPr>
          <p:cNvSpPr>
            <a:spLocks noGrp="1" noChangeArrowheads="1"/>
          </p:cNvSpPr>
          <p:nvPr>
            <p:ph type="title"/>
          </p:nvPr>
        </p:nvSpPr>
        <p:spPr/>
        <p:txBody>
          <a:bodyPr/>
          <a:lstStyle/>
          <a:p>
            <a:r>
              <a:rPr lang="en-US" altLang="tr-TR"/>
              <a:t>Types of NoSQL Databases</a:t>
            </a:r>
            <a:endParaRPr lang="tr-TR" altLang="tr-TR"/>
          </a:p>
        </p:txBody>
      </p:sp>
      <p:sp>
        <p:nvSpPr>
          <p:cNvPr id="24579" name="Content Placeholder 2">
            <a:extLst>
              <a:ext uri="{FF2B5EF4-FFF2-40B4-BE49-F238E27FC236}">
                <a16:creationId xmlns:a16="http://schemas.microsoft.com/office/drawing/2014/main" id="{9BB0F1E0-C518-27CD-4B7A-8CB183353289}"/>
              </a:ext>
            </a:extLst>
          </p:cNvPr>
          <p:cNvSpPr>
            <a:spLocks noGrp="1" noChangeArrowheads="1"/>
          </p:cNvSpPr>
          <p:nvPr>
            <p:ph idx="1"/>
          </p:nvPr>
        </p:nvSpPr>
        <p:spPr/>
        <p:txBody>
          <a:bodyPr/>
          <a:lstStyle/>
          <a:p>
            <a:r>
              <a:rPr lang="en-US" altLang="tr-TR" sz="2000" b="1">
                <a:solidFill>
                  <a:srgbClr val="0E0E0E"/>
                </a:solidFill>
                <a:latin typeface=".AppleSystemUIFont"/>
              </a:rPr>
              <a:t>Column-Family Stores (Wide-Column Stores)</a:t>
            </a:r>
            <a:endParaRPr lang="en-US" altLang="tr-TR" sz="2000">
              <a:solidFill>
                <a:srgbClr val="0E0E0E"/>
              </a:solidFill>
              <a:latin typeface=".AppleSystemUIFont"/>
            </a:endParaRPr>
          </a:p>
          <a:p>
            <a:pPr lvl="1">
              <a:spcBef>
                <a:spcPts val="900"/>
              </a:spcBef>
            </a:pPr>
            <a:r>
              <a:rPr lang="en-US" altLang="tr-TR" sz="2000" b="1">
                <a:solidFill>
                  <a:srgbClr val="0E0E0E"/>
                </a:solidFill>
                <a:latin typeface=".AppleSystemUIFont"/>
              </a:rPr>
              <a:t>Data Model:</a:t>
            </a:r>
            <a:r>
              <a:rPr lang="en-US" altLang="tr-TR" sz="2000">
                <a:solidFill>
                  <a:srgbClr val="0E0E0E"/>
                </a:solidFill>
                <a:latin typeface=".AppleSystemUIFont"/>
              </a:rPr>
              <a:t> Store data in columns rather than rows, which can be more efficient for certain queries and analytics.</a:t>
            </a:r>
          </a:p>
          <a:p>
            <a:pPr lvl="1">
              <a:spcBef>
                <a:spcPts val="900"/>
              </a:spcBef>
            </a:pPr>
            <a:r>
              <a:rPr lang="en-US" altLang="tr-TR" sz="2000" b="1">
                <a:solidFill>
                  <a:srgbClr val="0E0E0E"/>
                </a:solidFill>
                <a:latin typeface=".AppleSystemUIFont"/>
              </a:rPr>
              <a:t>Examples:</a:t>
            </a:r>
            <a:r>
              <a:rPr lang="en-US" altLang="tr-TR" sz="2000">
                <a:solidFill>
                  <a:srgbClr val="0E0E0E"/>
                </a:solidFill>
                <a:latin typeface=".AppleSystemUIFont"/>
              </a:rPr>
              <a:t> Apache Cassandra, HBase.</a:t>
            </a:r>
          </a:p>
          <a:p>
            <a:pPr lvl="1">
              <a:spcBef>
                <a:spcPts val="900"/>
              </a:spcBef>
            </a:pPr>
            <a:r>
              <a:rPr lang="en-US" altLang="tr-TR" sz="2000" b="1">
                <a:solidFill>
                  <a:srgbClr val="0E0E0E"/>
                </a:solidFill>
                <a:latin typeface=".AppleSystemUIFont"/>
              </a:rPr>
              <a:t>Use Cases:</a:t>
            </a:r>
            <a:r>
              <a:rPr lang="en-US" altLang="tr-TR" sz="2000">
                <a:solidFill>
                  <a:srgbClr val="0E0E0E"/>
                </a:solidFill>
                <a:latin typeface=".AppleSystemUIFont"/>
              </a:rPr>
              <a:t> Time-series data, logging, and scenarios requiring fast write and read operations over large datasets.</a:t>
            </a:r>
          </a:p>
          <a:p>
            <a:r>
              <a:rPr lang="en-US" altLang="tr-TR" sz="2000" b="1">
                <a:solidFill>
                  <a:srgbClr val="0E0E0E"/>
                </a:solidFill>
                <a:latin typeface=".AppleSystemUIFont"/>
              </a:rPr>
              <a:t>Graph Databases</a:t>
            </a:r>
            <a:endParaRPr lang="en-US" altLang="tr-TR" sz="2000">
              <a:solidFill>
                <a:srgbClr val="0E0E0E"/>
              </a:solidFill>
              <a:latin typeface=".AppleSystemUIFont"/>
            </a:endParaRPr>
          </a:p>
          <a:p>
            <a:pPr lvl="1">
              <a:spcBef>
                <a:spcPts val="900"/>
              </a:spcBef>
            </a:pPr>
            <a:r>
              <a:rPr lang="en-US" altLang="tr-TR" sz="2000" b="1">
                <a:solidFill>
                  <a:srgbClr val="0E0E0E"/>
                </a:solidFill>
                <a:latin typeface=".AppleSystemUIFont"/>
              </a:rPr>
              <a:t>Data Model:</a:t>
            </a:r>
            <a:r>
              <a:rPr lang="en-US" altLang="tr-TR" sz="2000">
                <a:solidFill>
                  <a:srgbClr val="0E0E0E"/>
                </a:solidFill>
                <a:latin typeface=".AppleSystemUIFont"/>
              </a:rPr>
              <a:t> Represent data as nodes (entities) and edges (relationships) making them ideal for connected data.</a:t>
            </a:r>
          </a:p>
          <a:p>
            <a:pPr lvl="1">
              <a:spcBef>
                <a:spcPts val="900"/>
              </a:spcBef>
            </a:pPr>
            <a:r>
              <a:rPr lang="en-US" altLang="tr-TR" sz="2000" b="1">
                <a:solidFill>
                  <a:srgbClr val="0E0E0E"/>
                </a:solidFill>
                <a:latin typeface=".AppleSystemUIFont"/>
              </a:rPr>
              <a:t>Examples:</a:t>
            </a:r>
            <a:r>
              <a:rPr lang="en-US" altLang="tr-TR" sz="2000">
                <a:solidFill>
                  <a:srgbClr val="0E0E0E"/>
                </a:solidFill>
                <a:latin typeface=".AppleSystemUIFont"/>
              </a:rPr>
              <a:t> Neo4j, ArangoDB.</a:t>
            </a:r>
          </a:p>
          <a:p>
            <a:pPr lvl="1">
              <a:spcBef>
                <a:spcPts val="900"/>
              </a:spcBef>
            </a:pPr>
            <a:r>
              <a:rPr lang="en-US" altLang="tr-TR" sz="2000" b="1">
                <a:solidFill>
                  <a:srgbClr val="0E0E0E"/>
                </a:solidFill>
                <a:latin typeface=".AppleSystemUIFont"/>
              </a:rPr>
              <a:t>Use Cases:</a:t>
            </a:r>
            <a:r>
              <a:rPr lang="en-US" altLang="tr-TR" sz="2000">
                <a:solidFill>
                  <a:srgbClr val="0E0E0E"/>
                </a:solidFill>
                <a:latin typeface=".AppleSystemUIFont"/>
              </a:rPr>
              <a:t> Social networks, recommendation engines, and network topology.</a:t>
            </a:r>
          </a:p>
          <a:p>
            <a:endParaRPr lang="tr-TR" altLang="tr-TR"/>
          </a:p>
        </p:txBody>
      </p:sp>
      <p:sp>
        <p:nvSpPr>
          <p:cNvPr id="24580" name="Slide Number Placeholder 3">
            <a:extLst>
              <a:ext uri="{FF2B5EF4-FFF2-40B4-BE49-F238E27FC236}">
                <a16:creationId xmlns:a16="http://schemas.microsoft.com/office/drawing/2014/main" id="{FDF522A4-6D42-73C9-B3CC-7FDC05B6BF1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B7C10311-0333-428F-A3E8-51BF369650EE}" type="slidenum">
              <a:rPr lang="en-US" altLang="en-US" sz="1400" smtClean="0">
                <a:solidFill>
                  <a:srgbClr val="990033"/>
                </a:solidFill>
              </a:rPr>
              <a:pPr>
                <a:spcBef>
                  <a:spcPct val="0"/>
                </a:spcBef>
                <a:buClrTx/>
                <a:buSzTx/>
                <a:buFontTx/>
                <a:buNone/>
              </a:pPr>
              <a:t>16</a:t>
            </a:fld>
            <a:endParaRPr lang="en-CA" altLang="en-US" sz="1400">
              <a:solidFill>
                <a:srgbClr val="990033"/>
              </a:solidFill>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809CA8B1-CDF7-06D0-A3B2-3141BDEBEC26}"/>
              </a:ext>
            </a:extLst>
          </p:cNvPr>
          <p:cNvSpPr>
            <a:spLocks noGrp="1" noChangeArrowheads="1"/>
          </p:cNvSpPr>
          <p:nvPr>
            <p:ph type="title"/>
          </p:nvPr>
        </p:nvSpPr>
        <p:spPr/>
        <p:txBody>
          <a:bodyPr/>
          <a:lstStyle/>
          <a:p>
            <a:r>
              <a:rPr lang="tr-TR" altLang="tr-TR"/>
              <a:t>An Exmaple of NoSQL data</a:t>
            </a:r>
          </a:p>
        </p:txBody>
      </p:sp>
      <p:sp>
        <p:nvSpPr>
          <p:cNvPr id="25603" name="Slide Number Placeholder 3">
            <a:extLst>
              <a:ext uri="{FF2B5EF4-FFF2-40B4-BE49-F238E27FC236}">
                <a16:creationId xmlns:a16="http://schemas.microsoft.com/office/drawing/2014/main" id="{ABB880AD-D950-F130-6BDE-996CC3731BE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779B5CD7-8658-4811-95FD-F003647EC47B}" type="slidenum">
              <a:rPr lang="en-US" altLang="en-US" sz="1400" smtClean="0">
                <a:solidFill>
                  <a:srgbClr val="990033"/>
                </a:solidFill>
              </a:rPr>
              <a:pPr>
                <a:spcBef>
                  <a:spcPct val="0"/>
                </a:spcBef>
                <a:buClrTx/>
                <a:buSzTx/>
                <a:buFontTx/>
                <a:buNone/>
              </a:pPr>
              <a:t>17</a:t>
            </a:fld>
            <a:endParaRPr lang="en-CA" altLang="en-US" sz="1400">
              <a:solidFill>
                <a:srgbClr val="990033"/>
              </a:solidFill>
            </a:endParaRPr>
          </a:p>
        </p:txBody>
      </p:sp>
      <p:pic>
        <p:nvPicPr>
          <p:cNvPr id="25604" name="Picture 5" descr="A screen shot of a computer program&#10;&#10;Description automatically generated">
            <a:extLst>
              <a:ext uri="{FF2B5EF4-FFF2-40B4-BE49-F238E27FC236}">
                <a16:creationId xmlns:a16="http://schemas.microsoft.com/office/drawing/2014/main" id="{40B6459D-83E5-93B0-19CB-0551409F6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38275"/>
            <a:ext cx="2225675"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8" descr="A screen shot of a computer program&#10;&#10;Description automatically generated">
            <a:extLst>
              <a:ext uri="{FF2B5EF4-FFF2-40B4-BE49-F238E27FC236}">
                <a16:creationId xmlns:a16="http://schemas.microsoft.com/office/drawing/2014/main" id="{772CCC5E-8C98-FF58-C0A8-4D3307A520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447800"/>
            <a:ext cx="283051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A48CE6D6-4B38-C5A0-6AC7-25C332936D0A}"/>
              </a:ext>
            </a:extLst>
          </p:cNvPr>
          <p:cNvSpPr>
            <a:spLocks noGrp="1" noChangeArrowheads="1"/>
          </p:cNvSpPr>
          <p:nvPr>
            <p:ph type="title"/>
          </p:nvPr>
        </p:nvSpPr>
        <p:spPr/>
        <p:txBody>
          <a:bodyPr/>
          <a:lstStyle/>
          <a:p>
            <a:r>
              <a:rPr lang="tr-TR" altLang="tr-TR"/>
              <a:t>Anyway we mostly use this</a:t>
            </a:r>
          </a:p>
        </p:txBody>
      </p:sp>
      <p:sp>
        <p:nvSpPr>
          <p:cNvPr id="26627" name="Content Placeholder 2">
            <a:extLst>
              <a:ext uri="{FF2B5EF4-FFF2-40B4-BE49-F238E27FC236}">
                <a16:creationId xmlns:a16="http://schemas.microsoft.com/office/drawing/2014/main" id="{C04AC13F-19A6-13F4-9694-726156C85383}"/>
              </a:ext>
            </a:extLst>
          </p:cNvPr>
          <p:cNvSpPr>
            <a:spLocks noGrp="1" noChangeArrowheads="1"/>
          </p:cNvSpPr>
          <p:nvPr>
            <p:ph idx="1"/>
          </p:nvPr>
        </p:nvSpPr>
        <p:spPr/>
        <p:txBody>
          <a:bodyPr/>
          <a:lstStyle/>
          <a:p>
            <a:endParaRPr lang="tr-TR" altLang="tr-TR"/>
          </a:p>
        </p:txBody>
      </p:sp>
      <p:sp>
        <p:nvSpPr>
          <p:cNvPr id="26628" name="Slide Number Placeholder 3">
            <a:extLst>
              <a:ext uri="{FF2B5EF4-FFF2-40B4-BE49-F238E27FC236}">
                <a16:creationId xmlns:a16="http://schemas.microsoft.com/office/drawing/2014/main" id="{89329B74-D64A-5BBE-C01A-87FD351704F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9388728F-4548-4B37-8F0B-3ABEC8C10EAE}" type="slidenum">
              <a:rPr lang="en-US" altLang="en-US" sz="1400" smtClean="0">
                <a:solidFill>
                  <a:srgbClr val="990033"/>
                </a:solidFill>
              </a:rPr>
              <a:pPr>
                <a:spcBef>
                  <a:spcPct val="0"/>
                </a:spcBef>
                <a:buClrTx/>
                <a:buSzTx/>
                <a:buFontTx/>
                <a:buNone/>
              </a:pPr>
              <a:t>18</a:t>
            </a:fld>
            <a:endParaRPr lang="en-CA" altLang="en-US" sz="1400">
              <a:solidFill>
                <a:srgbClr val="990033"/>
              </a:solidFill>
            </a:endParaRPr>
          </a:p>
        </p:txBody>
      </p:sp>
      <p:pic>
        <p:nvPicPr>
          <p:cNvPr id="26629" name="Picture 4">
            <a:extLst>
              <a:ext uri="{FF2B5EF4-FFF2-40B4-BE49-F238E27FC236}">
                <a16:creationId xmlns:a16="http://schemas.microsoft.com/office/drawing/2014/main" id="{2E7AB04F-AB92-CDB7-47E0-9244A2095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288" y="1890713"/>
            <a:ext cx="8670925"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C203A6DB-8DC3-7F8D-17EE-0E8DECE8D5C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A428A6FB-E61F-483C-AA74-2AA66BC7B994}" type="slidenum">
              <a:rPr lang="en-US" altLang="en-US" sz="1400" smtClean="0">
                <a:solidFill>
                  <a:srgbClr val="990033"/>
                </a:solidFill>
              </a:rPr>
              <a:pPr>
                <a:spcBef>
                  <a:spcPct val="0"/>
                </a:spcBef>
                <a:buClrTx/>
                <a:buSzTx/>
                <a:buFontTx/>
                <a:buNone/>
              </a:pPr>
              <a:t>19</a:t>
            </a:fld>
            <a:endParaRPr lang="en-CA" altLang="en-US" sz="1400">
              <a:solidFill>
                <a:srgbClr val="990033"/>
              </a:solidFill>
            </a:endParaRPr>
          </a:p>
        </p:txBody>
      </p:sp>
      <p:sp>
        <p:nvSpPr>
          <p:cNvPr id="27651" name="Rectangle 4">
            <a:extLst>
              <a:ext uri="{FF2B5EF4-FFF2-40B4-BE49-F238E27FC236}">
                <a16:creationId xmlns:a16="http://schemas.microsoft.com/office/drawing/2014/main" id="{A50600B3-0415-3CA3-CC79-D194FE044AF8}"/>
              </a:ext>
            </a:extLst>
          </p:cNvPr>
          <p:cNvSpPr>
            <a:spLocks noGrp="1" noChangeArrowheads="1"/>
          </p:cNvSpPr>
          <p:nvPr>
            <p:ph type="title"/>
          </p:nvPr>
        </p:nvSpPr>
        <p:spPr/>
        <p:txBody>
          <a:bodyPr/>
          <a:lstStyle/>
          <a:p>
            <a:pPr eaLnBrk="1" hangingPunct="1"/>
            <a:r>
              <a:rPr lang="en-US" altLang="en-US"/>
              <a:t>Basic Definitions</a:t>
            </a:r>
          </a:p>
        </p:txBody>
      </p:sp>
      <p:sp>
        <p:nvSpPr>
          <p:cNvPr id="27652" name="Rectangle 5">
            <a:extLst>
              <a:ext uri="{FF2B5EF4-FFF2-40B4-BE49-F238E27FC236}">
                <a16:creationId xmlns:a16="http://schemas.microsoft.com/office/drawing/2014/main" id="{35D316DA-2AF0-9073-AAC5-D38489451DCA}"/>
              </a:ext>
            </a:extLst>
          </p:cNvPr>
          <p:cNvSpPr>
            <a:spLocks noGrp="1" noChangeArrowheads="1"/>
          </p:cNvSpPr>
          <p:nvPr>
            <p:ph type="body" idx="1"/>
          </p:nvPr>
        </p:nvSpPr>
        <p:spPr/>
        <p:txBody>
          <a:bodyPr/>
          <a:lstStyle/>
          <a:p>
            <a:pPr eaLnBrk="1" hangingPunct="1">
              <a:lnSpc>
                <a:spcPct val="90000"/>
              </a:lnSpc>
            </a:pPr>
            <a:r>
              <a:rPr lang="en-US" altLang="en-US" sz="2000" b="1"/>
              <a:t>Database:</a:t>
            </a:r>
          </a:p>
          <a:p>
            <a:pPr lvl="1" eaLnBrk="1" hangingPunct="1">
              <a:lnSpc>
                <a:spcPct val="90000"/>
              </a:lnSpc>
            </a:pPr>
            <a:r>
              <a:rPr lang="en-US" altLang="en-US" sz="2000"/>
              <a:t>A collection of related data.</a:t>
            </a:r>
          </a:p>
          <a:p>
            <a:pPr eaLnBrk="1" hangingPunct="1">
              <a:lnSpc>
                <a:spcPct val="90000"/>
              </a:lnSpc>
            </a:pPr>
            <a:r>
              <a:rPr lang="en-US" altLang="en-US" sz="2000" b="1"/>
              <a:t>Data:</a:t>
            </a:r>
          </a:p>
          <a:p>
            <a:pPr lvl="1" eaLnBrk="1" hangingPunct="1">
              <a:lnSpc>
                <a:spcPct val="90000"/>
              </a:lnSpc>
            </a:pPr>
            <a:r>
              <a:rPr lang="en-US" altLang="en-US" sz="2000"/>
              <a:t>Known facts that can be recorded and have an implicit meaning.</a:t>
            </a:r>
          </a:p>
          <a:p>
            <a:pPr eaLnBrk="1" hangingPunct="1">
              <a:lnSpc>
                <a:spcPct val="90000"/>
              </a:lnSpc>
            </a:pPr>
            <a:r>
              <a:rPr lang="en-US" altLang="en-US" sz="2000" b="1"/>
              <a:t>Mini-world:</a:t>
            </a:r>
          </a:p>
          <a:p>
            <a:pPr lvl="1" eaLnBrk="1" hangingPunct="1">
              <a:lnSpc>
                <a:spcPct val="90000"/>
              </a:lnSpc>
            </a:pPr>
            <a:r>
              <a:rPr lang="en-US" altLang="en-US" sz="2000"/>
              <a:t>Some part of the real world about which data is stored in a database. For example, student grades and transcripts at a university.</a:t>
            </a:r>
          </a:p>
          <a:p>
            <a:pPr eaLnBrk="1" hangingPunct="1">
              <a:lnSpc>
                <a:spcPct val="90000"/>
              </a:lnSpc>
            </a:pPr>
            <a:r>
              <a:rPr lang="en-US" altLang="en-US" sz="2000" b="1"/>
              <a:t>Database Management System (DBMS):</a:t>
            </a:r>
          </a:p>
          <a:p>
            <a:pPr lvl="1" eaLnBrk="1" hangingPunct="1">
              <a:lnSpc>
                <a:spcPct val="90000"/>
              </a:lnSpc>
            </a:pPr>
            <a:r>
              <a:rPr lang="en-US" altLang="en-US" sz="2000"/>
              <a:t>A software package/ system to facilitate the creation and maintenance of a computerized database.</a:t>
            </a:r>
          </a:p>
          <a:p>
            <a:pPr eaLnBrk="1" hangingPunct="1">
              <a:lnSpc>
                <a:spcPct val="90000"/>
              </a:lnSpc>
            </a:pPr>
            <a:r>
              <a:rPr lang="en-US" altLang="en-US" sz="2000" b="1"/>
              <a:t>Database System:</a:t>
            </a:r>
          </a:p>
          <a:p>
            <a:pPr lvl="1" eaLnBrk="1" hangingPunct="1">
              <a:lnSpc>
                <a:spcPct val="90000"/>
              </a:lnSpc>
            </a:pPr>
            <a:r>
              <a:rPr lang="en-US" altLang="en-US" sz="2000"/>
              <a:t>The DBMS software together with the data itself.  Sometimes, the applications are also included.</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1">
            <a:extLst>
              <a:ext uri="{FF2B5EF4-FFF2-40B4-BE49-F238E27FC236}">
                <a16:creationId xmlns:a16="http://schemas.microsoft.com/office/drawing/2014/main" id="{7B0F3DF6-F0F3-680C-796B-2564EA224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714500"/>
            <a:ext cx="3892550" cy="484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itle 1">
            <a:extLst>
              <a:ext uri="{FF2B5EF4-FFF2-40B4-BE49-F238E27FC236}">
                <a16:creationId xmlns:a16="http://schemas.microsoft.com/office/drawing/2014/main" id="{BE11EA57-FB51-59C6-0FBD-F177F09F8E60}"/>
              </a:ext>
            </a:extLst>
          </p:cNvPr>
          <p:cNvSpPr>
            <a:spLocks noGrp="1" noChangeArrowheads="1"/>
          </p:cNvSpPr>
          <p:nvPr>
            <p:ph type="title"/>
          </p:nvPr>
        </p:nvSpPr>
        <p:spPr/>
        <p:txBody>
          <a:bodyPr/>
          <a:lstStyle/>
          <a:p>
            <a:r>
              <a:rPr lang="en-US" altLang="tr-TR"/>
              <a:t>Course Outline</a:t>
            </a:r>
            <a:endParaRPr lang="tr-TR" altLang="tr-TR"/>
          </a:p>
        </p:txBody>
      </p:sp>
      <p:sp>
        <p:nvSpPr>
          <p:cNvPr id="5" name="TextBox 4">
            <a:extLst>
              <a:ext uri="{FF2B5EF4-FFF2-40B4-BE49-F238E27FC236}">
                <a16:creationId xmlns:a16="http://schemas.microsoft.com/office/drawing/2014/main" id="{D9C973C8-4B9D-B99B-A1BC-36289E25DF57}"/>
              </a:ext>
            </a:extLst>
          </p:cNvPr>
          <p:cNvSpPr txBox="1"/>
          <p:nvPr/>
        </p:nvSpPr>
        <p:spPr>
          <a:xfrm>
            <a:off x="228600" y="1524000"/>
            <a:ext cx="4572000" cy="1766888"/>
          </a:xfrm>
          <a:prstGeom prst="rect">
            <a:avLst/>
          </a:prstGeom>
          <a:noFill/>
        </p:spPr>
        <p:txBody>
          <a:bodyPr>
            <a:spAutoFit/>
          </a:bodyPr>
          <a:lstStyle/>
          <a:p>
            <a:pPr>
              <a:lnSpc>
                <a:spcPct val="115000"/>
              </a:lnSpc>
              <a:spcAft>
                <a:spcPts val="800"/>
              </a:spcAft>
              <a:defRPr/>
            </a:pPr>
            <a:r>
              <a:rPr lang="en-US" b="1" kern="100" dirty="0">
                <a:latin typeface="Times New Roman" panose="02020603050405020304" pitchFamily="18" charset="0"/>
                <a:ea typeface="Aptos" panose="020B0004020202020204" pitchFamily="34" charset="0"/>
                <a:cs typeface="Times New Roman" panose="02020603050405020304" pitchFamily="18" charset="0"/>
              </a:rPr>
              <a:t>Textbook</a:t>
            </a:r>
            <a:r>
              <a:rPr lang="en-US" kern="100" dirty="0">
                <a:latin typeface="Times New Roman" panose="02020603050405020304" pitchFamily="18" charset="0"/>
                <a:ea typeface="Aptos" panose="020B0004020202020204" pitchFamily="34" charset="0"/>
                <a:cs typeface="Times New Roman" panose="02020603050405020304" pitchFamily="18" charset="0"/>
              </a:rPr>
              <a:t>: Fundamentals of Database Systems (7th Edition) by Ramez </a:t>
            </a:r>
            <a:r>
              <a:rPr lang="en-US" kern="100" dirty="0" err="1">
                <a:latin typeface="Times New Roman" panose="02020603050405020304" pitchFamily="18" charset="0"/>
                <a:ea typeface="Aptos" panose="020B0004020202020204" pitchFamily="34" charset="0"/>
                <a:cs typeface="Times New Roman" panose="02020603050405020304" pitchFamily="18" charset="0"/>
              </a:rPr>
              <a:t>Elmasri</a:t>
            </a:r>
            <a:r>
              <a:rPr lang="en-US" kern="100" dirty="0">
                <a:latin typeface="Times New Roman" panose="02020603050405020304" pitchFamily="18" charset="0"/>
                <a:ea typeface="Aptos" panose="020B0004020202020204" pitchFamily="34" charset="0"/>
                <a:cs typeface="Times New Roman" panose="02020603050405020304" pitchFamily="18" charset="0"/>
              </a:rPr>
              <a:t> (Author), Shamkant Navathe (Author)</a:t>
            </a:r>
            <a:endParaRPr lang="en-TR" kern="100" dirty="0">
              <a:latin typeface="Aptos" panose="020B0004020202020204" pitchFamily="34" charset="0"/>
              <a:ea typeface="Aptos" panose="020B0004020202020204" pitchFamily="34" charset="0"/>
              <a:cs typeface="Times New Roman" panose="02020603050405020304" pitchFamily="18"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94185AA3-392B-04A3-3B29-EC0C8B3C1954}"/>
              </a:ext>
            </a:extLst>
          </p:cNvPr>
          <p:cNvSpPr>
            <a:spLocks noGrp="1" noChangeArrowheads="1"/>
          </p:cNvSpPr>
          <p:nvPr>
            <p:ph type="title"/>
          </p:nvPr>
        </p:nvSpPr>
        <p:spPr/>
        <p:txBody>
          <a:bodyPr/>
          <a:lstStyle/>
          <a:p>
            <a:r>
              <a:rPr lang="en-US" altLang="en-US"/>
              <a:t>Impact of Databases and Database Technology</a:t>
            </a:r>
          </a:p>
        </p:txBody>
      </p:sp>
      <p:sp>
        <p:nvSpPr>
          <p:cNvPr id="29699" name="Content Placeholder 2">
            <a:extLst>
              <a:ext uri="{FF2B5EF4-FFF2-40B4-BE49-F238E27FC236}">
                <a16:creationId xmlns:a16="http://schemas.microsoft.com/office/drawing/2014/main" id="{EFACDFF8-C502-57BE-7095-32189EBE720B}"/>
              </a:ext>
            </a:extLst>
          </p:cNvPr>
          <p:cNvSpPr>
            <a:spLocks noGrp="1" noChangeArrowheads="1"/>
          </p:cNvSpPr>
          <p:nvPr>
            <p:ph idx="1"/>
          </p:nvPr>
        </p:nvSpPr>
        <p:spPr/>
        <p:txBody>
          <a:bodyPr/>
          <a:lstStyle/>
          <a:p>
            <a:r>
              <a:rPr lang="en-US" altLang="en-US"/>
              <a:t>Businesses: </a:t>
            </a:r>
            <a:r>
              <a:rPr lang="en-US" altLang="en-US">
                <a:solidFill>
                  <a:srgbClr val="800000"/>
                </a:solidFill>
              </a:rPr>
              <a:t>Banking, Insurance, Retail, Transportation, Healthcare, Manufacturing</a:t>
            </a:r>
          </a:p>
          <a:p>
            <a:r>
              <a:rPr lang="en-US" altLang="en-US"/>
              <a:t>Service Industries: </a:t>
            </a:r>
            <a:r>
              <a:rPr lang="en-US" altLang="en-US">
                <a:solidFill>
                  <a:srgbClr val="800000"/>
                </a:solidFill>
              </a:rPr>
              <a:t>Financial, Real-estate, Legal, Electronic Commerce, Small businesses</a:t>
            </a:r>
          </a:p>
          <a:p>
            <a:r>
              <a:rPr lang="en-US" altLang="en-US"/>
              <a:t>Education : </a:t>
            </a:r>
            <a:r>
              <a:rPr lang="en-US" altLang="en-US">
                <a:solidFill>
                  <a:srgbClr val="800000"/>
                </a:solidFill>
              </a:rPr>
              <a:t>Resources for content and Delivery</a:t>
            </a:r>
          </a:p>
          <a:p>
            <a:r>
              <a:rPr lang="en-US" altLang="en-US"/>
              <a:t>More recently: </a:t>
            </a:r>
            <a:r>
              <a:rPr lang="en-US" altLang="en-US">
                <a:solidFill>
                  <a:srgbClr val="800000"/>
                </a:solidFill>
              </a:rPr>
              <a:t>Social Networks, Environmental and Scientific Applications, Medicine and Genetics</a:t>
            </a:r>
          </a:p>
          <a:p>
            <a:r>
              <a:rPr lang="en-US" altLang="en-US"/>
              <a:t>Personalized Applications: </a:t>
            </a:r>
            <a:r>
              <a:rPr lang="en-US" altLang="en-US">
                <a:solidFill>
                  <a:srgbClr val="800000"/>
                </a:solidFill>
              </a:rPr>
              <a:t>based on smart mobile devices</a:t>
            </a:r>
          </a:p>
          <a:p>
            <a:endParaRPr lang="en-US" altLang="en-US"/>
          </a:p>
        </p:txBody>
      </p:sp>
      <p:sp>
        <p:nvSpPr>
          <p:cNvPr id="29700" name="Slide Number Placeholder 3">
            <a:extLst>
              <a:ext uri="{FF2B5EF4-FFF2-40B4-BE49-F238E27FC236}">
                <a16:creationId xmlns:a16="http://schemas.microsoft.com/office/drawing/2014/main" id="{35759B62-863D-91A9-009A-E682C815E08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4AA641EB-7A5D-49C3-AE4D-4D60AA30EB10}" type="slidenum">
              <a:rPr lang="en-US" altLang="en-US" sz="1400" smtClean="0">
                <a:solidFill>
                  <a:srgbClr val="990033"/>
                </a:solidFill>
              </a:rPr>
              <a:pPr>
                <a:spcBef>
                  <a:spcPct val="0"/>
                </a:spcBef>
                <a:buClrTx/>
                <a:buSzTx/>
                <a:buFontTx/>
                <a:buNone/>
              </a:pPr>
              <a:t>20</a:t>
            </a:fld>
            <a:endParaRPr lang="en-CA" altLang="en-US" sz="1400">
              <a:solidFill>
                <a:srgbClr val="990033"/>
              </a:solidFil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a:extLst>
              <a:ext uri="{FF2B5EF4-FFF2-40B4-BE49-F238E27FC236}">
                <a16:creationId xmlns:a16="http://schemas.microsoft.com/office/drawing/2014/main" id="{22917569-54D1-149A-EC4E-60681740C06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E8E98532-888A-4663-94E8-7E2027F9ABC8}" type="slidenum">
              <a:rPr lang="en-US" altLang="en-US" sz="1400" smtClean="0">
                <a:solidFill>
                  <a:srgbClr val="990033"/>
                </a:solidFill>
              </a:rPr>
              <a:pPr>
                <a:spcBef>
                  <a:spcPct val="0"/>
                </a:spcBef>
                <a:buClrTx/>
                <a:buSzTx/>
                <a:buFontTx/>
                <a:buNone/>
              </a:pPr>
              <a:t>21</a:t>
            </a:fld>
            <a:endParaRPr lang="en-CA" altLang="en-US" sz="1400">
              <a:solidFill>
                <a:srgbClr val="990033"/>
              </a:solidFill>
            </a:endParaRPr>
          </a:p>
        </p:txBody>
      </p:sp>
      <p:sp>
        <p:nvSpPr>
          <p:cNvPr id="30723" name="Rectangle 2">
            <a:extLst>
              <a:ext uri="{FF2B5EF4-FFF2-40B4-BE49-F238E27FC236}">
                <a16:creationId xmlns:a16="http://schemas.microsoft.com/office/drawing/2014/main" id="{EB9CE4F9-5A9C-EC75-355C-62447BACA4C6}"/>
              </a:ext>
            </a:extLst>
          </p:cNvPr>
          <p:cNvSpPr>
            <a:spLocks noGrp="1" noChangeArrowheads="1"/>
          </p:cNvSpPr>
          <p:nvPr>
            <p:ph type="title"/>
          </p:nvPr>
        </p:nvSpPr>
        <p:spPr/>
        <p:txBody>
          <a:bodyPr/>
          <a:lstStyle/>
          <a:p>
            <a:pPr eaLnBrk="1" hangingPunct="1"/>
            <a:r>
              <a:rPr lang="en-US" altLang="en-US" sz="3200"/>
              <a:t>Simplified database system environment</a:t>
            </a:r>
          </a:p>
        </p:txBody>
      </p:sp>
      <p:pic>
        <p:nvPicPr>
          <p:cNvPr id="30724" name="Picture 4" descr="fig01_01">
            <a:extLst>
              <a:ext uri="{FF2B5EF4-FFF2-40B4-BE49-F238E27FC236}">
                <a16:creationId xmlns:a16="http://schemas.microsoft.com/office/drawing/2014/main" id="{0086FAAB-BEFC-A332-91B0-3029A31CE8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524000"/>
            <a:ext cx="5743575"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C9A41658-6850-3A49-75C7-6767CBAA56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ADABC86E-70DB-48A6-BB2A-E64EB69F63EA}" type="slidenum">
              <a:rPr lang="en-US" altLang="en-US" sz="1400" smtClean="0">
                <a:solidFill>
                  <a:srgbClr val="990033"/>
                </a:solidFill>
              </a:rPr>
              <a:pPr>
                <a:spcBef>
                  <a:spcPct val="0"/>
                </a:spcBef>
                <a:buClrTx/>
                <a:buSzTx/>
                <a:buFontTx/>
                <a:buNone/>
              </a:pPr>
              <a:t>22</a:t>
            </a:fld>
            <a:endParaRPr lang="en-CA" altLang="en-US" sz="1400">
              <a:solidFill>
                <a:srgbClr val="990033"/>
              </a:solidFill>
            </a:endParaRPr>
          </a:p>
        </p:txBody>
      </p:sp>
      <p:sp>
        <p:nvSpPr>
          <p:cNvPr id="31747" name="Rectangle 4">
            <a:extLst>
              <a:ext uri="{FF2B5EF4-FFF2-40B4-BE49-F238E27FC236}">
                <a16:creationId xmlns:a16="http://schemas.microsoft.com/office/drawing/2014/main" id="{2007A618-EA8B-4194-A5CC-0191CE55B0FB}"/>
              </a:ext>
            </a:extLst>
          </p:cNvPr>
          <p:cNvSpPr>
            <a:spLocks noGrp="1" noChangeArrowheads="1"/>
          </p:cNvSpPr>
          <p:nvPr>
            <p:ph type="title"/>
          </p:nvPr>
        </p:nvSpPr>
        <p:spPr/>
        <p:txBody>
          <a:bodyPr/>
          <a:lstStyle/>
          <a:p>
            <a:pPr eaLnBrk="1" hangingPunct="1"/>
            <a:r>
              <a:rPr lang="en-US" altLang="en-US"/>
              <a:t>Typical DBMS Functionality</a:t>
            </a:r>
          </a:p>
        </p:txBody>
      </p:sp>
      <p:sp>
        <p:nvSpPr>
          <p:cNvPr id="31748" name="Rectangle 5">
            <a:extLst>
              <a:ext uri="{FF2B5EF4-FFF2-40B4-BE49-F238E27FC236}">
                <a16:creationId xmlns:a16="http://schemas.microsoft.com/office/drawing/2014/main" id="{F9B2B9FD-FF9C-61EE-8A43-EFCCDC4FFEB3}"/>
              </a:ext>
            </a:extLst>
          </p:cNvPr>
          <p:cNvSpPr>
            <a:spLocks noGrp="1" noChangeArrowheads="1"/>
          </p:cNvSpPr>
          <p:nvPr>
            <p:ph type="body" idx="1"/>
          </p:nvPr>
        </p:nvSpPr>
        <p:spPr/>
        <p:txBody>
          <a:bodyPr/>
          <a:lstStyle/>
          <a:p>
            <a:pPr eaLnBrk="1" hangingPunct="1"/>
            <a:r>
              <a:rPr lang="en-US" altLang="en-US" sz="2400" i="1"/>
              <a:t>Define</a:t>
            </a:r>
            <a:r>
              <a:rPr lang="en-US" altLang="en-US" sz="2400"/>
              <a:t> a particular database in terms of its data types, structures, and constraints</a:t>
            </a:r>
          </a:p>
          <a:p>
            <a:pPr eaLnBrk="1" hangingPunct="1"/>
            <a:r>
              <a:rPr lang="en-US" altLang="en-US" sz="2400" i="1"/>
              <a:t>Construct</a:t>
            </a:r>
            <a:r>
              <a:rPr lang="en-US" altLang="en-US" sz="2400"/>
              <a:t> or Load the initial database contents on a secondary storage medium</a:t>
            </a:r>
          </a:p>
          <a:p>
            <a:pPr eaLnBrk="1" hangingPunct="1"/>
            <a:r>
              <a:rPr lang="en-US" altLang="en-US" sz="2400" i="1"/>
              <a:t>Manipulating</a:t>
            </a:r>
            <a:r>
              <a:rPr lang="en-US" altLang="en-US" sz="2400"/>
              <a:t> the database:</a:t>
            </a:r>
          </a:p>
          <a:p>
            <a:pPr lvl="1" eaLnBrk="1" hangingPunct="1"/>
            <a:r>
              <a:rPr lang="en-US" altLang="en-US" sz="2200"/>
              <a:t>Retrieval: Querying, generating reports</a:t>
            </a:r>
          </a:p>
          <a:p>
            <a:pPr lvl="1" eaLnBrk="1" hangingPunct="1"/>
            <a:r>
              <a:rPr lang="en-US" altLang="en-US" sz="2200"/>
              <a:t>Modification: Insertions, deletions and updates to its content</a:t>
            </a:r>
          </a:p>
          <a:p>
            <a:pPr lvl="1" eaLnBrk="1" hangingPunct="1"/>
            <a:r>
              <a:rPr lang="en-US" altLang="en-US" sz="2200"/>
              <a:t>CRUD stands for Create, Read, Update, and Delete</a:t>
            </a:r>
          </a:p>
          <a:p>
            <a:pPr lvl="1" eaLnBrk="1" hangingPunct="1"/>
            <a:r>
              <a:rPr lang="en-US" altLang="en-US" sz="2200"/>
              <a:t>Accessing the database through Web applications</a:t>
            </a:r>
          </a:p>
          <a:p>
            <a:pPr eaLnBrk="1" hangingPunct="1"/>
            <a:r>
              <a:rPr lang="en-US" altLang="en-US" sz="2400" i="1"/>
              <a:t>Processing</a:t>
            </a:r>
            <a:r>
              <a:rPr lang="en-US" altLang="en-US" sz="2400"/>
              <a:t> and </a:t>
            </a:r>
            <a:r>
              <a:rPr lang="en-US" altLang="en-US" sz="2400" i="1"/>
              <a:t>Sharing</a:t>
            </a:r>
            <a:r>
              <a:rPr lang="en-US" altLang="en-US" sz="2400"/>
              <a:t> by a set of concurrent users and application programs – yet, keeping all data valid and consistent</a:t>
            </a:r>
          </a:p>
          <a:p>
            <a:pPr eaLnBrk="1" hangingPunct="1"/>
            <a:endParaRPr lang="en-US" altLang="en-US" sz="240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405EBFE1-92C9-41B0-204E-B1C7359FE4F0}"/>
              </a:ext>
            </a:extLst>
          </p:cNvPr>
          <p:cNvSpPr>
            <a:spLocks noGrp="1" noChangeArrowheads="1"/>
          </p:cNvSpPr>
          <p:nvPr>
            <p:ph type="title"/>
          </p:nvPr>
        </p:nvSpPr>
        <p:spPr/>
        <p:txBody>
          <a:bodyPr/>
          <a:lstStyle/>
          <a:p>
            <a:r>
              <a:rPr lang="en-US" altLang="en-US"/>
              <a:t>Application Activities Against a Database</a:t>
            </a:r>
          </a:p>
        </p:txBody>
      </p:sp>
      <p:sp>
        <p:nvSpPr>
          <p:cNvPr id="33795" name="Content Placeholder 2">
            <a:extLst>
              <a:ext uri="{FF2B5EF4-FFF2-40B4-BE49-F238E27FC236}">
                <a16:creationId xmlns:a16="http://schemas.microsoft.com/office/drawing/2014/main" id="{415F486C-78BA-5482-3C7F-1127D21A295D}"/>
              </a:ext>
            </a:extLst>
          </p:cNvPr>
          <p:cNvSpPr>
            <a:spLocks noGrp="1" noChangeArrowheads="1"/>
          </p:cNvSpPr>
          <p:nvPr>
            <p:ph idx="1"/>
          </p:nvPr>
        </p:nvSpPr>
        <p:spPr/>
        <p:txBody>
          <a:bodyPr/>
          <a:lstStyle/>
          <a:p>
            <a:r>
              <a:rPr lang="en-US" altLang="en-US"/>
              <a:t>Applications interact with a database by generating</a:t>
            </a:r>
          </a:p>
          <a:p>
            <a:pPr>
              <a:buFont typeface="Wingdings" panose="05000000000000000000" pitchFamily="2" charset="2"/>
              <a:buNone/>
            </a:pPr>
            <a:r>
              <a:rPr lang="en-US" altLang="en-US"/>
              <a:t>- Queries: </a:t>
            </a:r>
            <a:r>
              <a:rPr lang="en-US" altLang="en-US">
                <a:solidFill>
                  <a:srgbClr val="800000"/>
                </a:solidFill>
              </a:rPr>
              <a:t>that access different parts of data and formulate the result of a request</a:t>
            </a:r>
          </a:p>
          <a:p>
            <a:pPr>
              <a:buFont typeface="Wingdings" panose="05000000000000000000" pitchFamily="2" charset="2"/>
              <a:buNone/>
            </a:pPr>
            <a:r>
              <a:rPr lang="en-US" altLang="en-US"/>
              <a:t>- Transactions: </a:t>
            </a:r>
            <a:r>
              <a:rPr lang="en-US" altLang="en-US">
                <a:solidFill>
                  <a:srgbClr val="800000"/>
                </a:solidFill>
              </a:rPr>
              <a:t>that may read some data and “update” certain values or generate new data and store that in the database</a:t>
            </a:r>
          </a:p>
          <a:p>
            <a:r>
              <a:rPr lang="en-US" altLang="en-US"/>
              <a:t>Applications must not allow unauthorized users to access data</a:t>
            </a:r>
          </a:p>
          <a:p>
            <a:r>
              <a:rPr lang="en-US" altLang="en-US"/>
              <a:t>Applications must keep up with changing user requirements against the database</a:t>
            </a:r>
          </a:p>
          <a:p>
            <a:pPr>
              <a:buFont typeface="Wingdings" panose="05000000000000000000" pitchFamily="2" charset="2"/>
              <a:buNone/>
            </a:pPr>
            <a:endParaRPr lang="en-US" altLang="en-US"/>
          </a:p>
        </p:txBody>
      </p:sp>
      <p:sp>
        <p:nvSpPr>
          <p:cNvPr id="33796" name="Slide Number Placeholder 3">
            <a:extLst>
              <a:ext uri="{FF2B5EF4-FFF2-40B4-BE49-F238E27FC236}">
                <a16:creationId xmlns:a16="http://schemas.microsoft.com/office/drawing/2014/main" id="{3C94CB27-4060-678D-11FE-E6C80DDCBD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A24FB6FC-349F-467F-ABF1-4271B06474DF}" type="slidenum">
              <a:rPr lang="en-US" altLang="en-US" sz="1400" smtClean="0">
                <a:solidFill>
                  <a:srgbClr val="990033"/>
                </a:solidFill>
              </a:rPr>
              <a:pPr>
                <a:spcBef>
                  <a:spcPct val="0"/>
                </a:spcBef>
                <a:buClrTx/>
                <a:buSzTx/>
                <a:buFontTx/>
                <a:buNone/>
              </a:pPr>
              <a:t>23</a:t>
            </a:fld>
            <a:endParaRPr lang="en-CA" altLang="en-US" sz="1400">
              <a:solidFill>
                <a:srgbClr val="990033"/>
              </a:solidFill>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2C9016C5-0BEF-C45D-1C8D-EA21D04CE205}"/>
              </a:ext>
            </a:extLst>
          </p:cNvPr>
          <p:cNvSpPr>
            <a:spLocks noGrp="1" noChangeArrowheads="1"/>
          </p:cNvSpPr>
          <p:nvPr>
            <p:ph type="title"/>
          </p:nvPr>
        </p:nvSpPr>
        <p:spPr/>
        <p:txBody>
          <a:bodyPr/>
          <a:lstStyle/>
          <a:p>
            <a:r>
              <a:rPr lang="tr-TR" altLang="tr-TR"/>
              <a:t>Query and Transaction</a:t>
            </a:r>
          </a:p>
        </p:txBody>
      </p:sp>
      <p:graphicFrame>
        <p:nvGraphicFramePr>
          <p:cNvPr id="5" name="Content Placeholder 4">
            <a:extLst>
              <a:ext uri="{FF2B5EF4-FFF2-40B4-BE49-F238E27FC236}">
                <a16:creationId xmlns:a16="http://schemas.microsoft.com/office/drawing/2014/main" id="{97C02088-B25C-8A52-DABB-5E96DDF55F89}"/>
              </a:ext>
            </a:extLst>
          </p:cNvPr>
          <p:cNvGraphicFramePr>
            <a:graphicFrameLocks noGrp="1"/>
          </p:cNvGraphicFramePr>
          <p:nvPr>
            <p:ph idx="1"/>
          </p:nvPr>
        </p:nvGraphicFramePr>
        <p:xfrm>
          <a:off x="2325688" y="1447800"/>
          <a:ext cx="6477000" cy="3314700"/>
        </p:xfrm>
        <a:graphic>
          <a:graphicData uri="http://schemas.openxmlformats.org/drawingml/2006/table">
            <a:tbl>
              <a:tblPr firstRow="1" firstCol="1" bandRow="1">
                <a:tableStyleId>{073A0DAA-6AF3-43AB-8588-CEC1D06C72B9}</a:tableStyleId>
              </a:tblPr>
              <a:tblGrid>
                <a:gridCol w="1654469">
                  <a:extLst>
                    <a:ext uri="{9D8B030D-6E8A-4147-A177-3AD203B41FA5}">
                      <a16:colId xmlns:a16="http://schemas.microsoft.com/office/drawing/2014/main" val="20000"/>
                    </a:ext>
                  </a:extLst>
                </a:gridCol>
                <a:gridCol w="2486618">
                  <a:extLst>
                    <a:ext uri="{9D8B030D-6E8A-4147-A177-3AD203B41FA5}">
                      <a16:colId xmlns:a16="http://schemas.microsoft.com/office/drawing/2014/main" val="20001"/>
                    </a:ext>
                  </a:extLst>
                </a:gridCol>
                <a:gridCol w="2335913">
                  <a:extLst>
                    <a:ext uri="{9D8B030D-6E8A-4147-A177-3AD203B41FA5}">
                      <a16:colId xmlns:a16="http://schemas.microsoft.com/office/drawing/2014/main" val="20002"/>
                    </a:ext>
                  </a:extLst>
                </a:gridCol>
              </a:tblGrid>
              <a:tr h="220980">
                <a:tc>
                  <a:txBody>
                    <a:bodyPr/>
                    <a:lstStyle/>
                    <a:p>
                      <a:r>
                        <a:rPr lang="en-TR" sz="1400" kern="100" dirty="0">
                          <a:effectLst/>
                        </a:rPr>
                        <a:t>Feature</a:t>
                      </a:r>
                      <a:endParaRPr lang="en-TR" sz="140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a:effectLst/>
                        </a:rPr>
                        <a:t>Query</a:t>
                      </a:r>
                      <a:endParaRPr lang="en-TR" sz="140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a:effectLst/>
                        </a:rPr>
                        <a:t>Transaction</a:t>
                      </a:r>
                      <a:endParaRPr lang="en-TR" sz="140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662940">
                <a:tc>
                  <a:txBody>
                    <a:bodyPr/>
                    <a:lstStyle/>
                    <a:p>
                      <a:r>
                        <a:rPr lang="en-TR" sz="1400" kern="100" dirty="0">
                          <a:effectLst/>
                        </a:rPr>
                        <a:t>Definition</a:t>
                      </a:r>
                      <a:endParaRPr lang="en-TR" sz="140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a:effectLst/>
                        </a:rPr>
                        <a:t>A single operation to retrieve or manipulate data in a database.</a:t>
                      </a:r>
                      <a:endParaRPr lang="en-TR" sz="140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a:effectLst/>
                        </a:rPr>
                        <a:t>A sequence of one or more queries executed as a single unit of work.</a:t>
                      </a:r>
                      <a:endParaRPr lang="en-TR" sz="140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662940">
                <a:tc>
                  <a:txBody>
                    <a:bodyPr/>
                    <a:lstStyle/>
                    <a:p>
                      <a:r>
                        <a:rPr lang="en-TR" sz="1400" kern="100" dirty="0">
                          <a:effectLst/>
                        </a:rPr>
                        <a:t>Scope</a:t>
                      </a:r>
                      <a:endParaRPr lang="en-TR" sz="140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a:effectLst/>
                        </a:rPr>
                        <a:t>A single SQL statement (e.g., SELECT, INSERT, UPDATE, DELETE).</a:t>
                      </a:r>
                      <a:endParaRPr lang="en-TR" sz="140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a:effectLst/>
                        </a:rPr>
                        <a:t>A group of SQL statements that must be executed together.</a:t>
                      </a:r>
                      <a:endParaRPr lang="en-TR" sz="140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1104900">
                <a:tc>
                  <a:txBody>
                    <a:bodyPr/>
                    <a:lstStyle/>
                    <a:p>
                      <a:r>
                        <a:rPr lang="en-TR" sz="1400" kern="100">
                          <a:effectLst/>
                        </a:rPr>
                        <a:t>Atomicity</a:t>
                      </a:r>
                      <a:endParaRPr lang="en-TR" sz="140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dirty="0">
                          <a:effectLst/>
                        </a:rPr>
                        <a:t>Each query executes independently and does not ensure atomicity.</a:t>
                      </a:r>
                      <a:endParaRPr lang="en-TR" sz="140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dirty="0">
                          <a:effectLst/>
                        </a:rPr>
                        <a:t>A transaction follows ACID properties to ensure atomicity, consistency, isolation, and durability.</a:t>
                      </a:r>
                      <a:endParaRPr lang="en-TR" sz="140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662940">
                <a:tc>
                  <a:txBody>
                    <a:bodyPr/>
                    <a:lstStyle/>
                    <a:p>
                      <a:r>
                        <a:rPr lang="en-TR" sz="1400" kern="100">
                          <a:effectLst/>
                        </a:rPr>
                        <a:t>Rollback Support</a:t>
                      </a:r>
                      <a:endParaRPr lang="en-TR" sz="140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a:effectLst/>
                        </a:rPr>
                        <a:t>Cannot be rolled back once executed.</a:t>
                      </a:r>
                      <a:endParaRPr lang="en-TR" sz="140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400" kern="100" dirty="0">
                          <a:effectLst/>
                        </a:rPr>
                        <a:t>Can be rolled back if an error occurs or if a condition is not met.</a:t>
                      </a:r>
                      <a:endParaRPr lang="en-TR" sz="140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
        <p:nvSpPr>
          <p:cNvPr id="34845" name="Slide Number Placeholder 3">
            <a:extLst>
              <a:ext uri="{FF2B5EF4-FFF2-40B4-BE49-F238E27FC236}">
                <a16:creationId xmlns:a16="http://schemas.microsoft.com/office/drawing/2014/main" id="{FAFDC42B-4005-7798-6CAF-C75373C6E37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20D2CCB8-949A-4ED2-973B-8F1AA239F1D4}" type="slidenum">
              <a:rPr lang="en-US" altLang="en-US" sz="1400" smtClean="0">
                <a:solidFill>
                  <a:srgbClr val="990033"/>
                </a:solidFill>
              </a:rPr>
              <a:pPr>
                <a:spcBef>
                  <a:spcPct val="0"/>
                </a:spcBef>
                <a:buClrTx/>
                <a:buSzTx/>
                <a:buFontTx/>
                <a:buNone/>
              </a:pPr>
              <a:t>24</a:t>
            </a:fld>
            <a:endParaRPr lang="en-CA" altLang="en-US" sz="1400">
              <a:solidFill>
                <a:srgbClr val="990033"/>
              </a:solidFill>
            </a:endParaRPr>
          </a:p>
        </p:txBody>
      </p:sp>
      <p:sp>
        <p:nvSpPr>
          <p:cNvPr id="34846" name="TextBox 6">
            <a:extLst>
              <a:ext uri="{FF2B5EF4-FFF2-40B4-BE49-F238E27FC236}">
                <a16:creationId xmlns:a16="http://schemas.microsoft.com/office/drawing/2014/main" id="{03F2342D-DE5E-6405-B814-150F5B811727}"/>
              </a:ext>
            </a:extLst>
          </p:cNvPr>
          <p:cNvSpPr txBox="1">
            <a:spLocks noChangeArrowheads="1"/>
          </p:cNvSpPr>
          <p:nvPr/>
        </p:nvSpPr>
        <p:spPr bwMode="auto">
          <a:xfrm>
            <a:off x="152400" y="4395788"/>
            <a:ext cx="64770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tr-TR" sz="2400" b="1">
                <a:solidFill>
                  <a:srgbClr val="0E0E0E"/>
                </a:solidFill>
                <a:latin typeface=".AppleSystemUIFont"/>
              </a:rPr>
              <a:t>Query Example:</a:t>
            </a:r>
            <a:endParaRPr lang="en-US" altLang="tr-TR" sz="2400">
              <a:solidFill>
                <a:srgbClr val="0E0E0E"/>
              </a:solidFill>
              <a:latin typeface=".AppleSystemUIFont"/>
            </a:endParaRPr>
          </a:p>
          <a:p>
            <a:pPr>
              <a:spcBef>
                <a:spcPct val="0"/>
              </a:spcBef>
              <a:buClrTx/>
              <a:buSzTx/>
              <a:buFontTx/>
              <a:buNone/>
            </a:pPr>
            <a:r>
              <a:rPr lang="tr-TR" altLang="tr-TR" sz="1800">
                <a:solidFill>
                  <a:schemeClr val="tx1"/>
                </a:solidFill>
              </a:rPr>
              <a:t>SELECT * FROM users WHERE id = 1;</a:t>
            </a:r>
          </a:p>
        </p:txBody>
      </p:sp>
      <p:sp>
        <p:nvSpPr>
          <p:cNvPr id="34847" name="TextBox 8">
            <a:extLst>
              <a:ext uri="{FF2B5EF4-FFF2-40B4-BE49-F238E27FC236}">
                <a16:creationId xmlns:a16="http://schemas.microsoft.com/office/drawing/2014/main" id="{68801DFE-C0BE-55F6-5E21-F9419835003C}"/>
              </a:ext>
            </a:extLst>
          </p:cNvPr>
          <p:cNvSpPr txBox="1">
            <a:spLocks noChangeArrowheads="1"/>
          </p:cNvSpPr>
          <p:nvPr/>
        </p:nvSpPr>
        <p:spPr bwMode="auto">
          <a:xfrm>
            <a:off x="152400" y="5008563"/>
            <a:ext cx="70310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tr-TR" sz="2400" b="1">
                <a:solidFill>
                  <a:srgbClr val="0E0E0E"/>
                </a:solidFill>
                <a:latin typeface=".AppleSystemUIFont"/>
              </a:rPr>
              <a:t>Transaction Example:</a:t>
            </a:r>
          </a:p>
          <a:p>
            <a:pPr>
              <a:spcBef>
                <a:spcPct val="0"/>
              </a:spcBef>
              <a:buClrTx/>
              <a:buSzTx/>
              <a:buFontTx/>
              <a:buNone/>
            </a:pPr>
            <a:r>
              <a:rPr lang="en-US" altLang="tr-TR" sz="1800">
                <a:solidFill>
                  <a:srgbClr val="0E0E0E"/>
                </a:solidFill>
                <a:latin typeface=".AppleSystemUIFont"/>
              </a:rPr>
              <a:t>BEGIN;</a:t>
            </a:r>
          </a:p>
          <a:p>
            <a:pPr>
              <a:spcBef>
                <a:spcPct val="0"/>
              </a:spcBef>
              <a:buClrTx/>
              <a:buSzTx/>
              <a:buFontTx/>
              <a:buNone/>
            </a:pPr>
            <a:r>
              <a:rPr lang="en-US" altLang="tr-TR" sz="1800">
                <a:solidFill>
                  <a:srgbClr val="0E0E0E"/>
                </a:solidFill>
                <a:latin typeface=".AppleSystemUIFont"/>
              </a:rPr>
              <a:t>UPDATE accounts SET balance = balance - 100 WHERE id = 1;</a:t>
            </a:r>
          </a:p>
          <a:p>
            <a:pPr>
              <a:spcBef>
                <a:spcPct val="0"/>
              </a:spcBef>
              <a:buClrTx/>
              <a:buSzTx/>
              <a:buFontTx/>
              <a:buNone/>
            </a:pPr>
            <a:r>
              <a:rPr lang="en-US" altLang="tr-TR" sz="1800">
                <a:solidFill>
                  <a:srgbClr val="0E0E0E"/>
                </a:solidFill>
                <a:latin typeface=".AppleSystemUIFont"/>
              </a:rPr>
              <a:t>UPDATE accounts SET balance = balance + 100 WHERE id = 2;</a:t>
            </a:r>
          </a:p>
          <a:p>
            <a:pPr>
              <a:spcBef>
                <a:spcPct val="0"/>
              </a:spcBef>
              <a:buClrTx/>
              <a:buSzTx/>
              <a:buFontTx/>
              <a:buNone/>
            </a:pPr>
            <a:r>
              <a:rPr lang="en-US" altLang="tr-TR" sz="1800">
                <a:solidFill>
                  <a:srgbClr val="0E0E0E"/>
                </a:solidFill>
                <a:latin typeface=".AppleSystemUIFont"/>
              </a:rPr>
              <a:t>COMMIT;</a:t>
            </a:r>
            <a:endParaRPr lang="en-US" altLang="tr-TR" sz="2400">
              <a:solidFill>
                <a:srgbClr val="0E0E0E"/>
              </a:solidFill>
              <a:latin typeface=".AppleSystemUIFont"/>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Başlık 1">
            <a:extLst>
              <a:ext uri="{FF2B5EF4-FFF2-40B4-BE49-F238E27FC236}">
                <a16:creationId xmlns:a16="http://schemas.microsoft.com/office/drawing/2014/main" id="{1AB3A328-61BF-DB07-EB62-EA52733FC792}"/>
              </a:ext>
            </a:extLst>
          </p:cNvPr>
          <p:cNvSpPr>
            <a:spLocks noGrp="1" noChangeArrowheads="1"/>
          </p:cNvSpPr>
          <p:nvPr>
            <p:ph type="title"/>
          </p:nvPr>
        </p:nvSpPr>
        <p:spPr/>
        <p:txBody>
          <a:bodyPr/>
          <a:lstStyle/>
          <a:p>
            <a:r>
              <a:rPr lang="tr-TR" altLang="en-US"/>
              <a:t>ACID Transactions</a:t>
            </a:r>
          </a:p>
        </p:txBody>
      </p:sp>
      <p:sp>
        <p:nvSpPr>
          <p:cNvPr id="35843" name="İçerik Yer Tutucusu 2">
            <a:extLst>
              <a:ext uri="{FF2B5EF4-FFF2-40B4-BE49-F238E27FC236}">
                <a16:creationId xmlns:a16="http://schemas.microsoft.com/office/drawing/2014/main" id="{2FDACF65-C6B3-6A7D-454F-ED5CF9E4FFAE}"/>
              </a:ext>
            </a:extLst>
          </p:cNvPr>
          <p:cNvSpPr>
            <a:spLocks noGrp="1" noChangeArrowheads="1"/>
          </p:cNvSpPr>
          <p:nvPr>
            <p:ph idx="1"/>
          </p:nvPr>
        </p:nvSpPr>
        <p:spPr/>
        <p:txBody>
          <a:bodyPr/>
          <a:lstStyle/>
          <a:p>
            <a:r>
              <a:rPr lang="en-US" altLang="en-US" b="1"/>
              <a:t>Atomicity (All or Nothing)</a:t>
            </a:r>
            <a:endParaRPr lang="tr-TR" altLang="en-US" b="1"/>
          </a:p>
          <a:p>
            <a:pPr lvl="1"/>
            <a:r>
              <a:rPr lang="tr-TR" altLang="en-US" b="1"/>
              <a:t>Transactions are indivisible </a:t>
            </a:r>
            <a:endParaRPr lang="en-US" altLang="en-US" b="1"/>
          </a:p>
          <a:p>
            <a:r>
              <a:rPr lang="tr-TR" altLang="en-US" b="1"/>
              <a:t>Consistency (Valid State)</a:t>
            </a:r>
          </a:p>
          <a:p>
            <a:pPr lvl="1"/>
            <a:r>
              <a:rPr lang="tr-TR" altLang="en-US" b="1"/>
              <a:t>From one valid state to another</a:t>
            </a:r>
          </a:p>
          <a:p>
            <a:r>
              <a:rPr lang="tr-TR" altLang="en-US" b="1"/>
              <a:t>Isolation (Concurrent Transactions)</a:t>
            </a:r>
          </a:p>
          <a:p>
            <a:pPr lvl="1"/>
            <a:r>
              <a:rPr lang="tr-TR" altLang="en-US" b="1"/>
              <a:t>From other transactions</a:t>
            </a:r>
          </a:p>
          <a:p>
            <a:r>
              <a:rPr lang="tr-TR" altLang="en-US" b="1"/>
              <a:t>Durability (Permanent Changes)</a:t>
            </a:r>
          </a:p>
          <a:p>
            <a:pPr lvl="1"/>
            <a:r>
              <a:rPr lang="tr-TR" altLang="en-US" b="1"/>
              <a:t>Cahanges stays </a:t>
            </a:r>
            <a:r>
              <a:rPr lang="en-US" altLang="en-US" b="1"/>
              <a:t>even in case of a system crash.</a:t>
            </a:r>
            <a:endParaRPr lang="tr-TR" altLang="en-US" b="1"/>
          </a:p>
        </p:txBody>
      </p:sp>
      <p:sp>
        <p:nvSpPr>
          <p:cNvPr id="35844" name="Slayt Numarası Yer Tutucusu 3">
            <a:extLst>
              <a:ext uri="{FF2B5EF4-FFF2-40B4-BE49-F238E27FC236}">
                <a16:creationId xmlns:a16="http://schemas.microsoft.com/office/drawing/2014/main" id="{B77AF6E1-79A7-822E-914D-D932D29E36D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r>
              <a:rPr lang="en-US" altLang="en-US" sz="1400">
                <a:solidFill>
                  <a:srgbClr val="990033"/>
                </a:solidFill>
              </a:rPr>
              <a:t>Slide 1- </a:t>
            </a:r>
            <a:fld id="{A0D46053-BDBA-4F4C-B2FD-B176A3EB4E1F}" type="slidenum">
              <a:rPr lang="en-US" altLang="en-US" sz="1400" smtClean="0">
                <a:solidFill>
                  <a:srgbClr val="990033"/>
                </a:solidFill>
              </a:rPr>
              <a:pPr/>
              <a:t>25</a:t>
            </a:fld>
            <a:endParaRPr lang="en-CA" altLang="en-US" sz="1400">
              <a:solidFill>
                <a:srgbClr val="990033"/>
              </a:solidFill>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B19AAD67-705B-0AC5-25DF-652FDC36CF9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B0118291-0F3E-44CA-8389-494E0939C286}" type="slidenum">
              <a:rPr lang="en-US" altLang="en-US" sz="1400" smtClean="0">
                <a:solidFill>
                  <a:srgbClr val="990033"/>
                </a:solidFill>
              </a:rPr>
              <a:pPr>
                <a:spcBef>
                  <a:spcPct val="0"/>
                </a:spcBef>
                <a:buClrTx/>
                <a:buSzTx/>
                <a:buFontTx/>
                <a:buNone/>
              </a:pPr>
              <a:t>26</a:t>
            </a:fld>
            <a:endParaRPr lang="en-CA" altLang="en-US" sz="1400">
              <a:solidFill>
                <a:srgbClr val="990033"/>
              </a:solidFill>
            </a:endParaRPr>
          </a:p>
        </p:txBody>
      </p:sp>
      <p:sp>
        <p:nvSpPr>
          <p:cNvPr id="36867" name="Rectangle 4">
            <a:extLst>
              <a:ext uri="{FF2B5EF4-FFF2-40B4-BE49-F238E27FC236}">
                <a16:creationId xmlns:a16="http://schemas.microsoft.com/office/drawing/2014/main" id="{76407B49-AE03-D76C-9BD1-BAC1266B0BDA}"/>
              </a:ext>
            </a:extLst>
          </p:cNvPr>
          <p:cNvSpPr>
            <a:spLocks noGrp="1" noChangeArrowheads="1"/>
          </p:cNvSpPr>
          <p:nvPr>
            <p:ph type="title"/>
          </p:nvPr>
        </p:nvSpPr>
        <p:spPr/>
        <p:txBody>
          <a:bodyPr/>
          <a:lstStyle/>
          <a:p>
            <a:pPr eaLnBrk="1" hangingPunct="1"/>
            <a:r>
              <a:rPr lang="en-US" altLang="en-US"/>
              <a:t>Additional DBMS Functionality</a:t>
            </a:r>
          </a:p>
        </p:txBody>
      </p:sp>
      <p:pic>
        <p:nvPicPr>
          <p:cNvPr id="36868" name="Rectangle 5">
            <a:extLst>
              <a:ext uri="{FF2B5EF4-FFF2-40B4-BE49-F238E27FC236}">
                <a16:creationId xmlns:a16="http://schemas.microsoft.com/office/drawing/2014/main" id="{A45F338B-332B-ED60-9B3E-50CE49852113}"/>
              </a:ext>
            </a:extLst>
          </p:cNvPr>
          <p:cNvPicPr>
            <a:picLocks noGrp="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03200" y="1524000"/>
            <a:ext cx="8572500" cy="5029200"/>
          </a:xfr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778CBC8D-0F70-E3A8-E51B-8E44F894A39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89879E4C-4C75-47E0-83C9-56F6FA0B846E}" type="slidenum">
              <a:rPr lang="en-US" altLang="en-US" sz="1400" smtClean="0">
                <a:solidFill>
                  <a:srgbClr val="990033"/>
                </a:solidFill>
              </a:rPr>
              <a:pPr>
                <a:spcBef>
                  <a:spcPct val="0"/>
                </a:spcBef>
                <a:buClrTx/>
                <a:buSzTx/>
                <a:buFontTx/>
                <a:buNone/>
              </a:pPr>
              <a:t>27</a:t>
            </a:fld>
            <a:endParaRPr lang="en-CA" altLang="en-US" sz="1400">
              <a:solidFill>
                <a:srgbClr val="990033"/>
              </a:solidFill>
            </a:endParaRPr>
          </a:p>
        </p:txBody>
      </p:sp>
      <p:sp>
        <p:nvSpPr>
          <p:cNvPr id="38915" name="Rectangle 4">
            <a:extLst>
              <a:ext uri="{FF2B5EF4-FFF2-40B4-BE49-F238E27FC236}">
                <a16:creationId xmlns:a16="http://schemas.microsoft.com/office/drawing/2014/main" id="{4B2376DF-C8FC-5D6F-4DB9-8262A9D4DF93}"/>
              </a:ext>
            </a:extLst>
          </p:cNvPr>
          <p:cNvSpPr>
            <a:spLocks noGrp="1" noChangeArrowheads="1"/>
          </p:cNvSpPr>
          <p:nvPr>
            <p:ph type="title"/>
          </p:nvPr>
        </p:nvSpPr>
        <p:spPr/>
        <p:txBody>
          <a:bodyPr/>
          <a:lstStyle/>
          <a:p>
            <a:pPr eaLnBrk="1" hangingPunct="1"/>
            <a:r>
              <a:rPr lang="en-US" altLang="en-US"/>
              <a:t>Example of a Database</a:t>
            </a:r>
            <a:br>
              <a:rPr lang="en-US" altLang="en-US"/>
            </a:br>
            <a:r>
              <a:rPr lang="en-US" altLang="en-US"/>
              <a:t>(with a Conceptual Data Model)</a:t>
            </a:r>
          </a:p>
        </p:txBody>
      </p:sp>
      <p:sp>
        <p:nvSpPr>
          <p:cNvPr id="38916" name="Rectangle 5">
            <a:extLst>
              <a:ext uri="{FF2B5EF4-FFF2-40B4-BE49-F238E27FC236}">
                <a16:creationId xmlns:a16="http://schemas.microsoft.com/office/drawing/2014/main" id="{EA382149-05A5-D789-1C44-84D6D8CFBA92}"/>
              </a:ext>
            </a:extLst>
          </p:cNvPr>
          <p:cNvSpPr>
            <a:spLocks noGrp="1" noChangeArrowheads="1"/>
          </p:cNvSpPr>
          <p:nvPr>
            <p:ph type="body" idx="1"/>
          </p:nvPr>
        </p:nvSpPr>
        <p:spPr/>
        <p:txBody>
          <a:bodyPr/>
          <a:lstStyle/>
          <a:p>
            <a:pPr eaLnBrk="1" hangingPunct="1"/>
            <a:r>
              <a:rPr lang="en-US" altLang="en-US" b="1"/>
              <a:t>Mini-world for the example:</a:t>
            </a:r>
          </a:p>
          <a:p>
            <a:pPr lvl="1" eaLnBrk="1" hangingPunct="1"/>
            <a:r>
              <a:rPr lang="en-US" altLang="en-US"/>
              <a:t>Part of a UNIVERSITY environment.</a:t>
            </a:r>
          </a:p>
          <a:p>
            <a:pPr eaLnBrk="1" hangingPunct="1"/>
            <a:r>
              <a:rPr lang="en-US" altLang="en-US" b="1"/>
              <a:t>Some mini-world </a:t>
            </a:r>
            <a:r>
              <a:rPr lang="en-US" altLang="en-US" b="1" i="1"/>
              <a:t>entities</a:t>
            </a:r>
            <a:r>
              <a:rPr lang="en-US" altLang="en-US" b="1"/>
              <a:t>:</a:t>
            </a:r>
          </a:p>
          <a:p>
            <a:pPr lvl="1" eaLnBrk="1" hangingPunct="1"/>
            <a:r>
              <a:rPr lang="en-US" altLang="en-US"/>
              <a:t>STUDENTs</a:t>
            </a:r>
          </a:p>
          <a:p>
            <a:pPr lvl="1" eaLnBrk="1" hangingPunct="1"/>
            <a:r>
              <a:rPr lang="en-US" altLang="en-US"/>
              <a:t>COURSEs</a:t>
            </a:r>
          </a:p>
          <a:p>
            <a:pPr lvl="1" eaLnBrk="1" hangingPunct="1"/>
            <a:r>
              <a:rPr lang="en-US" altLang="en-US"/>
              <a:t>SECTIONs (of COURSEs)</a:t>
            </a:r>
          </a:p>
          <a:p>
            <a:pPr lvl="1" eaLnBrk="1" hangingPunct="1"/>
            <a:r>
              <a:rPr lang="en-US" altLang="en-US"/>
              <a:t>(academic) DEPARTMENTs</a:t>
            </a:r>
          </a:p>
          <a:p>
            <a:pPr lvl="1" eaLnBrk="1" hangingPunct="1"/>
            <a:r>
              <a:rPr lang="en-US" altLang="en-US"/>
              <a:t>INSTRUCTORs</a:t>
            </a:r>
          </a:p>
          <a:p>
            <a:pPr eaLnBrk="1" hangingPunct="1"/>
            <a:endParaRPr lang="en-US" altLang="en-US"/>
          </a:p>
          <a:p>
            <a:pPr eaLnBrk="1" hangingPunct="1"/>
            <a:endParaRPr lang="en-US" altLang="en-US"/>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74C5C5B2-6F74-C1FE-D378-F1E22A12EB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B4C63699-3491-476B-96FF-0B1E9851D014}" type="slidenum">
              <a:rPr lang="en-US" altLang="en-US" sz="1400" smtClean="0">
                <a:solidFill>
                  <a:srgbClr val="990033"/>
                </a:solidFill>
              </a:rPr>
              <a:pPr>
                <a:spcBef>
                  <a:spcPct val="0"/>
                </a:spcBef>
                <a:buClrTx/>
                <a:buSzTx/>
                <a:buFontTx/>
                <a:buNone/>
              </a:pPr>
              <a:t>28</a:t>
            </a:fld>
            <a:endParaRPr lang="en-CA" altLang="en-US" sz="1400">
              <a:solidFill>
                <a:srgbClr val="990033"/>
              </a:solidFill>
            </a:endParaRPr>
          </a:p>
        </p:txBody>
      </p:sp>
      <p:sp>
        <p:nvSpPr>
          <p:cNvPr id="40963" name="Rectangle 4">
            <a:extLst>
              <a:ext uri="{FF2B5EF4-FFF2-40B4-BE49-F238E27FC236}">
                <a16:creationId xmlns:a16="http://schemas.microsoft.com/office/drawing/2014/main" id="{6DC566F1-F0C1-346F-D7B1-960992FB9819}"/>
              </a:ext>
            </a:extLst>
          </p:cNvPr>
          <p:cNvSpPr>
            <a:spLocks noGrp="1" noChangeArrowheads="1"/>
          </p:cNvSpPr>
          <p:nvPr>
            <p:ph type="title"/>
          </p:nvPr>
        </p:nvSpPr>
        <p:spPr/>
        <p:txBody>
          <a:bodyPr/>
          <a:lstStyle/>
          <a:p>
            <a:pPr eaLnBrk="1" hangingPunct="1"/>
            <a:r>
              <a:rPr lang="en-US" altLang="en-US"/>
              <a:t>Example of a Database</a:t>
            </a:r>
            <a:br>
              <a:rPr lang="en-US" altLang="en-US"/>
            </a:br>
            <a:r>
              <a:rPr lang="en-US" altLang="en-US"/>
              <a:t>(with a Conceptual Data Model)</a:t>
            </a:r>
          </a:p>
        </p:txBody>
      </p:sp>
      <p:sp>
        <p:nvSpPr>
          <p:cNvPr id="40964" name="Rectangle 5">
            <a:extLst>
              <a:ext uri="{FF2B5EF4-FFF2-40B4-BE49-F238E27FC236}">
                <a16:creationId xmlns:a16="http://schemas.microsoft.com/office/drawing/2014/main" id="{C7C80D0A-95E9-DB3F-E32D-4A61E7AFFF9D}"/>
              </a:ext>
            </a:extLst>
          </p:cNvPr>
          <p:cNvSpPr>
            <a:spLocks noGrp="1" noChangeArrowheads="1"/>
          </p:cNvSpPr>
          <p:nvPr>
            <p:ph type="body" idx="1"/>
          </p:nvPr>
        </p:nvSpPr>
        <p:spPr/>
        <p:txBody>
          <a:bodyPr/>
          <a:lstStyle/>
          <a:p>
            <a:pPr eaLnBrk="1" hangingPunct="1"/>
            <a:r>
              <a:rPr lang="en-US" altLang="en-US" sz="2400" b="1"/>
              <a:t>Some mini-world </a:t>
            </a:r>
            <a:r>
              <a:rPr lang="en-US" altLang="en-US" sz="2400" b="1" i="1"/>
              <a:t>relationships</a:t>
            </a:r>
            <a:r>
              <a:rPr lang="en-US" altLang="en-US" sz="2400" b="1"/>
              <a:t>:</a:t>
            </a:r>
          </a:p>
          <a:p>
            <a:pPr lvl="1" eaLnBrk="1" hangingPunct="1"/>
            <a:r>
              <a:rPr lang="en-US" altLang="en-US" sz="2200"/>
              <a:t>SECTIONs </a:t>
            </a:r>
            <a:r>
              <a:rPr lang="en-US" altLang="en-US" sz="2200" i="1"/>
              <a:t>are of specific</a:t>
            </a:r>
            <a:r>
              <a:rPr lang="en-US" altLang="en-US" sz="2200"/>
              <a:t> COURSEs</a:t>
            </a:r>
          </a:p>
          <a:p>
            <a:pPr lvl="1" eaLnBrk="1" hangingPunct="1"/>
            <a:r>
              <a:rPr lang="en-US" altLang="en-US" sz="2200"/>
              <a:t>STUDENTs </a:t>
            </a:r>
            <a:r>
              <a:rPr lang="en-US" altLang="en-US" sz="2200" i="1"/>
              <a:t>take</a:t>
            </a:r>
            <a:r>
              <a:rPr lang="en-US" altLang="en-US" sz="2200"/>
              <a:t> SECTIONs</a:t>
            </a:r>
          </a:p>
          <a:p>
            <a:pPr lvl="1" eaLnBrk="1" hangingPunct="1"/>
            <a:r>
              <a:rPr lang="en-US" altLang="en-US" sz="2200"/>
              <a:t>COURSEs </a:t>
            </a:r>
            <a:r>
              <a:rPr lang="en-US" altLang="en-US" sz="2200" i="1"/>
              <a:t>have  prerequisite</a:t>
            </a:r>
            <a:r>
              <a:rPr lang="en-US" altLang="en-US" sz="2200"/>
              <a:t> COURSEs</a:t>
            </a:r>
          </a:p>
          <a:p>
            <a:pPr lvl="1" eaLnBrk="1" hangingPunct="1"/>
            <a:r>
              <a:rPr lang="en-US" altLang="en-US" sz="2200"/>
              <a:t>INSTRUCTORs </a:t>
            </a:r>
            <a:r>
              <a:rPr lang="en-US" altLang="en-US" sz="2200" i="1"/>
              <a:t>teach</a:t>
            </a:r>
            <a:r>
              <a:rPr lang="en-US" altLang="en-US" sz="2200"/>
              <a:t>  SECTIONs</a:t>
            </a:r>
          </a:p>
          <a:p>
            <a:pPr lvl="1" eaLnBrk="1" hangingPunct="1"/>
            <a:r>
              <a:rPr lang="en-US" altLang="en-US" sz="2200"/>
              <a:t>COURSEs </a:t>
            </a:r>
            <a:r>
              <a:rPr lang="en-US" altLang="en-US" sz="2200" i="1"/>
              <a:t>are offered by</a:t>
            </a:r>
            <a:r>
              <a:rPr lang="en-US" altLang="en-US" sz="2200"/>
              <a:t>  DEPARTMENTs</a:t>
            </a:r>
          </a:p>
          <a:p>
            <a:pPr lvl="1" eaLnBrk="1" hangingPunct="1"/>
            <a:r>
              <a:rPr lang="en-US" altLang="en-US" sz="2200"/>
              <a:t>STUDENTs </a:t>
            </a:r>
            <a:r>
              <a:rPr lang="en-US" altLang="en-US" sz="2200" i="1"/>
              <a:t>major in</a:t>
            </a:r>
            <a:r>
              <a:rPr lang="en-US" altLang="en-US" sz="2200"/>
              <a:t>  DEPARTMENTs</a:t>
            </a:r>
          </a:p>
          <a:p>
            <a:pPr eaLnBrk="1" hangingPunct="1"/>
            <a:endParaRPr lang="en-US" altLang="en-US" sz="2400"/>
          </a:p>
          <a:p>
            <a:pPr eaLnBrk="1" hangingPunct="1"/>
            <a:r>
              <a:rPr lang="en-US" altLang="en-US" sz="2400"/>
              <a:t>Note: The above entities and relationships are typically expressed in a conceptual data model, such as the ENTITY-RELATIONSHIP data model (see Chapters 3, 4)</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D7390BCF-A082-500F-AACC-BB7C859E3CF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D0483E74-0771-472B-96C3-63C781849456}" type="slidenum">
              <a:rPr lang="en-US" altLang="en-US" sz="1400" smtClean="0">
                <a:solidFill>
                  <a:srgbClr val="990033"/>
                </a:solidFill>
              </a:rPr>
              <a:pPr>
                <a:spcBef>
                  <a:spcPct val="0"/>
                </a:spcBef>
                <a:buClrTx/>
                <a:buSzTx/>
                <a:buFontTx/>
                <a:buNone/>
              </a:pPr>
              <a:t>29</a:t>
            </a:fld>
            <a:endParaRPr lang="en-CA" altLang="en-US" sz="1400">
              <a:solidFill>
                <a:srgbClr val="990033"/>
              </a:solidFill>
            </a:endParaRPr>
          </a:p>
        </p:txBody>
      </p:sp>
      <p:sp>
        <p:nvSpPr>
          <p:cNvPr id="43011" name="Rectangle 2">
            <a:extLst>
              <a:ext uri="{FF2B5EF4-FFF2-40B4-BE49-F238E27FC236}">
                <a16:creationId xmlns:a16="http://schemas.microsoft.com/office/drawing/2014/main" id="{480402ED-0E5D-C582-3D26-A1154D7166F5}"/>
              </a:ext>
            </a:extLst>
          </p:cNvPr>
          <p:cNvSpPr>
            <a:spLocks noGrp="1" noChangeArrowheads="1"/>
          </p:cNvSpPr>
          <p:nvPr>
            <p:ph type="title"/>
          </p:nvPr>
        </p:nvSpPr>
        <p:spPr/>
        <p:txBody>
          <a:bodyPr/>
          <a:lstStyle/>
          <a:p>
            <a:pPr eaLnBrk="1" hangingPunct="1"/>
            <a:r>
              <a:rPr lang="en-US" altLang="en-US"/>
              <a:t>Example of a simple database</a:t>
            </a:r>
          </a:p>
        </p:txBody>
      </p:sp>
      <p:pic>
        <p:nvPicPr>
          <p:cNvPr id="43012" name="Picture 2" descr="A table of information with numbers and text&#10;&#10;Description automatically generated with medium confidence">
            <a:extLst>
              <a:ext uri="{FF2B5EF4-FFF2-40B4-BE49-F238E27FC236}">
                <a16:creationId xmlns:a16="http://schemas.microsoft.com/office/drawing/2014/main" id="{BA342E16-89A4-9DEE-FC08-58E567C84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8" y="1524000"/>
            <a:ext cx="4521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4" descr="A table of numbers and a number&#10;&#10;Description automatically generated with medium confidence">
            <a:extLst>
              <a:ext uri="{FF2B5EF4-FFF2-40B4-BE49-F238E27FC236}">
                <a16:creationId xmlns:a16="http://schemas.microsoft.com/office/drawing/2014/main" id="{2BDD3D08-5024-6DD1-13BC-0D54BE89CF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70075"/>
            <a:ext cx="4124325"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2152E13F-011B-06EC-7424-1F6ACEC92577}"/>
              </a:ext>
            </a:extLst>
          </p:cNvPr>
          <p:cNvSpPr>
            <a:spLocks noGrp="1" noChangeArrowheads="1"/>
          </p:cNvSpPr>
          <p:nvPr>
            <p:ph type="title"/>
          </p:nvPr>
        </p:nvSpPr>
        <p:spPr/>
        <p:txBody>
          <a:bodyPr/>
          <a:lstStyle/>
          <a:p>
            <a:r>
              <a:rPr lang="en-US" altLang="tr-TR"/>
              <a:t>Course Outline</a:t>
            </a:r>
            <a:endParaRPr lang="tr-TR" altLang="tr-TR"/>
          </a:p>
        </p:txBody>
      </p:sp>
      <p:sp>
        <p:nvSpPr>
          <p:cNvPr id="8195" name="Slide Number Placeholder 2">
            <a:extLst>
              <a:ext uri="{FF2B5EF4-FFF2-40B4-BE49-F238E27FC236}">
                <a16:creationId xmlns:a16="http://schemas.microsoft.com/office/drawing/2014/main" id="{CBBC4A99-E889-3A21-06C4-6F8D46A4618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817FD6A8-97B4-4950-A48F-42C6A080CB47}" type="slidenum">
              <a:rPr lang="en-US" altLang="en-US" sz="1400" smtClean="0">
                <a:solidFill>
                  <a:srgbClr val="990033"/>
                </a:solidFill>
              </a:rPr>
              <a:pPr>
                <a:spcBef>
                  <a:spcPct val="0"/>
                </a:spcBef>
                <a:buClrTx/>
                <a:buSzTx/>
                <a:buFontTx/>
                <a:buNone/>
              </a:pPr>
              <a:t>3</a:t>
            </a:fld>
            <a:endParaRPr lang="en-CA" altLang="en-US" sz="1400">
              <a:solidFill>
                <a:srgbClr val="990033"/>
              </a:solidFill>
            </a:endParaRPr>
          </a:p>
        </p:txBody>
      </p:sp>
      <p:graphicFrame>
        <p:nvGraphicFramePr>
          <p:cNvPr id="6" name="Table 5">
            <a:extLst>
              <a:ext uri="{FF2B5EF4-FFF2-40B4-BE49-F238E27FC236}">
                <a16:creationId xmlns:a16="http://schemas.microsoft.com/office/drawing/2014/main" id="{0376863B-668F-3459-EBDE-69DAA4DE42D4}"/>
              </a:ext>
            </a:extLst>
          </p:cNvPr>
          <p:cNvGraphicFramePr>
            <a:graphicFrameLocks noGrp="1"/>
          </p:cNvGraphicFramePr>
          <p:nvPr>
            <p:extLst>
              <p:ext uri="{D42A27DB-BD31-4B8C-83A1-F6EECF244321}">
                <p14:modId xmlns:p14="http://schemas.microsoft.com/office/powerpoint/2010/main" val="3170229739"/>
              </p:ext>
            </p:extLst>
          </p:nvPr>
        </p:nvGraphicFramePr>
        <p:xfrm>
          <a:off x="864393" y="1489076"/>
          <a:ext cx="7415213" cy="5072061"/>
        </p:xfrm>
        <a:graphic>
          <a:graphicData uri="http://schemas.openxmlformats.org/drawingml/2006/table">
            <a:tbl>
              <a:tblPr firstRow="1" firstCol="1" bandRow="1">
                <a:tableStyleId>{073A0DAA-6AF3-43AB-8588-CEC1D06C72B9}</a:tableStyleId>
              </a:tblPr>
              <a:tblGrid>
                <a:gridCol w="838200">
                  <a:extLst>
                    <a:ext uri="{9D8B030D-6E8A-4147-A177-3AD203B41FA5}">
                      <a16:colId xmlns:a16="http://schemas.microsoft.com/office/drawing/2014/main" val="20000"/>
                    </a:ext>
                  </a:extLst>
                </a:gridCol>
                <a:gridCol w="6577013">
                  <a:extLst>
                    <a:ext uri="{9D8B030D-6E8A-4147-A177-3AD203B41FA5}">
                      <a16:colId xmlns:a16="http://schemas.microsoft.com/office/drawing/2014/main" val="20001"/>
                    </a:ext>
                  </a:extLst>
                </a:gridCol>
              </a:tblGrid>
              <a:tr h="544785">
                <a:tc>
                  <a:txBody>
                    <a:bodyPr/>
                    <a:lstStyle/>
                    <a:p>
                      <a:pPr>
                        <a:lnSpc>
                          <a:spcPct val="115000"/>
                        </a:lnSpc>
                        <a:spcAft>
                          <a:spcPts val="800"/>
                        </a:spcAft>
                      </a:pPr>
                      <a:r>
                        <a:rPr lang="en-US" sz="1600" kern="100" dirty="0">
                          <a:effectLst/>
                        </a:rPr>
                        <a:t>Week</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a:effectLst/>
                        </a:rPr>
                        <a:t>Topics</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64432">
                <a:tc>
                  <a:txBody>
                    <a:bodyPr/>
                    <a:lstStyle/>
                    <a:p>
                      <a:pPr>
                        <a:lnSpc>
                          <a:spcPct val="115000"/>
                        </a:lnSpc>
                        <a:spcAft>
                          <a:spcPts val="800"/>
                        </a:spcAft>
                      </a:pPr>
                      <a:r>
                        <a:rPr lang="en-US" sz="1600" kern="100">
                          <a:effectLst/>
                        </a:rPr>
                        <a:t>1</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a:effectLst/>
                        </a:rPr>
                        <a:t>Introduction to course and database systems</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64432">
                <a:tc>
                  <a:txBody>
                    <a:bodyPr/>
                    <a:lstStyle/>
                    <a:p>
                      <a:pPr>
                        <a:lnSpc>
                          <a:spcPct val="115000"/>
                        </a:lnSpc>
                        <a:spcAft>
                          <a:spcPts val="800"/>
                        </a:spcAft>
                      </a:pPr>
                      <a:r>
                        <a:rPr lang="en-US" sz="1600" kern="100">
                          <a:effectLst/>
                        </a:rPr>
                        <a:t>2</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Entity Relationship (ER) </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544829">
                <a:tc>
                  <a:txBody>
                    <a:bodyPr/>
                    <a:lstStyle/>
                    <a:p>
                      <a:pPr>
                        <a:lnSpc>
                          <a:spcPct val="115000"/>
                        </a:lnSpc>
                        <a:spcAft>
                          <a:spcPts val="800"/>
                        </a:spcAft>
                      </a:pPr>
                      <a:r>
                        <a:rPr lang="en-US" sz="1600" kern="100">
                          <a:effectLst/>
                        </a:rPr>
                        <a:t>3</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Enhanced ER (EER) Model, Relational Data Model and Integrity Constraints. </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64432">
                <a:tc>
                  <a:txBody>
                    <a:bodyPr/>
                    <a:lstStyle/>
                    <a:p>
                      <a:pPr>
                        <a:lnSpc>
                          <a:spcPct val="115000"/>
                        </a:lnSpc>
                        <a:spcAft>
                          <a:spcPts val="800"/>
                        </a:spcAft>
                      </a:pPr>
                      <a:r>
                        <a:rPr lang="en-US" sz="1600" kern="100">
                          <a:effectLst/>
                        </a:rPr>
                        <a:t>4</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Relational Database Design by ER- and EER-to-Relational Mapping</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264432">
                <a:tc>
                  <a:txBody>
                    <a:bodyPr/>
                    <a:lstStyle/>
                    <a:p>
                      <a:pPr>
                        <a:lnSpc>
                          <a:spcPct val="115000"/>
                        </a:lnSpc>
                        <a:spcAft>
                          <a:spcPts val="800"/>
                        </a:spcAft>
                      </a:pPr>
                      <a:r>
                        <a:rPr lang="en-US" sz="1600" kern="100">
                          <a:effectLst/>
                        </a:rPr>
                        <a:t>5</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Relational Algebra</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264432">
                <a:tc>
                  <a:txBody>
                    <a:bodyPr/>
                    <a:lstStyle/>
                    <a:p>
                      <a:pPr>
                        <a:lnSpc>
                          <a:spcPct val="115000"/>
                        </a:lnSpc>
                        <a:spcAft>
                          <a:spcPts val="800"/>
                        </a:spcAft>
                      </a:pPr>
                      <a:r>
                        <a:rPr lang="en-US" sz="1600" kern="100">
                          <a:effectLst/>
                        </a:rPr>
                        <a:t>6</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Structured Query Language (SQL) – DDL subset of SQL</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r h="264432">
                <a:tc>
                  <a:txBody>
                    <a:bodyPr/>
                    <a:lstStyle/>
                    <a:p>
                      <a:pPr>
                        <a:lnSpc>
                          <a:spcPct val="115000"/>
                        </a:lnSpc>
                        <a:spcAft>
                          <a:spcPts val="800"/>
                        </a:spcAft>
                      </a:pPr>
                      <a:r>
                        <a:rPr lang="en-US" sz="1600" kern="100">
                          <a:effectLst/>
                        </a:rPr>
                        <a:t>7</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Structured Query Language (SQL) – DML subset of SQL</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7"/>
                  </a:ext>
                </a:extLst>
              </a:tr>
              <a:tr h="264432">
                <a:tc>
                  <a:txBody>
                    <a:bodyPr/>
                    <a:lstStyle/>
                    <a:p>
                      <a:pPr>
                        <a:lnSpc>
                          <a:spcPct val="115000"/>
                        </a:lnSpc>
                        <a:spcAft>
                          <a:spcPts val="800"/>
                        </a:spcAft>
                      </a:pPr>
                      <a:r>
                        <a:rPr lang="en-US" sz="1600" kern="100">
                          <a:effectLst/>
                        </a:rPr>
                        <a:t>8</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Public Holiday</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8"/>
                  </a:ext>
                </a:extLst>
              </a:tr>
              <a:tr h="544829">
                <a:tc>
                  <a:txBody>
                    <a:bodyPr/>
                    <a:lstStyle/>
                    <a:p>
                      <a:pPr>
                        <a:lnSpc>
                          <a:spcPct val="115000"/>
                        </a:lnSpc>
                        <a:spcAft>
                          <a:spcPts val="800"/>
                        </a:spcAft>
                      </a:pPr>
                      <a:r>
                        <a:rPr lang="en-US" sz="1600" kern="100">
                          <a:effectLst/>
                        </a:rPr>
                        <a:t>9</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Midterm Exam Week (Subject to change according to the faculty regulations)</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9"/>
                  </a:ext>
                </a:extLst>
              </a:tr>
              <a:tr h="264432">
                <a:tc>
                  <a:txBody>
                    <a:bodyPr/>
                    <a:lstStyle/>
                    <a:p>
                      <a:pPr>
                        <a:lnSpc>
                          <a:spcPct val="115000"/>
                        </a:lnSpc>
                        <a:spcAft>
                          <a:spcPts val="800"/>
                        </a:spcAft>
                      </a:pPr>
                      <a:r>
                        <a:rPr lang="en-US" sz="1600" kern="100">
                          <a:effectLst/>
                        </a:rPr>
                        <a:t>10</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Dependency Theory and Normalization</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0"/>
                  </a:ext>
                </a:extLst>
              </a:tr>
              <a:tr h="264432">
                <a:tc>
                  <a:txBody>
                    <a:bodyPr/>
                    <a:lstStyle/>
                    <a:p>
                      <a:pPr>
                        <a:lnSpc>
                          <a:spcPct val="115000"/>
                        </a:lnSpc>
                        <a:spcAft>
                          <a:spcPts val="800"/>
                        </a:spcAft>
                      </a:pPr>
                      <a:r>
                        <a:rPr lang="en-US" sz="1600" kern="100">
                          <a:effectLst/>
                        </a:rPr>
                        <a:t>11</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Physical DB design (storage, file structures, and indexing)</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1"/>
                  </a:ext>
                </a:extLst>
              </a:tr>
              <a:tr h="264432">
                <a:tc>
                  <a:txBody>
                    <a:bodyPr/>
                    <a:lstStyle/>
                    <a:p>
                      <a:pPr>
                        <a:lnSpc>
                          <a:spcPct val="115000"/>
                        </a:lnSpc>
                        <a:spcAft>
                          <a:spcPts val="800"/>
                        </a:spcAft>
                      </a:pPr>
                      <a:r>
                        <a:rPr lang="en-US" sz="1600" kern="100">
                          <a:effectLst/>
                        </a:rPr>
                        <a:t>12</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Project Presentations</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2"/>
                  </a:ext>
                </a:extLst>
              </a:tr>
              <a:tr h="264432">
                <a:tc>
                  <a:txBody>
                    <a:bodyPr/>
                    <a:lstStyle/>
                    <a:p>
                      <a:pPr>
                        <a:lnSpc>
                          <a:spcPct val="115000"/>
                        </a:lnSpc>
                        <a:spcAft>
                          <a:spcPts val="800"/>
                        </a:spcAft>
                      </a:pPr>
                      <a:r>
                        <a:rPr lang="en-US" sz="1600" kern="100">
                          <a:effectLst/>
                        </a:rPr>
                        <a:t>13</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Project Presentations</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3"/>
                  </a:ext>
                </a:extLst>
              </a:tr>
              <a:tr h="264432">
                <a:tc>
                  <a:txBody>
                    <a:bodyPr/>
                    <a:lstStyle/>
                    <a:p>
                      <a:pPr>
                        <a:lnSpc>
                          <a:spcPct val="115000"/>
                        </a:lnSpc>
                        <a:spcAft>
                          <a:spcPts val="800"/>
                        </a:spcAft>
                      </a:pPr>
                      <a:r>
                        <a:rPr lang="en-US" sz="1600" kern="100">
                          <a:effectLst/>
                        </a:rPr>
                        <a:t>14</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15000"/>
                        </a:lnSpc>
                        <a:spcBef>
                          <a:spcPts val="0"/>
                        </a:spcBef>
                        <a:spcAft>
                          <a:spcPts val="800"/>
                        </a:spcAft>
                        <a:buClrTx/>
                        <a:buSzTx/>
                        <a:buFontTx/>
                        <a:buNone/>
                        <a:tabLst/>
                        <a:defRPr/>
                      </a:pPr>
                      <a:r>
                        <a:rPr lang="en-US" sz="1600" dirty="0"/>
                        <a:t>Introduction to Transaction Processing Concepts and Theory</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4"/>
                  </a:ext>
                </a:extLst>
              </a:tr>
              <a:tr h="264432">
                <a:tc>
                  <a:txBody>
                    <a:bodyPr/>
                    <a:lstStyle/>
                    <a:p>
                      <a:pPr>
                        <a:lnSpc>
                          <a:spcPct val="115000"/>
                        </a:lnSpc>
                        <a:spcAft>
                          <a:spcPts val="800"/>
                        </a:spcAft>
                      </a:pPr>
                      <a:r>
                        <a:rPr lang="en-US" sz="1600" kern="100">
                          <a:effectLst/>
                        </a:rPr>
                        <a:t>15</a:t>
                      </a:r>
                      <a:endParaRPr lang="en-TR" sz="16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Aft>
                          <a:spcPts val="800"/>
                        </a:spcAft>
                      </a:pPr>
                      <a:r>
                        <a:rPr lang="en-US" sz="1600" kern="100" dirty="0">
                          <a:effectLst/>
                        </a:rPr>
                        <a:t>Project Presentations</a:t>
                      </a:r>
                      <a:endParaRPr lang="en-TR"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15"/>
                  </a:ext>
                </a:extLst>
              </a:tr>
            </a:tbl>
          </a:graphicData>
        </a:graphic>
      </p:graphicFrame>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7E869689-9416-262A-0DC6-89A1E84D808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3B700793-C9A3-4A9F-BC38-4DDFD8F98E75}" type="slidenum">
              <a:rPr lang="en-US" altLang="en-US" sz="1400" smtClean="0">
                <a:solidFill>
                  <a:srgbClr val="990033"/>
                </a:solidFill>
              </a:rPr>
              <a:pPr>
                <a:spcBef>
                  <a:spcPct val="0"/>
                </a:spcBef>
                <a:buClrTx/>
                <a:buSzTx/>
                <a:buFontTx/>
                <a:buNone/>
              </a:pPr>
              <a:t>30</a:t>
            </a:fld>
            <a:endParaRPr lang="en-CA" altLang="en-US" sz="1400">
              <a:solidFill>
                <a:srgbClr val="990033"/>
              </a:solidFill>
            </a:endParaRPr>
          </a:p>
        </p:txBody>
      </p:sp>
      <p:sp>
        <p:nvSpPr>
          <p:cNvPr id="44035" name="Rectangle 4">
            <a:extLst>
              <a:ext uri="{FF2B5EF4-FFF2-40B4-BE49-F238E27FC236}">
                <a16:creationId xmlns:a16="http://schemas.microsoft.com/office/drawing/2014/main" id="{970A6CE4-F67F-379F-848A-7C2199A2DC8B}"/>
              </a:ext>
            </a:extLst>
          </p:cNvPr>
          <p:cNvSpPr>
            <a:spLocks noGrp="1" noChangeArrowheads="1"/>
          </p:cNvSpPr>
          <p:nvPr>
            <p:ph type="title"/>
          </p:nvPr>
        </p:nvSpPr>
        <p:spPr/>
        <p:txBody>
          <a:bodyPr/>
          <a:lstStyle/>
          <a:p>
            <a:pPr eaLnBrk="1" hangingPunct="1"/>
            <a:r>
              <a:rPr lang="en-US" altLang="en-US"/>
              <a:t>Main Characteristics of the Database Approach</a:t>
            </a:r>
          </a:p>
        </p:txBody>
      </p:sp>
      <p:sp>
        <p:nvSpPr>
          <p:cNvPr id="14340" name="Rectangle 5">
            <a:extLst>
              <a:ext uri="{FF2B5EF4-FFF2-40B4-BE49-F238E27FC236}">
                <a16:creationId xmlns:a16="http://schemas.microsoft.com/office/drawing/2014/main" id="{DD7B2AB8-82BA-6AF8-4FA3-DDBD19D3E693}"/>
              </a:ext>
            </a:extLst>
          </p:cNvPr>
          <p:cNvSpPr>
            <a:spLocks noGrp="1" noChangeArrowheads="1"/>
          </p:cNvSpPr>
          <p:nvPr>
            <p:ph type="body" idx="1"/>
          </p:nvPr>
        </p:nvSpPr>
        <p:spPr>
          <a:xfrm>
            <a:off x="239713" y="1360488"/>
            <a:ext cx="8294687" cy="4572000"/>
          </a:xfrm>
        </p:spPr>
        <p:txBody>
          <a:bodyPr/>
          <a:lstStyle/>
          <a:p>
            <a:pPr eaLnBrk="1" hangingPunct="1">
              <a:defRPr/>
            </a:pPr>
            <a:r>
              <a:rPr lang="en-US" altLang="en-US" sz="2400" b="1" dirty="0">
                <a:ea typeface="+mn-ea"/>
              </a:rPr>
              <a:t>Self-describing nature of a database system:</a:t>
            </a:r>
          </a:p>
          <a:p>
            <a:pPr lvl="1" eaLnBrk="1" hangingPunct="1">
              <a:defRPr/>
            </a:pPr>
            <a:r>
              <a:rPr lang="en-US" altLang="en-US" sz="2200" dirty="0">
                <a:ea typeface="ＭＳ Ｐゴシック" charset="0"/>
              </a:rPr>
              <a:t>A DBMS </a:t>
            </a:r>
            <a:r>
              <a:rPr lang="en-US" altLang="en-US" sz="2200" b="1" dirty="0">
                <a:ea typeface="ＭＳ Ｐゴシック" charset="0"/>
              </a:rPr>
              <a:t>catalog</a:t>
            </a:r>
            <a:r>
              <a:rPr lang="en-US" altLang="en-US" sz="2200" dirty="0">
                <a:ea typeface="ＭＳ Ｐゴシック" charset="0"/>
              </a:rPr>
              <a:t> stores the description of a particular database (e.g. data structures, types, and constraints)</a:t>
            </a:r>
          </a:p>
          <a:p>
            <a:pPr lvl="1" eaLnBrk="1" hangingPunct="1">
              <a:defRPr/>
            </a:pPr>
            <a:r>
              <a:rPr lang="en-US" altLang="en-US" sz="2200" dirty="0">
                <a:ea typeface="ＭＳ Ｐゴシック" charset="0"/>
              </a:rPr>
              <a:t>The description is called </a:t>
            </a:r>
            <a:r>
              <a:rPr lang="en-US" altLang="en-US" sz="2200" b="1" dirty="0">
                <a:ea typeface="ＭＳ Ｐゴシック" charset="0"/>
              </a:rPr>
              <a:t>meta-data*</a:t>
            </a:r>
            <a:r>
              <a:rPr lang="en-US" altLang="en-US" sz="2200" dirty="0">
                <a:ea typeface="ＭＳ Ｐゴシック" charset="0"/>
              </a:rPr>
              <a:t>.</a:t>
            </a:r>
          </a:p>
          <a:p>
            <a:pPr lvl="1" eaLnBrk="1" hangingPunct="1">
              <a:defRPr/>
            </a:pPr>
            <a:r>
              <a:rPr lang="en-US" altLang="en-US" sz="2200" dirty="0">
                <a:ea typeface="ＭＳ Ｐゴシック" charset="0"/>
              </a:rPr>
              <a:t>This allows the DBMS software to work with different database applications.</a:t>
            </a:r>
          </a:p>
          <a:p>
            <a:pPr eaLnBrk="1" hangingPunct="1">
              <a:defRPr/>
            </a:pPr>
            <a:r>
              <a:rPr lang="en-US" altLang="en-US" sz="2400" b="1" dirty="0">
                <a:ea typeface="+mn-ea"/>
              </a:rPr>
              <a:t>Insulation between programs and data:</a:t>
            </a:r>
          </a:p>
          <a:p>
            <a:pPr lvl="1" eaLnBrk="1" hangingPunct="1">
              <a:defRPr/>
            </a:pPr>
            <a:r>
              <a:rPr lang="en-US" altLang="en-US" sz="2200" dirty="0">
                <a:ea typeface="ＭＳ Ｐゴシック" charset="0"/>
              </a:rPr>
              <a:t>Called </a:t>
            </a:r>
            <a:r>
              <a:rPr lang="en-US" altLang="en-US" sz="2200" b="1" dirty="0">
                <a:ea typeface="ＭＳ Ｐゴシック" charset="0"/>
              </a:rPr>
              <a:t>program-data independence</a:t>
            </a:r>
            <a:r>
              <a:rPr lang="en-US" altLang="en-US" sz="2200" dirty="0">
                <a:ea typeface="ＭＳ Ｐゴシック" charset="0"/>
              </a:rPr>
              <a:t>.</a:t>
            </a:r>
          </a:p>
          <a:p>
            <a:pPr lvl="1" eaLnBrk="1" hangingPunct="1">
              <a:defRPr/>
            </a:pPr>
            <a:r>
              <a:rPr lang="en-US" altLang="en-US" sz="2200" dirty="0">
                <a:ea typeface="ＭＳ Ｐゴシック" charset="0"/>
              </a:rPr>
              <a:t>Allows changing data structures and storage organization without having to change the DBMS access programs.</a:t>
            </a:r>
          </a:p>
          <a:p>
            <a:pPr marL="457200" lvl="1" indent="0" eaLnBrk="1" hangingPunct="1">
              <a:buFont typeface="Wingdings" panose="05000000000000000000" pitchFamily="2" charset="2"/>
              <a:buNone/>
              <a:defRPr/>
            </a:pPr>
            <a:r>
              <a:rPr lang="en-US" altLang="en-US" sz="2200" dirty="0">
                <a:ea typeface="ＭＳ Ｐゴシック" charset="0"/>
              </a:rPr>
              <a:t>-----------------------------------------------------------------------------</a:t>
            </a:r>
          </a:p>
          <a:p>
            <a:pPr marL="457200" lvl="1" indent="0" eaLnBrk="1" hangingPunct="1">
              <a:buFont typeface="Wingdings" panose="05000000000000000000" pitchFamily="2" charset="2"/>
              <a:buNone/>
              <a:defRPr/>
            </a:pPr>
            <a:r>
              <a:rPr lang="en-US" altLang="en-US" sz="2200" dirty="0">
                <a:ea typeface="ＭＳ Ｐゴシック" charset="0"/>
              </a:rPr>
              <a:t>* Some newer systems such as a few NOSQL systems need no meta-data: they store the data definition within its structure making it self describing</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a:extLst>
              <a:ext uri="{FF2B5EF4-FFF2-40B4-BE49-F238E27FC236}">
                <a16:creationId xmlns:a16="http://schemas.microsoft.com/office/drawing/2014/main" id="{709329C6-6E22-DA4F-0EB7-D31384B9A7D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804E0AD8-883F-47EA-B4BF-5F7B38EDF245}" type="slidenum">
              <a:rPr lang="en-US" altLang="en-US" sz="1400" smtClean="0">
                <a:solidFill>
                  <a:srgbClr val="990033"/>
                </a:solidFill>
              </a:rPr>
              <a:pPr>
                <a:spcBef>
                  <a:spcPct val="0"/>
                </a:spcBef>
                <a:buClrTx/>
                <a:buSzTx/>
                <a:buFontTx/>
                <a:buNone/>
              </a:pPr>
              <a:t>31</a:t>
            </a:fld>
            <a:endParaRPr lang="en-CA" altLang="en-US" sz="1400">
              <a:solidFill>
                <a:srgbClr val="990033"/>
              </a:solidFill>
            </a:endParaRPr>
          </a:p>
        </p:txBody>
      </p:sp>
      <p:sp>
        <p:nvSpPr>
          <p:cNvPr id="46083" name="Rectangle 2">
            <a:extLst>
              <a:ext uri="{FF2B5EF4-FFF2-40B4-BE49-F238E27FC236}">
                <a16:creationId xmlns:a16="http://schemas.microsoft.com/office/drawing/2014/main" id="{9D8AC2FC-AF3A-8363-9A2C-772FCB167447}"/>
              </a:ext>
            </a:extLst>
          </p:cNvPr>
          <p:cNvSpPr>
            <a:spLocks noGrp="1" noChangeArrowheads="1"/>
          </p:cNvSpPr>
          <p:nvPr>
            <p:ph type="title"/>
          </p:nvPr>
        </p:nvSpPr>
        <p:spPr/>
        <p:txBody>
          <a:bodyPr/>
          <a:lstStyle/>
          <a:p>
            <a:pPr eaLnBrk="1" hangingPunct="1"/>
            <a:r>
              <a:rPr lang="en-US" altLang="en-US" sz="3200"/>
              <a:t>Example of a simplified database catalog</a:t>
            </a:r>
          </a:p>
        </p:txBody>
      </p:sp>
      <p:pic>
        <p:nvPicPr>
          <p:cNvPr id="46084" name="Picture 4" descr="fig01_03">
            <a:extLst>
              <a:ext uri="{FF2B5EF4-FFF2-40B4-BE49-F238E27FC236}">
                <a16:creationId xmlns:a16="http://schemas.microsoft.com/office/drawing/2014/main" id="{959F3763-A457-ABFD-F276-C5C09E1B67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00200"/>
            <a:ext cx="6172200"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E40D938C-E348-3B60-C50D-BD82CE7B951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300CD83B-70D8-4A8A-90D5-9524FAD69770}" type="slidenum">
              <a:rPr lang="en-US" altLang="en-US" sz="1400" smtClean="0">
                <a:solidFill>
                  <a:srgbClr val="990033"/>
                </a:solidFill>
              </a:rPr>
              <a:pPr>
                <a:spcBef>
                  <a:spcPct val="0"/>
                </a:spcBef>
                <a:buClrTx/>
                <a:buSzTx/>
                <a:buFontTx/>
                <a:buNone/>
              </a:pPr>
              <a:t>32</a:t>
            </a:fld>
            <a:endParaRPr lang="en-CA" altLang="en-US" sz="1400">
              <a:solidFill>
                <a:srgbClr val="990033"/>
              </a:solidFill>
            </a:endParaRPr>
          </a:p>
        </p:txBody>
      </p:sp>
      <p:sp>
        <p:nvSpPr>
          <p:cNvPr id="47107" name="Rectangle 4">
            <a:extLst>
              <a:ext uri="{FF2B5EF4-FFF2-40B4-BE49-F238E27FC236}">
                <a16:creationId xmlns:a16="http://schemas.microsoft.com/office/drawing/2014/main" id="{96B32411-B81D-1A0F-6506-8EB2994B74B6}"/>
              </a:ext>
            </a:extLst>
          </p:cNvPr>
          <p:cNvSpPr>
            <a:spLocks noGrp="1" noChangeArrowheads="1"/>
          </p:cNvSpPr>
          <p:nvPr>
            <p:ph type="title"/>
          </p:nvPr>
        </p:nvSpPr>
        <p:spPr/>
        <p:txBody>
          <a:bodyPr/>
          <a:lstStyle/>
          <a:p>
            <a:pPr eaLnBrk="1" hangingPunct="1"/>
            <a:r>
              <a:rPr lang="en-US" altLang="en-US"/>
              <a:t>Main Characteristics of the Database Approach (continued)</a:t>
            </a:r>
          </a:p>
        </p:txBody>
      </p:sp>
      <p:sp>
        <p:nvSpPr>
          <p:cNvPr id="47108" name="Rectangle 5">
            <a:extLst>
              <a:ext uri="{FF2B5EF4-FFF2-40B4-BE49-F238E27FC236}">
                <a16:creationId xmlns:a16="http://schemas.microsoft.com/office/drawing/2014/main" id="{D60BA19B-D1A1-CB93-244A-DCD73EC5E347}"/>
              </a:ext>
            </a:extLst>
          </p:cNvPr>
          <p:cNvSpPr>
            <a:spLocks noGrp="1" noChangeArrowheads="1"/>
          </p:cNvSpPr>
          <p:nvPr>
            <p:ph type="body" idx="1"/>
          </p:nvPr>
        </p:nvSpPr>
        <p:spPr/>
        <p:txBody>
          <a:bodyPr/>
          <a:lstStyle/>
          <a:p>
            <a:pPr eaLnBrk="1" hangingPunct="1"/>
            <a:r>
              <a:rPr lang="en-US" altLang="en-US" b="1"/>
              <a:t>Data Abstraction: </a:t>
            </a:r>
          </a:p>
          <a:p>
            <a:pPr lvl="1" eaLnBrk="1" hangingPunct="1"/>
            <a:r>
              <a:rPr lang="en-US" altLang="en-US"/>
              <a:t>A </a:t>
            </a:r>
            <a:r>
              <a:rPr lang="en-US" altLang="en-US" b="1"/>
              <a:t>data model</a:t>
            </a:r>
            <a:r>
              <a:rPr lang="en-US" altLang="en-US"/>
              <a:t> is used to hide storage details and present the users with a conceptual view of the database.</a:t>
            </a:r>
          </a:p>
          <a:p>
            <a:pPr lvl="1" eaLnBrk="1" hangingPunct="1"/>
            <a:r>
              <a:rPr lang="en-US" altLang="en-US"/>
              <a:t>Programs refer to the data model constructs rather than data storage details</a:t>
            </a:r>
          </a:p>
          <a:p>
            <a:pPr eaLnBrk="1" hangingPunct="1"/>
            <a:r>
              <a:rPr lang="en-US" altLang="en-US" b="1"/>
              <a:t>Support of multiple views of the data:</a:t>
            </a:r>
          </a:p>
          <a:p>
            <a:pPr lvl="1" eaLnBrk="1" hangingPunct="1"/>
            <a:r>
              <a:rPr lang="en-US" altLang="en-US"/>
              <a:t>Each user may see a different view of the database, which describes </a:t>
            </a:r>
            <a:r>
              <a:rPr lang="en-US" altLang="en-US" b="1"/>
              <a:t>only</a:t>
            </a:r>
            <a:r>
              <a:rPr lang="en-US" altLang="en-US"/>
              <a:t> the data of interest to that user.</a:t>
            </a:r>
          </a:p>
          <a:p>
            <a:pPr eaLnBrk="1" hangingPunct="1"/>
            <a:endParaRPr lang="en-US" altLang="en-US"/>
          </a:p>
          <a:p>
            <a:pPr eaLnBrk="1" hangingPunct="1"/>
            <a:endParaRPr lang="en-US" altLang="en-US"/>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BE59D49E-EFE2-46F2-50E6-42B6E850A4C7}"/>
              </a:ext>
            </a:extLst>
          </p:cNvPr>
          <p:cNvSpPr>
            <a:spLocks noGrp="1" noChangeArrowheads="1"/>
          </p:cNvSpPr>
          <p:nvPr>
            <p:ph type="title"/>
          </p:nvPr>
        </p:nvSpPr>
        <p:spPr/>
        <p:txBody>
          <a:bodyPr/>
          <a:lstStyle/>
          <a:p>
            <a:r>
              <a:rPr lang="tr-TR" altLang="tr-TR"/>
              <a:t>Multiple Views of Data</a:t>
            </a:r>
          </a:p>
        </p:txBody>
      </p:sp>
      <p:sp>
        <p:nvSpPr>
          <p:cNvPr id="49155" name="Content Placeholder 2">
            <a:extLst>
              <a:ext uri="{FF2B5EF4-FFF2-40B4-BE49-F238E27FC236}">
                <a16:creationId xmlns:a16="http://schemas.microsoft.com/office/drawing/2014/main" id="{EEC63573-24EF-A8CC-553E-BCD798F4CAEF}"/>
              </a:ext>
            </a:extLst>
          </p:cNvPr>
          <p:cNvSpPr>
            <a:spLocks noGrp="1" noChangeArrowheads="1"/>
          </p:cNvSpPr>
          <p:nvPr>
            <p:ph idx="1"/>
          </p:nvPr>
        </p:nvSpPr>
        <p:spPr/>
        <p:txBody>
          <a:bodyPr/>
          <a:lstStyle/>
          <a:p>
            <a:r>
              <a:rPr lang="en-US" altLang="tr-TR">
                <a:solidFill>
                  <a:srgbClr val="0E0E0E"/>
                </a:solidFill>
                <a:latin typeface=".AppleSystemUIFont"/>
              </a:rPr>
              <a:t>A </a:t>
            </a:r>
            <a:r>
              <a:rPr lang="en-US" altLang="tr-TR" b="1">
                <a:solidFill>
                  <a:srgbClr val="0E0E0E"/>
                </a:solidFill>
                <a:latin typeface=".AppleSystemUIFont"/>
              </a:rPr>
              <a:t>view</a:t>
            </a:r>
            <a:r>
              <a:rPr lang="en-US" altLang="tr-TR">
                <a:solidFill>
                  <a:srgbClr val="0E0E0E"/>
                </a:solidFill>
                <a:latin typeface=".AppleSystemUIFont"/>
              </a:rPr>
              <a:t> is a </a:t>
            </a:r>
            <a:r>
              <a:rPr lang="en-US" altLang="tr-TR" b="1">
                <a:solidFill>
                  <a:srgbClr val="0E0E0E"/>
                </a:solidFill>
                <a:latin typeface=".AppleSystemUIFont"/>
              </a:rPr>
              <a:t>virtual table</a:t>
            </a:r>
            <a:r>
              <a:rPr lang="en-US" altLang="tr-TR">
                <a:solidFill>
                  <a:srgbClr val="0E0E0E"/>
                </a:solidFill>
                <a:latin typeface=".AppleSystemUIFont"/>
              </a:rPr>
              <a:t> that represents a subset of data from one or more tables. It does not store data itself but provides a way to </a:t>
            </a:r>
            <a:r>
              <a:rPr lang="en-US" altLang="tr-TR" b="1">
                <a:solidFill>
                  <a:srgbClr val="0E0E0E"/>
                </a:solidFill>
                <a:latin typeface=".AppleSystemUIFont"/>
              </a:rPr>
              <a:t>customize, filter, or restructure</a:t>
            </a:r>
            <a:r>
              <a:rPr lang="en-US" altLang="tr-TR">
                <a:solidFill>
                  <a:srgbClr val="0E0E0E"/>
                </a:solidFill>
                <a:latin typeface=".AppleSystemUIFont"/>
              </a:rPr>
              <a:t> data for different use cases.</a:t>
            </a:r>
          </a:p>
          <a:p>
            <a:endParaRPr lang="tr-TR" altLang="tr-TR"/>
          </a:p>
        </p:txBody>
      </p:sp>
      <p:sp>
        <p:nvSpPr>
          <p:cNvPr id="49156" name="Slide Number Placeholder 3">
            <a:extLst>
              <a:ext uri="{FF2B5EF4-FFF2-40B4-BE49-F238E27FC236}">
                <a16:creationId xmlns:a16="http://schemas.microsoft.com/office/drawing/2014/main" id="{FDCAE731-6CEB-1D41-AF4C-F600F8BD8FD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F4C53AC9-B02C-4FDC-905D-0987858A93B1}" type="slidenum">
              <a:rPr lang="en-US" altLang="en-US" sz="1400" smtClean="0">
                <a:solidFill>
                  <a:srgbClr val="990033"/>
                </a:solidFill>
              </a:rPr>
              <a:pPr>
                <a:spcBef>
                  <a:spcPct val="0"/>
                </a:spcBef>
                <a:buClrTx/>
                <a:buSzTx/>
                <a:buFontTx/>
                <a:buNone/>
              </a:pPr>
              <a:t>33</a:t>
            </a:fld>
            <a:endParaRPr lang="en-CA" altLang="en-US" sz="1400">
              <a:solidFill>
                <a:srgbClr val="990033"/>
              </a:solidFill>
            </a:endParaRPr>
          </a:p>
        </p:txBody>
      </p:sp>
      <p:graphicFrame>
        <p:nvGraphicFramePr>
          <p:cNvPr id="6" name="Table 5">
            <a:extLst>
              <a:ext uri="{FF2B5EF4-FFF2-40B4-BE49-F238E27FC236}">
                <a16:creationId xmlns:a16="http://schemas.microsoft.com/office/drawing/2014/main" id="{1AD9B379-49D8-E67D-D9F1-F34192029470}"/>
              </a:ext>
            </a:extLst>
          </p:cNvPr>
          <p:cNvGraphicFramePr>
            <a:graphicFrameLocks noGrp="1"/>
          </p:cNvGraphicFramePr>
          <p:nvPr/>
        </p:nvGraphicFramePr>
        <p:xfrm>
          <a:off x="2667000" y="3581400"/>
          <a:ext cx="3241675" cy="1028700"/>
        </p:xfrm>
        <a:graphic>
          <a:graphicData uri="http://schemas.openxmlformats.org/drawingml/2006/table">
            <a:tbl>
              <a:tblPr firstRow="1" firstCol="1" bandRow="1">
                <a:tableStyleId>{7E9639D4-E3E2-4D34-9284-5A2195B3D0D7}</a:tableStyleId>
              </a:tblPr>
              <a:tblGrid>
                <a:gridCol w="537315">
                  <a:extLst>
                    <a:ext uri="{9D8B030D-6E8A-4147-A177-3AD203B41FA5}">
                      <a16:colId xmlns:a16="http://schemas.microsoft.com/office/drawing/2014/main" val="20000"/>
                    </a:ext>
                  </a:extLst>
                </a:gridCol>
                <a:gridCol w="810419">
                  <a:extLst>
                    <a:ext uri="{9D8B030D-6E8A-4147-A177-3AD203B41FA5}">
                      <a16:colId xmlns:a16="http://schemas.microsoft.com/office/drawing/2014/main" val="20001"/>
                    </a:ext>
                  </a:extLst>
                </a:gridCol>
                <a:gridCol w="1169899">
                  <a:extLst>
                    <a:ext uri="{9D8B030D-6E8A-4147-A177-3AD203B41FA5}">
                      <a16:colId xmlns:a16="http://schemas.microsoft.com/office/drawing/2014/main" val="20002"/>
                    </a:ext>
                  </a:extLst>
                </a:gridCol>
                <a:gridCol w="724042">
                  <a:extLst>
                    <a:ext uri="{9D8B030D-6E8A-4147-A177-3AD203B41FA5}">
                      <a16:colId xmlns:a16="http://schemas.microsoft.com/office/drawing/2014/main" val="20003"/>
                    </a:ext>
                  </a:extLst>
                </a:gridCol>
              </a:tblGrid>
              <a:tr h="0">
                <a:tc gridSpan="4">
                  <a:txBody>
                    <a:bodyPr/>
                    <a:lstStyle/>
                    <a:p>
                      <a:pPr algn="ctr"/>
                      <a:r>
                        <a:rPr lang="en-TR" sz="1350" kern="100" dirty="0">
                          <a:solidFill>
                            <a:schemeClr val="bg1"/>
                          </a:solidFill>
                          <a:effectLst/>
                        </a:rPr>
                        <a:t>Original Data</a:t>
                      </a:r>
                      <a:endParaRPr lang="en-TR" sz="1350" kern="100" dirty="0">
                        <a:solidFill>
                          <a:schemeClr val="bg1"/>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hMerge="1">
                  <a:txBody>
                    <a:bodyPr/>
                    <a:lstStyle/>
                    <a:p>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r>
                        <a:rPr lang="en-TR" sz="1350" kern="100" dirty="0">
                          <a:effectLst/>
                        </a:rPr>
                        <a:t>id</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a:effectLst/>
                        </a:rPr>
                        <a:t>name</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dirty="0">
                          <a:effectLst/>
                        </a:rPr>
                        <a:t>department</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a:effectLst/>
                        </a:rPr>
                        <a:t>salary</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extLst>
                  <a:ext uri="{0D108BD9-81ED-4DB2-BD59-A6C34878D82A}">
                    <a16:rowId xmlns:a16="http://schemas.microsoft.com/office/drawing/2014/main" val="10001"/>
                  </a:ext>
                </a:extLst>
              </a:tr>
              <a:tr h="0">
                <a:tc>
                  <a:txBody>
                    <a:bodyPr/>
                    <a:lstStyle/>
                    <a:p>
                      <a:r>
                        <a:rPr lang="en-TR" sz="1350" kern="100">
                          <a:effectLst/>
                        </a:rPr>
                        <a:t>1</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dirty="0">
                          <a:effectLst/>
                        </a:rPr>
                        <a:t>Alice</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a:effectLst/>
                        </a:rPr>
                        <a:t>HR</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a:effectLst/>
                        </a:rPr>
                        <a:t>5000</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extLst>
                  <a:ext uri="{0D108BD9-81ED-4DB2-BD59-A6C34878D82A}">
                    <a16:rowId xmlns:a16="http://schemas.microsoft.com/office/drawing/2014/main" val="10002"/>
                  </a:ext>
                </a:extLst>
              </a:tr>
              <a:tr h="0">
                <a:tc>
                  <a:txBody>
                    <a:bodyPr/>
                    <a:lstStyle/>
                    <a:p>
                      <a:r>
                        <a:rPr lang="en-TR" sz="1350" kern="100">
                          <a:effectLst/>
                        </a:rPr>
                        <a:t>2</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dirty="0">
                          <a:effectLst/>
                        </a:rPr>
                        <a:t>Bob</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a:effectLst/>
                        </a:rPr>
                        <a:t>IT</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a:effectLst/>
                        </a:rPr>
                        <a:t>7000</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extLst>
                  <a:ext uri="{0D108BD9-81ED-4DB2-BD59-A6C34878D82A}">
                    <a16:rowId xmlns:a16="http://schemas.microsoft.com/office/drawing/2014/main" val="10003"/>
                  </a:ext>
                </a:extLst>
              </a:tr>
              <a:tr h="0">
                <a:tc>
                  <a:txBody>
                    <a:bodyPr/>
                    <a:lstStyle/>
                    <a:p>
                      <a:r>
                        <a:rPr lang="en-TR" sz="1350" kern="100">
                          <a:effectLst/>
                        </a:rPr>
                        <a:t>3</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a:effectLst/>
                        </a:rPr>
                        <a:t>Charlie</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a:effectLst/>
                        </a:rPr>
                        <a:t>Finance</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tc>
                  <a:txBody>
                    <a:bodyPr/>
                    <a:lstStyle/>
                    <a:p>
                      <a:r>
                        <a:rPr lang="en-TR" sz="1350" kern="100" dirty="0">
                          <a:effectLst/>
                        </a:rPr>
                        <a:t>6000</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93" marR="68593" marT="0" marB="0"/>
                </a:tc>
                <a:extLst>
                  <a:ext uri="{0D108BD9-81ED-4DB2-BD59-A6C34878D82A}">
                    <a16:rowId xmlns:a16="http://schemas.microsoft.com/office/drawing/2014/main" val="10004"/>
                  </a:ext>
                </a:extLst>
              </a:tr>
            </a:tbl>
          </a:graphicData>
        </a:graphic>
      </p:graphicFrame>
      <p:graphicFrame>
        <p:nvGraphicFramePr>
          <p:cNvPr id="7" name="Table 6">
            <a:extLst>
              <a:ext uri="{FF2B5EF4-FFF2-40B4-BE49-F238E27FC236}">
                <a16:creationId xmlns:a16="http://schemas.microsoft.com/office/drawing/2014/main" id="{A422FDC3-5022-2398-BBD4-6A8200B1BF8C}"/>
              </a:ext>
            </a:extLst>
          </p:cNvPr>
          <p:cNvGraphicFramePr>
            <a:graphicFrameLocks noGrp="1"/>
          </p:cNvGraphicFramePr>
          <p:nvPr/>
        </p:nvGraphicFramePr>
        <p:xfrm>
          <a:off x="1447800" y="5029200"/>
          <a:ext cx="1905000" cy="1028700"/>
        </p:xfrm>
        <a:graphic>
          <a:graphicData uri="http://schemas.openxmlformats.org/drawingml/2006/table">
            <a:tbl>
              <a:tblPr firstRow="1" firstCol="1" bandRow="1">
                <a:tableStyleId>{073A0DAA-6AF3-43AB-8588-CEC1D06C72B9}</a:tableStyleId>
              </a:tblPr>
              <a:tblGrid>
                <a:gridCol w="890439">
                  <a:extLst>
                    <a:ext uri="{9D8B030D-6E8A-4147-A177-3AD203B41FA5}">
                      <a16:colId xmlns:a16="http://schemas.microsoft.com/office/drawing/2014/main" val="20000"/>
                    </a:ext>
                  </a:extLst>
                </a:gridCol>
                <a:gridCol w="1014561">
                  <a:extLst>
                    <a:ext uri="{9D8B030D-6E8A-4147-A177-3AD203B41FA5}">
                      <a16:colId xmlns:a16="http://schemas.microsoft.com/office/drawing/2014/main" val="20001"/>
                    </a:ext>
                  </a:extLst>
                </a:gridCol>
              </a:tblGrid>
              <a:tr h="0">
                <a:tc gridSpan="2">
                  <a:txBody>
                    <a:bodyPr/>
                    <a:lstStyle/>
                    <a:p>
                      <a:pPr algn="ctr"/>
                      <a:r>
                        <a:rPr lang="en-TR" sz="1350" kern="100" dirty="0">
                          <a:effectLst/>
                        </a:rPr>
                        <a:t>HR View</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TR"/>
                    </a:p>
                  </a:txBody>
                  <a:tcPr/>
                </a:tc>
                <a:extLst>
                  <a:ext uri="{0D108BD9-81ED-4DB2-BD59-A6C34878D82A}">
                    <a16:rowId xmlns:a16="http://schemas.microsoft.com/office/drawing/2014/main" val="10000"/>
                  </a:ext>
                </a:extLst>
              </a:tr>
              <a:tr h="0">
                <a:tc>
                  <a:txBody>
                    <a:bodyPr/>
                    <a:lstStyle/>
                    <a:p>
                      <a:r>
                        <a:rPr lang="en-TR" sz="1350" kern="100" dirty="0">
                          <a:effectLst/>
                        </a:rPr>
                        <a:t>name</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350" kern="100">
                          <a:effectLst/>
                        </a:rPr>
                        <a:t>department</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r>
                        <a:rPr lang="en-TR" sz="1350" kern="100" dirty="0">
                          <a:effectLst/>
                        </a:rPr>
                        <a:t>Alice</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350" kern="100">
                          <a:effectLst/>
                        </a:rPr>
                        <a:t>HR</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r>
                        <a:rPr lang="en-TR" sz="1350" kern="100">
                          <a:effectLst/>
                        </a:rPr>
                        <a:t>Bob</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350" kern="100">
                          <a:effectLst/>
                        </a:rPr>
                        <a:t>IT</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r>
                        <a:rPr lang="en-TR" sz="1350" kern="100">
                          <a:effectLst/>
                        </a:rPr>
                        <a:t>Charlie</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tc>
                  <a:txBody>
                    <a:bodyPr/>
                    <a:lstStyle/>
                    <a:p>
                      <a:r>
                        <a:rPr lang="en-TR" sz="1350" kern="100" dirty="0">
                          <a:effectLst/>
                        </a:rPr>
                        <a:t>Finance</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graphicFrame>
        <p:nvGraphicFramePr>
          <p:cNvPr id="8" name="Table 7">
            <a:extLst>
              <a:ext uri="{FF2B5EF4-FFF2-40B4-BE49-F238E27FC236}">
                <a16:creationId xmlns:a16="http://schemas.microsoft.com/office/drawing/2014/main" id="{45637BE3-DB76-3131-E31E-7A3784CD91F0}"/>
              </a:ext>
            </a:extLst>
          </p:cNvPr>
          <p:cNvGraphicFramePr>
            <a:graphicFrameLocks noGrp="1"/>
          </p:cNvGraphicFramePr>
          <p:nvPr/>
        </p:nvGraphicFramePr>
        <p:xfrm>
          <a:off x="5178425" y="5029200"/>
          <a:ext cx="1530350" cy="1028700"/>
        </p:xfrm>
        <a:graphic>
          <a:graphicData uri="http://schemas.openxmlformats.org/drawingml/2006/table">
            <a:tbl>
              <a:tblPr firstRow="1" firstCol="1" bandRow="1">
                <a:tableStyleId>{073A0DAA-6AF3-43AB-8588-CEC1D06C72B9}</a:tableStyleId>
              </a:tblPr>
              <a:tblGrid>
                <a:gridCol w="806750">
                  <a:extLst>
                    <a:ext uri="{9D8B030D-6E8A-4147-A177-3AD203B41FA5}">
                      <a16:colId xmlns:a16="http://schemas.microsoft.com/office/drawing/2014/main" val="20000"/>
                    </a:ext>
                  </a:extLst>
                </a:gridCol>
                <a:gridCol w="723600">
                  <a:extLst>
                    <a:ext uri="{9D8B030D-6E8A-4147-A177-3AD203B41FA5}">
                      <a16:colId xmlns:a16="http://schemas.microsoft.com/office/drawing/2014/main" val="20001"/>
                    </a:ext>
                  </a:extLst>
                </a:gridCol>
              </a:tblGrid>
              <a:tr h="0">
                <a:tc gridSpan="2">
                  <a:txBody>
                    <a:bodyPr/>
                    <a:lstStyle/>
                    <a:p>
                      <a:pPr algn="ctr"/>
                      <a:r>
                        <a:rPr lang="en-TR" sz="1350" kern="100" dirty="0">
                          <a:effectLst/>
                        </a:rPr>
                        <a:t>Finance View</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52" marR="68552" marT="0" marB="0"/>
                </a:tc>
                <a:tc hMerge="1">
                  <a:txBody>
                    <a:bodyPr/>
                    <a:lstStyle/>
                    <a:p>
                      <a:endParaRPr lang="en-TR"/>
                    </a:p>
                  </a:txBody>
                  <a:tcPr/>
                </a:tc>
                <a:extLst>
                  <a:ext uri="{0D108BD9-81ED-4DB2-BD59-A6C34878D82A}">
                    <a16:rowId xmlns:a16="http://schemas.microsoft.com/office/drawing/2014/main" val="10000"/>
                  </a:ext>
                </a:extLst>
              </a:tr>
              <a:tr h="0">
                <a:tc>
                  <a:txBody>
                    <a:bodyPr/>
                    <a:lstStyle/>
                    <a:p>
                      <a:r>
                        <a:rPr lang="en-TR" sz="1350" kern="100">
                          <a:effectLst/>
                        </a:rPr>
                        <a:t>name</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52" marR="68552" marT="0" marB="0"/>
                </a:tc>
                <a:tc>
                  <a:txBody>
                    <a:bodyPr/>
                    <a:lstStyle/>
                    <a:p>
                      <a:r>
                        <a:rPr lang="en-TR" sz="1350" kern="100">
                          <a:effectLst/>
                        </a:rPr>
                        <a:t>salary</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52" marR="68552" marT="0" marB="0"/>
                </a:tc>
                <a:extLst>
                  <a:ext uri="{0D108BD9-81ED-4DB2-BD59-A6C34878D82A}">
                    <a16:rowId xmlns:a16="http://schemas.microsoft.com/office/drawing/2014/main" val="10001"/>
                  </a:ext>
                </a:extLst>
              </a:tr>
              <a:tr h="0">
                <a:tc>
                  <a:txBody>
                    <a:bodyPr/>
                    <a:lstStyle/>
                    <a:p>
                      <a:r>
                        <a:rPr lang="en-TR" sz="1350" kern="100">
                          <a:effectLst/>
                        </a:rPr>
                        <a:t>Alice</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52" marR="68552" marT="0" marB="0"/>
                </a:tc>
                <a:tc>
                  <a:txBody>
                    <a:bodyPr/>
                    <a:lstStyle/>
                    <a:p>
                      <a:r>
                        <a:rPr lang="en-TR" sz="1350" kern="100" dirty="0">
                          <a:effectLst/>
                        </a:rPr>
                        <a:t>5000</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52" marR="68552" marT="0" marB="0"/>
                </a:tc>
                <a:extLst>
                  <a:ext uri="{0D108BD9-81ED-4DB2-BD59-A6C34878D82A}">
                    <a16:rowId xmlns:a16="http://schemas.microsoft.com/office/drawing/2014/main" val="10002"/>
                  </a:ext>
                </a:extLst>
              </a:tr>
              <a:tr h="0">
                <a:tc>
                  <a:txBody>
                    <a:bodyPr/>
                    <a:lstStyle/>
                    <a:p>
                      <a:r>
                        <a:rPr lang="en-TR" sz="1350" kern="100">
                          <a:effectLst/>
                        </a:rPr>
                        <a:t>Bob</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52" marR="68552" marT="0" marB="0"/>
                </a:tc>
                <a:tc>
                  <a:txBody>
                    <a:bodyPr/>
                    <a:lstStyle/>
                    <a:p>
                      <a:r>
                        <a:rPr lang="en-TR" sz="1350" kern="100">
                          <a:effectLst/>
                        </a:rPr>
                        <a:t>7000</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52" marR="68552" marT="0" marB="0"/>
                </a:tc>
                <a:extLst>
                  <a:ext uri="{0D108BD9-81ED-4DB2-BD59-A6C34878D82A}">
                    <a16:rowId xmlns:a16="http://schemas.microsoft.com/office/drawing/2014/main" val="10003"/>
                  </a:ext>
                </a:extLst>
              </a:tr>
              <a:tr h="0">
                <a:tc>
                  <a:txBody>
                    <a:bodyPr/>
                    <a:lstStyle/>
                    <a:p>
                      <a:r>
                        <a:rPr lang="en-TR" sz="1350" kern="100">
                          <a:effectLst/>
                        </a:rPr>
                        <a:t>Charlie</a:t>
                      </a:r>
                      <a:endParaRPr lang="en-TR" sz="1350" kern="100">
                        <a:solidFill>
                          <a:srgbClr val="0E0E0E"/>
                        </a:solidFill>
                        <a:effectLst/>
                        <a:latin typeface=".AppleSystemUIFont"/>
                        <a:ea typeface="Times New Roman" panose="02020603050405020304" pitchFamily="18" charset="0"/>
                        <a:cs typeface="Times New Roman" panose="02020603050405020304" pitchFamily="18" charset="0"/>
                      </a:endParaRPr>
                    </a:p>
                  </a:txBody>
                  <a:tcPr marL="68552" marR="68552" marT="0" marB="0"/>
                </a:tc>
                <a:tc>
                  <a:txBody>
                    <a:bodyPr/>
                    <a:lstStyle/>
                    <a:p>
                      <a:r>
                        <a:rPr lang="en-TR" sz="1350" kern="100" dirty="0">
                          <a:effectLst/>
                        </a:rPr>
                        <a:t>6000</a:t>
                      </a:r>
                      <a:endParaRPr lang="en-TR" sz="1350" kern="100" dirty="0">
                        <a:solidFill>
                          <a:srgbClr val="0E0E0E"/>
                        </a:solidFill>
                        <a:effectLst/>
                        <a:latin typeface=".AppleSystemUIFont"/>
                        <a:ea typeface="Times New Roman" panose="02020603050405020304" pitchFamily="18" charset="0"/>
                        <a:cs typeface="Times New Roman" panose="02020603050405020304" pitchFamily="18" charset="0"/>
                      </a:endParaRPr>
                    </a:p>
                  </a:txBody>
                  <a:tcPr marL="68552" marR="68552" marT="0" marB="0"/>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DF13B0BE-F800-E95F-B8B1-923C1E3EAD4A}"/>
              </a:ext>
            </a:extLst>
          </p:cNvPr>
          <p:cNvSpPr>
            <a:spLocks noGrp="1" noChangeArrowheads="1"/>
          </p:cNvSpPr>
          <p:nvPr>
            <p:ph type="title"/>
          </p:nvPr>
        </p:nvSpPr>
        <p:spPr/>
        <p:txBody>
          <a:bodyPr/>
          <a:lstStyle/>
          <a:p>
            <a:r>
              <a:rPr lang="en-US" altLang="tr-TR"/>
              <a:t>Why Use Multiple Views?</a:t>
            </a:r>
            <a:endParaRPr lang="tr-TR" altLang="tr-TR"/>
          </a:p>
        </p:txBody>
      </p:sp>
      <p:sp>
        <p:nvSpPr>
          <p:cNvPr id="50179" name="Content Placeholder 2">
            <a:extLst>
              <a:ext uri="{FF2B5EF4-FFF2-40B4-BE49-F238E27FC236}">
                <a16:creationId xmlns:a16="http://schemas.microsoft.com/office/drawing/2014/main" id="{7F33BBCA-F2B6-76BF-C7C7-90C74C6DAC18}"/>
              </a:ext>
            </a:extLst>
          </p:cNvPr>
          <p:cNvSpPr>
            <a:spLocks noGrp="1" noChangeArrowheads="1"/>
          </p:cNvSpPr>
          <p:nvPr>
            <p:ph idx="1"/>
          </p:nvPr>
        </p:nvSpPr>
        <p:spPr/>
        <p:txBody>
          <a:bodyPr/>
          <a:lstStyle/>
          <a:p>
            <a:r>
              <a:rPr lang="en-US" altLang="tr-TR" b="1">
                <a:solidFill>
                  <a:srgbClr val="0E0E0E"/>
                </a:solidFill>
                <a:latin typeface=".AppleSystemUIFont"/>
              </a:rPr>
              <a:t>Security</a:t>
            </a:r>
          </a:p>
          <a:p>
            <a:pPr lvl="1"/>
            <a:r>
              <a:rPr lang="en-US" altLang="tr-TR">
                <a:solidFill>
                  <a:srgbClr val="0E0E0E"/>
                </a:solidFill>
                <a:latin typeface=".AppleSystemUIFont"/>
              </a:rPr>
              <a:t>Restrict access to sensitive data (e.g., salaries).</a:t>
            </a:r>
          </a:p>
          <a:p>
            <a:pPr>
              <a:spcBef>
                <a:spcPts val="900"/>
              </a:spcBef>
            </a:pPr>
            <a:r>
              <a:rPr lang="en-US" altLang="tr-TR" b="1">
                <a:solidFill>
                  <a:srgbClr val="0E0E0E"/>
                </a:solidFill>
                <a:latin typeface=".AppleSystemUIFont"/>
              </a:rPr>
              <a:t>Customization</a:t>
            </a:r>
          </a:p>
          <a:p>
            <a:pPr lvl="1">
              <a:spcBef>
                <a:spcPts val="900"/>
              </a:spcBef>
            </a:pPr>
            <a:r>
              <a:rPr lang="en-US" altLang="tr-TR">
                <a:solidFill>
                  <a:srgbClr val="0E0E0E"/>
                </a:solidFill>
                <a:latin typeface=".AppleSystemUIFont"/>
              </a:rPr>
              <a:t>Different users see data in different formats.</a:t>
            </a:r>
          </a:p>
          <a:p>
            <a:pPr>
              <a:spcBef>
                <a:spcPts val="900"/>
              </a:spcBef>
            </a:pPr>
            <a:r>
              <a:rPr lang="en-US" altLang="tr-TR" b="1">
                <a:solidFill>
                  <a:srgbClr val="0E0E0E"/>
                </a:solidFill>
                <a:latin typeface=".AppleSystemUIFont"/>
              </a:rPr>
              <a:t>Simplification</a:t>
            </a:r>
          </a:p>
          <a:p>
            <a:pPr lvl="1">
              <a:spcBef>
                <a:spcPts val="900"/>
              </a:spcBef>
            </a:pPr>
            <a:r>
              <a:rPr lang="en-US" altLang="tr-TR">
                <a:solidFill>
                  <a:srgbClr val="0E0E0E"/>
                </a:solidFill>
                <a:latin typeface=".AppleSystemUIFont"/>
              </a:rPr>
              <a:t>Users work with pre-defined queries instead of complex joins.</a:t>
            </a:r>
          </a:p>
          <a:p>
            <a:pPr>
              <a:spcBef>
                <a:spcPts val="900"/>
              </a:spcBef>
            </a:pPr>
            <a:r>
              <a:rPr lang="en-US" altLang="tr-TR" b="1">
                <a:solidFill>
                  <a:srgbClr val="0E0E0E"/>
                </a:solidFill>
                <a:latin typeface=".AppleSystemUIFont"/>
              </a:rPr>
              <a:t>Performance Optimization</a:t>
            </a:r>
          </a:p>
          <a:p>
            <a:pPr lvl="1">
              <a:spcBef>
                <a:spcPts val="900"/>
              </a:spcBef>
            </a:pPr>
            <a:r>
              <a:rPr lang="en-US" altLang="tr-TR">
                <a:solidFill>
                  <a:srgbClr val="0E0E0E"/>
                </a:solidFill>
                <a:latin typeface=".AppleSystemUIFont"/>
              </a:rPr>
              <a:t>Indexing and caching can improve query speed.</a:t>
            </a:r>
          </a:p>
          <a:p>
            <a:endParaRPr lang="tr-TR" altLang="tr-TR"/>
          </a:p>
        </p:txBody>
      </p:sp>
      <p:sp>
        <p:nvSpPr>
          <p:cNvPr id="50180" name="Slide Number Placeholder 3">
            <a:extLst>
              <a:ext uri="{FF2B5EF4-FFF2-40B4-BE49-F238E27FC236}">
                <a16:creationId xmlns:a16="http://schemas.microsoft.com/office/drawing/2014/main" id="{63B9362E-2116-E940-7AB0-5862B5E8C39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631BE494-7C8B-498B-A989-D334381F9035}" type="slidenum">
              <a:rPr lang="en-US" altLang="en-US" sz="1400" smtClean="0">
                <a:solidFill>
                  <a:srgbClr val="990033"/>
                </a:solidFill>
              </a:rPr>
              <a:pPr>
                <a:spcBef>
                  <a:spcPct val="0"/>
                </a:spcBef>
                <a:buClrTx/>
                <a:buSzTx/>
                <a:buFontTx/>
                <a:buNone/>
              </a:pPr>
              <a:t>34</a:t>
            </a:fld>
            <a:endParaRPr lang="en-CA" altLang="en-US" sz="1400">
              <a:solidFill>
                <a:srgbClr val="990033"/>
              </a:solidFill>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7C5ED93A-913C-4AC5-3DB4-62F8EA6DD4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98708641-D359-41A8-8FE0-013268128E53}" type="slidenum">
              <a:rPr lang="en-US" altLang="en-US" sz="1400" smtClean="0">
                <a:solidFill>
                  <a:srgbClr val="990033"/>
                </a:solidFill>
              </a:rPr>
              <a:pPr>
                <a:spcBef>
                  <a:spcPct val="0"/>
                </a:spcBef>
                <a:buClrTx/>
                <a:buSzTx/>
                <a:buFontTx/>
                <a:buNone/>
              </a:pPr>
              <a:t>35</a:t>
            </a:fld>
            <a:endParaRPr lang="en-CA" altLang="en-US" sz="1400">
              <a:solidFill>
                <a:srgbClr val="990033"/>
              </a:solidFill>
            </a:endParaRPr>
          </a:p>
        </p:txBody>
      </p:sp>
      <p:sp>
        <p:nvSpPr>
          <p:cNvPr id="51203" name="Rectangle 4">
            <a:extLst>
              <a:ext uri="{FF2B5EF4-FFF2-40B4-BE49-F238E27FC236}">
                <a16:creationId xmlns:a16="http://schemas.microsoft.com/office/drawing/2014/main" id="{81B14D8B-D893-F719-9501-EE3F3A1FBB38}"/>
              </a:ext>
            </a:extLst>
          </p:cNvPr>
          <p:cNvSpPr>
            <a:spLocks noGrp="1" noChangeArrowheads="1"/>
          </p:cNvSpPr>
          <p:nvPr>
            <p:ph type="title"/>
          </p:nvPr>
        </p:nvSpPr>
        <p:spPr/>
        <p:txBody>
          <a:bodyPr/>
          <a:lstStyle/>
          <a:p>
            <a:pPr eaLnBrk="1" hangingPunct="1"/>
            <a:r>
              <a:rPr lang="en-US" altLang="en-US"/>
              <a:t>Main Characteristics of the Database Approach (continued)</a:t>
            </a:r>
          </a:p>
        </p:txBody>
      </p:sp>
      <p:sp>
        <p:nvSpPr>
          <p:cNvPr id="51204" name="Rectangle 5">
            <a:extLst>
              <a:ext uri="{FF2B5EF4-FFF2-40B4-BE49-F238E27FC236}">
                <a16:creationId xmlns:a16="http://schemas.microsoft.com/office/drawing/2014/main" id="{5A9E60A6-85A1-DDEA-2588-D15B1CC9CF64}"/>
              </a:ext>
            </a:extLst>
          </p:cNvPr>
          <p:cNvSpPr>
            <a:spLocks noGrp="1" noChangeArrowheads="1"/>
          </p:cNvSpPr>
          <p:nvPr>
            <p:ph type="body" idx="1"/>
          </p:nvPr>
        </p:nvSpPr>
        <p:spPr/>
        <p:txBody>
          <a:bodyPr/>
          <a:lstStyle/>
          <a:p>
            <a:pPr eaLnBrk="1" hangingPunct="1"/>
            <a:r>
              <a:rPr lang="en-US" altLang="en-US" sz="2400" b="1"/>
              <a:t>Sharing of data and multi-user transaction processing:</a:t>
            </a:r>
          </a:p>
          <a:p>
            <a:pPr lvl="1" eaLnBrk="1" hangingPunct="1"/>
            <a:r>
              <a:rPr lang="en-US" altLang="en-US" sz="2200"/>
              <a:t>Allowing a set of </a:t>
            </a:r>
            <a:r>
              <a:rPr lang="en-US" altLang="en-US" sz="2200" b="1"/>
              <a:t>concurrent users</a:t>
            </a:r>
            <a:r>
              <a:rPr lang="en-US" altLang="en-US" sz="2200"/>
              <a:t> to retrieve from and to update the database.</a:t>
            </a:r>
          </a:p>
          <a:p>
            <a:pPr lvl="1" eaLnBrk="1" hangingPunct="1"/>
            <a:r>
              <a:rPr lang="en-US" altLang="en-US" sz="2200" i="1"/>
              <a:t>Concurrency control</a:t>
            </a:r>
            <a:r>
              <a:rPr lang="en-US" altLang="en-US" sz="2200"/>
              <a:t> within the DBMS guarantees that each </a:t>
            </a:r>
            <a:r>
              <a:rPr lang="en-US" altLang="en-US" sz="2200" b="1"/>
              <a:t>transaction</a:t>
            </a:r>
            <a:r>
              <a:rPr lang="en-US" altLang="en-US" sz="2200"/>
              <a:t> is correctly executed or aborted</a:t>
            </a:r>
          </a:p>
          <a:p>
            <a:pPr lvl="1" eaLnBrk="1" hangingPunct="1"/>
            <a:r>
              <a:rPr lang="en-US" altLang="en-US" sz="2200" i="1"/>
              <a:t>Recovery</a:t>
            </a:r>
            <a:r>
              <a:rPr lang="en-US" altLang="en-US" sz="2200"/>
              <a:t> subsystem ensures each completed transaction has its effect permanently recorded in the database</a:t>
            </a:r>
          </a:p>
          <a:p>
            <a:pPr lvl="1" eaLnBrk="1" hangingPunct="1"/>
            <a:r>
              <a:rPr lang="en-US" altLang="en-US" sz="2200" b="1"/>
              <a:t>OLTP</a:t>
            </a:r>
            <a:r>
              <a:rPr lang="en-US" altLang="en-US" sz="2200"/>
              <a:t> (Online Transaction Processing) is a major part of database applications. This allows hundreds of concurrent transactions to execute per second.</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7C7EED7D-648D-D632-C294-5726DDF3492F}"/>
              </a:ext>
            </a:extLst>
          </p:cNvPr>
          <p:cNvSpPr>
            <a:spLocks noGrp="1" noChangeArrowheads="1"/>
          </p:cNvSpPr>
          <p:nvPr>
            <p:ph type="title"/>
          </p:nvPr>
        </p:nvSpPr>
        <p:spPr/>
        <p:txBody>
          <a:bodyPr/>
          <a:lstStyle/>
          <a:p>
            <a:r>
              <a:rPr lang="en-US" altLang="tr-TR"/>
              <a:t>Online Analytical Processing (OLAP) </a:t>
            </a:r>
            <a:endParaRPr lang="tr-TR" altLang="tr-TR"/>
          </a:p>
        </p:txBody>
      </p:sp>
      <p:sp>
        <p:nvSpPr>
          <p:cNvPr id="53251" name="Content Placeholder 2">
            <a:extLst>
              <a:ext uri="{FF2B5EF4-FFF2-40B4-BE49-F238E27FC236}">
                <a16:creationId xmlns:a16="http://schemas.microsoft.com/office/drawing/2014/main" id="{013EC04E-A40B-14F0-30A7-CBB923E47B79}"/>
              </a:ext>
            </a:extLst>
          </p:cNvPr>
          <p:cNvSpPr>
            <a:spLocks noGrp="1" noChangeArrowheads="1"/>
          </p:cNvSpPr>
          <p:nvPr>
            <p:ph idx="1"/>
          </p:nvPr>
        </p:nvSpPr>
        <p:spPr/>
        <p:txBody>
          <a:bodyPr/>
          <a:lstStyle/>
          <a:p>
            <a:r>
              <a:rPr lang="en-US" altLang="tr-TR" b="1">
                <a:solidFill>
                  <a:srgbClr val="0E0E0E"/>
                </a:solidFill>
                <a:latin typeface=".AppleSystemUIFont"/>
              </a:rPr>
              <a:t>Online Analytical Processing (OLAP)</a:t>
            </a:r>
            <a:r>
              <a:rPr lang="en-US" altLang="tr-TR">
                <a:solidFill>
                  <a:srgbClr val="0E0E0E"/>
                </a:solidFill>
                <a:latin typeface=".AppleSystemUIFont"/>
              </a:rPr>
              <a:t> is a category of database systems designed for </a:t>
            </a:r>
            <a:r>
              <a:rPr lang="en-US" altLang="tr-TR" b="1">
                <a:solidFill>
                  <a:srgbClr val="0E0E0E"/>
                </a:solidFill>
                <a:latin typeface=".AppleSystemUIFont"/>
              </a:rPr>
              <a:t>complex data analysis and reporting</a:t>
            </a:r>
            <a:endParaRPr lang="en-US" altLang="tr-TR">
              <a:solidFill>
                <a:srgbClr val="0E0E0E"/>
              </a:solidFill>
              <a:latin typeface=".AppleSystemUIFont"/>
            </a:endParaRPr>
          </a:p>
          <a:p>
            <a:r>
              <a:rPr lang="en-US" altLang="tr-TR">
                <a:solidFill>
                  <a:srgbClr val="0E0E0E"/>
                </a:solidFill>
                <a:latin typeface=".AppleSystemUIFont"/>
              </a:rPr>
              <a:t>Unlike </a:t>
            </a:r>
            <a:r>
              <a:rPr lang="en-US" altLang="tr-TR" b="1">
                <a:solidFill>
                  <a:srgbClr val="0E0E0E"/>
                </a:solidFill>
                <a:latin typeface=".AppleSystemUIFont"/>
              </a:rPr>
              <a:t>Online Transaction Processing (OLTP)</a:t>
            </a:r>
            <a:r>
              <a:rPr lang="en-US" altLang="tr-TR">
                <a:solidFill>
                  <a:srgbClr val="0E0E0E"/>
                </a:solidFill>
                <a:latin typeface=".AppleSystemUIFont"/>
              </a:rPr>
              <a:t>, which focuses on handling transactions in real time, </a:t>
            </a:r>
            <a:r>
              <a:rPr lang="en-US" altLang="tr-TR" b="1">
                <a:solidFill>
                  <a:srgbClr val="0E0E0E"/>
                </a:solidFill>
                <a:latin typeface=".AppleSystemUIFont"/>
              </a:rPr>
              <a:t>OLAP</a:t>
            </a:r>
            <a:r>
              <a:rPr lang="en-US" altLang="tr-TR">
                <a:solidFill>
                  <a:srgbClr val="0E0E0E"/>
                </a:solidFill>
                <a:latin typeface=".AppleSystemUIFont"/>
              </a:rPr>
              <a:t> is optimized for querying and analyzing large amounts of historical data.</a:t>
            </a:r>
          </a:p>
          <a:p>
            <a:endParaRPr lang="tr-TR" altLang="tr-TR"/>
          </a:p>
        </p:txBody>
      </p:sp>
      <p:sp>
        <p:nvSpPr>
          <p:cNvPr id="53252" name="Slide Number Placeholder 3">
            <a:extLst>
              <a:ext uri="{FF2B5EF4-FFF2-40B4-BE49-F238E27FC236}">
                <a16:creationId xmlns:a16="http://schemas.microsoft.com/office/drawing/2014/main" id="{867A2FB8-43DC-BE7B-65D2-53DB0F18BF5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ECA951A5-5624-449E-BA8A-C8E08D8EE28B}" type="slidenum">
              <a:rPr lang="en-US" altLang="en-US" sz="1400" smtClean="0">
                <a:solidFill>
                  <a:srgbClr val="990033"/>
                </a:solidFill>
              </a:rPr>
              <a:pPr>
                <a:spcBef>
                  <a:spcPct val="0"/>
                </a:spcBef>
                <a:buClrTx/>
                <a:buSzTx/>
                <a:buFontTx/>
                <a:buNone/>
              </a:pPr>
              <a:t>36</a:t>
            </a:fld>
            <a:endParaRPr lang="en-CA" altLang="en-US" sz="1400">
              <a:solidFill>
                <a:srgbClr val="990033"/>
              </a:solidFill>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A7910113-E005-F4FA-AE30-01E4D76397FB}"/>
              </a:ext>
            </a:extLst>
          </p:cNvPr>
          <p:cNvSpPr>
            <a:spLocks noGrp="1" noChangeArrowheads="1"/>
          </p:cNvSpPr>
          <p:nvPr>
            <p:ph type="title"/>
          </p:nvPr>
        </p:nvSpPr>
        <p:spPr/>
        <p:txBody>
          <a:bodyPr/>
          <a:lstStyle/>
          <a:p>
            <a:r>
              <a:rPr lang="en-US" altLang="tr-TR"/>
              <a:t>Characteristics of OLAP Systems</a:t>
            </a:r>
            <a:endParaRPr lang="tr-TR" altLang="tr-TR"/>
          </a:p>
        </p:txBody>
      </p:sp>
      <p:pic>
        <p:nvPicPr>
          <p:cNvPr id="54275" name="Content Placeholder 2">
            <a:extLst>
              <a:ext uri="{FF2B5EF4-FFF2-40B4-BE49-F238E27FC236}">
                <a16:creationId xmlns:a16="http://schemas.microsoft.com/office/drawing/2014/main" id="{6E0B1DAF-9A14-4FD3-876E-C98E939A06F1}"/>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 y="1549400"/>
            <a:ext cx="8432800" cy="4648200"/>
          </a:xfrm>
        </p:spPr>
      </p:pic>
      <p:sp>
        <p:nvSpPr>
          <p:cNvPr id="54276" name="Slide Number Placeholder 3">
            <a:extLst>
              <a:ext uri="{FF2B5EF4-FFF2-40B4-BE49-F238E27FC236}">
                <a16:creationId xmlns:a16="http://schemas.microsoft.com/office/drawing/2014/main" id="{486C0D70-FCA9-7B28-A418-15799CB5B55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1447669F-02AC-4159-BBC0-6B51324D18BB}" type="slidenum">
              <a:rPr lang="en-US" altLang="en-US" sz="1400" smtClean="0">
                <a:solidFill>
                  <a:srgbClr val="990033"/>
                </a:solidFill>
              </a:rPr>
              <a:pPr>
                <a:spcBef>
                  <a:spcPct val="0"/>
                </a:spcBef>
                <a:buClrTx/>
                <a:buSzTx/>
                <a:buFontTx/>
                <a:buNone/>
              </a:pPr>
              <a:t>37</a:t>
            </a:fld>
            <a:endParaRPr lang="en-CA" altLang="en-US" sz="1400">
              <a:solidFill>
                <a:srgbClr val="990033"/>
              </a:solidFill>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4CCFD57E-BA5A-0674-AC9A-F432A789404D}"/>
              </a:ext>
            </a:extLst>
          </p:cNvPr>
          <p:cNvSpPr>
            <a:spLocks noGrp="1" noChangeArrowheads="1"/>
          </p:cNvSpPr>
          <p:nvPr>
            <p:ph type="title"/>
          </p:nvPr>
        </p:nvSpPr>
        <p:spPr/>
        <p:txBody>
          <a:bodyPr/>
          <a:lstStyle/>
          <a:p>
            <a:r>
              <a:rPr lang="en-US" altLang="tr-TR" sz="2800"/>
              <a:t>OLAP Data Model (Multidimensional Cube)</a:t>
            </a:r>
            <a:endParaRPr lang="tr-TR" altLang="tr-TR" sz="2800"/>
          </a:p>
        </p:txBody>
      </p:sp>
      <p:pic>
        <p:nvPicPr>
          <p:cNvPr id="55299" name="Content Placeholder 2">
            <a:extLst>
              <a:ext uri="{FF2B5EF4-FFF2-40B4-BE49-F238E27FC236}">
                <a16:creationId xmlns:a16="http://schemas.microsoft.com/office/drawing/2014/main" id="{CDFC7CD9-C9E5-4DA2-48B0-5482CDA0A49A}"/>
              </a:ext>
            </a:extLst>
          </p:cNvPr>
          <p:cNvPicPr>
            <a:picLocks noGrp="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15900" y="1536700"/>
            <a:ext cx="8496300" cy="4965700"/>
          </a:xfrm>
        </p:spPr>
      </p:pic>
      <p:sp>
        <p:nvSpPr>
          <p:cNvPr id="55300" name="Slide Number Placeholder 3">
            <a:extLst>
              <a:ext uri="{FF2B5EF4-FFF2-40B4-BE49-F238E27FC236}">
                <a16:creationId xmlns:a16="http://schemas.microsoft.com/office/drawing/2014/main" id="{13298CF0-ACA1-528F-3C4B-E561ED98572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8EF9F253-E1CB-4293-99C3-9F4D83868760}" type="slidenum">
              <a:rPr lang="en-US" altLang="en-US" sz="1400" smtClean="0">
                <a:solidFill>
                  <a:srgbClr val="990033"/>
                </a:solidFill>
              </a:rPr>
              <a:pPr>
                <a:spcBef>
                  <a:spcPct val="0"/>
                </a:spcBef>
                <a:buClrTx/>
                <a:buSzTx/>
                <a:buFontTx/>
                <a:buNone/>
              </a:pPr>
              <a:t>38</a:t>
            </a:fld>
            <a:endParaRPr lang="en-CA" altLang="en-US" sz="1400">
              <a:solidFill>
                <a:srgbClr val="990033"/>
              </a:solidFill>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3307E3A4-341C-C912-25B3-C04DEE42F89F}"/>
              </a:ext>
            </a:extLst>
          </p:cNvPr>
          <p:cNvSpPr>
            <a:spLocks noGrp="1" noChangeArrowheads="1"/>
          </p:cNvSpPr>
          <p:nvPr>
            <p:ph type="title"/>
          </p:nvPr>
        </p:nvSpPr>
        <p:spPr/>
        <p:txBody>
          <a:bodyPr/>
          <a:lstStyle/>
          <a:p>
            <a:r>
              <a:rPr lang="en-US" altLang="tr-TR"/>
              <a:t>Advantages of OLAP</a:t>
            </a:r>
            <a:endParaRPr lang="tr-TR" altLang="tr-TR"/>
          </a:p>
        </p:txBody>
      </p:sp>
      <p:sp>
        <p:nvSpPr>
          <p:cNvPr id="56323" name="Content Placeholder 2">
            <a:extLst>
              <a:ext uri="{FF2B5EF4-FFF2-40B4-BE49-F238E27FC236}">
                <a16:creationId xmlns:a16="http://schemas.microsoft.com/office/drawing/2014/main" id="{A370EC1E-B3FF-EAE2-5569-7ABAF8A44F15}"/>
              </a:ext>
            </a:extLst>
          </p:cNvPr>
          <p:cNvSpPr>
            <a:spLocks noGrp="1" noChangeArrowheads="1"/>
          </p:cNvSpPr>
          <p:nvPr>
            <p:ph idx="1"/>
          </p:nvPr>
        </p:nvSpPr>
        <p:spPr/>
        <p:txBody>
          <a:bodyPr/>
          <a:lstStyle/>
          <a:p>
            <a:r>
              <a:rPr lang="en-US" altLang="tr-TR" b="1">
                <a:solidFill>
                  <a:srgbClr val="0E0E0E"/>
                </a:solidFill>
                <a:latin typeface=".AppleSystemUIFont"/>
              </a:rPr>
              <a:t>Fast Query Performance</a:t>
            </a:r>
            <a:r>
              <a:rPr lang="en-US" altLang="tr-TR">
                <a:solidFill>
                  <a:srgbClr val="0E0E0E"/>
                </a:solidFill>
                <a:latin typeface=".AppleSystemUIFont"/>
              </a:rPr>
              <a:t> – Precomputed aggregations speed up analytics.</a:t>
            </a:r>
          </a:p>
          <a:p>
            <a:r>
              <a:rPr lang="en-US" altLang="tr-TR" b="1">
                <a:solidFill>
                  <a:srgbClr val="0E0E0E"/>
                </a:solidFill>
                <a:latin typeface=".AppleSystemUIFont"/>
              </a:rPr>
              <a:t>Complex Analysis</a:t>
            </a:r>
            <a:r>
              <a:rPr lang="en-US" altLang="tr-TR">
                <a:solidFill>
                  <a:srgbClr val="0E0E0E"/>
                </a:solidFill>
                <a:latin typeface=".AppleSystemUIFont"/>
              </a:rPr>
              <a:t> – Handles multidimensional queries easily.</a:t>
            </a:r>
          </a:p>
          <a:p>
            <a:r>
              <a:rPr lang="en-US" altLang="tr-TR" b="1">
                <a:solidFill>
                  <a:srgbClr val="0E0E0E"/>
                </a:solidFill>
                <a:latin typeface=".AppleSystemUIFont"/>
              </a:rPr>
              <a:t>Historical Data Insights</a:t>
            </a:r>
            <a:r>
              <a:rPr lang="en-US" altLang="tr-TR">
                <a:solidFill>
                  <a:srgbClr val="0E0E0E"/>
                </a:solidFill>
                <a:latin typeface=".AppleSystemUIFont"/>
              </a:rPr>
              <a:t> – Great for trend analysis and forecasting.</a:t>
            </a:r>
          </a:p>
          <a:p>
            <a:r>
              <a:rPr lang="en-US" altLang="tr-TR" b="1">
                <a:solidFill>
                  <a:srgbClr val="0E0E0E"/>
                </a:solidFill>
                <a:latin typeface=".AppleSystemUIFont"/>
              </a:rPr>
              <a:t>Supports Business Intelligence (BI)</a:t>
            </a:r>
            <a:r>
              <a:rPr lang="en-US" altLang="tr-TR">
                <a:solidFill>
                  <a:srgbClr val="0E0E0E"/>
                </a:solidFill>
                <a:latin typeface=".AppleSystemUIFont"/>
              </a:rPr>
              <a:t> – Used in decision-making dashboards.</a:t>
            </a:r>
          </a:p>
          <a:p>
            <a:endParaRPr lang="tr-TR" altLang="tr-TR"/>
          </a:p>
        </p:txBody>
      </p:sp>
      <p:sp>
        <p:nvSpPr>
          <p:cNvPr id="56324" name="Slide Number Placeholder 3">
            <a:extLst>
              <a:ext uri="{FF2B5EF4-FFF2-40B4-BE49-F238E27FC236}">
                <a16:creationId xmlns:a16="http://schemas.microsoft.com/office/drawing/2014/main" id="{77DA9707-7498-EA16-709A-324124C10A1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E3D13281-9C17-44A2-BB45-D2B25B233BA5}" type="slidenum">
              <a:rPr lang="en-US" altLang="en-US" sz="1400" smtClean="0">
                <a:solidFill>
                  <a:srgbClr val="990033"/>
                </a:solidFill>
              </a:rPr>
              <a:pPr>
                <a:spcBef>
                  <a:spcPct val="0"/>
                </a:spcBef>
                <a:buClrTx/>
                <a:buSzTx/>
                <a:buFontTx/>
                <a:buNone/>
              </a:pPr>
              <a:t>39</a:t>
            </a:fld>
            <a:endParaRPr lang="en-CA" altLang="en-US" sz="1400">
              <a:solidFill>
                <a:srgbClr val="990033"/>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Başlık 1">
            <a:extLst>
              <a:ext uri="{FF2B5EF4-FFF2-40B4-BE49-F238E27FC236}">
                <a16:creationId xmlns:a16="http://schemas.microsoft.com/office/drawing/2014/main" id="{C2ED540E-A98D-ADE7-2859-22A8CBBF7826}"/>
              </a:ext>
            </a:extLst>
          </p:cNvPr>
          <p:cNvSpPr>
            <a:spLocks noGrp="1" noChangeArrowheads="1"/>
          </p:cNvSpPr>
          <p:nvPr>
            <p:ph type="title"/>
          </p:nvPr>
        </p:nvSpPr>
        <p:spPr/>
        <p:txBody>
          <a:bodyPr/>
          <a:lstStyle/>
          <a:p>
            <a:r>
              <a:rPr lang="tr-TR" altLang="tr-TR" sz="4800"/>
              <a:t>Grading</a:t>
            </a:r>
          </a:p>
        </p:txBody>
      </p:sp>
      <p:sp>
        <p:nvSpPr>
          <p:cNvPr id="9219" name="Slayt Numarası Yer Tutucusu 2">
            <a:extLst>
              <a:ext uri="{FF2B5EF4-FFF2-40B4-BE49-F238E27FC236}">
                <a16:creationId xmlns:a16="http://schemas.microsoft.com/office/drawing/2014/main" id="{E79CA706-2DB3-C90C-5AEB-AD5A81FD07F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E58D7DAA-E67F-47D0-9F41-5695F12C4521}" type="slidenum">
              <a:rPr lang="en-US" altLang="en-US" sz="1400" smtClean="0">
                <a:solidFill>
                  <a:srgbClr val="990033"/>
                </a:solidFill>
              </a:rPr>
              <a:pPr>
                <a:spcBef>
                  <a:spcPct val="0"/>
                </a:spcBef>
                <a:buClrTx/>
                <a:buSzTx/>
                <a:buFontTx/>
                <a:buNone/>
              </a:pPr>
              <a:t>4</a:t>
            </a:fld>
            <a:endParaRPr lang="en-CA" altLang="en-US" sz="1400">
              <a:solidFill>
                <a:srgbClr val="990033"/>
              </a:solidFill>
            </a:endParaRPr>
          </a:p>
        </p:txBody>
      </p:sp>
      <p:sp>
        <p:nvSpPr>
          <p:cNvPr id="4" name="Content Placeholder 2">
            <a:extLst>
              <a:ext uri="{FF2B5EF4-FFF2-40B4-BE49-F238E27FC236}">
                <a16:creationId xmlns:a16="http://schemas.microsoft.com/office/drawing/2014/main" id="{59B307EF-A39A-92F1-0E32-6B4400D35E08}"/>
              </a:ext>
            </a:extLst>
          </p:cNvPr>
          <p:cNvSpPr txBox="1">
            <a:spLocks/>
          </p:cNvSpPr>
          <p:nvPr/>
        </p:nvSpPr>
        <p:spPr>
          <a:xfrm>
            <a:off x="239713" y="1600200"/>
            <a:ext cx="8294687" cy="4572000"/>
          </a:xfrm>
          <a:prstGeom prst="rect">
            <a:avLst/>
          </a:prstGeom>
        </p:spPr>
        <p:txBody>
          <a:bodyPr/>
          <a:lst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a:lstStyle>
          <a:p>
            <a:pPr>
              <a:defRPr/>
            </a:pPr>
            <a:r>
              <a:rPr lang="en-US" sz="3600" kern="100" dirty="0">
                <a:latin typeface="Times New Roman" panose="02020603050405020304" pitchFamily="18" charset="0"/>
                <a:ea typeface="Aptos" panose="020B0004020202020204" pitchFamily="34" charset="0"/>
                <a:cs typeface="Times New Roman" panose="02020603050405020304" pitchFamily="18" charset="0"/>
              </a:rPr>
              <a:t>Lab Activities and Quizzes (20%), </a:t>
            </a:r>
            <a:endParaRPr lang="tr-TR" sz="3600" kern="100" dirty="0">
              <a:latin typeface="Times New Roman" panose="02020603050405020304" pitchFamily="18" charset="0"/>
              <a:ea typeface="Aptos" panose="020B0004020202020204" pitchFamily="34" charset="0"/>
              <a:cs typeface="Times New Roman" panose="02020603050405020304" pitchFamily="18" charset="0"/>
            </a:endParaRPr>
          </a:p>
          <a:p>
            <a:pPr>
              <a:defRPr/>
            </a:pPr>
            <a:r>
              <a:rPr lang="en-US" sz="3600" kern="100" dirty="0">
                <a:latin typeface="Times New Roman" panose="02020603050405020304" pitchFamily="18" charset="0"/>
                <a:ea typeface="Aptos" panose="020B0004020202020204" pitchFamily="34" charset="0"/>
                <a:cs typeface="Times New Roman" panose="02020603050405020304" pitchFamily="18" charset="0"/>
              </a:rPr>
              <a:t>Final Project (25%), </a:t>
            </a:r>
            <a:endParaRPr lang="tr-TR" sz="3600" kern="100" dirty="0">
              <a:latin typeface="Times New Roman" panose="02020603050405020304" pitchFamily="18" charset="0"/>
              <a:ea typeface="Aptos" panose="020B0004020202020204" pitchFamily="34" charset="0"/>
              <a:cs typeface="Times New Roman" panose="02020603050405020304" pitchFamily="18" charset="0"/>
            </a:endParaRPr>
          </a:p>
          <a:p>
            <a:pPr>
              <a:defRPr/>
            </a:pPr>
            <a:r>
              <a:rPr lang="en-US" sz="3600" kern="100" dirty="0">
                <a:latin typeface="Times New Roman" panose="02020603050405020304" pitchFamily="18" charset="0"/>
                <a:ea typeface="Aptos" panose="020B0004020202020204" pitchFamily="34" charset="0"/>
                <a:cs typeface="Times New Roman" panose="02020603050405020304" pitchFamily="18" charset="0"/>
              </a:rPr>
              <a:t>Midterm Exam (25%), </a:t>
            </a:r>
            <a:endParaRPr lang="tr-TR" sz="3600" kern="100" dirty="0">
              <a:latin typeface="Times New Roman" panose="02020603050405020304" pitchFamily="18" charset="0"/>
              <a:ea typeface="Aptos" panose="020B0004020202020204" pitchFamily="34" charset="0"/>
              <a:cs typeface="Times New Roman" panose="02020603050405020304" pitchFamily="18" charset="0"/>
            </a:endParaRPr>
          </a:p>
          <a:p>
            <a:pPr>
              <a:defRPr/>
            </a:pPr>
            <a:r>
              <a:rPr lang="en-US" sz="3600" kern="100" dirty="0">
                <a:latin typeface="Times New Roman" panose="02020603050405020304" pitchFamily="18" charset="0"/>
                <a:ea typeface="Aptos" panose="020B0004020202020204" pitchFamily="34" charset="0"/>
                <a:cs typeface="Times New Roman" panose="02020603050405020304" pitchFamily="18" charset="0"/>
              </a:rPr>
              <a:t>Final Exam (30%)</a:t>
            </a:r>
            <a:endParaRPr lang="tr-TR" sz="3600" kern="100" dirty="0">
              <a:latin typeface="Aptos" panose="020B0004020202020204" pitchFamily="34" charset="0"/>
              <a:ea typeface="Aptos" panose="020B0004020202020204" pitchFamily="34" charset="0"/>
              <a:cs typeface="Times New Roman" panose="02020603050405020304" pitchFamily="18" charset="0"/>
            </a:endParaRPr>
          </a:p>
          <a:p>
            <a:pPr>
              <a:defRPr/>
            </a:pPr>
            <a:endParaRPr lang="en-US" kern="0" dirty="0">
              <a:ea typeface="+mn-ea"/>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3">
            <a:extLst>
              <a:ext uri="{FF2B5EF4-FFF2-40B4-BE49-F238E27FC236}">
                <a16:creationId xmlns:a16="http://schemas.microsoft.com/office/drawing/2014/main" id="{24E71E7B-0060-1A6F-1BCE-947A3F208F5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BE99E436-86AA-40C4-8895-571A6850E21B}" type="slidenum">
              <a:rPr lang="en-US" altLang="en-US" sz="1400" smtClean="0">
                <a:solidFill>
                  <a:srgbClr val="990033"/>
                </a:solidFill>
              </a:rPr>
              <a:pPr>
                <a:spcBef>
                  <a:spcPct val="0"/>
                </a:spcBef>
                <a:buClrTx/>
                <a:buSzTx/>
                <a:buFontTx/>
                <a:buNone/>
              </a:pPr>
              <a:t>40</a:t>
            </a:fld>
            <a:endParaRPr lang="en-CA" altLang="en-US" sz="1400">
              <a:solidFill>
                <a:srgbClr val="990033"/>
              </a:solidFill>
            </a:endParaRPr>
          </a:p>
        </p:txBody>
      </p:sp>
      <p:sp>
        <p:nvSpPr>
          <p:cNvPr id="57347" name="Rectangle 4">
            <a:extLst>
              <a:ext uri="{FF2B5EF4-FFF2-40B4-BE49-F238E27FC236}">
                <a16:creationId xmlns:a16="http://schemas.microsoft.com/office/drawing/2014/main" id="{A4443521-CFA8-1E9B-0236-ED89F4B352B2}"/>
              </a:ext>
            </a:extLst>
          </p:cNvPr>
          <p:cNvSpPr>
            <a:spLocks noGrp="1" noChangeArrowheads="1"/>
          </p:cNvSpPr>
          <p:nvPr>
            <p:ph type="title"/>
          </p:nvPr>
        </p:nvSpPr>
        <p:spPr/>
        <p:txBody>
          <a:bodyPr/>
          <a:lstStyle/>
          <a:p>
            <a:pPr eaLnBrk="1" hangingPunct="1"/>
            <a:r>
              <a:rPr lang="en-US" altLang="en-US"/>
              <a:t>Database Users</a:t>
            </a:r>
          </a:p>
        </p:txBody>
      </p:sp>
      <p:sp>
        <p:nvSpPr>
          <p:cNvPr id="57348" name="Rectangle 5">
            <a:extLst>
              <a:ext uri="{FF2B5EF4-FFF2-40B4-BE49-F238E27FC236}">
                <a16:creationId xmlns:a16="http://schemas.microsoft.com/office/drawing/2014/main" id="{C80CEA3D-39A9-6491-18B4-4B842F7784EF}"/>
              </a:ext>
            </a:extLst>
          </p:cNvPr>
          <p:cNvSpPr>
            <a:spLocks noGrp="1" noChangeArrowheads="1"/>
          </p:cNvSpPr>
          <p:nvPr>
            <p:ph type="body" idx="1"/>
          </p:nvPr>
        </p:nvSpPr>
        <p:spPr/>
        <p:txBody>
          <a:bodyPr/>
          <a:lstStyle/>
          <a:p>
            <a:pPr eaLnBrk="1" hangingPunct="1"/>
            <a:r>
              <a:rPr lang="en-US" altLang="en-US"/>
              <a:t>Users may be divided into</a:t>
            </a:r>
          </a:p>
          <a:p>
            <a:pPr lvl="1" eaLnBrk="1" hangingPunct="1"/>
            <a:r>
              <a:rPr lang="en-US" altLang="en-US"/>
              <a:t>Those who actually use and control the database content, and those who design, develop and maintain database applications (called “Actors on the Scene”), and</a:t>
            </a:r>
          </a:p>
          <a:p>
            <a:pPr lvl="1" eaLnBrk="1" hangingPunct="1"/>
            <a:r>
              <a:rPr lang="en-US" altLang="en-US"/>
              <a:t>Those who design and develop the DBMS software and related tools, and the computer systems operators (called “Workers Behind the Scene”).</a:t>
            </a:r>
          </a:p>
          <a:p>
            <a:pPr eaLnBrk="1" hangingPunct="1"/>
            <a:endParaRPr lang="en-US" alt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3">
            <a:extLst>
              <a:ext uri="{FF2B5EF4-FFF2-40B4-BE49-F238E27FC236}">
                <a16:creationId xmlns:a16="http://schemas.microsoft.com/office/drawing/2014/main" id="{AC4289EF-832B-B867-14C4-D62B2839C6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ADC57E05-DBF0-4814-83FC-A0ABC1FA9B70}" type="slidenum">
              <a:rPr lang="en-US" altLang="en-US" sz="1400" smtClean="0">
                <a:solidFill>
                  <a:srgbClr val="990033"/>
                </a:solidFill>
              </a:rPr>
              <a:pPr>
                <a:spcBef>
                  <a:spcPct val="0"/>
                </a:spcBef>
                <a:buClrTx/>
                <a:buSzTx/>
                <a:buFontTx/>
                <a:buNone/>
              </a:pPr>
              <a:t>41</a:t>
            </a:fld>
            <a:endParaRPr lang="en-CA" altLang="en-US" sz="1400">
              <a:solidFill>
                <a:srgbClr val="990033"/>
              </a:solidFill>
            </a:endParaRPr>
          </a:p>
        </p:txBody>
      </p:sp>
      <p:sp>
        <p:nvSpPr>
          <p:cNvPr id="59395" name="Rectangle 4">
            <a:extLst>
              <a:ext uri="{FF2B5EF4-FFF2-40B4-BE49-F238E27FC236}">
                <a16:creationId xmlns:a16="http://schemas.microsoft.com/office/drawing/2014/main" id="{257C6A7D-357B-C754-DD5E-6546531970C2}"/>
              </a:ext>
            </a:extLst>
          </p:cNvPr>
          <p:cNvSpPr>
            <a:spLocks noGrp="1" noChangeArrowheads="1"/>
          </p:cNvSpPr>
          <p:nvPr>
            <p:ph type="title"/>
          </p:nvPr>
        </p:nvSpPr>
        <p:spPr>
          <a:xfrm>
            <a:off x="228600" y="268288"/>
            <a:ext cx="7796213" cy="992187"/>
          </a:xfrm>
        </p:spPr>
        <p:txBody>
          <a:bodyPr/>
          <a:lstStyle/>
          <a:p>
            <a:pPr eaLnBrk="1" hangingPunct="1"/>
            <a:r>
              <a:rPr lang="en-US" altLang="en-US"/>
              <a:t>Database Users – Actors on the Scene </a:t>
            </a:r>
          </a:p>
        </p:txBody>
      </p:sp>
      <p:sp>
        <p:nvSpPr>
          <p:cNvPr id="59396" name="Rectangle 5">
            <a:extLst>
              <a:ext uri="{FF2B5EF4-FFF2-40B4-BE49-F238E27FC236}">
                <a16:creationId xmlns:a16="http://schemas.microsoft.com/office/drawing/2014/main" id="{5422A94F-2C5B-1980-D2C9-BEF534FB0950}"/>
              </a:ext>
            </a:extLst>
          </p:cNvPr>
          <p:cNvSpPr>
            <a:spLocks noGrp="1" noChangeArrowheads="1"/>
          </p:cNvSpPr>
          <p:nvPr>
            <p:ph type="body" idx="1"/>
          </p:nvPr>
        </p:nvSpPr>
        <p:spPr/>
        <p:txBody>
          <a:bodyPr/>
          <a:lstStyle/>
          <a:p>
            <a:pPr eaLnBrk="1" hangingPunct="1"/>
            <a:r>
              <a:rPr lang="en-US" altLang="en-US"/>
              <a:t>Actors on the scene</a:t>
            </a:r>
          </a:p>
          <a:p>
            <a:pPr lvl="1" eaLnBrk="1" hangingPunct="1"/>
            <a:r>
              <a:rPr lang="en-US" altLang="en-US" b="1"/>
              <a:t>Database administrators:</a:t>
            </a:r>
          </a:p>
          <a:p>
            <a:pPr lvl="2" eaLnBrk="1" hangingPunct="1"/>
            <a:r>
              <a:rPr lang="en-US" altLang="en-US"/>
              <a:t>Responsible for authorizing access to the database, for coordinating and monitoring its use, acquiring software and hardware resources, controlling its use and monitoring efficiency of operations.</a:t>
            </a:r>
          </a:p>
          <a:p>
            <a:pPr lvl="1" eaLnBrk="1" hangingPunct="1"/>
            <a:r>
              <a:rPr lang="en-US" altLang="en-US" b="1"/>
              <a:t>Database Designers:</a:t>
            </a:r>
          </a:p>
          <a:p>
            <a:pPr lvl="2" eaLnBrk="1" hangingPunct="1"/>
            <a:r>
              <a:rPr lang="en-US" altLang="en-US"/>
              <a:t>Responsible to define the content, the structure, the constraints, and functions or transactions against the database. They must communicate with the end-users and understand their needs.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a:extLst>
              <a:ext uri="{FF2B5EF4-FFF2-40B4-BE49-F238E27FC236}">
                <a16:creationId xmlns:a16="http://schemas.microsoft.com/office/drawing/2014/main" id="{EC3D704B-3FFD-6D48-182E-237E279E4B5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12614E03-EB6C-4C31-84D4-36538A09AAEC}" type="slidenum">
              <a:rPr lang="en-US" altLang="en-US" sz="1400" smtClean="0">
                <a:solidFill>
                  <a:srgbClr val="990033"/>
                </a:solidFill>
              </a:rPr>
              <a:pPr>
                <a:spcBef>
                  <a:spcPct val="0"/>
                </a:spcBef>
                <a:buClrTx/>
                <a:buSzTx/>
                <a:buFontTx/>
                <a:buNone/>
              </a:pPr>
              <a:t>42</a:t>
            </a:fld>
            <a:endParaRPr lang="en-CA" altLang="en-US" sz="1400">
              <a:solidFill>
                <a:srgbClr val="990033"/>
              </a:solidFill>
            </a:endParaRPr>
          </a:p>
        </p:txBody>
      </p:sp>
      <p:sp>
        <p:nvSpPr>
          <p:cNvPr id="61443" name="Rectangle 4">
            <a:extLst>
              <a:ext uri="{FF2B5EF4-FFF2-40B4-BE49-F238E27FC236}">
                <a16:creationId xmlns:a16="http://schemas.microsoft.com/office/drawing/2014/main" id="{47CFDA7A-3978-29D0-1FC8-A7256832BEFF}"/>
              </a:ext>
            </a:extLst>
          </p:cNvPr>
          <p:cNvSpPr>
            <a:spLocks noGrp="1" noChangeArrowheads="1"/>
          </p:cNvSpPr>
          <p:nvPr>
            <p:ph type="title"/>
          </p:nvPr>
        </p:nvSpPr>
        <p:spPr/>
        <p:txBody>
          <a:bodyPr/>
          <a:lstStyle/>
          <a:p>
            <a:pPr eaLnBrk="1" hangingPunct="1"/>
            <a:r>
              <a:rPr lang="en-US" altLang="en-US"/>
              <a:t>Database End Users</a:t>
            </a:r>
          </a:p>
        </p:txBody>
      </p:sp>
      <p:sp>
        <p:nvSpPr>
          <p:cNvPr id="61444" name="Rectangle 5">
            <a:extLst>
              <a:ext uri="{FF2B5EF4-FFF2-40B4-BE49-F238E27FC236}">
                <a16:creationId xmlns:a16="http://schemas.microsoft.com/office/drawing/2014/main" id="{57D92C32-5E22-CA9B-D5E2-D43036230123}"/>
              </a:ext>
            </a:extLst>
          </p:cNvPr>
          <p:cNvSpPr>
            <a:spLocks noGrp="1" noChangeArrowheads="1"/>
          </p:cNvSpPr>
          <p:nvPr>
            <p:ph type="body" idx="1"/>
          </p:nvPr>
        </p:nvSpPr>
        <p:spPr/>
        <p:txBody>
          <a:bodyPr/>
          <a:lstStyle/>
          <a:p>
            <a:pPr eaLnBrk="1" hangingPunct="1">
              <a:lnSpc>
                <a:spcPct val="90000"/>
              </a:lnSpc>
            </a:pPr>
            <a:r>
              <a:rPr lang="en-US" altLang="en-US"/>
              <a:t>Actors on the scene (continued)</a:t>
            </a:r>
          </a:p>
          <a:p>
            <a:pPr lvl="1" eaLnBrk="1" hangingPunct="1">
              <a:lnSpc>
                <a:spcPct val="90000"/>
              </a:lnSpc>
            </a:pPr>
            <a:r>
              <a:rPr lang="en-US" altLang="en-US" b="1"/>
              <a:t>End-users: </a:t>
            </a:r>
            <a:r>
              <a:rPr lang="en-US" altLang="en-US"/>
              <a:t>They use the data for queries, reports and some of them update the database content. End-users can be categorized into:</a:t>
            </a:r>
          </a:p>
          <a:p>
            <a:pPr lvl="2" eaLnBrk="1" hangingPunct="1">
              <a:lnSpc>
                <a:spcPct val="90000"/>
              </a:lnSpc>
            </a:pPr>
            <a:r>
              <a:rPr lang="en-US" altLang="en-US" b="1"/>
              <a:t>Casual</a:t>
            </a:r>
            <a:r>
              <a:rPr lang="en-US" altLang="en-US"/>
              <a:t>: access database occasionally when needed</a:t>
            </a:r>
          </a:p>
          <a:p>
            <a:pPr lvl="2" eaLnBrk="1" hangingPunct="1">
              <a:lnSpc>
                <a:spcPct val="90000"/>
              </a:lnSpc>
            </a:pPr>
            <a:r>
              <a:rPr lang="en-US" altLang="en-US" b="1"/>
              <a:t>Naïve</a:t>
            </a:r>
            <a:r>
              <a:rPr lang="en-US" altLang="en-US"/>
              <a:t> or Parametric: they make up a large section of the end-user population.</a:t>
            </a:r>
          </a:p>
          <a:p>
            <a:pPr lvl="3" eaLnBrk="1" hangingPunct="1">
              <a:lnSpc>
                <a:spcPct val="90000"/>
              </a:lnSpc>
            </a:pPr>
            <a:r>
              <a:rPr lang="en-US" altLang="en-US"/>
              <a:t>They use previously well-defined functions in the form of  “canned transactions” against the database.</a:t>
            </a:r>
          </a:p>
          <a:p>
            <a:pPr lvl="3" eaLnBrk="1" hangingPunct="1">
              <a:lnSpc>
                <a:spcPct val="90000"/>
              </a:lnSpc>
            </a:pPr>
            <a:r>
              <a:rPr lang="en-US" altLang="en-US"/>
              <a:t>Users of Mobile Apps mostly fall in this category</a:t>
            </a:r>
          </a:p>
          <a:p>
            <a:pPr lvl="3" eaLnBrk="1" hangingPunct="1">
              <a:lnSpc>
                <a:spcPct val="90000"/>
              </a:lnSpc>
            </a:pPr>
            <a:r>
              <a:rPr lang="en-US" altLang="en-US"/>
              <a:t>Bank-tellers or reservation clerks are parametric users who do this activity for an entire shift of operations.</a:t>
            </a:r>
          </a:p>
          <a:p>
            <a:pPr lvl="3" eaLnBrk="1" hangingPunct="1">
              <a:lnSpc>
                <a:spcPct val="90000"/>
              </a:lnSpc>
            </a:pPr>
            <a:r>
              <a:rPr lang="en-US" altLang="en-US"/>
              <a:t>Social Media Users post and read information from websites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a:extLst>
              <a:ext uri="{FF2B5EF4-FFF2-40B4-BE49-F238E27FC236}">
                <a16:creationId xmlns:a16="http://schemas.microsoft.com/office/drawing/2014/main" id="{0F3D839A-2A19-343D-8728-EA456B5B6F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4A378F76-694C-469D-8909-7C570010369B}" type="slidenum">
              <a:rPr lang="en-US" altLang="en-US" sz="1400" smtClean="0">
                <a:solidFill>
                  <a:srgbClr val="990033"/>
                </a:solidFill>
              </a:rPr>
              <a:pPr>
                <a:spcBef>
                  <a:spcPct val="0"/>
                </a:spcBef>
                <a:buClrTx/>
                <a:buSzTx/>
                <a:buFontTx/>
                <a:buNone/>
              </a:pPr>
              <a:t>43</a:t>
            </a:fld>
            <a:endParaRPr lang="en-CA" altLang="en-US" sz="1400">
              <a:solidFill>
                <a:srgbClr val="990033"/>
              </a:solidFill>
            </a:endParaRPr>
          </a:p>
        </p:txBody>
      </p:sp>
      <p:sp>
        <p:nvSpPr>
          <p:cNvPr id="63491" name="Rectangle 4">
            <a:extLst>
              <a:ext uri="{FF2B5EF4-FFF2-40B4-BE49-F238E27FC236}">
                <a16:creationId xmlns:a16="http://schemas.microsoft.com/office/drawing/2014/main" id="{F5623387-BB67-F92F-2574-EB6793ACBE5F}"/>
              </a:ext>
            </a:extLst>
          </p:cNvPr>
          <p:cNvSpPr>
            <a:spLocks noGrp="1" noChangeArrowheads="1"/>
          </p:cNvSpPr>
          <p:nvPr>
            <p:ph type="title"/>
          </p:nvPr>
        </p:nvSpPr>
        <p:spPr/>
        <p:txBody>
          <a:bodyPr/>
          <a:lstStyle/>
          <a:p>
            <a:pPr eaLnBrk="1" hangingPunct="1"/>
            <a:r>
              <a:rPr lang="en-US" altLang="en-US"/>
              <a:t>Database End Users (continued)</a:t>
            </a:r>
          </a:p>
        </p:txBody>
      </p:sp>
      <p:sp>
        <p:nvSpPr>
          <p:cNvPr id="63492" name="Rectangle 5">
            <a:extLst>
              <a:ext uri="{FF2B5EF4-FFF2-40B4-BE49-F238E27FC236}">
                <a16:creationId xmlns:a16="http://schemas.microsoft.com/office/drawing/2014/main" id="{EDAFD343-2C13-B175-D27B-35684482B7F2}"/>
              </a:ext>
            </a:extLst>
          </p:cNvPr>
          <p:cNvSpPr>
            <a:spLocks noGrp="1" noChangeArrowheads="1"/>
          </p:cNvSpPr>
          <p:nvPr>
            <p:ph type="body" idx="1"/>
          </p:nvPr>
        </p:nvSpPr>
        <p:spPr/>
        <p:txBody>
          <a:bodyPr/>
          <a:lstStyle/>
          <a:p>
            <a:pPr lvl="2" eaLnBrk="1" hangingPunct="1"/>
            <a:r>
              <a:rPr lang="en-US" altLang="en-US" b="1"/>
              <a:t>Sophisticated:</a:t>
            </a:r>
          </a:p>
          <a:p>
            <a:pPr lvl="3" eaLnBrk="1" hangingPunct="1"/>
            <a:r>
              <a:rPr lang="en-US" altLang="en-US"/>
              <a:t>These include business analysts, scientists, engineers, others thoroughly familiar with the system capabilities.</a:t>
            </a:r>
          </a:p>
          <a:p>
            <a:pPr lvl="3" eaLnBrk="1" hangingPunct="1"/>
            <a:r>
              <a:rPr lang="en-US" altLang="en-US"/>
              <a:t>Many use tools in the form of software packages that work closely with the stored database.</a:t>
            </a:r>
          </a:p>
          <a:p>
            <a:pPr lvl="2" eaLnBrk="1" hangingPunct="1"/>
            <a:r>
              <a:rPr lang="en-US" altLang="en-US" b="1"/>
              <a:t>Stand-alone:</a:t>
            </a:r>
          </a:p>
          <a:p>
            <a:pPr lvl="3" eaLnBrk="1" hangingPunct="1"/>
            <a:r>
              <a:rPr lang="en-US" altLang="en-US"/>
              <a:t>Mostly maintain personal databases using ready-to-use packaged applications.</a:t>
            </a:r>
          </a:p>
          <a:p>
            <a:pPr lvl="3" eaLnBrk="1" hangingPunct="1"/>
            <a:r>
              <a:rPr lang="en-US" altLang="en-US"/>
              <a:t>An example is the user of a tax program that creates its own internal database.</a:t>
            </a:r>
          </a:p>
          <a:p>
            <a:pPr lvl="3" eaLnBrk="1" hangingPunct="1"/>
            <a:r>
              <a:rPr lang="en-US" altLang="en-US"/>
              <a:t>Another example is a user that maintains a database of personal photos and videos.</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5CADE235-948A-D61B-C991-6A6B6075739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27660A56-D7C3-4734-BF4D-249C6E9BDAFB}" type="slidenum">
              <a:rPr lang="en-US" altLang="en-US" sz="1400" smtClean="0">
                <a:solidFill>
                  <a:srgbClr val="990033"/>
                </a:solidFill>
              </a:rPr>
              <a:pPr>
                <a:spcBef>
                  <a:spcPct val="0"/>
                </a:spcBef>
                <a:buClrTx/>
                <a:buSzTx/>
                <a:buFontTx/>
                <a:buNone/>
              </a:pPr>
              <a:t>44</a:t>
            </a:fld>
            <a:endParaRPr lang="en-CA" altLang="en-US" sz="1400">
              <a:solidFill>
                <a:srgbClr val="990033"/>
              </a:solidFill>
            </a:endParaRPr>
          </a:p>
        </p:txBody>
      </p:sp>
      <p:sp>
        <p:nvSpPr>
          <p:cNvPr id="65539" name="Rectangle 4">
            <a:extLst>
              <a:ext uri="{FF2B5EF4-FFF2-40B4-BE49-F238E27FC236}">
                <a16:creationId xmlns:a16="http://schemas.microsoft.com/office/drawing/2014/main" id="{49C856F6-6BC8-2B19-5168-F1797D327B0A}"/>
              </a:ext>
            </a:extLst>
          </p:cNvPr>
          <p:cNvSpPr>
            <a:spLocks noGrp="1" noChangeArrowheads="1"/>
          </p:cNvSpPr>
          <p:nvPr>
            <p:ph type="title"/>
          </p:nvPr>
        </p:nvSpPr>
        <p:spPr/>
        <p:txBody>
          <a:bodyPr/>
          <a:lstStyle/>
          <a:p>
            <a:pPr eaLnBrk="1" hangingPunct="1"/>
            <a:r>
              <a:rPr lang="en-US" altLang="en-US"/>
              <a:t>Database Users – Actors on the Scene (continued)</a:t>
            </a:r>
          </a:p>
        </p:txBody>
      </p:sp>
      <p:pic>
        <p:nvPicPr>
          <p:cNvPr id="65540" name="Rectangle 5">
            <a:extLst>
              <a:ext uri="{FF2B5EF4-FFF2-40B4-BE49-F238E27FC236}">
                <a16:creationId xmlns:a16="http://schemas.microsoft.com/office/drawing/2014/main" id="{E68B6648-C33D-E77B-829C-17D70F184C8B}"/>
              </a:ext>
            </a:extLst>
          </p:cNvPr>
          <p:cNvPicPr>
            <a:picLocks noGrp="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28600" y="1511300"/>
            <a:ext cx="8432800" cy="5118100"/>
          </a:xfrm>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49F42B6E-31A1-4FF8-FC9F-AD6E64C5CC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4AF7CABF-737E-498B-943E-F7444CA79624}" type="slidenum">
              <a:rPr lang="en-US" altLang="en-US" sz="1400" smtClean="0">
                <a:solidFill>
                  <a:srgbClr val="990033"/>
                </a:solidFill>
              </a:rPr>
              <a:pPr>
                <a:spcBef>
                  <a:spcPct val="0"/>
                </a:spcBef>
                <a:buClrTx/>
                <a:buSzTx/>
                <a:buFontTx/>
                <a:buNone/>
              </a:pPr>
              <a:t>45</a:t>
            </a:fld>
            <a:endParaRPr lang="en-CA" altLang="en-US" sz="1400">
              <a:solidFill>
                <a:srgbClr val="990033"/>
              </a:solidFill>
            </a:endParaRPr>
          </a:p>
        </p:txBody>
      </p:sp>
      <p:sp>
        <p:nvSpPr>
          <p:cNvPr id="67587" name="Rectangle 4">
            <a:extLst>
              <a:ext uri="{FF2B5EF4-FFF2-40B4-BE49-F238E27FC236}">
                <a16:creationId xmlns:a16="http://schemas.microsoft.com/office/drawing/2014/main" id="{267D7AD1-BE4C-34B9-CA6F-A0E2DC31C739}"/>
              </a:ext>
            </a:extLst>
          </p:cNvPr>
          <p:cNvSpPr>
            <a:spLocks noGrp="1" noChangeArrowheads="1"/>
          </p:cNvSpPr>
          <p:nvPr>
            <p:ph type="title"/>
          </p:nvPr>
        </p:nvSpPr>
        <p:spPr/>
        <p:txBody>
          <a:bodyPr/>
          <a:lstStyle/>
          <a:p>
            <a:pPr eaLnBrk="1" hangingPunct="1"/>
            <a:r>
              <a:rPr lang="en-US" altLang="en-US"/>
              <a:t>Database Users – Actors behind the Scene </a:t>
            </a:r>
          </a:p>
        </p:txBody>
      </p:sp>
      <p:sp>
        <p:nvSpPr>
          <p:cNvPr id="67588" name="Rectangle 5">
            <a:extLst>
              <a:ext uri="{FF2B5EF4-FFF2-40B4-BE49-F238E27FC236}">
                <a16:creationId xmlns:a16="http://schemas.microsoft.com/office/drawing/2014/main" id="{FD699DE5-A98E-6495-A6D4-0FA0D7F0AD06}"/>
              </a:ext>
            </a:extLst>
          </p:cNvPr>
          <p:cNvSpPr>
            <a:spLocks noGrp="1" noChangeArrowheads="1"/>
          </p:cNvSpPr>
          <p:nvPr>
            <p:ph type="body" idx="1"/>
          </p:nvPr>
        </p:nvSpPr>
        <p:spPr>
          <a:xfrm>
            <a:off x="228600" y="1562100"/>
            <a:ext cx="8294688" cy="4572000"/>
          </a:xfrm>
        </p:spPr>
        <p:txBody>
          <a:bodyPr/>
          <a:lstStyle/>
          <a:p>
            <a:pPr lvl="2" eaLnBrk="1" hangingPunct="1"/>
            <a:r>
              <a:rPr lang="en-US" altLang="en-US" b="1"/>
              <a:t>System Designers and Implementors: </a:t>
            </a:r>
            <a:r>
              <a:rPr lang="en-US" altLang="en-US" sz="2000">
                <a:solidFill>
                  <a:srgbClr val="800000"/>
                </a:solidFill>
              </a:rPr>
              <a:t>Design and implement DBMS packages in the form of modules and interfaces and test and debug them. The DBMS must interface with applications, language compilers, operating system components, etc.</a:t>
            </a:r>
          </a:p>
          <a:p>
            <a:pPr lvl="2" eaLnBrk="1" hangingPunct="1"/>
            <a:r>
              <a:rPr lang="en-US" altLang="en-US" b="1"/>
              <a:t>Tool Developers</a:t>
            </a:r>
            <a:r>
              <a:rPr lang="en-US" altLang="en-US"/>
              <a:t>: </a:t>
            </a:r>
            <a:r>
              <a:rPr lang="en-US" altLang="en-US" sz="2000">
                <a:solidFill>
                  <a:srgbClr val="800000"/>
                </a:solidFill>
              </a:rPr>
              <a:t>Design and implement software systems called  tools for modeling and designing databases, performance monitoring, prototyping, test data generation, user interface creation, simulation etc. that facilitate building of applications and allow using database effectively</a:t>
            </a:r>
            <a:r>
              <a:rPr lang="en-US" altLang="en-US"/>
              <a:t>.  </a:t>
            </a:r>
          </a:p>
          <a:p>
            <a:pPr lvl="2" eaLnBrk="1" hangingPunct="1"/>
            <a:r>
              <a:rPr lang="en-US" altLang="en-US" b="1"/>
              <a:t>Operators and Maintenance Personnel</a:t>
            </a:r>
            <a:r>
              <a:rPr lang="en-US" altLang="en-US" sz="2800" b="1"/>
              <a:t>: </a:t>
            </a:r>
            <a:r>
              <a:rPr lang="en-US" altLang="en-US" sz="2000">
                <a:solidFill>
                  <a:srgbClr val="800000"/>
                </a:solidFill>
              </a:rPr>
              <a:t>They manage the actual running and maintenance of the database system hardware and software environment.</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3">
            <a:extLst>
              <a:ext uri="{FF2B5EF4-FFF2-40B4-BE49-F238E27FC236}">
                <a16:creationId xmlns:a16="http://schemas.microsoft.com/office/drawing/2014/main" id="{8D116EC1-E980-B508-8034-A7343B1340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A3918904-5E76-4A87-B38D-5E6D90FABDA3}" type="slidenum">
              <a:rPr lang="en-US" altLang="en-US" sz="1400" smtClean="0">
                <a:solidFill>
                  <a:srgbClr val="990033"/>
                </a:solidFill>
              </a:rPr>
              <a:pPr>
                <a:spcBef>
                  <a:spcPct val="0"/>
                </a:spcBef>
                <a:buClrTx/>
                <a:buSzTx/>
                <a:buFontTx/>
                <a:buNone/>
              </a:pPr>
              <a:t>46</a:t>
            </a:fld>
            <a:endParaRPr lang="en-CA" altLang="en-US" sz="1400">
              <a:solidFill>
                <a:srgbClr val="990033"/>
              </a:solidFill>
            </a:endParaRPr>
          </a:p>
        </p:txBody>
      </p:sp>
      <p:sp>
        <p:nvSpPr>
          <p:cNvPr id="69635" name="Rectangle 4">
            <a:extLst>
              <a:ext uri="{FF2B5EF4-FFF2-40B4-BE49-F238E27FC236}">
                <a16:creationId xmlns:a16="http://schemas.microsoft.com/office/drawing/2014/main" id="{908F89FC-91AF-8806-4E6E-4907F3392BCF}"/>
              </a:ext>
            </a:extLst>
          </p:cNvPr>
          <p:cNvSpPr>
            <a:spLocks noGrp="1" noChangeArrowheads="1"/>
          </p:cNvSpPr>
          <p:nvPr>
            <p:ph type="title"/>
          </p:nvPr>
        </p:nvSpPr>
        <p:spPr/>
        <p:txBody>
          <a:bodyPr/>
          <a:lstStyle/>
          <a:p>
            <a:pPr eaLnBrk="1" hangingPunct="1"/>
            <a:r>
              <a:rPr lang="en-US" altLang="en-US"/>
              <a:t>Advantages of Using the Database Approach</a:t>
            </a:r>
          </a:p>
        </p:txBody>
      </p:sp>
      <p:sp>
        <p:nvSpPr>
          <p:cNvPr id="69636" name="Rectangle 5">
            <a:extLst>
              <a:ext uri="{FF2B5EF4-FFF2-40B4-BE49-F238E27FC236}">
                <a16:creationId xmlns:a16="http://schemas.microsoft.com/office/drawing/2014/main" id="{4BFB9B16-035F-B559-8F87-0AD187EA1C11}"/>
              </a:ext>
            </a:extLst>
          </p:cNvPr>
          <p:cNvSpPr>
            <a:spLocks noGrp="1" noChangeArrowheads="1"/>
          </p:cNvSpPr>
          <p:nvPr>
            <p:ph type="body" idx="1"/>
          </p:nvPr>
        </p:nvSpPr>
        <p:spPr/>
        <p:txBody>
          <a:bodyPr/>
          <a:lstStyle/>
          <a:p>
            <a:pPr eaLnBrk="1" hangingPunct="1"/>
            <a:r>
              <a:rPr lang="en-US" altLang="en-US"/>
              <a:t>Controlling redundancy in data storage and in development and maintenance efforts.</a:t>
            </a:r>
          </a:p>
          <a:p>
            <a:pPr lvl="1" eaLnBrk="1" hangingPunct="1"/>
            <a:r>
              <a:rPr lang="en-US" altLang="en-US"/>
              <a:t>Sharing of data among multiple users.</a:t>
            </a:r>
          </a:p>
          <a:p>
            <a:pPr eaLnBrk="1" hangingPunct="1"/>
            <a:r>
              <a:rPr lang="en-US" altLang="en-US"/>
              <a:t>Restricting unauthorized access to data. Only the DBA staff uses privileged commands and facilities.</a:t>
            </a:r>
          </a:p>
          <a:p>
            <a:pPr eaLnBrk="1" hangingPunct="1"/>
            <a:r>
              <a:rPr lang="en-US" altLang="en-US"/>
              <a:t>Providing persistent storage for program Objects</a:t>
            </a:r>
          </a:p>
          <a:p>
            <a:pPr lvl="1" eaLnBrk="1" hangingPunct="1"/>
            <a:r>
              <a:rPr lang="en-US" altLang="en-US"/>
              <a:t>E.g., Object-oriented DBMSs make program objects persistent– see Chapter 12.</a:t>
            </a:r>
          </a:p>
          <a:p>
            <a:pPr eaLnBrk="1" hangingPunct="1"/>
            <a:r>
              <a:rPr lang="en-US" altLang="en-US"/>
              <a:t>Providing Storage Structures (e.g. indexes) for efficient Query Processing – see Chapter 17.</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3">
            <a:extLst>
              <a:ext uri="{FF2B5EF4-FFF2-40B4-BE49-F238E27FC236}">
                <a16:creationId xmlns:a16="http://schemas.microsoft.com/office/drawing/2014/main" id="{76AEBD7D-50D3-6B75-00D9-6AAFF99379F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0E90A115-45CB-47E1-8C12-0CDA7E9F0444}" type="slidenum">
              <a:rPr lang="en-US" altLang="en-US" sz="1400" smtClean="0">
                <a:solidFill>
                  <a:srgbClr val="990033"/>
                </a:solidFill>
              </a:rPr>
              <a:pPr>
                <a:spcBef>
                  <a:spcPct val="0"/>
                </a:spcBef>
                <a:buClrTx/>
                <a:buSzTx/>
                <a:buFontTx/>
                <a:buNone/>
              </a:pPr>
              <a:t>47</a:t>
            </a:fld>
            <a:endParaRPr lang="en-CA" altLang="en-US" sz="1400">
              <a:solidFill>
                <a:srgbClr val="990033"/>
              </a:solidFill>
            </a:endParaRPr>
          </a:p>
        </p:txBody>
      </p:sp>
      <p:sp>
        <p:nvSpPr>
          <p:cNvPr id="71683" name="Rectangle 4">
            <a:extLst>
              <a:ext uri="{FF2B5EF4-FFF2-40B4-BE49-F238E27FC236}">
                <a16:creationId xmlns:a16="http://schemas.microsoft.com/office/drawing/2014/main" id="{51FDB7F4-DD17-3C14-CAEE-B3CA9E4F682D}"/>
              </a:ext>
            </a:extLst>
          </p:cNvPr>
          <p:cNvSpPr>
            <a:spLocks noGrp="1" noChangeArrowheads="1"/>
          </p:cNvSpPr>
          <p:nvPr>
            <p:ph type="title"/>
          </p:nvPr>
        </p:nvSpPr>
        <p:spPr/>
        <p:txBody>
          <a:bodyPr/>
          <a:lstStyle/>
          <a:p>
            <a:pPr eaLnBrk="1" hangingPunct="1"/>
            <a:r>
              <a:rPr lang="en-US" altLang="en-US"/>
              <a:t>Advantages of Using the Database Approach (continued)</a:t>
            </a:r>
          </a:p>
        </p:txBody>
      </p:sp>
      <p:sp>
        <p:nvSpPr>
          <p:cNvPr id="71684" name="Rectangle 5">
            <a:extLst>
              <a:ext uri="{FF2B5EF4-FFF2-40B4-BE49-F238E27FC236}">
                <a16:creationId xmlns:a16="http://schemas.microsoft.com/office/drawing/2014/main" id="{1763B42B-EBA5-F4D3-0713-21EF046C65AE}"/>
              </a:ext>
            </a:extLst>
          </p:cNvPr>
          <p:cNvSpPr>
            <a:spLocks noGrp="1" noChangeArrowheads="1"/>
          </p:cNvSpPr>
          <p:nvPr>
            <p:ph type="body" idx="1"/>
          </p:nvPr>
        </p:nvSpPr>
        <p:spPr/>
        <p:txBody>
          <a:bodyPr/>
          <a:lstStyle/>
          <a:p>
            <a:pPr eaLnBrk="1" hangingPunct="1"/>
            <a:r>
              <a:rPr lang="en-US" altLang="en-US"/>
              <a:t>Providing optimization of queries for efficient processing.</a:t>
            </a:r>
          </a:p>
          <a:p>
            <a:pPr eaLnBrk="1" hangingPunct="1"/>
            <a:r>
              <a:rPr lang="en-US" altLang="en-US"/>
              <a:t>Providing backup and recovery services.</a:t>
            </a:r>
          </a:p>
          <a:p>
            <a:pPr eaLnBrk="1" hangingPunct="1"/>
            <a:r>
              <a:rPr lang="en-US" altLang="en-US"/>
              <a:t>Providing multiple interfaces to different classes of users.</a:t>
            </a:r>
          </a:p>
          <a:p>
            <a:pPr eaLnBrk="1" hangingPunct="1"/>
            <a:r>
              <a:rPr lang="en-US" altLang="en-US"/>
              <a:t>Representing complex relationships among data.</a:t>
            </a:r>
          </a:p>
          <a:p>
            <a:pPr eaLnBrk="1" hangingPunct="1"/>
            <a:r>
              <a:rPr lang="en-US" altLang="en-US"/>
              <a:t>Enforcing integrity constraints on the database.</a:t>
            </a:r>
          </a:p>
          <a:p>
            <a:pPr eaLnBrk="1" hangingPunct="1"/>
            <a:r>
              <a:rPr lang="en-US" altLang="en-US"/>
              <a:t>Drawing inferences and actions from the stored data using deductive and active rules and triggers.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a:extLst>
              <a:ext uri="{FF2B5EF4-FFF2-40B4-BE49-F238E27FC236}">
                <a16:creationId xmlns:a16="http://schemas.microsoft.com/office/drawing/2014/main" id="{C4834AD0-D80C-88A1-B6DF-D114A93A6D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C1932E0C-AAED-4D73-AAD7-E1B8AE25B244}" type="slidenum">
              <a:rPr lang="en-US" altLang="en-US" sz="1400" smtClean="0">
                <a:solidFill>
                  <a:srgbClr val="990033"/>
                </a:solidFill>
              </a:rPr>
              <a:pPr>
                <a:spcBef>
                  <a:spcPct val="0"/>
                </a:spcBef>
                <a:buClrTx/>
                <a:buSzTx/>
                <a:buFontTx/>
                <a:buNone/>
              </a:pPr>
              <a:t>48</a:t>
            </a:fld>
            <a:endParaRPr lang="en-CA" altLang="en-US" sz="1400">
              <a:solidFill>
                <a:srgbClr val="990033"/>
              </a:solidFill>
            </a:endParaRPr>
          </a:p>
        </p:txBody>
      </p:sp>
      <p:sp>
        <p:nvSpPr>
          <p:cNvPr id="73731" name="Rectangle 4">
            <a:extLst>
              <a:ext uri="{FF2B5EF4-FFF2-40B4-BE49-F238E27FC236}">
                <a16:creationId xmlns:a16="http://schemas.microsoft.com/office/drawing/2014/main" id="{CB8C18E2-B612-39D7-9BD1-5A64B877540A}"/>
              </a:ext>
            </a:extLst>
          </p:cNvPr>
          <p:cNvSpPr>
            <a:spLocks noGrp="1" noChangeArrowheads="1"/>
          </p:cNvSpPr>
          <p:nvPr>
            <p:ph type="title"/>
          </p:nvPr>
        </p:nvSpPr>
        <p:spPr/>
        <p:txBody>
          <a:bodyPr/>
          <a:lstStyle/>
          <a:p>
            <a:pPr eaLnBrk="1" hangingPunct="1"/>
            <a:r>
              <a:rPr lang="en-US" altLang="en-US"/>
              <a:t>Additional Implications of Using the Database Approach</a:t>
            </a:r>
          </a:p>
        </p:txBody>
      </p:sp>
      <p:sp>
        <p:nvSpPr>
          <p:cNvPr id="73732" name="Rectangle 5">
            <a:extLst>
              <a:ext uri="{FF2B5EF4-FFF2-40B4-BE49-F238E27FC236}">
                <a16:creationId xmlns:a16="http://schemas.microsoft.com/office/drawing/2014/main" id="{7FA6844E-D848-72D7-4EF6-AB48FFFDC2D8}"/>
              </a:ext>
            </a:extLst>
          </p:cNvPr>
          <p:cNvSpPr>
            <a:spLocks noGrp="1" noChangeArrowheads="1"/>
          </p:cNvSpPr>
          <p:nvPr>
            <p:ph type="body" idx="1"/>
          </p:nvPr>
        </p:nvSpPr>
        <p:spPr/>
        <p:txBody>
          <a:bodyPr/>
          <a:lstStyle/>
          <a:p>
            <a:pPr eaLnBrk="1" hangingPunct="1"/>
            <a:r>
              <a:rPr lang="en-US" altLang="en-US"/>
              <a:t>Potential for enforcing standards:</a:t>
            </a:r>
          </a:p>
          <a:p>
            <a:pPr lvl="1" eaLnBrk="1" hangingPunct="1"/>
            <a:r>
              <a:rPr lang="en-US" altLang="en-US"/>
              <a:t>This is very crucial for the success of database applications in large organizations. </a:t>
            </a:r>
            <a:r>
              <a:rPr lang="en-US" altLang="en-US" b="1"/>
              <a:t>Standards</a:t>
            </a:r>
            <a:r>
              <a:rPr lang="en-US" altLang="en-US"/>
              <a:t> refer to data item names, display formats, screens, report structures, meta-data (description of data), Web page layouts, etc.</a:t>
            </a:r>
          </a:p>
          <a:p>
            <a:pPr eaLnBrk="1" hangingPunct="1"/>
            <a:r>
              <a:rPr lang="en-US" altLang="en-US"/>
              <a:t>Reduced application development time:</a:t>
            </a:r>
          </a:p>
          <a:p>
            <a:pPr lvl="1" eaLnBrk="1" hangingPunct="1"/>
            <a:r>
              <a:rPr lang="en-US" altLang="en-US"/>
              <a:t>Incremental time to add each new application is reduced.</a:t>
            </a:r>
          </a:p>
          <a:p>
            <a:pPr eaLnBrk="1" hangingPunct="1"/>
            <a:endParaRPr lang="en-US" altLang="en-US"/>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3">
            <a:extLst>
              <a:ext uri="{FF2B5EF4-FFF2-40B4-BE49-F238E27FC236}">
                <a16:creationId xmlns:a16="http://schemas.microsoft.com/office/drawing/2014/main" id="{80A487F4-2F1C-E051-B3A3-CC1F4D68764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0093E05F-3C70-4A76-A612-936DDF7829AF}" type="slidenum">
              <a:rPr lang="en-US" altLang="en-US" sz="1400" smtClean="0">
                <a:solidFill>
                  <a:srgbClr val="990033"/>
                </a:solidFill>
              </a:rPr>
              <a:pPr>
                <a:spcBef>
                  <a:spcPct val="0"/>
                </a:spcBef>
                <a:buClrTx/>
                <a:buSzTx/>
                <a:buFontTx/>
                <a:buNone/>
              </a:pPr>
              <a:t>49</a:t>
            </a:fld>
            <a:endParaRPr lang="en-CA" altLang="en-US" sz="1400">
              <a:solidFill>
                <a:srgbClr val="990033"/>
              </a:solidFill>
            </a:endParaRPr>
          </a:p>
        </p:txBody>
      </p:sp>
      <p:sp>
        <p:nvSpPr>
          <p:cNvPr id="75779" name="Rectangle 4">
            <a:extLst>
              <a:ext uri="{FF2B5EF4-FFF2-40B4-BE49-F238E27FC236}">
                <a16:creationId xmlns:a16="http://schemas.microsoft.com/office/drawing/2014/main" id="{3DB4D241-D388-0779-FA42-E4817BAE0C0A}"/>
              </a:ext>
            </a:extLst>
          </p:cNvPr>
          <p:cNvSpPr>
            <a:spLocks noGrp="1" noChangeArrowheads="1"/>
          </p:cNvSpPr>
          <p:nvPr>
            <p:ph type="title"/>
          </p:nvPr>
        </p:nvSpPr>
        <p:spPr/>
        <p:txBody>
          <a:bodyPr/>
          <a:lstStyle/>
          <a:p>
            <a:pPr eaLnBrk="1" hangingPunct="1"/>
            <a:r>
              <a:rPr lang="en-US" altLang="en-US"/>
              <a:t>Additional Implications of Using the Database Approach (continued)</a:t>
            </a:r>
          </a:p>
        </p:txBody>
      </p:sp>
      <p:sp>
        <p:nvSpPr>
          <p:cNvPr id="75780" name="Rectangle 5">
            <a:extLst>
              <a:ext uri="{FF2B5EF4-FFF2-40B4-BE49-F238E27FC236}">
                <a16:creationId xmlns:a16="http://schemas.microsoft.com/office/drawing/2014/main" id="{3A3D799E-EB41-6042-0FC4-E7FBE7DDF64D}"/>
              </a:ext>
            </a:extLst>
          </p:cNvPr>
          <p:cNvSpPr>
            <a:spLocks noGrp="1" noChangeArrowheads="1"/>
          </p:cNvSpPr>
          <p:nvPr>
            <p:ph type="body" idx="1"/>
          </p:nvPr>
        </p:nvSpPr>
        <p:spPr/>
        <p:txBody>
          <a:bodyPr/>
          <a:lstStyle/>
          <a:p>
            <a:pPr eaLnBrk="1" hangingPunct="1"/>
            <a:r>
              <a:rPr lang="en-US" altLang="en-US"/>
              <a:t>Flexibility to change data structures:</a:t>
            </a:r>
          </a:p>
          <a:p>
            <a:pPr lvl="1" eaLnBrk="1" hangingPunct="1"/>
            <a:r>
              <a:rPr lang="en-US" altLang="en-US"/>
              <a:t>Database structure may evolve as new requirements are defined. </a:t>
            </a:r>
          </a:p>
          <a:p>
            <a:pPr eaLnBrk="1" hangingPunct="1"/>
            <a:r>
              <a:rPr lang="en-US" altLang="en-US"/>
              <a:t>Availability of current information:</a:t>
            </a:r>
          </a:p>
          <a:p>
            <a:pPr lvl="1" eaLnBrk="1" hangingPunct="1"/>
            <a:r>
              <a:rPr lang="en-US" altLang="en-US"/>
              <a:t>Extremely important for on-line transaction systems such as shopping, airline, hotel, car reservations.</a:t>
            </a:r>
          </a:p>
          <a:p>
            <a:pPr eaLnBrk="1" hangingPunct="1"/>
            <a:r>
              <a:rPr lang="en-US" altLang="en-US"/>
              <a:t>Economies of scale:</a:t>
            </a:r>
          </a:p>
          <a:p>
            <a:pPr lvl="1" eaLnBrk="1" hangingPunct="1"/>
            <a:r>
              <a:rPr lang="en-US" altLang="en-US"/>
              <a:t>Wasteful overlap of resources and personnel can be avoided by consolidating data and applications across departments.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3492B0B-0E97-9E2B-EFAB-7AF3B9E9510F}"/>
              </a:ext>
            </a:extLst>
          </p:cNvPr>
          <p:cNvSpPr>
            <a:spLocks noGrp="1" noChangeArrowheads="1"/>
          </p:cNvSpPr>
          <p:nvPr>
            <p:ph type="title"/>
          </p:nvPr>
        </p:nvSpPr>
        <p:spPr/>
        <p:txBody>
          <a:bodyPr/>
          <a:lstStyle/>
          <a:p>
            <a:endParaRPr lang="en-US" altLang="en-US"/>
          </a:p>
        </p:txBody>
      </p:sp>
      <p:sp>
        <p:nvSpPr>
          <p:cNvPr id="3" name="Content Placeholder 2">
            <a:extLst>
              <a:ext uri="{FF2B5EF4-FFF2-40B4-BE49-F238E27FC236}">
                <a16:creationId xmlns:a16="http://schemas.microsoft.com/office/drawing/2014/main" id="{CCF5AFDC-CDC7-4ECD-C3B1-8D17F210EEA8}"/>
              </a:ext>
            </a:extLst>
          </p:cNvPr>
          <p:cNvSpPr>
            <a:spLocks noGrp="1"/>
          </p:cNvSpPr>
          <p:nvPr>
            <p:ph idx="1"/>
          </p:nvPr>
        </p:nvSpPr>
        <p:spPr/>
        <p:txBody>
          <a:bodyPr/>
          <a:lstStyle/>
          <a:p>
            <a:pPr>
              <a:defRPr/>
            </a:pPr>
            <a:endParaRPr lang="en-US" dirty="0">
              <a:ea typeface="+mn-ea"/>
            </a:endParaRPr>
          </a:p>
          <a:p>
            <a:pPr>
              <a:defRPr/>
            </a:pPr>
            <a:endParaRPr lang="en-US" dirty="0">
              <a:ea typeface="+mn-ea"/>
            </a:endParaRPr>
          </a:p>
          <a:p>
            <a:pPr>
              <a:defRPr/>
            </a:pPr>
            <a:endParaRPr lang="en-US" dirty="0">
              <a:ea typeface="+mn-ea"/>
            </a:endParaRPr>
          </a:p>
          <a:p>
            <a:pPr marL="0" indent="0" algn="ctr">
              <a:buFont typeface="Wingdings" panose="05000000000000000000" pitchFamily="2" charset="2"/>
              <a:buNone/>
              <a:defRPr/>
            </a:pPr>
            <a:r>
              <a:rPr lang="en-US" sz="3200" b="1" dirty="0">
                <a:ea typeface="+mn-ea"/>
              </a:rPr>
              <a:t>CHAPTER 1</a:t>
            </a:r>
          </a:p>
          <a:p>
            <a:pPr marL="0" indent="0" algn="ctr">
              <a:buFont typeface="Wingdings" panose="05000000000000000000" pitchFamily="2" charset="2"/>
              <a:buNone/>
              <a:defRPr/>
            </a:pPr>
            <a:endParaRPr lang="en-US" sz="3200" b="1" dirty="0">
              <a:ea typeface="+mn-ea"/>
            </a:endParaRPr>
          </a:p>
          <a:p>
            <a:pPr marL="0" indent="0" algn="ctr">
              <a:buFont typeface="Wingdings" panose="05000000000000000000" pitchFamily="2" charset="2"/>
              <a:buNone/>
              <a:defRPr/>
            </a:pPr>
            <a:r>
              <a:rPr lang="en-US" sz="3600" b="1" dirty="0">
                <a:ea typeface="+mn-ea"/>
              </a:rPr>
              <a:t>Databases and Database Users</a:t>
            </a:r>
          </a:p>
        </p:txBody>
      </p:sp>
      <p:sp>
        <p:nvSpPr>
          <p:cNvPr id="10244" name="Slide Number Placeholder 3">
            <a:extLst>
              <a:ext uri="{FF2B5EF4-FFF2-40B4-BE49-F238E27FC236}">
                <a16:creationId xmlns:a16="http://schemas.microsoft.com/office/drawing/2014/main" id="{C257BD0D-D9FF-7F0A-6602-0FA43CBB71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BEE3B651-0F1F-41B7-A1BD-527FC861C39A}" type="slidenum">
              <a:rPr lang="en-US" altLang="en-US" sz="1400" smtClean="0">
                <a:solidFill>
                  <a:srgbClr val="990033"/>
                </a:solidFill>
              </a:rPr>
              <a:pPr>
                <a:spcBef>
                  <a:spcPct val="0"/>
                </a:spcBef>
                <a:buClrTx/>
                <a:buSzTx/>
                <a:buFontTx/>
                <a:buNone/>
              </a:pPr>
              <a:t>5</a:t>
            </a:fld>
            <a:endParaRPr lang="en-CA" altLang="en-US" sz="1400">
              <a:solidFill>
                <a:srgbClr val="990033"/>
              </a:solidFil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3">
            <a:extLst>
              <a:ext uri="{FF2B5EF4-FFF2-40B4-BE49-F238E27FC236}">
                <a16:creationId xmlns:a16="http://schemas.microsoft.com/office/drawing/2014/main" id="{0E592B71-9844-BA25-EF9B-AA988BE4E32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0465398A-2629-4210-B251-51EA487D6562}" type="slidenum">
              <a:rPr lang="en-US" altLang="en-US" sz="1400" smtClean="0">
                <a:solidFill>
                  <a:srgbClr val="990033"/>
                </a:solidFill>
              </a:rPr>
              <a:pPr>
                <a:spcBef>
                  <a:spcPct val="0"/>
                </a:spcBef>
                <a:buClrTx/>
                <a:buSzTx/>
                <a:buFontTx/>
                <a:buNone/>
              </a:pPr>
              <a:t>50</a:t>
            </a:fld>
            <a:endParaRPr lang="en-CA" altLang="en-US" sz="1400">
              <a:solidFill>
                <a:srgbClr val="990033"/>
              </a:solidFill>
            </a:endParaRPr>
          </a:p>
        </p:txBody>
      </p:sp>
      <p:sp>
        <p:nvSpPr>
          <p:cNvPr id="77827" name="Rectangle 4">
            <a:extLst>
              <a:ext uri="{FF2B5EF4-FFF2-40B4-BE49-F238E27FC236}">
                <a16:creationId xmlns:a16="http://schemas.microsoft.com/office/drawing/2014/main" id="{323474C1-47B5-E366-C79F-503C2EE620A8}"/>
              </a:ext>
            </a:extLst>
          </p:cNvPr>
          <p:cNvSpPr>
            <a:spLocks noGrp="1" noChangeArrowheads="1"/>
          </p:cNvSpPr>
          <p:nvPr>
            <p:ph type="title"/>
          </p:nvPr>
        </p:nvSpPr>
        <p:spPr/>
        <p:txBody>
          <a:bodyPr/>
          <a:lstStyle/>
          <a:p>
            <a:pPr eaLnBrk="1" hangingPunct="1"/>
            <a:r>
              <a:rPr lang="en-US" altLang="en-US"/>
              <a:t>Historical Development of Database Technology</a:t>
            </a:r>
          </a:p>
        </p:txBody>
      </p:sp>
      <p:sp>
        <p:nvSpPr>
          <p:cNvPr id="77828" name="Rectangle 5">
            <a:extLst>
              <a:ext uri="{FF2B5EF4-FFF2-40B4-BE49-F238E27FC236}">
                <a16:creationId xmlns:a16="http://schemas.microsoft.com/office/drawing/2014/main" id="{C2F9C978-8800-D6A6-EA1B-9EAA363D22D0}"/>
              </a:ext>
            </a:extLst>
          </p:cNvPr>
          <p:cNvSpPr>
            <a:spLocks noGrp="1" noChangeArrowheads="1"/>
          </p:cNvSpPr>
          <p:nvPr>
            <p:ph type="body" idx="1"/>
          </p:nvPr>
        </p:nvSpPr>
        <p:spPr/>
        <p:txBody>
          <a:bodyPr/>
          <a:lstStyle/>
          <a:p>
            <a:pPr eaLnBrk="1" hangingPunct="1"/>
            <a:r>
              <a:rPr lang="en-US" altLang="en-US" sz="2400"/>
              <a:t>Early Database Applications:</a:t>
            </a:r>
          </a:p>
          <a:p>
            <a:pPr lvl="1" eaLnBrk="1" hangingPunct="1"/>
            <a:r>
              <a:rPr lang="en-US" altLang="en-US" sz="2200"/>
              <a:t>The Hierarchical and Network Models were introduced in mid 1960s and dominated during the seventies.</a:t>
            </a:r>
          </a:p>
          <a:p>
            <a:pPr lvl="1" eaLnBrk="1" hangingPunct="1"/>
            <a:r>
              <a:rPr lang="en-US" altLang="en-US" sz="2200"/>
              <a:t>A bulk of the worldwide database processing still occurs using these models, particularly, the hierarchical model using IBM’s IMS system.</a:t>
            </a:r>
          </a:p>
          <a:p>
            <a:pPr eaLnBrk="1" hangingPunct="1"/>
            <a:r>
              <a:rPr lang="en-US" altLang="en-US" sz="2400"/>
              <a:t>Relational Model based Systems:</a:t>
            </a:r>
          </a:p>
          <a:p>
            <a:pPr lvl="1" eaLnBrk="1" hangingPunct="1"/>
            <a:r>
              <a:rPr lang="en-US" altLang="en-US" sz="2200"/>
              <a:t>Relational model was originally introduced in 1970, was heavily researched and experimented within IBM Research and several universities.</a:t>
            </a:r>
          </a:p>
          <a:p>
            <a:pPr lvl="1" eaLnBrk="1" hangingPunct="1"/>
            <a:r>
              <a:rPr lang="en-US" altLang="en-US" sz="2200"/>
              <a:t>Relational DBMS Products emerged in the early 1980s.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3">
            <a:extLst>
              <a:ext uri="{FF2B5EF4-FFF2-40B4-BE49-F238E27FC236}">
                <a16:creationId xmlns:a16="http://schemas.microsoft.com/office/drawing/2014/main" id="{09274BDF-6800-F026-E151-5B8232CED75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4583B20A-E5EC-4153-AC49-5CC062AD77BC}" type="slidenum">
              <a:rPr lang="en-US" altLang="en-US" sz="1400" smtClean="0">
                <a:solidFill>
                  <a:srgbClr val="990033"/>
                </a:solidFill>
              </a:rPr>
              <a:pPr>
                <a:spcBef>
                  <a:spcPct val="0"/>
                </a:spcBef>
                <a:buClrTx/>
                <a:buSzTx/>
                <a:buFontTx/>
                <a:buNone/>
              </a:pPr>
              <a:t>51</a:t>
            </a:fld>
            <a:endParaRPr lang="en-CA" altLang="en-US" sz="1400">
              <a:solidFill>
                <a:srgbClr val="990033"/>
              </a:solidFill>
            </a:endParaRPr>
          </a:p>
        </p:txBody>
      </p:sp>
      <p:sp>
        <p:nvSpPr>
          <p:cNvPr id="79875" name="Rectangle 4">
            <a:extLst>
              <a:ext uri="{FF2B5EF4-FFF2-40B4-BE49-F238E27FC236}">
                <a16:creationId xmlns:a16="http://schemas.microsoft.com/office/drawing/2014/main" id="{7204C6EF-88A7-1552-9076-600CBE1EEDC5}"/>
              </a:ext>
            </a:extLst>
          </p:cNvPr>
          <p:cNvSpPr>
            <a:spLocks noGrp="1" noChangeArrowheads="1"/>
          </p:cNvSpPr>
          <p:nvPr>
            <p:ph type="title"/>
          </p:nvPr>
        </p:nvSpPr>
        <p:spPr/>
        <p:txBody>
          <a:bodyPr/>
          <a:lstStyle/>
          <a:p>
            <a:pPr eaLnBrk="1" hangingPunct="1"/>
            <a:r>
              <a:rPr lang="en-US" altLang="en-US"/>
              <a:t>Historical Development of Database Technology (continued)</a:t>
            </a:r>
          </a:p>
        </p:txBody>
      </p:sp>
      <p:sp>
        <p:nvSpPr>
          <p:cNvPr id="79876" name="Rectangle 5">
            <a:extLst>
              <a:ext uri="{FF2B5EF4-FFF2-40B4-BE49-F238E27FC236}">
                <a16:creationId xmlns:a16="http://schemas.microsoft.com/office/drawing/2014/main" id="{CB0398E8-44D3-6B15-CC72-8F0E903530C7}"/>
              </a:ext>
            </a:extLst>
          </p:cNvPr>
          <p:cNvSpPr>
            <a:spLocks noGrp="1" noChangeArrowheads="1"/>
          </p:cNvSpPr>
          <p:nvPr>
            <p:ph type="body" idx="1"/>
          </p:nvPr>
        </p:nvSpPr>
        <p:spPr/>
        <p:txBody>
          <a:bodyPr/>
          <a:lstStyle/>
          <a:p>
            <a:pPr eaLnBrk="1" hangingPunct="1"/>
            <a:r>
              <a:rPr lang="en-US" altLang="en-US" sz="2400"/>
              <a:t>Object-oriented and emerging applications:</a:t>
            </a:r>
          </a:p>
          <a:p>
            <a:pPr lvl="1" eaLnBrk="1" hangingPunct="1"/>
            <a:r>
              <a:rPr lang="en-US" altLang="en-US" sz="2200"/>
              <a:t>Object-Oriented Database Management Systems (OODBMSs) were introduced in late 1980s and early 1990s to cater to the need of complex data processing in CAD and other applications.</a:t>
            </a:r>
          </a:p>
          <a:p>
            <a:pPr lvl="2" eaLnBrk="1" hangingPunct="1"/>
            <a:r>
              <a:rPr lang="en-US" altLang="en-US" sz="2000"/>
              <a:t>Their use has not taken off much.</a:t>
            </a:r>
          </a:p>
          <a:p>
            <a:pPr lvl="1" eaLnBrk="1" hangingPunct="1"/>
            <a:r>
              <a:rPr lang="en-US" altLang="en-US" sz="2200"/>
              <a:t>Many relational DBMSs have incorporated object database concepts, leading to a new category called </a:t>
            </a:r>
            <a:r>
              <a:rPr lang="en-US" altLang="en-US" sz="2200" i="1"/>
              <a:t>object-relationa</a:t>
            </a:r>
            <a:r>
              <a:rPr lang="en-US" altLang="en-US" sz="2200"/>
              <a:t>l DBMSs (ORDBMSs)</a:t>
            </a:r>
          </a:p>
          <a:p>
            <a:pPr lvl="1" eaLnBrk="1" hangingPunct="1"/>
            <a:r>
              <a:rPr lang="en-US" altLang="en-US" sz="2200" i="1"/>
              <a:t>Extended relational</a:t>
            </a:r>
            <a:r>
              <a:rPr lang="en-US" altLang="en-US" sz="2200"/>
              <a:t> systems add further capabilities (e.g. for multimedia data, text, XML, and other data types)</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3">
            <a:extLst>
              <a:ext uri="{FF2B5EF4-FFF2-40B4-BE49-F238E27FC236}">
                <a16:creationId xmlns:a16="http://schemas.microsoft.com/office/drawing/2014/main" id="{376194C3-87F4-71CF-5A3D-A3B74CF842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F5454771-7209-45DE-A750-2046E76DAF04}" type="slidenum">
              <a:rPr lang="en-US" altLang="en-US" sz="1400" smtClean="0">
                <a:solidFill>
                  <a:srgbClr val="990033"/>
                </a:solidFill>
              </a:rPr>
              <a:pPr>
                <a:spcBef>
                  <a:spcPct val="0"/>
                </a:spcBef>
                <a:buClrTx/>
                <a:buSzTx/>
                <a:buFontTx/>
                <a:buNone/>
              </a:pPr>
              <a:t>52</a:t>
            </a:fld>
            <a:endParaRPr lang="en-CA" altLang="en-US" sz="1400">
              <a:solidFill>
                <a:srgbClr val="990033"/>
              </a:solidFill>
            </a:endParaRPr>
          </a:p>
        </p:txBody>
      </p:sp>
      <p:sp>
        <p:nvSpPr>
          <p:cNvPr id="81923" name="Rectangle 2">
            <a:extLst>
              <a:ext uri="{FF2B5EF4-FFF2-40B4-BE49-F238E27FC236}">
                <a16:creationId xmlns:a16="http://schemas.microsoft.com/office/drawing/2014/main" id="{9629983F-F1FF-A842-016B-1A9409041CD9}"/>
              </a:ext>
            </a:extLst>
          </p:cNvPr>
          <p:cNvSpPr>
            <a:spLocks noGrp="1" noChangeArrowheads="1"/>
          </p:cNvSpPr>
          <p:nvPr>
            <p:ph type="title"/>
          </p:nvPr>
        </p:nvSpPr>
        <p:spPr/>
        <p:txBody>
          <a:bodyPr/>
          <a:lstStyle/>
          <a:p>
            <a:pPr eaLnBrk="1" hangingPunct="1"/>
            <a:r>
              <a:rPr lang="en-US" altLang="en-US"/>
              <a:t>Historical Development of Database Technology (continued)</a:t>
            </a:r>
          </a:p>
        </p:txBody>
      </p:sp>
      <p:pic>
        <p:nvPicPr>
          <p:cNvPr id="81924" name="Rectangle 3">
            <a:extLst>
              <a:ext uri="{FF2B5EF4-FFF2-40B4-BE49-F238E27FC236}">
                <a16:creationId xmlns:a16="http://schemas.microsoft.com/office/drawing/2014/main" id="{8224DC5B-A5BF-F20C-BF44-4D2837142F94}"/>
              </a:ext>
            </a:extLst>
          </p:cNvPr>
          <p:cNvPicPr>
            <a:picLocks noGrp="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03200" y="1498600"/>
            <a:ext cx="8585200" cy="4686300"/>
          </a:xfrm>
        </p:spPr>
      </p:pic>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3">
            <a:extLst>
              <a:ext uri="{FF2B5EF4-FFF2-40B4-BE49-F238E27FC236}">
                <a16:creationId xmlns:a16="http://schemas.microsoft.com/office/drawing/2014/main" id="{1D710D19-C4F1-1C97-4136-9BAA361980B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6AA0D2EC-F437-4F1B-8CAB-06A12EEAC4BC}" type="slidenum">
              <a:rPr lang="en-US" altLang="en-US" sz="1400" smtClean="0">
                <a:solidFill>
                  <a:srgbClr val="990033"/>
                </a:solidFill>
              </a:rPr>
              <a:pPr>
                <a:spcBef>
                  <a:spcPct val="0"/>
                </a:spcBef>
                <a:buClrTx/>
                <a:buSzTx/>
                <a:buFontTx/>
                <a:buNone/>
              </a:pPr>
              <a:t>53</a:t>
            </a:fld>
            <a:endParaRPr lang="en-CA" altLang="en-US" sz="1400">
              <a:solidFill>
                <a:srgbClr val="990033"/>
              </a:solidFill>
            </a:endParaRPr>
          </a:p>
        </p:txBody>
      </p:sp>
      <p:sp>
        <p:nvSpPr>
          <p:cNvPr id="83971" name="Rectangle 4">
            <a:extLst>
              <a:ext uri="{FF2B5EF4-FFF2-40B4-BE49-F238E27FC236}">
                <a16:creationId xmlns:a16="http://schemas.microsoft.com/office/drawing/2014/main" id="{A9874C82-A15C-CE79-54F5-8E01A53B9292}"/>
              </a:ext>
            </a:extLst>
          </p:cNvPr>
          <p:cNvSpPr>
            <a:spLocks noGrp="1" noChangeArrowheads="1"/>
          </p:cNvSpPr>
          <p:nvPr>
            <p:ph type="title"/>
          </p:nvPr>
        </p:nvSpPr>
        <p:spPr/>
        <p:txBody>
          <a:bodyPr/>
          <a:lstStyle/>
          <a:p>
            <a:pPr eaLnBrk="1" hangingPunct="1"/>
            <a:r>
              <a:rPr lang="en-US" altLang="en-US"/>
              <a:t>Extending Database Capabilities (1)</a:t>
            </a:r>
          </a:p>
        </p:txBody>
      </p:sp>
      <p:sp>
        <p:nvSpPr>
          <p:cNvPr id="83972" name="Rectangle 5">
            <a:extLst>
              <a:ext uri="{FF2B5EF4-FFF2-40B4-BE49-F238E27FC236}">
                <a16:creationId xmlns:a16="http://schemas.microsoft.com/office/drawing/2014/main" id="{700E7508-B220-DCF0-5499-108D377C1734}"/>
              </a:ext>
            </a:extLst>
          </p:cNvPr>
          <p:cNvSpPr>
            <a:spLocks noGrp="1" noChangeArrowheads="1"/>
          </p:cNvSpPr>
          <p:nvPr>
            <p:ph type="body" idx="1"/>
          </p:nvPr>
        </p:nvSpPr>
        <p:spPr/>
        <p:txBody>
          <a:bodyPr/>
          <a:lstStyle/>
          <a:p>
            <a:pPr eaLnBrk="1" hangingPunct="1">
              <a:lnSpc>
                <a:spcPct val="90000"/>
              </a:lnSpc>
            </a:pPr>
            <a:r>
              <a:rPr lang="en-US" altLang="en-US" sz="2000"/>
              <a:t>New functionality is being added to DBMSs in the following areas:</a:t>
            </a:r>
          </a:p>
          <a:p>
            <a:pPr lvl="1" eaLnBrk="1" hangingPunct="1">
              <a:lnSpc>
                <a:spcPct val="90000"/>
              </a:lnSpc>
            </a:pPr>
            <a:r>
              <a:rPr lang="en-US" altLang="en-US" sz="2000"/>
              <a:t>Scientific Applications – Physics, Chemistry, Biology - Genetics</a:t>
            </a:r>
          </a:p>
          <a:p>
            <a:pPr lvl="1" eaLnBrk="1" hangingPunct="1">
              <a:lnSpc>
                <a:spcPct val="90000"/>
              </a:lnSpc>
            </a:pPr>
            <a:r>
              <a:rPr lang="en-US" altLang="en-US" sz="2000"/>
              <a:t>Earth and Atmospheric Sciences and Astronomy</a:t>
            </a:r>
          </a:p>
          <a:p>
            <a:pPr lvl="1" eaLnBrk="1" hangingPunct="1">
              <a:lnSpc>
                <a:spcPct val="90000"/>
              </a:lnSpc>
            </a:pPr>
            <a:r>
              <a:rPr lang="en-US" altLang="en-US" sz="2000"/>
              <a:t>XML (eXtensible Markup Language)</a:t>
            </a:r>
          </a:p>
          <a:p>
            <a:pPr lvl="1" eaLnBrk="1" hangingPunct="1">
              <a:lnSpc>
                <a:spcPct val="90000"/>
              </a:lnSpc>
            </a:pPr>
            <a:r>
              <a:rPr lang="en-US" altLang="en-US" sz="2000"/>
              <a:t>Image Storage and Management</a:t>
            </a:r>
          </a:p>
          <a:p>
            <a:pPr lvl="1" eaLnBrk="1" hangingPunct="1">
              <a:lnSpc>
                <a:spcPct val="90000"/>
              </a:lnSpc>
            </a:pPr>
            <a:r>
              <a:rPr lang="en-US" altLang="en-US" sz="2000"/>
              <a:t>Audio and Video Data Management</a:t>
            </a:r>
          </a:p>
          <a:p>
            <a:pPr lvl="1" eaLnBrk="1" hangingPunct="1">
              <a:lnSpc>
                <a:spcPct val="90000"/>
              </a:lnSpc>
            </a:pPr>
            <a:r>
              <a:rPr lang="en-US" altLang="en-US" sz="2000"/>
              <a:t>Data Warehousing and Data Mining – a very major area for future development using new technologies (see Chapters 28-29)</a:t>
            </a:r>
          </a:p>
          <a:p>
            <a:pPr lvl="1" eaLnBrk="1" hangingPunct="1">
              <a:lnSpc>
                <a:spcPct val="90000"/>
              </a:lnSpc>
            </a:pPr>
            <a:r>
              <a:rPr lang="en-US" altLang="en-US" sz="2000"/>
              <a:t>Spatial Data Management and Location Based Services</a:t>
            </a:r>
          </a:p>
          <a:p>
            <a:pPr lvl="1" eaLnBrk="1" hangingPunct="1">
              <a:lnSpc>
                <a:spcPct val="90000"/>
              </a:lnSpc>
            </a:pPr>
            <a:r>
              <a:rPr lang="en-US" altLang="en-US" sz="2000"/>
              <a:t>Time Series and Historical Data Management</a:t>
            </a:r>
            <a:r>
              <a:rPr lang="tr-TR" altLang="en-US" sz="2000"/>
              <a:t> (ex: sensor readings, stock prices etc. Time is an essential dimension)</a:t>
            </a:r>
            <a:endParaRPr lang="en-US" altLang="en-US" sz="2000"/>
          </a:p>
          <a:p>
            <a:pPr eaLnBrk="1" hangingPunct="1">
              <a:lnSpc>
                <a:spcPct val="90000"/>
              </a:lnSpc>
            </a:pPr>
            <a:r>
              <a:rPr lang="en-US" altLang="en-US" sz="2000"/>
              <a:t>The above gives rise to </a:t>
            </a:r>
            <a:r>
              <a:rPr lang="en-US" altLang="en-US" sz="2000" i="1"/>
              <a:t>new research and development</a:t>
            </a:r>
            <a:r>
              <a:rPr lang="en-US" altLang="en-US" sz="2000"/>
              <a:t> in incorporating new data types, complex data structures, new operations and storage and indexing schemes in database systems.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a:extLst>
              <a:ext uri="{FF2B5EF4-FFF2-40B4-BE49-F238E27FC236}">
                <a16:creationId xmlns:a16="http://schemas.microsoft.com/office/drawing/2014/main" id="{42A9BA79-3896-F241-5074-B0481593A1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28A2A28E-0B92-4EB3-AF4E-A80C2B8DFABA}" type="slidenum">
              <a:rPr lang="en-US" altLang="en-US" sz="1400" smtClean="0">
                <a:solidFill>
                  <a:srgbClr val="990033"/>
                </a:solidFill>
              </a:rPr>
              <a:pPr>
                <a:spcBef>
                  <a:spcPct val="0"/>
                </a:spcBef>
                <a:buClrTx/>
                <a:buSzTx/>
                <a:buFontTx/>
                <a:buNone/>
              </a:pPr>
              <a:t>54</a:t>
            </a:fld>
            <a:endParaRPr lang="en-CA" altLang="en-US" sz="1400">
              <a:solidFill>
                <a:srgbClr val="990033"/>
              </a:solidFill>
            </a:endParaRPr>
          </a:p>
        </p:txBody>
      </p:sp>
      <p:sp>
        <p:nvSpPr>
          <p:cNvPr id="86019" name="Rectangle 4">
            <a:extLst>
              <a:ext uri="{FF2B5EF4-FFF2-40B4-BE49-F238E27FC236}">
                <a16:creationId xmlns:a16="http://schemas.microsoft.com/office/drawing/2014/main" id="{85C36891-A155-1792-4140-E10426358FE1}"/>
              </a:ext>
            </a:extLst>
          </p:cNvPr>
          <p:cNvSpPr>
            <a:spLocks noGrp="1" noChangeArrowheads="1"/>
          </p:cNvSpPr>
          <p:nvPr>
            <p:ph type="title"/>
          </p:nvPr>
        </p:nvSpPr>
        <p:spPr/>
        <p:txBody>
          <a:bodyPr/>
          <a:lstStyle/>
          <a:p>
            <a:pPr eaLnBrk="1" hangingPunct="1"/>
            <a:r>
              <a:rPr lang="en-US" altLang="en-US"/>
              <a:t>Extending Database Capabilities (2)</a:t>
            </a:r>
          </a:p>
        </p:txBody>
      </p:sp>
      <p:sp>
        <p:nvSpPr>
          <p:cNvPr id="86020" name="Rectangle 5">
            <a:extLst>
              <a:ext uri="{FF2B5EF4-FFF2-40B4-BE49-F238E27FC236}">
                <a16:creationId xmlns:a16="http://schemas.microsoft.com/office/drawing/2014/main" id="{489C6B48-5686-5ACB-DEBE-7F40018ECB54}"/>
              </a:ext>
            </a:extLst>
          </p:cNvPr>
          <p:cNvSpPr>
            <a:spLocks noGrp="1" noChangeArrowheads="1"/>
          </p:cNvSpPr>
          <p:nvPr>
            <p:ph type="body" idx="1"/>
          </p:nvPr>
        </p:nvSpPr>
        <p:spPr/>
        <p:txBody>
          <a:bodyPr/>
          <a:lstStyle/>
          <a:p>
            <a:pPr eaLnBrk="1" hangingPunct="1">
              <a:lnSpc>
                <a:spcPct val="90000"/>
              </a:lnSpc>
            </a:pPr>
            <a:r>
              <a:rPr lang="en-US" altLang="en-US" sz="2000"/>
              <a:t>Background since the advent of the  21</a:t>
            </a:r>
            <a:r>
              <a:rPr lang="en-US" altLang="en-US" sz="2000" baseline="30000"/>
              <a:t>st</a:t>
            </a:r>
            <a:r>
              <a:rPr lang="en-US" altLang="en-US" sz="2000"/>
              <a:t> Century:</a:t>
            </a:r>
          </a:p>
          <a:p>
            <a:pPr eaLnBrk="1" hangingPunct="1">
              <a:lnSpc>
                <a:spcPct val="90000"/>
              </a:lnSpc>
              <a:buFont typeface="Wingdings" panose="05000000000000000000" pitchFamily="2" charset="2"/>
              <a:buNone/>
            </a:pPr>
            <a:endParaRPr lang="en-US" altLang="en-US" sz="2000"/>
          </a:p>
          <a:p>
            <a:pPr lvl="1" eaLnBrk="1" hangingPunct="1">
              <a:lnSpc>
                <a:spcPct val="90000"/>
              </a:lnSpc>
            </a:pPr>
            <a:r>
              <a:rPr lang="en-US" altLang="en-US" sz="2400"/>
              <a:t>First decade of the 21</a:t>
            </a:r>
            <a:r>
              <a:rPr lang="en-US" altLang="en-US" sz="2400" baseline="30000"/>
              <a:t>st</a:t>
            </a:r>
            <a:r>
              <a:rPr lang="en-US" altLang="en-US" sz="2400"/>
              <a:t> century has seen tremendous growth in user generated data and automatically collected data from applications and search engines.</a:t>
            </a:r>
          </a:p>
          <a:p>
            <a:pPr lvl="1" eaLnBrk="1" hangingPunct="1">
              <a:lnSpc>
                <a:spcPct val="90000"/>
              </a:lnSpc>
              <a:buFont typeface="Wingdings" panose="05000000000000000000" pitchFamily="2" charset="2"/>
              <a:buNone/>
            </a:pPr>
            <a:endParaRPr lang="en-US" altLang="en-US" sz="2400"/>
          </a:p>
          <a:p>
            <a:pPr lvl="1" eaLnBrk="1" hangingPunct="1">
              <a:lnSpc>
                <a:spcPct val="90000"/>
              </a:lnSpc>
            </a:pPr>
            <a:r>
              <a:rPr lang="en-US" altLang="en-US" sz="2400"/>
              <a:t>Social Media platforms such as Facebook and Twitter are generating millions of transactions a day and businesses are interested to tap into this data to “understand” the users</a:t>
            </a:r>
          </a:p>
          <a:p>
            <a:pPr lvl="1" eaLnBrk="1" hangingPunct="1">
              <a:lnSpc>
                <a:spcPct val="90000"/>
              </a:lnSpc>
              <a:buFont typeface="Wingdings" panose="05000000000000000000" pitchFamily="2" charset="2"/>
              <a:buNone/>
            </a:pPr>
            <a:endParaRPr lang="en-US" altLang="en-US" sz="2400"/>
          </a:p>
          <a:p>
            <a:pPr lvl="1" eaLnBrk="1" hangingPunct="1">
              <a:lnSpc>
                <a:spcPct val="90000"/>
              </a:lnSpc>
            </a:pPr>
            <a:r>
              <a:rPr lang="en-US" altLang="en-US" sz="2400"/>
              <a:t>Cloud Storage and Backup is making unlimited amount of storage available to users and applications</a:t>
            </a:r>
          </a:p>
          <a:p>
            <a:pPr lvl="1" eaLnBrk="1" hangingPunct="1">
              <a:lnSpc>
                <a:spcPct val="90000"/>
              </a:lnSpc>
            </a:pPr>
            <a:endParaRPr lang="en-US" altLang="en-US" sz="1800"/>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3">
            <a:extLst>
              <a:ext uri="{FF2B5EF4-FFF2-40B4-BE49-F238E27FC236}">
                <a16:creationId xmlns:a16="http://schemas.microsoft.com/office/drawing/2014/main" id="{26754775-508B-2B9F-F61E-C7C255CDE0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6C67FEDE-E7AA-4E12-8760-D72CFC4FD842}" type="slidenum">
              <a:rPr lang="en-US" altLang="en-US" sz="1400" smtClean="0">
                <a:solidFill>
                  <a:srgbClr val="990033"/>
                </a:solidFill>
              </a:rPr>
              <a:pPr>
                <a:spcBef>
                  <a:spcPct val="0"/>
                </a:spcBef>
                <a:buClrTx/>
                <a:buSzTx/>
                <a:buFontTx/>
                <a:buNone/>
              </a:pPr>
              <a:t>55</a:t>
            </a:fld>
            <a:endParaRPr lang="en-CA" altLang="en-US" sz="1400">
              <a:solidFill>
                <a:srgbClr val="990033"/>
              </a:solidFill>
            </a:endParaRPr>
          </a:p>
        </p:txBody>
      </p:sp>
      <p:sp>
        <p:nvSpPr>
          <p:cNvPr id="88067" name="Rectangle 4">
            <a:extLst>
              <a:ext uri="{FF2B5EF4-FFF2-40B4-BE49-F238E27FC236}">
                <a16:creationId xmlns:a16="http://schemas.microsoft.com/office/drawing/2014/main" id="{33748525-B7AD-812D-1D81-FBC0892ADE74}"/>
              </a:ext>
            </a:extLst>
          </p:cNvPr>
          <p:cNvSpPr>
            <a:spLocks noGrp="1" noChangeArrowheads="1"/>
          </p:cNvSpPr>
          <p:nvPr>
            <p:ph type="title"/>
          </p:nvPr>
        </p:nvSpPr>
        <p:spPr/>
        <p:txBody>
          <a:bodyPr/>
          <a:lstStyle/>
          <a:p>
            <a:pPr eaLnBrk="1" hangingPunct="1"/>
            <a:r>
              <a:rPr lang="en-US" altLang="en-US"/>
              <a:t>Extending Database Capabilities (3)</a:t>
            </a:r>
          </a:p>
        </p:txBody>
      </p:sp>
      <p:sp>
        <p:nvSpPr>
          <p:cNvPr id="88068" name="Rectangle 5">
            <a:extLst>
              <a:ext uri="{FF2B5EF4-FFF2-40B4-BE49-F238E27FC236}">
                <a16:creationId xmlns:a16="http://schemas.microsoft.com/office/drawing/2014/main" id="{71B9254E-2C33-0C72-3EFF-A92F31257A1C}"/>
              </a:ext>
            </a:extLst>
          </p:cNvPr>
          <p:cNvSpPr>
            <a:spLocks noGrp="1" noChangeArrowheads="1"/>
          </p:cNvSpPr>
          <p:nvPr>
            <p:ph type="body" idx="1"/>
          </p:nvPr>
        </p:nvSpPr>
        <p:spPr/>
        <p:txBody>
          <a:bodyPr/>
          <a:lstStyle/>
          <a:p>
            <a:pPr eaLnBrk="1" hangingPunct="1">
              <a:lnSpc>
                <a:spcPct val="90000"/>
              </a:lnSpc>
            </a:pPr>
            <a:r>
              <a:rPr lang="en-US" altLang="en-US" sz="2000"/>
              <a:t>Emergence of Big Data Technologies and NOSQL databases</a:t>
            </a:r>
          </a:p>
          <a:p>
            <a:pPr lvl="1" eaLnBrk="1" hangingPunct="1">
              <a:lnSpc>
                <a:spcPct val="90000"/>
              </a:lnSpc>
            </a:pPr>
            <a:r>
              <a:rPr lang="en-US" altLang="en-US" sz="2000"/>
              <a:t>New data storage, management and analysis technology was necessary to deal with the onslaught of data in petabytes a day (10**15 bytes or 1000 terabytes) in some applications – this started being commonly called as “Big Data”.</a:t>
            </a:r>
          </a:p>
          <a:p>
            <a:pPr lvl="1" eaLnBrk="1" hangingPunct="1">
              <a:lnSpc>
                <a:spcPct val="90000"/>
              </a:lnSpc>
            </a:pPr>
            <a:r>
              <a:rPr lang="en-US" altLang="en-US" sz="2000"/>
              <a:t>Hadoop (which originated from Yahoo) and Mapreduce Programming approach to distributed data processing (which originated from Google) as well as the Google file system have given rise to Big Data technologies (Chapter 25). Further enhancements are taking place in the form of Spark based technology.</a:t>
            </a:r>
          </a:p>
          <a:p>
            <a:pPr lvl="1" eaLnBrk="1" hangingPunct="1">
              <a:lnSpc>
                <a:spcPct val="90000"/>
              </a:lnSpc>
            </a:pPr>
            <a:r>
              <a:rPr lang="en-US" altLang="en-US" sz="2000"/>
              <a:t>NOSQL (Not Only SQL- where SQL is the de facto standard language for relational DBMSs) systems have been designed for rapid search and retrieval from documents, processing of huge graphs occurring on social networks, and other forms of unstructured data with flexible models of transaction processing (Chapter 24).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a:extLst>
              <a:ext uri="{FF2B5EF4-FFF2-40B4-BE49-F238E27FC236}">
                <a16:creationId xmlns:a16="http://schemas.microsoft.com/office/drawing/2014/main" id="{15F9092F-3630-56C5-D529-1C99E873C78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D2F6A12A-33B9-415F-84FD-6DC7B2F7A4FC}" type="slidenum">
              <a:rPr lang="en-US" altLang="en-US" sz="1400" smtClean="0">
                <a:solidFill>
                  <a:srgbClr val="990033"/>
                </a:solidFill>
              </a:rPr>
              <a:pPr>
                <a:spcBef>
                  <a:spcPct val="0"/>
                </a:spcBef>
                <a:buClrTx/>
                <a:buSzTx/>
                <a:buFontTx/>
                <a:buNone/>
              </a:pPr>
              <a:t>56</a:t>
            </a:fld>
            <a:endParaRPr lang="en-CA" altLang="en-US" sz="1400">
              <a:solidFill>
                <a:srgbClr val="990033"/>
              </a:solidFill>
            </a:endParaRPr>
          </a:p>
        </p:txBody>
      </p:sp>
      <p:sp>
        <p:nvSpPr>
          <p:cNvPr id="90115" name="Rectangle 4">
            <a:extLst>
              <a:ext uri="{FF2B5EF4-FFF2-40B4-BE49-F238E27FC236}">
                <a16:creationId xmlns:a16="http://schemas.microsoft.com/office/drawing/2014/main" id="{78EF3D5E-5746-1697-EF21-A51A668CA44B}"/>
              </a:ext>
            </a:extLst>
          </p:cNvPr>
          <p:cNvSpPr>
            <a:spLocks noGrp="1" noChangeArrowheads="1"/>
          </p:cNvSpPr>
          <p:nvPr>
            <p:ph type="title"/>
          </p:nvPr>
        </p:nvSpPr>
        <p:spPr/>
        <p:txBody>
          <a:bodyPr/>
          <a:lstStyle/>
          <a:p>
            <a:pPr eaLnBrk="1" hangingPunct="1"/>
            <a:r>
              <a:rPr lang="en-US" altLang="en-US"/>
              <a:t> When not to use a DBMS</a:t>
            </a:r>
          </a:p>
        </p:txBody>
      </p:sp>
      <p:sp>
        <p:nvSpPr>
          <p:cNvPr id="89092" name="Rectangle 5">
            <a:extLst>
              <a:ext uri="{FF2B5EF4-FFF2-40B4-BE49-F238E27FC236}">
                <a16:creationId xmlns:a16="http://schemas.microsoft.com/office/drawing/2014/main" id="{48F8844D-35E0-D435-B8C5-518641CECDCF}"/>
              </a:ext>
            </a:extLst>
          </p:cNvPr>
          <p:cNvSpPr>
            <a:spLocks noGrp="1" noChangeArrowheads="1"/>
          </p:cNvSpPr>
          <p:nvPr>
            <p:ph type="body" idx="1"/>
          </p:nvPr>
        </p:nvSpPr>
        <p:spPr/>
        <p:txBody>
          <a:bodyPr/>
          <a:lstStyle/>
          <a:p>
            <a:pPr eaLnBrk="1" hangingPunct="1">
              <a:defRPr/>
            </a:pPr>
            <a:r>
              <a:rPr lang="en-US" altLang="en-US" sz="2400" dirty="0"/>
              <a:t>Main inhibitors (costs) of using a DBMS:</a:t>
            </a:r>
          </a:p>
          <a:p>
            <a:pPr lvl="1" eaLnBrk="1" hangingPunct="1">
              <a:defRPr/>
            </a:pPr>
            <a:r>
              <a:rPr lang="en-US" altLang="en-US" sz="2200" dirty="0"/>
              <a:t>High initial investment and possible need for additional hardware.</a:t>
            </a:r>
          </a:p>
          <a:p>
            <a:pPr lvl="1" eaLnBrk="1" hangingPunct="1">
              <a:defRPr/>
            </a:pPr>
            <a:r>
              <a:rPr lang="en-US" altLang="en-US" sz="2200" dirty="0"/>
              <a:t>Overhead for providing generality, security, concurrency control, recovery, and  integrity functions.</a:t>
            </a:r>
          </a:p>
          <a:p>
            <a:pPr eaLnBrk="1" hangingPunct="1">
              <a:defRPr/>
            </a:pPr>
            <a:r>
              <a:rPr lang="en-US" altLang="en-US" sz="2400" dirty="0"/>
              <a:t>When a DBMS may be unnecessary:</a:t>
            </a:r>
          </a:p>
          <a:p>
            <a:pPr lvl="1" eaLnBrk="1" hangingPunct="1">
              <a:defRPr/>
            </a:pPr>
            <a:r>
              <a:rPr lang="en-US" altLang="en-US" sz="2200" dirty="0"/>
              <a:t>If the database and applications are simple, well defined, and not expected to change.</a:t>
            </a:r>
          </a:p>
          <a:p>
            <a:pPr lvl="1" eaLnBrk="1" hangingPunct="1">
              <a:defRPr/>
            </a:pPr>
            <a:r>
              <a:rPr lang="en-US" altLang="en-US" sz="2200" dirty="0"/>
              <a:t>If access to data by multiple users is not required.</a:t>
            </a:r>
          </a:p>
          <a:p>
            <a:pPr eaLnBrk="1" hangingPunct="1">
              <a:defRPr/>
            </a:pPr>
            <a:r>
              <a:rPr lang="en-US" altLang="en-US" sz="2400" dirty="0"/>
              <a:t>When a DBMS may be infeasible:</a:t>
            </a:r>
          </a:p>
          <a:p>
            <a:pPr lvl="1" eaLnBrk="1" hangingPunct="1">
              <a:defRPr/>
            </a:pPr>
            <a:r>
              <a:rPr lang="en-US" altLang="en-US" sz="2200" dirty="0"/>
              <a:t>In embedded systems where a general purpose DBMS may not fit in available storage</a:t>
            </a:r>
            <a:r>
              <a:rPr lang="tr-TR" altLang="en-US" sz="2200" dirty="0"/>
              <a:t> (</a:t>
            </a:r>
            <a:r>
              <a:rPr lang="tr-TR" altLang="en-US" sz="2200" dirty="0" err="1"/>
              <a:t>consider</a:t>
            </a:r>
            <a:r>
              <a:rPr lang="tr-TR" altLang="en-US" sz="2200" dirty="0"/>
              <a:t>: </a:t>
            </a:r>
            <a:r>
              <a:rPr lang="tr-TR" altLang="en-US" sz="2200" dirty="0" err="1">
                <a:highlight>
                  <a:srgbClr val="FFFF00"/>
                </a:highlight>
              </a:rPr>
              <a:t>SQLite</a:t>
            </a:r>
            <a:r>
              <a:rPr lang="tr-TR" altLang="en-US" sz="2200" dirty="0"/>
              <a:t>)</a:t>
            </a:r>
            <a:endParaRPr lang="en-US" altLang="en-US" sz="2200" dirty="0"/>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a:extLst>
              <a:ext uri="{FF2B5EF4-FFF2-40B4-BE49-F238E27FC236}">
                <a16:creationId xmlns:a16="http://schemas.microsoft.com/office/drawing/2014/main" id="{80DC2999-EF99-5A7A-25F2-1439B8E0D2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6E4A5DE3-29A1-4661-ADB4-5911B9E5EEEE}" type="slidenum">
              <a:rPr lang="en-US" altLang="en-US" sz="1400" smtClean="0">
                <a:solidFill>
                  <a:srgbClr val="990033"/>
                </a:solidFill>
              </a:rPr>
              <a:pPr>
                <a:spcBef>
                  <a:spcPct val="0"/>
                </a:spcBef>
                <a:buClrTx/>
                <a:buSzTx/>
                <a:buFontTx/>
                <a:buNone/>
              </a:pPr>
              <a:t>57</a:t>
            </a:fld>
            <a:endParaRPr lang="en-CA" altLang="en-US" sz="1400">
              <a:solidFill>
                <a:srgbClr val="990033"/>
              </a:solidFill>
            </a:endParaRPr>
          </a:p>
        </p:txBody>
      </p:sp>
      <p:sp>
        <p:nvSpPr>
          <p:cNvPr id="92163" name="Rectangle 4">
            <a:extLst>
              <a:ext uri="{FF2B5EF4-FFF2-40B4-BE49-F238E27FC236}">
                <a16:creationId xmlns:a16="http://schemas.microsoft.com/office/drawing/2014/main" id="{A12CE775-77E5-924F-E1C6-BBA5CEFB4CF1}"/>
              </a:ext>
            </a:extLst>
          </p:cNvPr>
          <p:cNvSpPr>
            <a:spLocks noGrp="1" noChangeArrowheads="1"/>
          </p:cNvSpPr>
          <p:nvPr>
            <p:ph type="title"/>
          </p:nvPr>
        </p:nvSpPr>
        <p:spPr/>
        <p:txBody>
          <a:bodyPr/>
          <a:lstStyle/>
          <a:p>
            <a:pPr eaLnBrk="1" hangingPunct="1"/>
            <a:r>
              <a:rPr lang="en-US" altLang="en-US"/>
              <a:t> When not to use a DBMS</a:t>
            </a:r>
          </a:p>
        </p:txBody>
      </p:sp>
      <p:sp>
        <p:nvSpPr>
          <p:cNvPr id="92164" name="Rectangle 5">
            <a:extLst>
              <a:ext uri="{FF2B5EF4-FFF2-40B4-BE49-F238E27FC236}">
                <a16:creationId xmlns:a16="http://schemas.microsoft.com/office/drawing/2014/main" id="{8CCD71AB-DFE8-4C28-73FF-280EDDE18B5D}"/>
              </a:ext>
            </a:extLst>
          </p:cNvPr>
          <p:cNvSpPr>
            <a:spLocks noGrp="1" noChangeArrowheads="1"/>
          </p:cNvSpPr>
          <p:nvPr>
            <p:ph type="body" idx="1"/>
          </p:nvPr>
        </p:nvSpPr>
        <p:spPr/>
        <p:txBody>
          <a:bodyPr/>
          <a:lstStyle/>
          <a:p>
            <a:pPr eaLnBrk="1" hangingPunct="1"/>
            <a:r>
              <a:rPr lang="en-US" altLang="en-US"/>
              <a:t>When no DBMS may suffice:</a:t>
            </a:r>
          </a:p>
          <a:p>
            <a:pPr lvl="1" eaLnBrk="1" hangingPunct="1"/>
            <a:r>
              <a:rPr lang="en-US" altLang="en-US" sz="2800"/>
              <a:t>If there are stringent real-time requirements that may not be met because of DBMS overhead (e.g., telephone switching systems)</a:t>
            </a:r>
          </a:p>
          <a:p>
            <a:pPr lvl="1" eaLnBrk="1" hangingPunct="1"/>
            <a:r>
              <a:rPr lang="en-US" altLang="en-US"/>
              <a:t>If the database system is not able to handle the complexity of data because of modeling limitations (e.g., in complex genome and protein databases)</a:t>
            </a:r>
          </a:p>
          <a:p>
            <a:pPr lvl="1" eaLnBrk="1" hangingPunct="1"/>
            <a:r>
              <a:rPr lang="en-US" altLang="en-US"/>
              <a:t>If the database users need special operations not supported by the DBMS (e.g., GIS and location based services).</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3">
            <a:extLst>
              <a:ext uri="{FF2B5EF4-FFF2-40B4-BE49-F238E27FC236}">
                <a16:creationId xmlns:a16="http://schemas.microsoft.com/office/drawing/2014/main" id="{568CCE56-B336-4455-99B0-BEF55DD54D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50979709-D7BE-4AD0-8A99-E2000642169B}" type="slidenum">
              <a:rPr lang="en-US" altLang="en-US" sz="1400" smtClean="0">
                <a:solidFill>
                  <a:srgbClr val="990033"/>
                </a:solidFill>
              </a:rPr>
              <a:pPr>
                <a:spcBef>
                  <a:spcPct val="0"/>
                </a:spcBef>
                <a:buClrTx/>
                <a:buSzTx/>
                <a:buFontTx/>
                <a:buNone/>
              </a:pPr>
              <a:t>58</a:t>
            </a:fld>
            <a:endParaRPr lang="en-CA" altLang="en-US" sz="1400">
              <a:solidFill>
                <a:srgbClr val="990033"/>
              </a:solidFill>
            </a:endParaRPr>
          </a:p>
        </p:txBody>
      </p:sp>
      <p:sp>
        <p:nvSpPr>
          <p:cNvPr id="94211" name="Rectangle 4">
            <a:extLst>
              <a:ext uri="{FF2B5EF4-FFF2-40B4-BE49-F238E27FC236}">
                <a16:creationId xmlns:a16="http://schemas.microsoft.com/office/drawing/2014/main" id="{CC030B58-93FC-919F-0D59-3AE58D5D9299}"/>
              </a:ext>
            </a:extLst>
          </p:cNvPr>
          <p:cNvSpPr>
            <a:spLocks noGrp="1" noChangeArrowheads="1"/>
          </p:cNvSpPr>
          <p:nvPr>
            <p:ph type="title"/>
          </p:nvPr>
        </p:nvSpPr>
        <p:spPr/>
        <p:txBody>
          <a:bodyPr/>
          <a:lstStyle/>
          <a:p>
            <a:pPr eaLnBrk="1" hangingPunct="1"/>
            <a:r>
              <a:rPr lang="en-US" altLang="en-US"/>
              <a:t>Chapter Summary</a:t>
            </a:r>
          </a:p>
        </p:txBody>
      </p:sp>
      <p:sp>
        <p:nvSpPr>
          <p:cNvPr id="94212" name="Rectangle 5">
            <a:extLst>
              <a:ext uri="{FF2B5EF4-FFF2-40B4-BE49-F238E27FC236}">
                <a16:creationId xmlns:a16="http://schemas.microsoft.com/office/drawing/2014/main" id="{5260E180-39B1-A63A-1276-11125720F7C6}"/>
              </a:ext>
            </a:extLst>
          </p:cNvPr>
          <p:cNvSpPr>
            <a:spLocks noGrp="1" noChangeArrowheads="1"/>
          </p:cNvSpPr>
          <p:nvPr>
            <p:ph type="body" idx="1"/>
          </p:nvPr>
        </p:nvSpPr>
        <p:spPr/>
        <p:txBody>
          <a:bodyPr/>
          <a:lstStyle/>
          <a:p>
            <a:pPr eaLnBrk="1" hangingPunct="1"/>
            <a:r>
              <a:rPr lang="en-US" altLang="en-US"/>
              <a:t>Types of Databases and Database Applications</a:t>
            </a:r>
          </a:p>
          <a:p>
            <a:pPr eaLnBrk="1" hangingPunct="1"/>
            <a:r>
              <a:rPr lang="en-US" altLang="en-US"/>
              <a:t>Basic Definitions</a:t>
            </a:r>
          </a:p>
          <a:p>
            <a:pPr eaLnBrk="1" hangingPunct="1"/>
            <a:r>
              <a:rPr lang="en-US" altLang="en-US"/>
              <a:t>Typical DBMS Functionality</a:t>
            </a:r>
          </a:p>
          <a:p>
            <a:pPr eaLnBrk="1" hangingPunct="1"/>
            <a:r>
              <a:rPr lang="en-US" altLang="en-US"/>
              <a:t>Example of a Database (UNIVERSITY)</a:t>
            </a:r>
          </a:p>
          <a:p>
            <a:pPr eaLnBrk="1" hangingPunct="1"/>
            <a:r>
              <a:rPr lang="en-US" altLang="en-US"/>
              <a:t>Main Characteristics of the Database Approach</a:t>
            </a:r>
          </a:p>
          <a:p>
            <a:pPr eaLnBrk="1" hangingPunct="1"/>
            <a:r>
              <a:rPr lang="en-US" altLang="en-US"/>
              <a:t>Types of Database Users</a:t>
            </a:r>
          </a:p>
          <a:p>
            <a:pPr eaLnBrk="1" hangingPunct="1"/>
            <a:r>
              <a:rPr lang="en-US" altLang="en-US"/>
              <a:t>Advantages of Using the Database Approach</a:t>
            </a:r>
          </a:p>
          <a:p>
            <a:pPr eaLnBrk="1" hangingPunct="1"/>
            <a:r>
              <a:rPr lang="en-US" altLang="en-US"/>
              <a:t>Historical Development of Database Technology</a:t>
            </a:r>
          </a:p>
          <a:p>
            <a:pPr eaLnBrk="1" hangingPunct="1"/>
            <a:r>
              <a:rPr lang="en-US" altLang="en-US"/>
              <a:t>Extending Database Capabilities</a:t>
            </a:r>
          </a:p>
          <a:p>
            <a:pPr eaLnBrk="1" hangingPunct="1"/>
            <a:r>
              <a:rPr lang="en-US" altLang="en-US"/>
              <a:t>When Not to Use Databases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a:extLst>
              <a:ext uri="{FF2B5EF4-FFF2-40B4-BE49-F238E27FC236}">
                <a16:creationId xmlns:a16="http://schemas.microsoft.com/office/drawing/2014/main" id="{843A76D2-BC3D-D561-0639-4CAAD4C249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AB57E185-D168-44BE-858C-B212CAF80128}" type="slidenum">
              <a:rPr lang="en-US" altLang="en-US" sz="1400" smtClean="0">
                <a:solidFill>
                  <a:srgbClr val="990033"/>
                </a:solidFill>
              </a:rPr>
              <a:pPr>
                <a:spcBef>
                  <a:spcPct val="0"/>
                </a:spcBef>
                <a:buClrTx/>
                <a:buSzTx/>
                <a:buFontTx/>
                <a:buNone/>
              </a:pPr>
              <a:t>6</a:t>
            </a:fld>
            <a:endParaRPr lang="en-CA" altLang="en-US" sz="1400">
              <a:solidFill>
                <a:srgbClr val="990033"/>
              </a:solidFill>
            </a:endParaRPr>
          </a:p>
        </p:txBody>
      </p:sp>
      <p:sp>
        <p:nvSpPr>
          <p:cNvPr id="12291" name="Rectangle 4">
            <a:extLst>
              <a:ext uri="{FF2B5EF4-FFF2-40B4-BE49-F238E27FC236}">
                <a16:creationId xmlns:a16="http://schemas.microsoft.com/office/drawing/2014/main" id="{4ABAE360-E2ED-39F0-F859-25E51A175BAB}"/>
              </a:ext>
            </a:extLst>
          </p:cNvPr>
          <p:cNvSpPr>
            <a:spLocks noGrp="1" noChangeArrowheads="1"/>
          </p:cNvSpPr>
          <p:nvPr>
            <p:ph type="title"/>
          </p:nvPr>
        </p:nvSpPr>
        <p:spPr/>
        <p:txBody>
          <a:bodyPr/>
          <a:lstStyle/>
          <a:p>
            <a:pPr eaLnBrk="1" hangingPunct="1"/>
            <a:r>
              <a:rPr lang="en-US" altLang="en-US"/>
              <a:t>OUTLINE</a:t>
            </a:r>
          </a:p>
        </p:txBody>
      </p:sp>
      <p:sp>
        <p:nvSpPr>
          <p:cNvPr id="12292" name="Rectangle 5">
            <a:extLst>
              <a:ext uri="{FF2B5EF4-FFF2-40B4-BE49-F238E27FC236}">
                <a16:creationId xmlns:a16="http://schemas.microsoft.com/office/drawing/2014/main" id="{B322E5FD-E043-2EEC-CDE8-4B83715F311D}"/>
              </a:ext>
            </a:extLst>
          </p:cNvPr>
          <p:cNvSpPr>
            <a:spLocks noGrp="1" noChangeArrowheads="1"/>
          </p:cNvSpPr>
          <p:nvPr>
            <p:ph type="body" idx="1"/>
          </p:nvPr>
        </p:nvSpPr>
        <p:spPr/>
        <p:txBody>
          <a:bodyPr/>
          <a:lstStyle/>
          <a:p>
            <a:pPr eaLnBrk="1" hangingPunct="1"/>
            <a:r>
              <a:rPr lang="en-US" altLang="en-US"/>
              <a:t>Types of Databases and Database Applications</a:t>
            </a:r>
          </a:p>
          <a:p>
            <a:pPr eaLnBrk="1" hangingPunct="1"/>
            <a:r>
              <a:rPr lang="en-US" altLang="en-US"/>
              <a:t>Basic Definitions</a:t>
            </a:r>
          </a:p>
          <a:p>
            <a:pPr eaLnBrk="1" hangingPunct="1"/>
            <a:r>
              <a:rPr lang="en-US" altLang="en-US"/>
              <a:t>Typical DBMS Functionality</a:t>
            </a:r>
          </a:p>
          <a:p>
            <a:pPr eaLnBrk="1" hangingPunct="1"/>
            <a:r>
              <a:rPr lang="en-US" altLang="en-US"/>
              <a:t>Example of a Database (UNIVERSITY)</a:t>
            </a:r>
          </a:p>
          <a:p>
            <a:pPr eaLnBrk="1" hangingPunct="1"/>
            <a:r>
              <a:rPr lang="en-US" altLang="en-US"/>
              <a:t>Main Characteristics of the Database Approach</a:t>
            </a:r>
          </a:p>
          <a:p>
            <a:pPr eaLnBrk="1" hangingPunct="1"/>
            <a:r>
              <a:rPr lang="en-US" altLang="en-US"/>
              <a:t>Types of Database Users</a:t>
            </a:r>
          </a:p>
          <a:p>
            <a:pPr eaLnBrk="1" hangingPunct="1"/>
            <a:r>
              <a:rPr lang="en-US" altLang="en-US"/>
              <a:t>Advantages of Using the Database Approach</a:t>
            </a:r>
          </a:p>
          <a:p>
            <a:pPr eaLnBrk="1" hangingPunct="1"/>
            <a:r>
              <a:rPr lang="en-US" altLang="en-US"/>
              <a:t>Historical Development of Database Technology</a:t>
            </a:r>
          </a:p>
          <a:p>
            <a:pPr eaLnBrk="1" hangingPunct="1"/>
            <a:r>
              <a:rPr lang="en-US" altLang="en-US"/>
              <a:t>Extending Database Capabilities</a:t>
            </a:r>
          </a:p>
          <a:p>
            <a:pPr eaLnBrk="1" hangingPunct="1"/>
            <a:r>
              <a:rPr lang="en-US" altLang="en-US"/>
              <a:t>When Not to Use Databases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a:extLst>
              <a:ext uri="{FF2B5EF4-FFF2-40B4-BE49-F238E27FC236}">
                <a16:creationId xmlns:a16="http://schemas.microsoft.com/office/drawing/2014/main" id="{521E0BAB-9169-E13F-C033-F236C37B863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A5411AC8-0AAC-435F-850B-A94A096E50CF}" type="slidenum">
              <a:rPr lang="en-US" altLang="en-US" sz="1400" smtClean="0">
                <a:solidFill>
                  <a:srgbClr val="990033"/>
                </a:solidFill>
              </a:rPr>
              <a:pPr>
                <a:spcBef>
                  <a:spcPct val="0"/>
                </a:spcBef>
                <a:buClrTx/>
                <a:buSzTx/>
                <a:buFontTx/>
                <a:buNone/>
              </a:pPr>
              <a:t>7</a:t>
            </a:fld>
            <a:endParaRPr lang="en-CA" altLang="en-US" sz="1400">
              <a:solidFill>
                <a:srgbClr val="990033"/>
              </a:solidFill>
            </a:endParaRPr>
          </a:p>
        </p:txBody>
      </p:sp>
      <p:sp>
        <p:nvSpPr>
          <p:cNvPr id="14339" name="Rectangle 5">
            <a:extLst>
              <a:ext uri="{FF2B5EF4-FFF2-40B4-BE49-F238E27FC236}">
                <a16:creationId xmlns:a16="http://schemas.microsoft.com/office/drawing/2014/main" id="{3F2C25F3-E0A6-7FDC-F77E-0E18D438B111}"/>
              </a:ext>
            </a:extLst>
          </p:cNvPr>
          <p:cNvSpPr>
            <a:spLocks noGrp="1" noChangeArrowheads="1"/>
          </p:cNvSpPr>
          <p:nvPr>
            <p:ph type="title"/>
          </p:nvPr>
        </p:nvSpPr>
        <p:spPr/>
        <p:txBody>
          <a:bodyPr/>
          <a:lstStyle/>
          <a:p>
            <a:pPr eaLnBrk="1" hangingPunct="1"/>
            <a:r>
              <a:rPr lang="en-US" altLang="en-US"/>
              <a:t>Types of Databases and Database Applications</a:t>
            </a:r>
          </a:p>
        </p:txBody>
      </p:sp>
      <p:pic>
        <p:nvPicPr>
          <p:cNvPr id="14340" name="Rectangle 6">
            <a:extLst>
              <a:ext uri="{FF2B5EF4-FFF2-40B4-BE49-F238E27FC236}">
                <a16:creationId xmlns:a16="http://schemas.microsoft.com/office/drawing/2014/main" id="{5414BCF1-1AE2-D4B5-9939-779F8D398E07}"/>
              </a:ext>
            </a:extLst>
          </p:cNvPr>
          <p:cNvPicPr>
            <a:picLocks noGrp="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215900" y="1536700"/>
            <a:ext cx="8534400" cy="5499100"/>
          </a:xfr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40D0CAE-1158-330D-15D0-9D0F74A1C8EE}"/>
              </a:ext>
            </a:extLst>
          </p:cNvPr>
          <p:cNvSpPr>
            <a:spLocks noGrp="1" noChangeArrowheads="1"/>
          </p:cNvSpPr>
          <p:nvPr>
            <p:ph type="title"/>
          </p:nvPr>
        </p:nvSpPr>
        <p:spPr/>
        <p:txBody>
          <a:bodyPr/>
          <a:lstStyle/>
          <a:p>
            <a:r>
              <a:rPr lang="en-US" altLang="tr-TR"/>
              <a:t>GIS Database Systems</a:t>
            </a:r>
            <a:endParaRPr lang="tr-TR" altLang="tr-TR"/>
          </a:p>
        </p:txBody>
      </p:sp>
      <p:sp>
        <p:nvSpPr>
          <p:cNvPr id="16387" name="Content Placeholder 2">
            <a:extLst>
              <a:ext uri="{FF2B5EF4-FFF2-40B4-BE49-F238E27FC236}">
                <a16:creationId xmlns:a16="http://schemas.microsoft.com/office/drawing/2014/main" id="{9FB4165D-AE24-AC95-A209-CCE5F228F3FC}"/>
              </a:ext>
            </a:extLst>
          </p:cNvPr>
          <p:cNvSpPr>
            <a:spLocks noGrp="1" noChangeArrowheads="1"/>
          </p:cNvSpPr>
          <p:nvPr>
            <p:ph idx="1"/>
          </p:nvPr>
        </p:nvSpPr>
        <p:spPr>
          <a:xfrm>
            <a:off x="239713" y="1600200"/>
            <a:ext cx="8218487" cy="4572000"/>
          </a:xfrm>
        </p:spPr>
        <p:txBody>
          <a:bodyPr/>
          <a:lstStyle/>
          <a:p>
            <a:r>
              <a:rPr lang="en-US" altLang="tr-TR">
                <a:solidFill>
                  <a:srgbClr val="0E0E0E"/>
                </a:solidFill>
                <a:latin typeface=".AppleSystemUIFont"/>
              </a:rPr>
              <a:t>A GIS DBMS is a </a:t>
            </a:r>
            <a:r>
              <a:rPr lang="en-US" altLang="tr-TR" b="1">
                <a:solidFill>
                  <a:srgbClr val="0E0E0E"/>
                </a:solidFill>
                <a:latin typeface=".AppleSystemUIFont"/>
              </a:rPr>
              <a:t>database system</a:t>
            </a:r>
            <a:r>
              <a:rPr lang="en-US" altLang="tr-TR">
                <a:solidFill>
                  <a:srgbClr val="0E0E0E"/>
                </a:solidFill>
                <a:latin typeface=".AppleSystemUIFont"/>
              </a:rPr>
              <a:t> that integrates geospatial (spatial) and attribute (non-spatial) data for storage, retrieval, and analysis.</a:t>
            </a:r>
          </a:p>
          <a:p>
            <a:r>
              <a:rPr lang="en-US" altLang="tr-TR" sz="2000" b="1">
                <a:solidFill>
                  <a:srgbClr val="0E0E0E"/>
                </a:solidFill>
                <a:latin typeface=".AppleSystemUIFont"/>
              </a:rPr>
              <a:t>Key Components:</a:t>
            </a:r>
          </a:p>
          <a:p>
            <a:pPr lvl="1"/>
            <a:r>
              <a:rPr lang="en-US" altLang="tr-TR" sz="1800" b="1">
                <a:solidFill>
                  <a:srgbClr val="0E0E0E"/>
                </a:solidFill>
                <a:latin typeface=".AppleSystemUIFont"/>
              </a:rPr>
              <a:t>Spatial Data</a:t>
            </a:r>
            <a:r>
              <a:rPr lang="en-US" altLang="tr-TR" sz="1800">
                <a:solidFill>
                  <a:srgbClr val="0E0E0E"/>
                </a:solidFill>
                <a:latin typeface=".AppleSystemUIFont"/>
              </a:rPr>
              <a:t> – Includes maps, coordinates, satellite images, and vector/raster layers.</a:t>
            </a:r>
          </a:p>
          <a:p>
            <a:pPr lvl="1">
              <a:spcBef>
                <a:spcPts val="900"/>
              </a:spcBef>
            </a:pPr>
            <a:r>
              <a:rPr lang="en-US" altLang="tr-TR" sz="2000" b="1">
                <a:solidFill>
                  <a:srgbClr val="0E0E0E"/>
                </a:solidFill>
                <a:latin typeface=".AppleSystemUIFont"/>
              </a:rPr>
              <a:t>Attribute Data</a:t>
            </a:r>
            <a:r>
              <a:rPr lang="en-US" altLang="tr-TR" sz="2000">
                <a:solidFill>
                  <a:srgbClr val="0E0E0E"/>
                </a:solidFill>
                <a:latin typeface=".AppleSystemUIFont"/>
              </a:rPr>
              <a:t> – Descriptive data about spatial features (e.g., name, population, elevation).</a:t>
            </a:r>
          </a:p>
          <a:p>
            <a:pPr lvl="1">
              <a:spcBef>
                <a:spcPts val="900"/>
              </a:spcBef>
            </a:pPr>
            <a:r>
              <a:rPr lang="en-US" altLang="tr-TR" sz="2000" b="1">
                <a:solidFill>
                  <a:srgbClr val="0E0E0E"/>
                </a:solidFill>
                <a:latin typeface=".AppleSystemUIFont"/>
              </a:rPr>
              <a:t>Data Models</a:t>
            </a:r>
            <a:r>
              <a:rPr lang="en-US" altLang="tr-TR" sz="2000">
                <a:solidFill>
                  <a:srgbClr val="0E0E0E"/>
                </a:solidFill>
                <a:latin typeface=".AppleSystemUIFont"/>
              </a:rPr>
              <a:t> – Methods to represent spatial data (vector or raster).</a:t>
            </a:r>
          </a:p>
          <a:p>
            <a:pPr lvl="1">
              <a:spcBef>
                <a:spcPts val="900"/>
              </a:spcBef>
            </a:pPr>
            <a:r>
              <a:rPr lang="en-US" altLang="tr-TR" sz="2000" b="1">
                <a:solidFill>
                  <a:srgbClr val="0E0E0E"/>
                </a:solidFill>
                <a:latin typeface=".AppleSystemUIFont"/>
              </a:rPr>
              <a:t>Indexing Mechanisms</a:t>
            </a:r>
            <a:r>
              <a:rPr lang="en-US" altLang="tr-TR" sz="2000">
                <a:solidFill>
                  <a:srgbClr val="0E0E0E"/>
                </a:solidFill>
                <a:latin typeface=".AppleSystemUIFont"/>
              </a:rPr>
              <a:t> – Used for efficient retrieval of spatial data (e.g., R-trees, Quad-trees).</a:t>
            </a:r>
          </a:p>
          <a:p>
            <a:pPr lvl="1">
              <a:spcBef>
                <a:spcPts val="900"/>
              </a:spcBef>
            </a:pPr>
            <a:r>
              <a:rPr lang="en-US" altLang="tr-TR" sz="2000" b="1">
                <a:solidFill>
                  <a:srgbClr val="0E0E0E"/>
                </a:solidFill>
                <a:latin typeface=".AppleSystemUIFont"/>
              </a:rPr>
              <a:t>Query and Analysis Tools</a:t>
            </a:r>
            <a:r>
              <a:rPr lang="en-US" altLang="tr-TR" sz="2000">
                <a:solidFill>
                  <a:srgbClr val="0E0E0E"/>
                </a:solidFill>
                <a:latin typeface=".AppleSystemUIFont"/>
              </a:rPr>
              <a:t> – Spatial SQL (e.g., PostGIS, SQL with spatial extensions).</a:t>
            </a:r>
          </a:p>
          <a:p>
            <a:endParaRPr lang="tr-TR" altLang="tr-TR"/>
          </a:p>
        </p:txBody>
      </p:sp>
      <p:sp>
        <p:nvSpPr>
          <p:cNvPr id="16388" name="Slide Number Placeholder 3">
            <a:extLst>
              <a:ext uri="{FF2B5EF4-FFF2-40B4-BE49-F238E27FC236}">
                <a16:creationId xmlns:a16="http://schemas.microsoft.com/office/drawing/2014/main" id="{A2C9CE8A-288A-AC8B-B826-074CAC0923FC}"/>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CB3228AF-1360-41A3-9282-9983F0443971}" type="slidenum">
              <a:rPr lang="en-US" altLang="en-US" sz="1400" smtClean="0">
                <a:solidFill>
                  <a:srgbClr val="990033"/>
                </a:solidFill>
              </a:rPr>
              <a:pPr>
                <a:spcBef>
                  <a:spcPct val="0"/>
                </a:spcBef>
                <a:buClrTx/>
                <a:buSzTx/>
                <a:buFontTx/>
                <a:buNone/>
              </a:pPr>
              <a:t>8</a:t>
            </a:fld>
            <a:endParaRPr lang="en-CA" altLang="en-US" sz="1400">
              <a:solidFill>
                <a:srgbClr val="990033"/>
              </a:solidFill>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70FE693-BA5F-7BF6-9363-F722158E80C4}"/>
              </a:ext>
            </a:extLst>
          </p:cNvPr>
          <p:cNvSpPr>
            <a:spLocks noGrp="1" noChangeArrowheads="1"/>
          </p:cNvSpPr>
          <p:nvPr>
            <p:ph type="title"/>
          </p:nvPr>
        </p:nvSpPr>
        <p:spPr/>
        <p:txBody>
          <a:bodyPr/>
          <a:lstStyle/>
          <a:p>
            <a:r>
              <a:rPr lang="tr-TR" altLang="tr-TR"/>
              <a:t>Spatial Data</a:t>
            </a:r>
          </a:p>
        </p:txBody>
      </p:sp>
      <p:sp>
        <p:nvSpPr>
          <p:cNvPr id="17411" name="Slide Number Placeholder 3">
            <a:extLst>
              <a:ext uri="{FF2B5EF4-FFF2-40B4-BE49-F238E27FC236}">
                <a16:creationId xmlns:a16="http://schemas.microsoft.com/office/drawing/2014/main" id="{3D06628B-762F-664D-ABD9-2A1894A0B34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1- </a:t>
            </a:r>
            <a:fld id="{1BA69C43-34C1-4B5F-BB62-7211BE54DD63}" type="slidenum">
              <a:rPr lang="en-US" altLang="en-US" sz="1400" smtClean="0">
                <a:solidFill>
                  <a:srgbClr val="990033"/>
                </a:solidFill>
              </a:rPr>
              <a:pPr>
                <a:spcBef>
                  <a:spcPct val="0"/>
                </a:spcBef>
                <a:buClrTx/>
                <a:buSzTx/>
                <a:buFontTx/>
                <a:buNone/>
              </a:pPr>
              <a:t>9</a:t>
            </a:fld>
            <a:endParaRPr lang="en-CA" altLang="en-US" sz="1400">
              <a:solidFill>
                <a:srgbClr val="990033"/>
              </a:solidFill>
            </a:endParaRPr>
          </a:p>
        </p:txBody>
      </p:sp>
      <p:pic>
        <p:nvPicPr>
          <p:cNvPr id="17412" name="Content Placeholder 4">
            <a:extLst>
              <a:ext uri="{FF2B5EF4-FFF2-40B4-BE49-F238E27FC236}">
                <a16:creationId xmlns:a16="http://schemas.microsoft.com/office/drawing/2014/main" id="{A55C096D-99FE-4635-49E5-421EA78456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408113" y="1600200"/>
            <a:ext cx="5957887" cy="4572000"/>
          </a:xfrm>
        </p:spPr>
      </p:pic>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2627</TotalTime>
  <Words>3788</Words>
  <Application>Microsoft Office PowerPoint</Application>
  <PresentationFormat>Letter Kağıt (8.5x11 inç)</PresentationFormat>
  <Paragraphs>496</Paragraphs>
  <Slides>58</Slides>
  <Notes>31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58</vt:i4>
      </vt:variant>
    </vt:vector>
  </HeadingPairs>
  <TitlesOfParts>
    <vt:vector size="66" baseType="lpstr">
      <vt:lpstr>ＭＳ Ｐゴシック</vt:lpstr>
      <vt:lpstr>.AppleSystemUIFont</vt:lpstr>
      <vt:lpstr>Aptos</vt:lpstr>
      <vt:lpstr>Arial</vt:lpstr>
      <vt:lpstr>Tahoma</vt:lpstr>
      <vt:lpstr>Times New Roman</vt:lpstr>
      <vt:lpstr>Wingdings</vt:lpstr>
      <vt:lpstr>Blends</vt:lpstr>
      <vt:lpstr>Course Outline</vt:lpstr>
      <vt:lpstr>Course Outline</vt:lpstr>
      <vt:lpstr>Course Outline</vt:lpstr>
      <vt:lpstr>Grading</vt:lpstr>
      <vt:lpstr>PowerPoint Sunusu</vt:lpstr>
      <vt:lpstr>OUTLINE</vt:lpstr>
      <vt:lpstr>Types of Databases and Database Applications</vt:lpstr>
      <vt:lpstr>GIS Database Systems</vt:lpstr>
      <vt:lpstr>Spatial Data</vt:lpstr>
      <vt:lpstr>Real-time Databases</vt:lpstr>
      <vt:lpstr>Real-time Databases - Examples</vt:lpstr>
      <vt:lpstr>Recent Developments (1)</vt:lpstr>
      <vt:lpstr>Recent Developments (2)</vt:lpstr>
      <vt:lpstr>NoSQL Databases</vt:lpstr>
      <vt:lpstr>Types of NoSQL Databases</vt:lpstr>
      <vt:lpstr>Types of NoSQL Databases</vt:lpstr>
      <vt:lpstr>An Exmaple of NoSQL data</vt:lpstr>
      <vt:lpstr>Anyway we mostly use this</vt:lpstr>
      <vt:lpstr>Basic Definitions</vt:lpstr>
      <vt:lpstr>Impact of Databases and Database Technology</vt:lpstr>
      <vt:lpstr>Simplified database system environment</vt:lpstr>
      <vt:lpstr>Typical DBMS Functionality</vt:lpstr>
      <vt:lpstr>Application Activities Against a Database</vt:lpstr>
      <vt:lpstr>Query and Transaction</vt:lpstr>
      <vt:lpstr>ACID Transactions</vt:lpstr>
      <vt:lpstr>Additional DBMS Functionality</vt:lpstr>
      <vt:lpstr>Example of a Database (with a Conceptual Data Model)</vt:lpstr>
      <vt:lpstr>Example of a Database (with a Conceptual Data Model)</vt:lpstr>
      <vt:lpstr>Example of a simple database</vt:lpstr>
      <vt:lpstr>Main Characteristics of the Database Approach</vt:lpstr>
      <vt:lpstr>Example of a simplified database catalog</vt:lpstr>
      <vt:lpstr>Main Characteristics of the Database Approach (continued)</vt:lpstr>
      <vt:lpstr>Multiple Views of Data</vt:lpstr>
      <vt:lpstr>Why Use Multiple Views?</vt:lpstr>
      <vt:lpstr>Main Characteristics of the Database Approach (continued)</vt:lpstr>
      <vt:lpstr>Online Analytical Processing (OLAP) </vt:lpstr>
      <vt:lpstr>Characteristics of OLAP Systems</vt:lpstr>
      <vt:lpstr>OLAP Data Model (Multidimensional Cube)</vt:lpstr>
      <vt:lpstr>Advantages of OLAP</vt:lpstr>
      <vt:lpstr>Database Users</vt:lpstr>
      <vt:lpstr>Database Users – Actors on the Scene </vt:lpstr>
      <vt:lpstr>Database End Users</vt:lpstr>
      <vt:lpstr>Database End Users (continued)</vt:lpstr>
      <vt:lpstr>Database Users – Actors on the Scene (continued)</vt:lpstr>
      <vt:lpstr>Database Users – Actors behind the Scene </vt:lpstr>
      <vt:lpstr>Advantages of Using the Database Approach</vt:lpstr>
      <vt:lpstr>Advantages of Using the Database Approach (continued)</vt:lpstr>
      <vt:lpstr>Additional Implications of Using the Database Approach</vt:lpstr>
      <vt:lpstr>Additional Implications of Using the Database Approach (continued)</vt:lpstr>
      <vt:lpstr>Historical Development of Database Technology</vt:lpstr>
      <vt:lpstr>Historical Development of Database Technology (continued)</vt:lpstr>
      <vt:lpstr>Historical Development of Database Technology (continued)</vt:lpstr>
      <vt:lpstr>Extending Database Capabilities (1)</vt:lpstr>
      <vt:lpstr>Extending Database Capabilities (2)</vt:lpstr>
      <vt:lpstr>Extending Database Capabilities (3)</vt:lpstr>
      <vt:lpstr> When not to use a DBMS</vt:lpstr>
      <vt:lpstr> When not to use a DBMS</vt:lpstr>
      <vt:lpstr>Chapter Summary</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Introduction: Databases and Database Users</dc:subject>
  <dc:creator>Elmasri/Navathe</dc:creator>
  <cp:keywords/>
  <dc:description/>
  <cp:lastModifiedBy>Murat Haciomeroglu</cp:lastModifiedBy>
  <cp:revision>111</cp:revision>
  <cp:lastPrinted>2001-11-04T00:51:13Z</cp:lastPrinted>
  <dcterms:created xsi:type="dcterms:W3CDTF">2005-02-25T19:46:41Z</dcterms:created>
  <dcterms:modified xsi:type="dcterms:W3CDTF">2025-02-16T16:46:19Z</dcterms:modified>
  <cp:category/>
</cp:coreProperties>
</file>