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60"/>
  </p:notesMasterIdLst>
  <p:handoutMasterIdLst>
    <p:handoutMasterId r:id="rId61"/>
  </p:handoutMasterIdLst>
  <p:sldIdLst>
    <p:sldId id="409" r:id="rId2"/>
    <p:sldId id="410" r:id="rId3"/>
    <p:sldId id="374" r:id="rId4"/>
    <p:sldId id="411" r:id="rId5"/>
    <p:sldId id="412" r:id="rId6"/>
    <p:sldId id="327" r:id="rId7"/>
    <p:sldId id="399" r:id="rId8"/>
    <p:sldId id="375" r:id="rId9"/>
    <p:sldId id="328" r:id="rId10"/>
    <p:sldId id="376" r:id="rId11"/>
    <p:sldId id="389" r:id="rId12"/>
    <p:sldId id="413" r:id="rId13"/>
    <p:sldId id="329" r:id="rId14"/>
    <p:sldId id="330" r:id="rId15"/>
    <p:sldId id="377" r:id="rId16"/>
    <p:sldId id="400" r:id="rId17"/>
    <p:sldId id="332" r:id="rId18"/>
    <p:sldId id="398" r:id="rId19"/>
    <p:sldId id="333" r:id="rId20"/>
    <p:sldId id="378" r:id="rId21"/>
    <p:sldId id="404" r:id="rId22"/>
    <p:sldId id="334" r:id="rId23"/>
    <p:sldId id="379" r:id="rId24"/>
    <p:sldId id="391" r:id="rId25"/>
    <p:sldId id="335" r:id="rId26"/>
    <p:sldId id="380" r:id="rId27"/>
    <p:sldId id="381" r:id="rId28"/>
    <p:sldId id="336" r:id="rId29"/>
    <p:sldId id="337" r:id="rId30"/>
    <p:sldId id="397" r:id="rId31"/>
    <p:sldId id="414" r:id="rId32"/>
    <p:sldId id="338" r:id="rId33"/>
    <p:sldId id="396" r:id="rId34"/>
    <p:sldId id="382" r:id="rId35"/>
    <p:sldId id="383" r:id="rId36"/>
    <p:sldId id="339" r:id="rId37"/>
    <p:sldId id="415" r:id="rId38"/>
    <p:sldId id="416" r:id="rId39"/>
    <p:sldId id="417" r:id="rId40"/>
    <p:sldId id="418" r:id="rId41"/>
    <p:sldId id="419" r:id="rId42"/>
    <p:sldId id="385" r:id="rId43"/>
    <p:sldId id="341" r:id="rId44"/>
    <p:sldId id="420" r:id="rId45"/>
    <p:sldId id="421" r:id="rId46"/>
    <p:sldId id="422" r:id="rId47"/>
    <p:sldId id="423" r:id="rId48"/>
    <p:sldId id="425" r:id="rId49"/>
    <p:sldId id="342" r:id="rId50"/>
    <p:sldId id="386" r:id="rId51"/>
    <p:sldId id="343" r:id="rId52"/>
    <p:sldId id="387" r:id="rId53"/>
    <p:sldId id="393" r:id="rId54"/>
    <p:sldId id="344" r:id="rId55"/>
    <p:sldId id="345" r:id="rId56"/>
    <p:sldId id="426" r:id="rId57"/>
    <p:sldId id="427" r:id="rId58"/>
    <p:sldId id="402" r:id="rId59"/>
  </p:sldIdLst>
  <p:sldSz cx="9144000" cy="6858000" type="letter"/>
  <p:notesSz cx="6858000" cy="9144000"/>
  <p:defaultTextStyle>
    <a:defPPr>
      <a:defRPr lang="en-CA"/>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19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77228"/>
    <a:srgbClr val="6E792B"/>
    <a:srgbClr val="76822E"/>
    <a:srgbClr val="4F571F"/>
    <a:srgbClr val="6F6A07"/>
    <a:srgbClr val="827C08"/>
    <a:srgbClr val="A29B0A"/>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22"/>
    <p:restoredTop sz="94658"/>
  </p:normalViewPr>
  <p:slideViewPr>
    <p:cSldViewPr snapToObjects="1">
      <p:cViewPr varScale="1">
        <p:scale>
          <a:sx n="106" d="100"/>
          <a:sy n="106" d="100"/>
        </p:scale>
        <p:origin x="2544" y="480"/>
      </p:cViewPr>
      <p:guideLst>
        <p:guide orient="horz" pos="19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744"/>
    </p:cViewPr>
  </p:sorterViewPr>
  <p:notesViewPr>
    <p:cSldViewPr snapToObjects="1">
      <p:cViewPr>
        <p:scale>
          <a:sx n="100" d="100"/>
          <a:sy n="100" d="100"/>
        </p:scale>
        <p:origin x="-780" y="21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29148EC3-021F-D6B8-51D9-010FD9972684}"/>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ahoma" pitchFamily="34" charset="0"/>
                <a:ea typeface="+mn-ea"/>
              </a:defRPr>
            </a:lvl1pPr>
          </a:lstStyle>
          <a:p>
            <a:pPr>
              <a:defRPr/>
            </a:pPr>
            <a:endParaRPr lang="en-CA"/>
          </a:p>
        </p:txBody>
      </p:sp>
      <p:sp>
        <p:nvSpPr>
          <p:cNvPr id="60419" name="Rectangle 3">
            <a:extLst>
              <a:ext uri="{FF2B5EF4-FFF2-40B4-BE49-F238E27FC236}">
                <a16:creationId xmlns:a16="http://schemas.microsoft.com/office/drawing/2014/main" id="{C8B8364A-9EA4-8A9B-9D3A-09263EE2CBF2}"/>
              </a:ext>
            </a:extLst>
          </p:cNvPr>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ahoma" pitchFamily="34" charset="0"/>
                <a:ea typeface="+mn-ea"/>
              </a:defRPr>
            </a:lvl1pPr>
          </a:lstStyle>
          <a:p>
            <a:pPr>
              <a:defRPr/>
            </a:pPr>
            <a:endParaRPr lang="en-CA"/>
          </a:p>
        </p:txBody>
      </p:sp>
      <p:sp>
        <p:nvSpPr>
          <p:cNvPr id="60420" name="Rectangle 4">
            <a:extLst>
              <a:ext uri="{FF2B5EF4-FFF2-40B4-BE49-F238E27FC236}">
                <a16:creationId xmlns:a16="http://schemas.microsoft.com/office/drawing/2014/main" id="{041D5F1B-9C56-99C6-E24C-C16854A8BB87}"/>
              </a:ext>
            </a:extLst>
          </p:cNvPr>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ahoma" pitchFamily="34" charset="0"/>
                <a:ea typeface="+mn-ea"/>
              </a:defRPr>
            </a:lvl1pPr>
          </a:lstStyle>
          <a:p>
            <a:pPr>
              <a:defRPr/>
            </a:pPr>
            <a:endParaRPr lang="en-CA"/>
          </a:p>
        </p:txBody>
      </p:sp>
      <p:sp>
        <p:nvSpPr>
          <p:cNvPr id="60421" name="Rectangle 5">
            <a:extLst>
              <a:ext uri="{FF2B5EF4-FFF2-40B4-BE49-F238E27FC236}">
                <a16:creationId xmlns:a16="http://schemas.microsoft.com/office/drawing/2014/main" id="{83E69363-4966-BD51-DB94-DB2BB678620F}"/>
              </a:ext>
            </a:extLst>
          </p:cNvPr>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ahoma" panose="020B0604030504040204" pitchFamily="34" charset="0"/>
              </a:defRPr>
            </a:lvl1pPr>
          </a:lstStyle>
          <a:p>
            <a:fld id="{FA09EF5F-45B7-44A6-B23F-F1BF7D32D178}" type="slidenum">
              <a:rPr lang="en-CA" altLang="en-US"/>
              <a:pPr/>
              <a:t>‹#›</a:t>
            </a:fld>
            <a:endParaRPr lang="en-CA"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7D625CB4-303E-5EA1-0591-56A5BE323115}"/>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ahoma" pitchFamily="34" charset="0"/>
                <a:ea typeface="+mn-ea"/>
              </a:defRPr>
            </a:lvl1pPr>
          </a:lstStyle>
          <a:p>
            <a:pPr>
              <a:defRPr/>
            </a:pPr>
            <a:endParaRPr lang="en-CA"/>
          </a:p>
        </p:txBody>
      </p:sp>
      <p:sp>
        <p:nvSpPr>
          <p:cNvPr id="61443" name="Rectangle 3">
            <a:extLst>
              <a:ext uri="{FF2B5EF4-FFF2-40B4-BE49-F238E27FC236}">
                <a16:creationId xmlns:a16="http://schemas.microsoft.com/office/drawing/2014/main" id="{A2088356-A565-BFF3-2BE4-EC05B76E69D8}"/>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ahoma" pitchFamily="34" charset="0"/>
                <a:ea typeface="+mn-ea"/>
              </a:defRPr>
            </a:lvl1pPr>
          </a:lstStyle>
          <a:p>
            <a:pPr>
              <a:defRPr/>
            </a:pPr>
            <a:endParaRPr lang="en-CA"/>
          </a:p>
        </p:txBody>
      </p:sp>
      <p:sp>
        <p:nvSpPr>
          <p:cNvPr id="14340" name="Rectangle 4">
            <a:extLst>
              <a:ext uri="{FF2B5EF4-FFF2-40B4-BE49-F238E27FC236}">
                <a16:creationId xmlns:a16="http://schemas.microsoft.com/office/drawing/2014/main" id="{1F2A4CE7-CD17-7293-3D76-8247CDFD1A25}"/>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5" name="Rectangle 5">
            <a:extLst>
              <a:ext uri="{FF2B5EF4-FFF2-40B4-BE49-F238E27FC236}">
                <a16:creationId xmlns:a16="http://schemas.microsoft.com/office/drawing/2014/main" id="{051E6B29-6F24-1793-442F-3CFCA12E9AD3}"/>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CA" noProof="0"/>
              <a:t>Click to edit Master text styles</a:t>
            </a:r>
          </a:p>
          <a:p>
            <a:pPr lvl="1"/>
            <a:r>
              <a:rPr lang="en-CA" noProof="0"/>
              <a:t>Second level</a:t>
            </a:r>
          </a:p>
          <a:p>
            <a:pPr lvl="2"/>
            <a:r>
              <a:rPr lang="en-CA" noProof="0"/>
              <a:t>Third level</a:t>
            </a:r>
          </a:p>
          <a:p>
            <a:pPr lvl="3"/>
            <a:r>
              <a:rPr lang="en-CA" noProof="0"/>
              <a:t>Fourth level</a:t>
            </a:r>
          </a:p>
          <a:p>
            <a:pPr lvl="4"/>
            <a:r>
              <a:rPr lang="en-CA" noProof="0"/>
              <a:t>Fifth level</a:t>
            </a:r>
          </a:p>
        </p:txBody>
      </p:sp>
      <p:sp>
        <p:nvSpPr>
          <p:cNvPr id="61446" name="Rectangle 6">
            <a:extLst>
              <a:ext uri="{FF2B5EF4-FFF2-40B4-BE49-F238E27FC236}">
                <a16:creationId xmlns:a16="http://schemas.microsoft.com/office/drawing/2014/main" id="{F42AB72F-6A44-5AC5-1467-98D48463A0CD}"/>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ahoma" pitchFamily="34" charset="0"/>
                <a:ea typeface="+mn-ea"/>
              </a:defRPr>
            </a:lvl1pPr>
          </a:lstStyle>
          <a:p>
            <a:pPr>
              <a:defRPr/>
            </a:pPr>
            <a:endParaRPr lang="en-CA"/>
          </a:p>
        </p:txBody>
      </p:sp>
      <p:sp>
        <p:nvSpPr>
          <p:cNvPr id="61447" name="Rectangle 7">
            <a:extLst>
              <a:ext uri="{FF2B5EF4-FFF2-40B4-BE49-F238E27FC236}">
                <a16:creationId xmlns:a16="http://schemas.microsoft.com/office/drawing/2014/main" id="{0A9EA55C-D5B4-DB8C-BA86-B2763E187C04}"/>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ahoma" panose="020B0604030504040204" pitchFamily="34" charset="0"/>
              </a:defRPr>
            </a:lvl1pPr>
          </a:lstStyle>
          <a:p>
            <a:fld id="{2642577C-CF11-481E-A585-97D03A79F868}" type="slidenum">
              <a:rPr lang="en-CA" altLang="en-US"/>
              <a:pPr/>
              <a:t>‹#›</a:t>
            </a:fld>
            <a:endParaRPr lang="en-CA"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ern="1200">
        <a:solidFill>
          <a:schemeClr val="tx1"/>
        </a:solidFill>
        <a:latin typeface="Arial" charset="0"/>
        <a:ea typeface="MS PGothic" panose="020B0600070205080204" pitchFamily="34" charset="-128"/>
        <a:cs typeface="+mn-cs"/>
      </a:defRPr>
    </a:lvl1pPr>
    <a:lvl2pPr marL="457200" algn="l" rtl="0" eaLnBrk="0" fontAlgn="base" hangingPunct="0">
      <a:spcBef>
        <a:spcPct val="30000"/>
      </a:spcBef>
      <a:spcAft>
        <a:spcPct val="0"/>
      </a:spcAft>
      <a:defRPr sz="1600" kern="1200">
        <a:solidFill>
          <a:schemeClr val="tx1"/>
        </a:solidFill>
        <a:latin typeface="Arial"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a:extLst>
              <a:ext uri="{FF2B5EF4-FFF2-40B4-BE49-F238E27FC236}">
                <a16:creationId xmlns:a16="http://schemas.microsoft.com/office/drawing/2014/main" id="{E33B8987-D3D6-4451-5DFD-3AC57672C93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258DD0FE-7307-40BD-BC61-F2531C6AE229}" type="slidenum">
              <a:rPr lang="en-CA" altLang="en-US" sz="1200">
                <a:latin typeface="Tahoma" panose="020B0604030504040204" pitchFamily="34" charset="0"/>
              </a:rPr>
              <a:pPr/>
              <a:t>1</a:t>
            </a:fld>
            <a:endParaRPr lang="en-CA" altLang="en-US" sz="1200">
              <a:latin typeface="Tahoma" panose="020B0604030504040204" pitchFamily="34" charset="0"/>
            </a:endParaRPr>
          </a:p>
        </p:txBody>
      </p:sp>
      <p:sp>
        <p:nvSpPr>
          <p:cNvPr id="16386" name="Rectangle 2">
            <a:extLst>
              <a:ext uri="{FF2B5EF4-FFF2-40B4-BE49-F238E27FC236}">
                <a16:creationId xmlns:a16="http://schemas.microsoft.com/office/drawing/2014/main" id="{D146A2F7-F7F0-02B2-0BF9-F4007B160B73}"/>
              </a:ext>
            </a:extLst>
          </p:cNvPr>
          <p:cNvSpPr>
            <a:spLocks noGrp="1" noRot="1" noChangeAspect="1" noChangeArrowheads="1" noTextEdit="1"/>
          </p:cNvSpPr>
          <p:nvPr>
            <p:ph type="sldImg"/>
          </p:nvPr>
        </p:nvSpPr>
        <p:spPr>
          <a:ln/>
        </p:spPr>
      </p:sp>
      <p:sp>
        <p:nvSpPr>
          <p:cNvPr id="16387" name="Rectangle 3">
            <a:extLst>
              <a:ext uri="{FF2B5EF4-FFF2-40B4-BE49-F238E27FC236}">
                <a16:creationId xmlns:a16="http://schemas.microsoft.com/office/drawing/2014/main" id="{43C5E8BE-0348-B0FC-92E8-3CF7D436914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a:extLst>
              <a:ext uri="{FF2B5EF4-FFF2-40B4-BE49-F238E27FC236}">
                <a16:creationId xmlns:a16="http://schemas.microsoft.com/office/drawing/2014/main" id="{3DE28FC3-C10C-ED6D-6213-E2100FB8CE6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8409A10-C27F-463E-BAD6-EEE742A21174}" type="slidenum">
              <a:rPr lang="en-CA" altLang="en-US" sz="1200">
                <a:latin typeface="Tahoma" panose="020B0604030504040204" pitchFamily="34" charset="0"/>
              </a:rPr>
              <a:pPr/>
              <a:t>13</a:t>
            </a:fld>
            <a:endParaRPr lang="en-CA" altLang="en-US" sz="1200">
              <a:latin typeface="Tahoma" panose="020B0604030504040204" pitchFamily="34" charset="0"/>
            </a:endParaRPr>
          </a:p>
        </p:txBody>
      </p:sp>
      <p:sp>
        <p:nvSpPr>
          <p:cNvPr id="34818" name="Rectangle 1026">
            <a:extLst>
              <a:ext uri="{FF2B5EF4-FFF2-40B4-BE49-F238E27FC236}">
                <a16:creationId xmlns:a16="http://schemas.microsoft.com/office/drawing/2014/main" id="{95951D4D-195D-6A5A-BE21-FC4B8CA27661}"/>
              </a:ext>
            </a:extLst>
          </p:cNvPr>
          <p:cNvSpPr>
            <a:spLocks noGrp="1" noRot="1" noChangeAspect="1" noChangeArrowheads="1" noTextEdit="1"/>
          </p:cNvSpPr>
          <p:nvPr>
            <p:ph type="sldImg"/>
          </p:nvPr>
        </p:nvSpPr>
        <p:spPr>
          <a:ln/>
        </p:spPr>
      </p:sp>
      <p:sp>
        <p:nvSpPr>
          <p:cNvPr id="34819" name="Rectangle 1027">
            <a:extLst>
              <a:ext uri="{FF2B5EF4-FFF2-40B4-BE49-F238E27FC236}">
                <a16:creationId xmlns:a16="http://schemas.microsoft.com/office/drawing/2014/main" id="{83727EFC-9415-9B76-61B8-951CE4513DD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a:extLst>
              <a:ext uri="{FF2B5EF4-FFF2-40B4-BE49-F238E27FC236}">
                <a16:creationId xmlns:a16="http://schemas.microsoft.com/office/drawing/2014/main" id="{54184AA7-3A30-42B3-F889-331C2832363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D473B0C-F473-4B59-997D-4DB3E0D28E15}" type="slidenum">
              <a:rPr lang="en-CA" altLang="en-US" sz="1200">
                <a:latin typeface="Tahoma" panose="020B0604030504040204" pitchFamily="34" charset="0"/>
              </a:rPr>
              <a:pPr/>
              <a:t>14</a:t>
            </a:fld>
            <a:endParaRPr lang="en-CA" altLang="en-US" sz="1200">
              <a:latin typeface="Tahoma" panose="020B0604030504040204" pitchFamily="34" charset="0"/>
            </a:endParaRPr>
          </a:p>
        </p:txBody>
      </p:sp>
      <p:sp>
        <p:nvSpPr>
          <p:cNvPr id="36866" name="Rectangle 2">
            <a:extLst>
              <a:ext uri="{FF2B5EF4-FFF2-40B4-BE49-F238E27FC236}">
                <a16:creationId xmlns:a16="http://schemas.microsoft.com/office/drawing/2014/main" id="{698DBF31-285A-D01D-8905-DC36FCF2CD06}"/>
              </a:ext>
            </a:extLst>
          </p:cNvPr>
          <p:cNvSpPr>
            <a:spLocks noGrp="1" noRot="1" noChangeAspect="1" noChangeArrowheads="1" noTextEdit="1"/>
          </p:cNvSpPr>
          <p:nvPr>
            <p:ph type="sldImg"/>
          </p:nvPr>
        </p:nvSpPr>
        <p:spPr>
          <a:ln/>
        </p:spPr>
      </p:sp>
      <p:sp>
        <p:nvSpPr>
          <p:cNvPr id="36867" name="Rectangle 3">
            <a:extLst>
              <a:ext uri="{FF2B5EF4-FFF2-40B4-BE49-F238E27FC236}">
                <a16:creationId xmlns:a16="http://schemas.microsoft.com/office/drawing/2014/main" id="{EBC1BC1D-BC54-B2FF-CF4E-F01BEB38393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a:extLst>
              <a:ext uri="{FF2B5EF4-FFF2-40B4-BE49-F238E27FC236}">
                <a16:creationId xmlns:a16="http://schemas.microsoft.com/office/drawing/2014/main" id="{1096A09B-1C0F-3ACF-B05E-9C3505B4527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F6B2DC99-4FF0-42B8-8467-287FDAA0BF58}" type="slidenum">
              <a:rPr lang="en-CA" altLang="en-US" sz="1200">
                <a:latin typeface="Tahoma" panose="020B0604030504040204" pitchFamily="34" charset="0"/>
              </a:rPr>
              <a:pPr/>
              <a:t>15</a:t>
            </a:fld>
            <a:endParaRPr lang="en-CA" altLang="en-US" sz="1200">
              <a:latin typeface="Tahoma" panose="020B0604030504040204" pitchFamily="34" charset="0"/>
            </a:endParaRPr>
          </a:p>
        </p:txBody>
      </p:sp>
      <p:sp>
        <p:nvSpPr>
          <p:cNvPr id="38914" name="Rectangle 1026">
            <a:extLst>
              <a:ext uri="{FF2B5EF4-FFF2-40B4-BE49-F238E27FC236}">
                <a16:creationId xmlns:a16="http://schemas.microsoft.com/office/drawing/2014/main" id="{02FF708A-9C55-9BE6-3F17-65E75DEBC606}"/>
              </a:ext>
            </a:extLst>
          </p:cNvPr>
          <p:cNvSpPr>
            <a:spLocks noGrp="1" noRot="1" noChangeAspect="1" noChangeArrowheads="1" noTextEdit="1"/>
          </p:cNvSpPr>
          <p:nvPr>
            <p:ph type="sldImg"/>
          </p:nvPr>
        </p:nvSpPr>
        <p:spPr>
          <a:ln/>
        </p:spPr>
      </p:sp>
      <p:sp>
        <p:nvSpPr>
          <p:cNvPr id="38915" name="Rectangle 1027">
            <a:extLst>
              <a:ext uri="{FF2B5EF4-FFF2-40B4-BE49-F238E27FC236}">
                <a16:creationId xmlns:a16="http://schemas.microsoft.com/office/drawing/2014/main" id="{BFC6A4B5-C36A-1B22-40A8-15FD0238593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a:extLst>
              <a:ext uri="{FF2B5EF4-FFF2-40B4-BE49-F238E27FC236}">
                <a16:creationId xmlns:a16="http://schemas.microsoft.com/office/drawing/2014/main" id="{66876F79-DAEB-04BD-C080-D190A92985A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452DA32-C136-4ADD-BDBE-913973822CEC}" type="slidenum">
              <a:rPr lang="en-CA" altLang="en-US" sz="1200">
                <a:latin typeface="Tahoma" panose="020B0604030504040204" pitchFamily="34" charset="0"/>
              </a:rPr>
              <a:pPr/>
              <a:t>16</a:t>
            </a:fld>
            <a:endParaRPr lang="en-CA" altLang="en-US" sz="1200">
              <a:latin typeface="Tahoma" panose="020B0604030504040204" pitchFamily="34" charset="0"/>
            </a:endParaRPr>
          </a:p>
        </p:txBody>
      </p:sp>
      <p:sp>
        <p:nvSpPr>
          <p:cNvPr id="40962" name="Rectangle 2">
            <a:extLst>
              <a:ext uri="{FF2B5EF4-FFF2-40B4-BE49-F238E27FC236}">
                <a16:creationId xmlns:a16="http://schemas.microsoft.com/office/drawing/2014/main" id="{2B0404A1-AFFC-9ED5-334C-273398E42B22}"/>
              </a:ext>
            </a:extLst>
          </p:cNvPr>
          <p:cNvSpPr>
            <a:spLocks noGrp="1" noRot="1" noChangeAspect="1" noChangeArrowheads="1" noTextEdit="1"/>
          </p:cNvSpPr>
          <p:nvPr>
            <p:ph type="sldImg"/>
          </p:nvPr>
        </p:nvSpPr>
        <p:spPr>
          <a:ln/>
        </p:spPr>
      </p:sp>
      <p:sp>
        <p:nvSpPr>
          <p:cNvPr id="40963" name="Rectangle 3">
            <a:extLst>
              <a:ext uri="{FF2B5EF4-FFF2-40B4-BE49-F238E27FC236}">
                <a16:creationId xmlns:a16="http://schemas.microsoft.com/office/drawing/2014/main" id="{7104445B-DADF-EDDB-FABD-C2DE08A5690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a:extLst>
              <a:ext uri="{FF2B5EF4-FFF2-40B4-BE49-F238E27FC236}">
                <a16:creationId xmlns:a16="http://schemas.microsoft.com/office/drawing/2014/main" id="{6C979653-EED6-70C3-956D-FFF63782D46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246D248-E2FD-42A0-A020-33EACD395DA3}" type="slidenum">
              <a:rPr lang="en-CA" altLang="en-US" sz="1200">
                <a:latin typeface="Tahoma" panose="020B0604030504040204" pitchFamily="34" charset="0"/>
              </a:rPr>
              <a:pPr/>
              <a:t>17</a:t>
            </a:fld>
            <a:endParaRPr lang="en-CA" altLang="en-US" sz="1200">
              <a:latin typeface="Tahoma" panose="020B0604030504040204" pitchFamily="34" charset="0"/>
            </a:endParaRPr>
          </a:p>
        </p:txBody>
      </p:sp>
      <p:sp>
        <p:nvSpPr>
          <p:cNvPr id="43010" name="Rectangle 1026">
            <a:extLst>
              <a:ext uri="{FF2B5EF4-FFF2-40B4-BE49-F238E27FC236}">
                <a16:creationId xmlns:a16="http://schemas.microsoft.com/office/drawing/2014/main" id="{9F2825F0-E992-E8DC-597F-51097F6BD041}"/>
              </a:ext>
            </a:extLst>
          </p:cNvPr>
          <p:cNvSpPr>
            <a:spLocks noGrp="1" noRot="1" noChangeAspect="1" noChangeArrowheads="1" noTextEdit="1"/>
          </p:cNvSpPr>
          <p:nvPr>
            <p:ph type="sldImg"/>
          </p:nvPr>
        </p:nvSpPr>
        <p:spPr>
          <a:ln/>
        </p:spPr>
      </p:sp>
      <p:sp>
        <p:nvSpPr>
          <p:cNvPr id="43011" name="Rectangle 1027">
            <a:extLst>
              <a:ext uri="{FF2B5EF4-FFF2-40B4-BE49-F238E27FC236}">
                <a16:creationId xmlns:a16="http://schemas.microsoft.com/office/drawing/2014/main" id="{A320AC09-6A99-E329-FD55-2FE3325D708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a:extLst>
              <a:ext uri="{FF2B5EF4-FFF2-40B4-BE49-F238E27FC236}">
                <a16:creationId xmlns:a16="http://schemas.microsoft.com/office/drawing/2014/main" id="{47C39C83-59F2-E84C-DDA2-0719D124967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8BED4A6-81BD-45AD-89FA-0AC03C74E4D5}" type="slidenum">
              <a:rPr lang="en-CA" altLang="en-US" sz="1200">
                <a:latin typeface="Tahoma" panose="020B0604030504040204" pitchFamily="34" charset="0"/>
              </a:rPr>
              <a:pPr/>
              <a:t>18</a:t>
            </a:fld>
            <a:endParaRPr lang="en-CA" altLang="en-US" sz="1200">
              <a:latin typeface="Tahoma" panose="020B0604030504040204" pitchFamily="34" charset="0"/>
            </a:endParaRPr>
          </a:p>
        </p:txBody>
      </p:sp>
      <p:sp>
        <p:nvSpPr>
          <p:cNvPr id="45058" name="Rectangle 2">
            <a:extLst>
              <a:ext uri="{FF2B5EF4-FFF2-40B4-BE49-F238E27FC236}">
                <a16:creationId xmlns:a16="http://schemas.microsoft.com/office/drawing/2014/main" id="{2A2937B6-BF52-3C29-4D46-6C0037CC1DBE}"/>
              </a:ext>
            </a:extLst>
          </p:cNvPr>
          <p:cNvSpPr>
            <a:spLocks noGrp="1" noRot="1" noChangeAspect="1" noChangeArrowheads="1" noTextEdit="1"/>
          </p:cNvSpPr>
          <p:nvPr>
            <p:ph type="sldImg"/>
          </p:nvPr>
        </p:nvSpPr>
        <p:spPr>
          <a:ln/>
        </p:spPr>
      </p:sp>
      <p:sp>
        <p:nvSpPr>
          <p:cNvPr id="45059" name="Rectangle 3">
            <a:extLst>
              <a:ext uri="{FF2B5EF4-FFF2-40B4-BE49-F238E27FC236}">
                <a16:creationId xmlns:a16="http://schemas.microsoft.com/office/drawing/2014/main" id="{976CD108-8B14-577F-3564-84D143CF47A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a:extLst>
              <a:ext uri="{FF2B5EF4-FFF2-40B4-BE49-F238E27FC236}">
                <a16:creationId xmlns:a16="http://schemas.microsoft.com/office/drawing/2014/main" id="{F2E3EE7F-3D37-C2EB-9413-DB839AB050A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5E39254-CCCD-4781-955A-56FBB68603D0}" type="slidenum">
              <a:rPr lang="en-CA" altLang="en-US" sz="1200">
                <a:latin typeface="Tahoma" panose="020B0604030504040204" pitchFamily="34" charset="0"/>
              </a:rPr>
              <a:pPr/>
              <a:t>19</a:t>
            </a:fld>
            <a:endParaRPr lang="en-CA" altLang="en-US" sz="1200">
              <a:latin typeface="Tahoma" panose="020B0604030504040204" pitchFamily="34" charset="0"/>
            </a:endParaRPr>
          </a:p>
        </p:txBody>
      </p:sp>
      <p:sp>
        <p:nvSpPr>
          <p:cNvPr id="47106" name="Rectangle 1026">
            <a:extLst>
              <a:ext uri="{FF2B5EF4-FFF2-40B4-BE49-F238E27FC236}">
                <a16:creationId xmlns:a16="http://schemas.microsoft.com/office/drawing/2014/main" id="{103C8BA5-6385-190B-216F-96FEA003EC38}"/>
              </a:ext>
            </a:extLst>
          </p:cNvPr>
          <p:cNvSpPr>
            <a:spLocks noGrp="1" noRot="1" noChangeAspect="1" noChangeArrowheads="1" noTextEdit="1"/>
          </p:cNvSpPr>
          <p:nvPr>
            <p:ph type="sldImg"/>
          </p:nvPr>
        </p:nvSpPr>
        <p:spPr>
          <a:ln/>
        </p:spPr>
      </p:sp>
      <p:sp>
        <p:nvSpPr>
          <p:cNvPr id="47107" name="Rectangle 1027">
            <a:extLst>
              <a:ext uri="{FF2B5EF4-FFF2-40B4-BE49-F238E27FC236}">
                <a16:creationId xmlns:a16="http://schemas.microsoft.com/office/drawing/2014/main" id="{67F80D0E-AB55-0140-920F-B1E0E3BEB6B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a:extLst>
              <a:ext uri="{FF2B5EF4-FFF2-40B4-BE49-F238E27FC236}">
                <a16:creationId xmlns:a16="http://schemas.microsoft.com/office/drawing/2014/main" id="{67696710-EFF4-B528-C3E8-5C53298DF2A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3A733959-4C62-4951-9DB3-8681ACE517A9}" type="slidenum">
              <a:rPr lang="en-CA" altLang="en-US" sz="1200">
                <a:latin typeface="Tahoma" panose="020B0604030504040204" pitchFamily="34" charset="0"/>
              </a:rPr>
              <a:pPr/>
              <a:t>20</a:t>
            </a:fld>
            <a:endParaRPr lang="en-CA" altLang="en-US" sz="1200">
              <a:latin typeface="Tahoma" panose="020B0604030504040204" pitchFamily="34" charset="0"/>
            </a:endParaRPr>
          </a:p>
        </p:txBody>
      </p:sp>
      <p:sp>
        <p:nvSpPr>
          <p:cNvPr id="49154" name="Rectangle 2">
            <a:extLst>
              <a:ext uri="{FF2B5EF4-FFF2-40B4-BE49-F238E27FC236}">
                <a16:creationId xmlns:a16="http://schemas.microsoft.com/office/drawing/2014/main" id="{2D5D5C15-E81C-FED9-7DC9-28ADAE105A76}"/>
              </a:ext>
            </a:extLst>
          </p:cNvPr>
          <p:cNvSpPr>
            <a:spLocks noGrp="1" noRot="1" noChangeAspect="1" noChangeArrowheads="1" noTextEdit="1"/>
          </p:cNvSpPr>
          <p:nvPr>
            <p:ph type="sldImg"/>
          </p:nvPr>
        </p:nvSpPr>
        <p:spPr>
          <a:ln/>
        </p:spPr>
      </p:sp>
      <p:sp>
        <p:nvSpPr>
          <p:cNvPr id="49155" name="Rectangle 3">
            <a:extLst>
              <a:ext uri="{FF2B5EF4-FFF2-40B4-BE49-F238E27FC236}">
                <a16:creationId xmlns:a16="http://schemas.microsoft.com/office/drawing/2014/main" id="{9A20A922-F06D-6466-4160-56D6DDE7954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a:extLst>
              <a:ext uri="{FF2B5EF4-FFF2-40B4-BE49-F238E27FC236}">
                <a16:creationId xmlns:a16="http://schemas.microsoft.com/office/drawing/2014/main" id="{86C435D2-795C-8F1E-77EB-C2AFE4D1035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EBFEF160-C448-49C6-8FF7-AA5DCEB871D0}" type="slidenum">
              <a:rPr lang="en-CA" altLang="en-US" sz="1200">
                <a:latin typeface="Tahoma" panose="020B0604030504040204" pitchFamily="34" charset="0"/>
              </a:rPr>
              <a:pPr/>
              <a:t>22</a:t>
            </a:fld>
            <a:endParaRPr lang="en-CA" altLang="en-US" sz="1200">
              <a:latin typeface="Tahoma" panose="020B0604030504040204" pitchFamily="34" charset="0"/>
            </a:endParaRPr>
          </a:p>
        </p:txBody>
      </p:sp>
      <p:sp>
        <p:nvSpPr>
          <p:cNvPr id="52226" name="Rectangle 1026">
            <a:extLst>
              <a:ext uri="{FF2B5EF4-FFF2-40B4-BE49-F238E27FC236}">
                <a16:creationId xmlns:a16="http://schemas.microsoft.com/office/drawing/2014/main" id="{23A1BB2D-7BD7-3240-4801-86AC2AEC647B}"/>
              </a:ext>
            </a:extLst>
          </p:cNvPr>
          <p:cNvSpPr>
            <a:spLocks noGrp="1" noRot="1" noChangeAspect="1" noChangeArrowheads="1" noTextEdit="1"/>
          </p:cNvSpPr>
          <p:nvPr>
            <p:ph type="sldImg"/>
          </p:nvPr>
        </p:nvSpPr>
        <p:spPr>
          <a:ln/>
        </p:spPr>
      </p:sp>
      <p:sp>
        <p:nvSpPr>
          <p:cNvPr id="52227" name="Rectangle 1027">
            <a:extLst>
              <a:ext uri="{FF2B5EF4-FFF2-40B4-BE49-F238E27FC236}">
                <a16:creationId xmlns:a16="http://schemas.microsoft.com/office/drawing/2014/main" id="{108B6984-43DC-3943-C4F3-808C020136D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a:extLst>
              <a:ext uri="{FF2B5EF4-FFF2-40B4-BE49-F238E27FC236}">
                <a16:creationId xmlns:a16="http://schemas.microsoft.com/office/drawing/2014/main" id="{80873189-808A-0D4D-A1B1-61B4BFD316A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05EB610A-7844-4046-BDD3-1D785159D6F6}" type="slidenum">
              <a:rPr lang="en-CA" altLang="en-US" sz="1200">
                <a:latin typeface="Tahoma" panose="020B0604030504040204" pitchFamily="34" charset="0"/>
              </a:rPr>
              <a:pPr/>
              <a:t>23</a:t>
            </a:fld>
            <a:endParaRPr lang="en-CA" altLang="en-US" sz="1200">
              <a:latin typeface="Tahoma" panose="020B0604030504040204" pitchFamily="34" charset="0"/>
            </a:endParaRPr>
          </a:p>
        </p:txBody>
      </p:sp>
      <p:sp>
        <p:nvSpPr>
          <p:cNvPr id="54274" name="Rectangle 2">
            <a:extLst>
              <a:ext uri="{FF2B5EF4-FFF2-40B4-BE49-F238E27FC236}">
                <a16:creationId xmlns:a16="http://schemas.microsoft.com/office/drawing/2014/main" id="{37FD79AC-1081-64D3-7A4F-BBD6813835ED}"/>
              </a:ext>
            </a:extLst>
          </p:cNvPr>
          <p:cNvSpPr>
            <a:spLocks noGrp="1" noRot="1" noChangeAspect="1" noChangeArrowheads="1" noTextEdit="1"/>
          </p:cNvSpPr>
          <p:nvPr>
            <p:ph type="sldImg"/>
          </p:nvPr>
        </p:nvSpPr>
        <p:spPr>
          <a:ln/>
        </p:spPr>
      </p:sp>
      <p:sp>
        <p:nvSpPr>
          <p:cNvPr id="54275" name="Rectangle 3">
            <a:extLst>
              <a:ext uri="{FF2B5EF4-FFF2-40B4-BE49-F238E27FC236}">
                <a16:creationId xmlns:a16="http://schemas.microsoft.com/office/drawing/2014/main" id="{8FB7EC6B-AD71-C10B-BC2D-BC619D1C5FA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a:extLst>
              <a:ext uri="{FF2B5EF4-FFF2-40B4-BE49-F238E27FC236}">
                <a16:creationId xmlns:a16="http://schemas.microsoft.com/office/drawing/2014/main" id="{C9819EBC-06C6-E8C9-BB0C-BC1054FA40D0}"/>
              </a:ext>
            </a:extLst>
          </p:cNvPr>
          <p:cNvSpPr>
            <a:spLocks noGrp="1" noRot="1" noChangeAspect="1"/>
          </p:cNvSpPr>
          <p:nvPr>
            <p:ph type="sldImg"/>
          </p:nvPr>
        </p:nvSpPr>
        <p:spPr>
          <a:ln/>
        </p:spPr>
      </p:sp>
      <p:sp>
        <p:nvSpPr>
          <p:cNvPr id="18434" name="Notes Placeholder 2">
            <a:extLst>
              <a:ext uri="{FF2B5EF4-FFF2-40B4-BE49-F238E27FC236}">
                <a16:creationId xmlns:a16="http://schemas.microsoft.com/office/drawing/2014/main" id="{8C4D5A12-9801-8705-6AEB-AA7D040A83D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8435" name="Slide Number Placeholder 3">
            <a:extLst>
              <a:ext uri="{FF2B5EF4-FFF2-40B4-BE49-F238E27FC236}">
                <a16:creationId xmlns:a16="http://schemas.microsoft.com/office/drawing/2014/main" id="{860DC21B-F364-C16F-B779-9CBD49327A0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01A3606E-D61A-4651-A5B7-18DBCFD6E096}" type="slidenum">
              <a:rPr lang="en-CA" altLang="en-US" sz="1200">
                <a:latin typeface="Tahoma" panose="020B0604030504040204" pitchFamily="34" charset="0"/>
              </a:rPr>
              <a:pPr/>
              <a:t>2</a:t>
            </a:fld>
            <a:endParaRPr lang="en-CA" altLang="en-US" sz="1200">
              <a:latin typeface="Tahoma" panose="020B060403050404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a:extLst>
              <a:ext uri="{FF2B5EF4-FFF2-40B4-BE49-F238E27FC236}">
                <a16:creationId xmlns:a16="http://schemas.microsoft.com/office/drawing/2014/main" id="{D40E0A34-5C90-97E0-9C26-25D4C00F49C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0E424033-F971-4F5E-ACA2-83C5B57B865A}" type="slidenum">
              <a:rPr lang="en-CA" altLang="en-US" sz="1200">
                <a:latin typeface="Tahoma" panose="020B0604030504040204" pitchFamily="34" charset="0"/>
              </a:rPr>
              <a:pPr/>
              <a:t>25</a:t>
            </a:fld>
            <a:endParaRPr lang="en-CA" altLang="en-US" sz="1200">
              <a:latin typeface="Tahoma" panose="020B0604030504040204" pitchFamily="34" charset="0"/>
            </a:endParaRPr>
          </a:p>
        </p:txBody>
      </p:sp>
      <p:sp>
        <p:nvSpPr>
          <p:cNvPr id="57346" name="Rectangle 1026">
            <a:extLst>
              <a:ext uri="{FF2B5EF4-FFF2-40B4-BE49-F238E27FC236}">
                <a16:creationId xmlns:a16="http://schemas.microsoft.com/office/drawing/2014/main" id="{6BFF06BF-B586-5FBA-554B-6EC4BEC77559}"/>
              </a:ext>
            </a:extLst>
          </p:cNvPr>
          <p:cNvSpPr>
            <a:spLocks noGrp="1" noRot="1" noChangeAspect="1" noChangeArrowheads="1" noTextEdit="1"/>
          </p:cNvSpPr>
          <p:nvPr>
            <p:ph type="sldImg"/>
          </p:nvPr>
        </p:nvSpPr>
        <p:spPr>
          <a:ln/>
        </p:spPr>
      </p:sp>
      <p:sp>
        <p:nvSpPr>
          <p:cNvPr id="57347" name="Rectangle 1027">
            <a:extLst>
              <a:ext uri="{FF2B5EF4-FFF2-40B4-BE49-F238E27FC236}">
                <a16:creationId xmlns:a16="http://schemas.microsoft.com/office/drawing/2014/main" id="{6378A339-F726-29B0-0E9E-987ADF78D6E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a:extLst>
              <a:ext uri="{FF2B5EF4-FFF2-40B4-BE49-F238E27FC236}">
                <a16:creationId xmlns:a16="http://schemas.microsoft.com/office/drawing/2014/main" id="{EAE0DCAA-F86D-2FE6-9EF4-1BA7831D2F5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B12B440-400C-4F11-B025-753F50B04DF7}" type="slidenum">
              <a:rPr lang="en-CA" altLang="en-US" sz="1200">
                <a:latin typeface="Tahoma" panose="020B0604030504040204" pitchFamily="34" charset="0"/>
              </a:rPr>
              <a:pPr/>
              <a:t>26</a:t>
            </a:fld>
            <a:endParaRPr lang="en-CA" altLang="en-US" sz="1200">
              <a:latin typeface="Tahoma" panose="020B0604030504040204" pitchFamily="34" charset="0"/>
            </a:endParaRPr>
          </a:p>
        </p:txBody>
      </p:sp>
      <p:sp>
        <p:nvSpPr>
          <p:cNvPr id="59394" name="Rectangle 2">
            <a:extLst>
              <a:ext uri="{FF2B5EF4-FFF2-40B4-BE49-F238E27FC236}">
                <a16:creationId xmlns:a16="http://schemas.microsoft.com/office/drawing/2014/main" id="{FCBE5738-C7CF-7C08-6F68-B15A3646258A}"/>
              </a:ext>
            </a:extLst>
          </p:cNvPr>
          <p:cNvSpPr>
            <a:spLocks noGrp="1" noRot="1" noChangeAspect="1" noChangeArrowheads="1" noTextEdit="1"/>
          </p:cNvSpPr>
          <p:nvPr>
            <p:ph type="sldImg"/>
          </p:nvPr>
        </p:nvSpPr>
        <p:spPr>
          <a:ln/>
        </p:spPr>
      </p:sp>
      <p:sp>
        <p:nvSpPr>
          <p:cNvPr id="59395" name="Rectangle 3">
            <a:extLst>
              <a:ext uri="{FF2B5EF4-FFF2-40B4-BE49-F238E27FC236}">
                <a16:creationId xmlns:a16="http://schemas.microsoft.com/office/drawing/2014/main" id="{7A7C9374-0CFB-85A8-6AF3-428068103E3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a:extLst>
              <a:ext uri="{FF2B5EF4-FFF2-40B4-BE49-F238E27FC236}">
                <a16:creationId xmlns:a16="http://schemas.microsoft.com/office/drawing/2014/main" id="{EEEC2E78-F078-C8D3-A533-EDFECE236BE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FED09449-F081-4232-8631-F1138E5D8080}" type="slidenum">
              <a:rPr lang="en-CA" altLang="en-US" sz="1200">
                <a:latin typeface="Tahoma" panose="020B0604030504040204" pitchFamily="34" charset="0"/>
              </a:rPr>
              <a:pPr/>
              <a:t>27</a:t>
            </a:fld>
            <a:endParaRPr lang="en-CA" altLang="en-US" sz="1200">
              <a:latin typeface="Tahoma" panose="020B0604030504040204" pitchFamily="34" charset="0"/>
            </a:endParaRPr>
          </a:p>
        </p:txBody>
      </p:sp>
      <p:sp>
        <p:nvSpPr>
          <p:cNvPr id="61442" name="Rectangle 1026">
            <a:extLst>
              <a:ext uri="{FF2B5EF4-FFF2-40B4-BE49-F238E27FC236}">
                <a16:creationId xmlns:a16="http://schemas.microsoft.com/office/drawing/2014/main" id="{E1A07F8C-A740-B3C0-FF6A-0FA1ABE6B0DF}"/>
              </a:ext>
            </a:extLst>
          </p:cNvPr>
          <p:cNvSpPr>
            <a:spLocks noGrp="1" noRot="1" noChangeAspect="1" noChangeArrowheads="1" noTextEdit="1"/>
          </p:cNvSpPr>
          <p:nvPr>
            <p:ph type="sldImg"/>
          </p:nvPr>
        </p:nvSpPr>
        <p:spPr>
          <a:ln/>
        </p:spPr>
      </p:sp>
      <p:sp>
        <p:nvSpPr>
          <p:cNvPr id="61443" name="Rectangle 1027">
            <a:extLst>
              <a:ext uri="{FF2B5EF4-FFF2-40B4-BE49-F238E27FC236}">
                <a16:creationId xmlns:a16="http://schemas.microsoft.com/office/drawing/2014/main" id="{F6B24704-0F67-E435-2EDF-65E270B263D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7">
            <a:extLst>
              <a:ext uri="{FF2B5EF4-FFF2-40B4-BE49-F238E27FC236}">
                <a16:creationId xmlns:a16="http://schemas.microsoft.com/office/drawing/2014/main" id="{1505C911-D4AE-39F0-ADFB-B60AD3730C1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A928469-C041-45C9-A243-A87496A6C051}" type="slidenum">
              <a:rPr lang="en-CA" altLang="en-US" sz="1200">
                <a:latin typeface="Tahoma" panose="020B0604030504040204" pitchFamily="34" charset="0"/>
              </a:rPr>
              <a:pPr/>
              <a:t>28</a:t>
            </a:fld>
            <a:endParaRPr lang="en-CA" altLang="en-US" sz="1200">
              <a:latin typeface="Tahoma" panose="020B0604030504040204" pitchFamily="34" charset="0"/>
            </a:endParaRPr>
          </a:p>
        </p:txBody>
      </p:sp>
      <p:sp>
        <p:nvSpPr>
          <p:cNvPr id="63490" name="Rectangle 2">
            <a:extLst>
              <a:ext uri="{FF2B5EF4-FFF2-40B4-BE49-F238E27FC236}">
                <a16:creationId xmlns:a16="http://schemas.microsoft.com/office/drawing/2014/main" id="{B4794BCC-3F11-04AC-E594-971C83D4F2C4}"/>
              </a:ext>
            </a:extLst>
          </p:cNvPr>
          <p:cNvSpPr>
            <a:spLocks noGrp="1" noRot="1" noChangeAspect="1" noChangeArrowheads="1" noTextEdit="1"/>
          </p:cNvSpPr>
          <p:nvPr>
            <p:ph type="sldImg"/>
          </p:nvPr>
        </p:nvSpPr>
        <p:spPr>
          <a:ln/>
        </p:spPr>
      </p:sp>
      <p:sp>
        <p:nvSpPr>
          <p:cNvPr id="63491" name="Rectangle 3">
            <a:extLst>
              <a:ext uri="{FF2B5EF4-FFF2-40B4-BE49-F238E27FC236}">
                <a16:creationId xmlns:a16="http://schemas.microsoft.com/office/drawing/2014/main" id="{09F9E4C6-0F88-3145-E62F-DF5942A1005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a:extLst>
              <a:ext uri="{FF2B5EF4-FFF2-40B4-BE49-F238E27FC236}">
                <a16:creationId xmlns:a16="http://schemas.microsoft.com/office/drawing/2014/main" id="{917EFFDA-0817-6452-4D25-60FEA5692D4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6945778-8C18-4F70-89D3-C610231FF13E}" type="slidenum">
              <a:rPr lang="en-CA" altLang="en-US" sz="1200">
                <a:latin typeface="Tahoma" panose="020B0604030504040204" pitchFamily="34" charset="0"/>
              </a:rPr>
              <a:pPr/>
              <a:t>29</a:t>
            </a:fld>
            <a:endParaRPr lang="en-CA" altLang="en-US" sz="1200">
              <a:latin typeface="Tahoma" panose="020B0604030504040204" pitchFamily="34" charset="0"/>
            </a:endParaRPr>
          </a:p>
        </p:txBody>
      </p:sp>
      <p:sp>
        <p:nvSpPr>
          <p:cNvPr id="65538" name="Rectangle 1026">
            <a:extLst>
              <a:ext uri="{FF2B5EF4-FFF2-40B4-BE49-F238E27FC236}">
                <a16:creationId xmlns:a16="http://schemas.microsoft.com/office/drawing/2014/main" id="{3025023E-67F3-E801-3285-AF5733A1753C}"/>
              </a:ext>
            </a:extLst>
          </p:cNvPr>
          <p:cNvSpPr>
            <a:spLocks noGrp="1" noRot="1" noChangeAspect="1" noChangeArrowheads="1" noTextEdit="1"/>
          </p:cNvSpPr>
          <p:nvPr>
            <p:ph type="sldImg"/>
          </p:nvPr>
        </p:nvSpPr>
        <p:spPr>
          <a:ln/>
        </p:spPr>
      </p:sp>
      <p:sp>
        <p:nvSpPr>
          <p:cNvPr id="65539" name="Rectangle 1027">
            <a:extLst>
              <a:ext uri="{FF2B5EF4-FFF2-40B4-BE49-F238E27FC236}">
                <a16:creationId xmlns:a16="http://schemas.microsoft.com/office/drawing/2014/main" id="{6E0301FE-BCF8-2546-D465-D3B230EA2CC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a:extLst>
              <a:ext uri="{FF2B5EF4-FFF2-40B4-BE49-F238E27FC236}">
                <a16:creationId xmlns:a16="http://schemas.microsoft.com/office/drawing/2014/main" id="{763C0D04-B531-2F6C-4046-1086FF75AF2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412B12E-4681-49BF-AFA8-4D344AD9C49E}" type="slidenum">
              <a:rPr lang="en-CA" altLang="en-US" sz="1200">
                <a:latin typeface="Tahoma" panose="020B0604030504040204" pitchFamily="34" charset="0"/>
              </a:rPr>
              <a:pPr/>
              <a:t>30</a:t>
            </a:fld>
            <a:endParaRPr lang="en-CA" altLang="en-US" sz="1200">
              <a:latin typeface="Tahoma" panose="020B0604030504040204" pitchFamily="34" charset="0"/>
            </a:endParaRPr>
          </a:p>
        </p:txBody>
      </p:sp>
      <p:sp>
        <p:nvSpPr>
          <p:cNvPr id="67586" name="Rectangle 2">
            <a:extLst>
              <a:ext uri="{FF2B5EF4-FFF2-40B4-BE49-F238E27FC236}">
                <a16:creationId xmlns:a16="http://schemas.microsoft.com/office/drawing/2014/main" id="{49B8ECF1-1CBF-28B8-1333-00A67A745EC1}"/>
              </a:ext>
            </a:extLst>
          </p:cNvPr>
          <p:cNvSpPr>
            <a:spLocks noGrp="1" noRot="1" noChangeAspect="1" noChangeArrowheads="1" noTextEdit="1"/>
          </p:cNvSpPr>
          <p:nvPr>
            <p:ph type="sldImg"/>
          </p:nvPr>
        </p:nvSpPr>
        <p:spPr>
          <a:ln/>
        </p:spPr>
      </p:sp>
      <p:sp>
        <p:nvSpPr>
          <p:cNvPr id="67587" name="Rectangle 3">
            <a:extLst>
              <a:ext uri="{FF2B5EF4-FFF2-40B4-BE49-F238E27FC236}">
                <a16:creationId xmlns:a16="http://schemas.microsoft.com/office/drawing/2014/main" id="{7E7DB219-458A-4467-DAEC-3A7677E4542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7">
            <a:extLst>
              <a:ext uri="{FF2B5EF4-FFF2-40B4-BE49-F238E27FC236}">
                <a16:creationId xmlns:a16="http://schemas.microsoft.com/office/drawing/2014/main" id="{09655DFA-DA31-EB1A-972E-870EFDCDA14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6769A1C-F307-4399-B3B4-8CD4F39100FE}" type="slidenum">
              <a:rPr lang="en-CA" altLang="en-US" sz="1200">
                <a:latin typeface="Tahoma" panose="020B0604030504040204" pitchFamily="34" charset="0"/>
              </a:rPr>
              <a:pPr/>
              <a:t>32</a:t>
            </a:fld>
            <a:endParaRPr lang="en-CA" altLang="en-US" sz="1200">
              <a:latin typeface="Tahoma" panose="020B0604030504040204" pitchFamily="34" charset="0"/>
            </a:endParaRPr>
          </a:p>
        </p:txBody>
      </p:sp>
      <p:sp>
        <p:nvSpPr>
          <p:cNvPr id="69634" name="Rectangle 2">
            <a:extLst>
              <a:ext uri="{FF2B5EF4-FFF2-40B4-BE49-F238E27FC236}">
                <a16:creationId xmlns:a16="http://schemas.microsoft.com/office/drawing/2014/main" id="{BB36EA1A-EB9D-196D-8622-889FE8594DF6}"/>
              </a:ext>
            </a:extLst>
          </p:cNvPr>
          <p:cNvSpPr>
            <a:spLocks noGrp="1" noRot="1" noChangeAspect="1" noChangeArrowheads="1" noTextEdit="1"/>
          </p:cNvSpPr>
          <p:nvPr>
            <p:ph type="sldImg"/>
          </p:nvPr>
        </p:nvSpPr>
        <p:spPr>
          <a:ln/>
        </p:spPr>
      </p:sp>
      <p:sp>
        <p:nvSpPr>
          <p:cNvPr id="69635" name="Rectangle 3">
            <a:extLst>
              <a:ext uri="{FF2B5EF4-FFF2-40B4-BE49-F238E27FC236}">
                <a16:creationId xmlns:a16="http://schemas.microsoft.com/office/drawing/2014/main" id="{5E230633-1075-BEF5-0914-553F783A88A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7">
            <a:extLst>
              <a:ext uri="{FF2B5EF4-FFF2-40B4-BE49-F238E27FC236}">
                <a16:creationId xmlns:a16="http://schemas.microsoft.com/office/drawing/2014/main" id="{F78BE83F-7A2E-0F0D-A1C2-5E9B7B607E3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F9E7EB68-7A0A-46BA-84F6-DF5D91835972}" type="slidenum">
              <a:rPr lang="en-CA" altLang="en-US" sz="1200">
                <a:latin typeface="Tahoma" panose="020B0604030504040204" pitchFamily="34" charset="0"/>
              </a:rPr>
              <a:pPr/>
              <a:t>33</a:t>
            </a:fld>
            <a:endParaRPr lang="en-CA" altLang="en-US" sz="1200">
              <a:latin typeface="Tahoma" panose="020B0604030504040204" pitchFamily="34" charset="0"/>
            </a:endParaRPr>
          </a:p>
        </p:txBody>
      </p:sp>
      <p:sp>
        <p:nvSpPr>
          <p:cNvPr id="71682" name="Rectangle 2">
            <a:extLst>
              <a:ext uri="{FF2B5EF4-FFF2-40B4-BE49-F238E27FC236}">
                <a16:creationId xmlns:a16="http://schemas.microsoft.com/office/drawing/2014/main" id="{BEA40B07-8950-0238-BFD7-3D719C4051D2}"/>
              </a:ext>
            </a:extLst>
          </p:cNvPr>
          <p:cNvSpPr>
            <a:spLocks noGrp="1" noRot="1" noChangeAspect="1" noChangeArrowheads="1" noTextEdit="1"/>
          </p:cNvSpPr>
          <p:nvPr>
            <p:ph type="sldImg"/>
          </p:nvPr>
        </p:nvSpPr>
        <p:spPr>
          <a:ln/>
        </p:spPr>
      </p:sp>
      <p:sp>
        <p:nvSpPr>
          <p:cNvPr id="71683" name="Rectangle 3">
            <a:extLst>
              <a:ext uri="{FF2B5EF4-FFF2-40B4-BE49-F238E27FC236}">
                <a16:creationId xmlns:a16="http://schemas.microsoft.com/office/drawing/2014/main" id="{F0E88352-991D-6B08-540C-07504C20CBE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a:extLst>
              <a:ext uri="{FF2B5EF4-FFF2-40B4-BE49-F238E27FC236}">
                <a16:creationId xmlns:a16="http://schemas.microsoft.com/office/drawing/2014/main" id="{B5260A98-C27D-F86D-9CEA-1FF136F005F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22F17527-4A47-4278-BD35-1C071C1D557A}" type="slidenum">
              <a:rPr lang="en-CA" altLang="en-US" sz="1200">
                <a:latin typeface="Tahoma" panose="020B0604030504040204" pitchFamily="34" charset="0"/>
              </a:rPr>
              <a:pPr/>
              <a:t>34</a:t>
            </a:fld>
            <a:endParaRPr lang="en-CA" altLang="en-US" sz="1200">
              <a:latin typeface="Tahoma" panose="020B0604030504040204" pitchFamily="34" charset="0"/>
            </a:endParaRPr>
          </a:p>
        </p:txBody>
      </p:sp>
      <p:sp>
        <p:nvSpPr>
          <p:cNvPr id="73730" name="Rectangle 2">
            <a:extLst>
              <a:ext uri="{FF2B5EF4-FFF2-40B4-BE49-F238E27FC236}">
                <a16:creationId xmlns:a16="http://schemas.microsoft.com/office/drawing/2014/main" id="{3C120A45-3F6D-99BA-609A-9B6BE4E19BB0}"/>
              </a:ext>
            </a:extLst>
          </p:cNvPr>
          <p:cNvSpPr>
            <a:spLocks noGrp="1" noRot="1" noChangeAspect="1" noChangeArrowheads="1" noTextEdit="1"/>
          </p:cNvSpPr>
          <p:nvPr>
            <p:ph type="sldImg"/>
          </p:nvPr>
        </p:nvSpPr>
        <p:spPr>
          <a:ln/>
        </p:spPr>
      </p:sp>
      <p:sp>
        <p:nvSpPr>
          <p:cNvPr id="73731" name="Rectangle 3">
            <a:extLst>
              <a:ext uri="{FF2B5EF4-FFF2-40B4-BE49-F238E27FC236}">
                <a16:creationId xmlns:a16="http://schemas.microsoft.com/office/drawing/2014/main" id="{57694E11-F184-9665-FDAA-72C83B0104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7">
            <a:extLst>
              <a:ext uri="{FF2B5EF4-FFF2-40B4-BE49-F238E27FC236}">
                <a16:creationId xmlns:a16="http://schemas.microsoft.com/office/drawing/2014/main" id="{D35F34B7-0AC7-5CB4-EBA6-8EB246D34A1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20675A8C-21D5-4891-B223-126C854E57A8}" type="slidenum">
              <a:rPr lang="en-CA" altLang="en-US" sz="1200">
                <a:latin typeface="Tahoma" panose="020B0604030504040204" pitchFamily="34" charset="0"/>
              </a:rPr>
              <a:pPr/>
              <a:t>35</a:t>
            </a:fld>
            <a:endParaRPr lang="en-CA" altLang="en-US" sz="1200">
              <a:latin typeface="Tahoma" panose="020B0604030504040204" pitchFamily="34" charset="0"/>
            </a:endParaRPr>
          </a:p>
        </p:txBody>
      </p:sp>
      <p:sp>
        <p:nvSpPr>
          <p:cNvPr id="75778" name="Rectangle 2">
            <a:extLst>
              <a:ext uri="{FF2B5EF4-FFF2-40B4-BE49-F238E27FC236}">
                <a16:creationId xmlns:a16="http://schemas.microsoft.com/office/drawing/2014/main" id="{890BB2EF-9638-FDDD-873B-A099D5F631E5}"/>
              </a:ext>
            </a:extLst>
          </p:cNvPr>
          <p:cNvSpPr>
            <a:spLocks noGrp="1" noRot="1" noChangeAspect="1" noChangeArrowheads="1" noTextEdit="1"/>
          </p:cNvSpPr>
          <p:nvPr>
            <p:ph type="sldImg"/>
          </p:nvPr>
        </p:nvSpPr>
        <p:spPr>
          <a:ln/>
        </p:spPr>
      </p:sp>
      <p:sp>
        <p:nvSpPr>
          <p:cNvPr id="75779" name="Rectangle 3">
            <a:extLst>
              <a:ext uri="{FF2B5EF4-FFF2-40B4-BE49-F238E27FC236}">
                <a16:creationId xmlns:a16="http://schemas.microsoft.com/office/drawing/2014/main" id="{4793B21F-8F1C-334D-4633-83FD5028901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a:extLst>
              <a:ext uri="{FF2B5EF4-FFF2-40B4-BE49-F238E27FC236}">
                <a16:creationId xmlns:a16="http://schemas.microsoft.com/office/drawing/2014/main" id="{1041AEBC-7A74-74D0-1634-AD8ED4F9C67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E12DEA5-78AA-44B2-8098-194E27BCAE4F}" type="slidenum">
              <a:rPr lang="en-CA" altLang="en-US" sz="1200">
                <a:latin typeface="Tahoma" panose="020B0604030504040204" pitchFamily="34" charset="0"/>
              </a:rPr>
              <a:pPr/>
              <a:t>3</a:t>
            </a:fld>
            <a:endParaRPr lang="en-CA" altLang="en-US" sz="1200">
              <a:latin typeface="Tahoma" panose="020B0604030504040204" pitchFamily="34" charset="0"/>
            </a:endParaRPr>
          </a:p>
        </p:txBody>
      </p:sp>
      <p:sp>
        <p:nvSpPr>
          <p:cNvPr id="20482" name="Rectangle 2">
            <a:extLst>
              <a:ext uri="{FF2B5EF4-FFF2-40B4-BE49-F238E27FC236}">
                <a16:creationId xmlns:a16="http://schemas.microsoft.com/office/drawing/2014/main" id="{F7BE91C1-0293-1596-038F-3A24667A0507}"/>
              </a:ext>
            </a:extLst>
          </p:cNvPr>
          <p:cNvSpPr>
            <a:spLocks noGrp="1" noRot="1" noChangeAspect="1" noChangeArrowheads="1" noTextEdit="1"/>
          </p:cNvSpPr>
          <p:nvPr>
            <p:ph type="sldImg"/>
          </p:nvPr>
        </p:nvSpPr>
        <p:spPr>
          <a:ln/>
        </p:spPr>
      </p:sp>
      <p:sp>
        <p:nvSpPr>
          <p:cNvPr id="20483" name="Rectangle 3">
            <a:extLst>
              <a:ext uri="{FF2B5EF4-FFF2-40B4-BE49-F238E27FC236}">
                <a16:creationId xmlns:a16="http://schemas.microsoft.com/office/drawing/2014/main" id="{480FCF1E-CA29-E0F4-1DD4-CEA40859885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a:extLst>
              <a:ext uri="{FF2B5EF4-FFF2-40B4-BE49-F238E27FC236}">
                <a16:creationId xmlns:a16="http://schemas.microsoft.com/office/drawing/2014/main" id="{3F2C884F-F595-9504-AACC-508B49F18FA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74211372-5245-4567-A75A-CBB34DCB3B68}" type="slidenum">
              <a:rPr lang="en-CA" altLang="en-US" sz="1200">
                <a:latin typeface="Tahoma" panose="020B0604030504040204" pitchFamily="34" charset="0"/>
              </a:rPr>
              <a:pPr/>
              <a:t>36</a:t>
            </a:fld>
            <a:endParaRPr lang="en-CA" altLang="en-US" sz="1200">
              <a:latin typeface="Tahoma" panose="020B0604030504040204" pitchFamily="34" charset="0"/>
            </a:endParaRPr>
          </a:p>
        </p:txBody>
      </p:sp>
      <p:sp>
        <p:nvSpPr>
          <p:cNvPr id="77826" name="Rectangle 2">
            <a:extLst>
              <a:ext uri="{FF2B5EF4-FFF2-40B4-BE49-F238E27FC236}">
                <a16:creationId xmlns:a16="http://schemas.microsoft.com/office/drawing/2014/main" id="{90C121CA-65A1-23A7-7AF0-A6BDF3DA3614}"/>
              </a:ext>
            </a:extLst>
          </p:cNvPr>
          <p:cNvSpPr>
            <a:spLocks noGrp="1" noRot="1" noChangeAspect="1" noChangeArrowheads="1" noTextEdit="1"/>
          </p:cNvSpPr>
          <p:nvPr>
            <p:ph type="sldImg"/>
          </p:nvPr>
        </p:nvSpPr>
        <p:spPr>
          <a:ln/>
        </p:spPr>
      </p:sp>
      <p:sp>
        <p:nvSpPr>
          <p:cNvPr id="77827" name="Rectangle 3">
            <a:extLst>
              <a:ext uri="{FF2B5EF4-FFF2-40B4-BE49-F238E27FC236}">
                <a16:creationId xmlns:a16="http://schemas.microsoft.com/office/drawing/2014/main" id="{54F490F7-3AC7-AF02-9839-B56E48048D2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a:extLst>
              <a:ext uri="{FF2B5EF4-FFF2-40B4-BE49-F238E27FC236}">
                <a16:creationId xmlns:a16="http://schemas.microsoft.com/office/drawing/2014/main" id="{62F907C9-AA14-0E5E-E9C0-E9A0D374C28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3135A1C-3182-4287-854A-D8F299B19BB4}" type="slidenum">
              <a:rPr lang="en-CA" altLang="en-US" sz="1200">
                <a:latin typeface="Tahoma" panose="020B0604030504040204" pitchFamily="34" charset="0"/>
              </a:rPr>
              <a:pPr/>
              <a:t>42</a:t>
            </a:fld>
            <a:endParaRPr lang="en-CA" altLang="en-US" sz="1200">
              <a:latin typeface="Tahoma" panose="020B0604030504040204" pitchFamily="34" charset="0"/>
            </a:endParaRPr>
          </a:p>
        </p:txBody>
      </p:sp>
      <p:sp>
        <p:nvSpPr>
          <p:cNvPr id="81922" name="Rectangle 2">
            <a:extLst>
              <a:ext uri="{FF2B5EF4-FFF2-40B4-BE49-F238E27FC236}">
                <a16:creationId xmlns:a16="http://schemas.microsoft.com/office/drawing/2014/main" id="{11EB9C58-FC51-E2B3-D388-581C3B325C33}"/>
              </a:ext>
            </a:extLst>
          </p:cNvPr>
          <p:cNvSpPr>
            <a:spLocks noGrp="1" noRot="1" noChangeAspect="1" noChangeArrowheads="1" noTextEdit="1"/>
          </p:cNvSpPr>
          <p:nvPr>
            <p:ph type="sldImg"/>
          </p:nvPr>
        </p:nvSpPr>
        <p:spPr>
          <a:ln/>
        </p:spPr>
      </p:sp>
      <p:sp>
        <p:nvSpPr>
          <p:cNvPr id="81923" name="Rectangle 3">
            <a:extLst>
              <a:ext uri="{FF2B5EF4-FFF2-40B4-BE49-F238E27FC236}">
                <a16:creationId xmlns:a16="http://schemas.microsoft.com/office/drawing/2014/main" id="{67C0C6D4-EF5A-D297-98E5-0D670331A8B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7">
            <a:extLst>
              <a:ext uri="{FF2B5EF4-FFF2-40B4-BE49-F238E27FC236}">
                <a16:creationId xmlns:a16="http://schemas.microsoft.com/office/drawing/2014/main" id="{803B113F-F2E4-5547-EC87-3ACB99548E1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6B6C27C-E90F-4BD1-BCB9-EB4C83E19BE9}" type="slidenum">
              <a:rPr lang="en-CA" altLang="en-US" sz="1200">
                <a:latin typeface="Tahoma" panose="020B0604030504040204" pitchFamily="34" charset="0"/>
              </a:rPr>
              <a:pPr/>
              <a:t>43</a:t>
            </a:fld>
            <a:endParaRPr lang="en-CA" altLang="en-US" sz="1200">
              <a:latin typeface="Tahoma" panose="020B0604030504040204" pitchFamily="34" charset="0"/>
            </a:endParaRPr>
          </a:p>
        </p:txBody>
      </p:sp>
      <p:sp>
        <p:nvSpPr>
          <p:cNvPr id="83970" name="Rectangle 2">
            <a:extLst>
              <a:ext uri="{FF2B5EF4-FFF2-40B4-BE49-F238E27FC236}">
                <a16:creationId xmlns:a16="http://schemas.microsoft.com/office/drawing/2014/main" id="{4CAE15C3-7886-4ECA-6774-909A14030B67}"/>
              </a:ext>
            </a:extLst>
          </p:cNvPr>
          <p:cNvSpPr>
            <a:spLocks noGrp="1" noRot="1" noChangeAspect="1" noChangeArrowheads="1" noTextEdit="1"/>
          </p:cNvSpPr>
          <p:nvPr>
            <p:ph type="sldImg"/>
          </p:nvPr>
        </p:nvSpPr>
        <p:spPr>
          <a:ln/>
        </p:spPr>
      </p:sp>
      <p:sp>
        <p:nvSpPr>
          <p:cNvPr id="83971" name="Rectangle 3">
            <a:extLst>
              <a:ext uri="{FF2B5EF4-FFF2-40B4-BE49-F238E27FC236}">
                <a16:creationId xmlns:a16="http://schemas.microsoft.com/office/drawing/2014/main" id="{DD444DBB-5F20-1254-E2D9-CC1CC6E6264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7">
            <a:extLst>
              <a:ext uri="{FF2B5EF4-FFF2-40B4-BE49-F238E27FC236}">
                <a16:creationId xmlns:a16="http://schemas.microsoft.com/office/drawing/2014/main" id="{9E440B48-AFE5-2CA5-63BD-79425AFA405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26AB999-ECA9-4A6A-BD30-5168E92A7074}" type="slidenum">
              <a:rPr lang="en-CA" altLang="en-US" sz="1200">
                <a:latin typeface="Tahoma" panose="020B0604030504040204" pitchFamily="34" charset="0"/>
              </a:rPr>
              <a:pPr/>
              <a:t>49</a:t>
            </a:fld>
            <a:endParaRPr lang="en-CA" altLang="en-US" sz="1200">
              <a:latin typeface="Tahoma" panose="020B0604030504040204" pitchFamily="34" charset="0"/>
            </a:endParaRPr>
          </a:p>
        </p:txBody>
      </p:sp>
      <p:sp>
        <p:nvSpPr>
          <p:cNvPr id="86018" name="Rectangle 2">
            <a:extLst>
              <a:ext uri="{FF2B5EF4-FFF2-40B4-BE49-F238E27FC236}">
                <a16:creationId xmlns:a16="http://schemas.microsoft.com/office/drawing/2014/main" id="{6E3BFCA5-CED8-4AE5-8B71-98DC99DBA0E4}"/>
              </a:ext>
            </a:extLst>
          </p:cNvPr>
          <p:cNvSpPr>
            <a:spLocks noGrp="1" noRot="1" noChangeAspect="1" noChangeArrowheads="1" noTextEdit="1"/>
          </p:cNvSpPr>
          <p:nvPr>
            <p:ph type="sldImg"/>
          </p:nvPr>
        </p:nvSpPr>
        <p:spPr>
          <a:ln/>
        </p:spPr>
      </p:sp>
      <p:sp>
        <p:nvSpPr>
          <p:cNvPr id="86019" name="Rectangle 3">
            <a:extLst>
              <a:ext uri="{FF2B5EF4-FFF2-40B4-BE49-F238E27FC236}">
                <a16:creationId xmlns:a16="http://schemas.microsoft.com/office/drawing/2014/main" id="{AAF6D041-E5F3-6820-A334-D1ABB754A4C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a:extLst>
              <a:ext uri="{FF2B5EF4-FFF2-40B4-BE49-F238E27FC236}">
                <a16:creationId xmlns:a16="http://schemas.microsoft.com/office/drawing/2014/main" id="{9DBADECC-A013-12BE-CBE5-1F97878123C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339898E-D862-457B-B54C-A63AA73429C0}" type="slidenum">
              <a:rPr lang="en-CA" altLang="en-US" sz="1200">
                <a:latin typeface="Tahoma" panose="020B0604030504040204" pitchFamily="34" charset="0"/>
              </a:rPr>
              <a:pPr/>
              <a:t>50</a:t>
            </a:fld>
            <a:endParaRPr lang="en-CA" altLang="en-US" sz="1200">
              <a:latin typeface="Tahoma" panose="020B0604030504040204" pitchFamily="34" charset="0"/>
            </a:endParaRPr>
          </a:p>
        </p:txBody>
      </p:sp>
      <p:sp>
        <p:nvSpPr>
          <p:cNvPr id="88066" name="Rectangle 2">
            <a:extLst>
              <a:ext uri="{FF2B5EF4-FFF2-40B4-BE49-F238E27FC236}">
                <a16:creationId xmlns:a16="http://schemas.microsoft.com/office/drawing/2014/main" id="{2DED9542-4946-B99C-DB44-171F7218AF65}"/>
              </a:ext>
            </a:extLst>
          </p:cNvPr>
          <p:cNvSpPr>
            <a:spLocks noGrp="1" noRot="1" noChangeAspect="1" noChangeArrowheads="1" noTextEdit="1"/>
          </p:cNvSpPr>
          <p:nvPr>
            <p:ph type="sldImg"/>
          </p:nvPr>
        </p:nvSpPr>
        <p:spPr>
          <a:ln/>
        </p:spPr>
      </p:sp>
      <p:sp>
        <p:nvSpPr>
          <p:cNvPr id="88067" name="Rectangle 3">
            <a:extLst>
              <a:ext uri="{FF2B5EF4-FFF2-40B4-BE49-F238E27FC236}">
                <a16:creationId xmlns:a16="http://schemas.microsoft.com/office/drawing/2014/main" id="{09E30B59-A6C1-0CF7-A987-A39E9D70363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7">
            <a:extLst>
              <a:ext uri="{FF2B5EF4-FFF2-40B4-BE49-F238E27FC236}">
                <a16:creationId xmlns:a16="http://schemas.microsoft.com/office/drawing/2014/main" id="{2F42719B-A101-CAA9-7A0E-CFBEF6EB34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EE8793F0-49BC-468A-A968-30757A1DC673}" type="slidenum">
              <a:rPr lang="en-CA" altLang="en-US" sz="1200">
                <a:latin typeface="Tahoma" panose="020B0604030504040204" pitchFamily="34" charset="0"/>
              </a:rPr>
              <a:pPr/>
              <a:t>51</a:t>
            </a:fld>
            <a:endParaRPr lang="en-CA" altLang="en-US" sz="1200">
              <a:latin typeface="Tahoma" panose="020B0604030504040204" pitchFamily="34" charset="0"/>
            </a:endParaRPr>
          </a:p>
        </p:txBody>
      </p:sp>
      <p:sp>
        <p:nvSpPr>
          <p:cNvPr id="90114" name="Rectangle 2">
            <a:extLst>
              <a:ext uri="{FF2B5EF4-FFF2-40B4-BE49-F238E27FC236}">
                <a16:creationId xmlns:a16="http://schemas.microsoft.com/office/drawing/2014/main" id="{5141E1A6-E9D1-4CDA-F670-A12BA1719F2D}"/>
              </a:ext>
            </a:extLst>
          </p:cNvPr>
          <p:cNvSpPr>
            <a:spLocks noGrp="1" noRot="1" noChangeAspect="1" noChangeArrowheads="1" noTextEdit="1"/>
          </p:cNvSpPr>
          <p:nvPr>
            <p:ph type="sldImg"/>
          </p:nvPr>
        </p:nvSpPr>
        <p:spPr>
          <a:ln/>
        </p:spPr>
      </p:sp>
      <p:sp>
        <p:nvSpPr>
          <p:cNvPr id="90115" name="Rectangle 3">
            <a:extLst>
              <a:ext uri="{FF2B5EF4-FFF2-40B4-BE49-F238E27FC236}">
                <a16:creationId xmlns:a16="http://schemas.microsoft.com/office/drawing/2014/main" id="{5E051B74-8075-EC55-EEF3-124EF59A28B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7">
            <a:extLst>
              <a:ext uri="{FF2B5EF4-FFF2-40B4-BE49-F238E27FC236}">
                <a16:creationId xmlns:a16="http://schemas.microsoft.com/office/drawing/2014/main" id="{16D1803A-883C-57B8-39C8-2A7626898BA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70F92BC2-CACE-4C43-A99B-BEED2872BD93}" type="slidenum">
              <a:rPr lang="en-CA" altLang="en-US" sz="1200">
                <a:latin typeface="Tahoma" panose="020B0604030504040204" pitchFamily="34" charset="0"/>
              </a:rPr>
              <a:pPr/>
              <a:t>52</a:t>
            </a:fld>
            <a:endParaRPr lang="en-CA" altLang="en-US" sz="1200">
              <a:latin typeface="Tahoma" panose="020B0604030504040204" pitchFamily="34" charset="0"/>
            </a:endParaRPr>
          </a:p>
        </p:txBody>
      </p:sp>
      <p:sp>
        <p:nvSpPr>
          <p:cNvPr id="92162" name="Rectangle 2">
            <a:extLst>
              <a:ext uri="{FF2B5EF4-FFF2-40B4-BE49-F238E27FC236}">
                <a16:creationId xmlns:a16="http://schemas.microsoft.com/office/drawing/2014/main" id="{0BCD6900-34F9-EF2B-045E-0ADEC2460A08}"/>
              </a:ext>
            </a:extLst>
          </p:cNvPr>
          <p:cNvSpPr>
            <a:spLocks noGrp="1" noRot="1" noChangeAspect="1" noChangeArrowheads="1" noTextEdit="1"/>
          </p:cNvSpPr>
          <p:nvPr>
            <p:ph type="sldImg"/>
          </p:nvPr>
        </p:nvSpPr>
        <p:spPr>
          <a:ln/>
        </p:spPr>
      </p:sp>
      <p:sp>
        <p:nvSpPr>
          <p:cNvPr id="92163" name="Rectangle 3">
            <a:extLst>
              <a:ext uri="{FF2B5EF4-FFF2-40B4-BE49-F238E27FC236}">
                <a16:creationId xmlns:a16="http://schemas.microsoft.com/office/drawing/2014/main" id="{30DEBA60-2B58-A674-5A1D-4B9E2614015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7">
            <a:extLst>
              <a:ext uri="{FF2B5EF4-FFF2-40B4-BE49-F238E27FC236}">
                <a16:creationId xmlns:a16="http://schemas.microsoft.com/office/drawing/2014/main" id="{A778E43B-C23A-52C0-2168-6F27E654298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F6DEA65-799D-4A80-9933-BDEED991A35A}" type="slidenum">
              <a:rPr lang="en-CA" altLang="en-US" sz="1200">
                <a:latin typeface="Tahoma" panose="020B0604030504040204" pitchFamily="34" charset="0"/>
              </a:rPr>
              <a:pPr/>
              <a:t>54</a:t>
            </a:fld>
            <a:endParaRPr lang="en-CA" altLang="en-US" sz="1200">
              <a:latin typeface="Tahoma" panose="020B0604030504040204" pitchFamily="34" charset="0"/>
            </a:endParaRPr>
          </a:p>
        </p:txBody>
      </p:sp>
      <p:sp>
        <p:nvSpPr>
          <p:cNvPr id="95234" name="Rectangle 2">
            <a:extLst>
              <a:ext uri="{FF2B5EF4-FFF2-40B4-BE49-F238E27FC236}">
                <a16:creationId xmlns:a16="http://schemas.microsoft.com/office/drawing/2014/main" id="{364E62B8-0CB2-A675-CE2C-CD84E21B2706}"/>
              </a:ext>
            </a:extLst>
          </p:cNvPr>
          <p:cNvSpPr>
            <a:spLocks noGrp="1" noRot="1" noChangeAspect="1" noChangeArrowheads="1" noTextEdit="1"/>
          </p:cNvSpPr>
          <p:nvPr>
            <p:ph type="sldImg"/>
          </p:nvPr>
        </p:nvSpPr>
        <p:spPr>
          <a:ln/>
        </p:spPr>
      </p:sp>
      <p:sp>
        <p:nvSpPr>
          <p:cNvPr id="95235" name="Rectangle 3">
            <a:extLst>
              <a:ext uri="{FF2B5EF4-FFF2-40B4-BE49-F238E27FC236}">
                <a16:creationId xmlns:a16="http://schemas.microsoft.com/office/drawing/2014/main" id="{6194DAC6-4B17-90E0-B809-D5E622D7C29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7">
            <a:extLst>
              <a:ext uri="{FF2B5EF4-FFF2-40B4-BE49-F238E27FC236}">
                <a16:creationId xmlns:a16="http://schemas.microsoft.com/office/drawing/2014/main" id="{B88269A5-2DD9-1F0B-8EE9-FDFE5619F00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2EE98E80-185C-4881-A5B9-38C7262493A8}" type="slidenum">
              <a:rPr lang="en-CA" altLang="en-US" sz="1200">
                <a:latin typeface="Tahoma" panose="020B0604030504040204" pitchFamily="34" charset="0"/>
              </a:rPr>
              <a:pPr/>
              <a:t>55</a:t>
            </a:fld>
            <a:endParaRPr lang="en-CA" altLang="en-US" sz="1200">
              <a:latin typeface="Tahoma" panose="020B0604030504040204" pitchFamily="34" charset="0"/>
            </a:endParaRPr>
          </a:p>
        </p:txBody>
      </p:sp>
      <p:sp>
        <p:nvSpPr>
          <p:cNvPr id="97282" name="Rectangle 2">
            <a:extLst>
              <a:ext uri="{FF2B5EF4-FFF2-40B4-BE49-F238E27FC236}">
                <a16:creationId xmlns:a16="http://schemas.microsoft.com/office/drawing/2014/main" id="{DA29918F-32FA-FFA2-7CF4-139447946E12}"/>
              </a:ext>
            </a:extLst>
          </p:cNvPr>
          <p:cNvSpPr>
            <a:spLocks noGrp="1" noRot="1" noChangeAspect="1" noChangeArrowheads="1" noTextEdit="1"/>
          </p:cNvSpPr>
          <p:nvPr>
            <p:ph type="sldImg"/>
          </p:nvPr>
        </p:nvSpPr>
        <p:spPr>
          <a:ln/>
        </p:spPr>
      </p:sp>
      <p:sp>
        <p:nvSpPr>
          <p:cNvPr id="97283" name="Rectangle 3">
            <a:extLst>
              <a:ext uri="{FF2B5EF4-FFF2-40B4-BE49-F238E27FC236}">
                <a16:creationId xmlns:a16="http://schemas.microsoft.com/office/drawing/2014/main" id="{B57140C0-C82E-AB78-0FB5-418ABF8109A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a16="http://schemas.microsoft.com/office/drawing/2014/main" id="{1AF3B167-0E9E-F786-DB1E-A45618DB98E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6AE4A7B-8069-4BF5-97C3-8E50A0AF69A9}" type="slidenum">
              <a:rPr lang="en-CA" altLang="en-US" sz="1200">
                <a:latin typeface="Tahoma" panose="020B0604030504040204" pitchFamily="34" charset="0"/>
              </a:rPr>
              <a:pPr/>
              <a:t>6</a:t>
            </a:fld>
            <a:endParaRPr lang="en-CA" altLang="en-US" sz="1200">
              <a:latin typeface="Tahoma" panose="020B0604030504040204" pitchFamily="34" charset="0"/>
            </a:endParaRPr>
          </a:p>
        </p:txBody>
      </p:sp>
      <p:sp>
        <p:nvSpPr>
          <p:cNvPr id="22530" name="Rectangle 1026">
            <a:extLst>
              <a:ext uri="{FF2B5EF4-FFF2-40B4-BE49-F238E27FC236}">
                <a16:creationId xmlns:a16="http://schemas.microsoft.com/office/drawing/2014/main" id="{75510D54-5A1A-24A8-AC52-06F371477BB8}"/>
              </a:ext>
            </a:extLst>
          </p:cNvPr>
          <p:cNvSpPr>
            <a:spLocks noGrp="1" noRot="1" noChangeAspect="1" noChangeArrowheads="1" noTextEdit="1"/>
          </p:cNvSpPr>
          <p:nvPr>
            <p:ph type="sldImg"/>
          </p:nvPr>
        </p:nvSpPr>
        <p:spPr>
          <a:ln/>
        </p:spPr>
      </p:sp>
      <p:sp>
        <p:nvSpPr>
          <p:cNvPr id="22531" name="Rectangle 1027">
            <a:extLst>
              <a:ext uri="{FF2B5EF4-FFF2-40B4-BE49-F238E27FC236}">
                <a16:creationId xmlns:a16="http://schemas.microsoft.com/office/drawing/2014/main" id="{5E801F2F-1E7C-FC5D-C417-880D7A92DC5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a:extLst>
              <a:ext uri="{FF2B5EF4-FFF2-40B4-BE49-F238E27FC236}">
                <a16:creationId xmlns:a16="http://schemas.microsoft.com/office/drawing/2014/main" id="{148BCE19-4AE0-4CA1-864C-73C528B2BF2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0F1431F-4F16-4E38-9C8B-EE0AECAD839E}" type="slidenum">
              <a:rPr lang="en-CA" altLang="en-US" sz="1200">
                <a:latin typeface="Tahoma" panose="020B0604030504040204" pitchFamily="34" charset="0"/>
              </a:rPr>
              <a:pPr/>
              <a:t>7</a:t>
            </a:fld>
            <a:endParaRPr lang="en-CA" altLang="en-US" sz="1200">
              <a:latin typeface="Tahoma" panose="020B0604030504040204" pitchFamily="34" charset="0"/>
            </a:endParaRPr>
          </a:p>
        </p:txBody>
      </p:sp>
      <p:sp>
        <p:nvSpPr>
          <p:cNvPr id="24578" name="Rectangle 2">
            <a:extLst>
              <a:ext uri="{FF2B5EF4-FFF2-40B4-BE49-F238E27FC236}">
                <a16:creationId xmlns:a16="http://schemas.microsoft.com/office/drawing/2014/main" id="{9E23F7D3-1A7A-4E07-6FC3-886B0FF043A6}"/>
              </a:ext>
            </a:extLst>
          </p:cNvPr>
          <p:cNvSpPr>
            <a:spLocks noGrp="1" noRot="1" noChangeAspect="1" noChangeArrowheads="1" noTextEdit="1"/>
          </p:cNvSpPr>
          <p:nvPr>
            <p:ph type="sldImg"/>
          </p:nvPr>
        </p:nvSpPr>
        <p:spPr>
          <a:ln/>
        </p:spPr>
      </p:sp>
      <p:sp>
        <p:nvSpPr>
          <p:cNvPr id="24579" name="Rectangle 3">
            <a:extLst>
              <a:ext uri="{FF2B5EF4-FFF2-40B4-BE49-F238E27FC236}">
                <a16:creationId xmlns:a16="http://schemas.microsoft.com/office/drawing/2014/main" id="{28F7E98C-57DA-4FD7-4782-57CD037588C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a:extLst>
              <a:ext uri="{FF2B5EF4-FFF2-40B4-BE49-F238E27FC236}">
                <a16:creationId xmlns:a16="http://schemas.microsoft.com/office/drawing/2014/main" id="{20F963C7-A751-CE33-F2AB-D592DBAA6BF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EC52E18A-FFC6-4ABC-914B-8C844BEE5A35}" type="slidenum">
              <a:rPr lang="en-CA" altLang="en-US" sz="1200">
                <a:latin typeface="Tahoma" panose="020B0604030504040204" pitchFamily="34" charset="0"/>
              </a:rPr>
              <a:pPr/>
              <a:t>8</a:t>
            </a:fld>
            <a:endParaRPr lang="en-CA" altLang="en-US" sz="1200">
              <a:latin typeface="Tahoma" panose="020B0604030504040204" pitchFamily="34" charset="0"/>
            </a:endParaRPr>
          </a:p>
        </p:txBody>
      </p:sp>
      <p:sp>
        <p:nvSpPr>
          <p:cNvPr id="26626" name="Rectangle 1026">
            <a:extLst>
              <a:ext uri="{FF2B5EF4-FFF2-40B4-BE49-F238E27FC236}">
                <a16:creationId xmlns:a16="http://schemas.microsoft.com/office/drawing/2014/main" id="{28BB4274-2B4A-0CBF-7889-257C5704D633}"/>
              </a:ext>
            </a:extLst>
          </p:cNvPr>
          <p:cNvSpPr>
            <a:spLocks noGrp="1" noRot="1" noChangeAspect="1" noChangeArrowheads="1" noTextEdit="1"/>
          </p:cNvSpPr>
          <p:nvPr>
            <p:ph type="sldImg"/>
          </p:nvPr>
        </p:nvSpPr>
        <p:spPr>
          <a:ln/>
        </p:spPr>
      </p:sp>
      <p:sp>
        <p:nvSpPr>
          <p:cNvPr id="26627" name="Rectangle 1027">
            <a:extLst>
              <a:ext uri="{FF2B5EF4-FFF2-40B4-BE49-F238E27FC236}">
                <a16:creationId xmlns:a16="http://schemas.microsoft.com/office/drawing/2014/main" id="{C4B68559-DF22-1A1F-7FCC-F2E9B443173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a16="http://schemas.microsoft.com/office/drawing/2014/main" id="{93C6B67A-01AA-4FAF-5F01-6F10C88D05F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850C499-9945-4B7E-B837-D954A0A06D5E}" type="slidenum">
              <a:rPr lang="en-CA" altLang="en-US" sz="1200">
                <a:latin typeface="Tahoma" panose="020B0604030504040204" pitchFamily="34" charset="0"/>
              </a:rPr>
              <a:pPr/>
              <a:t>9</a:t>
            </a:fld>
            <a:endParaRPr lang="en-CA" altLang="en-US" sz="1200">
              <a:latin typeface="Tahoma" panose="020B0604030504040204" pitchFamily="34" charset="0"/>
            </a:endParaRPr>
          </a:p>
        </p:txBody>
      </p:sp>
      <p:sp>
        <p:nvSpPr>
          <p:cNvPr id="28674" name="Rectangle 2">
            <a:extLst>
              <a:ext uri="{FF2B5EF4-FFF2-40B4-BE49-F238E27FC236}">
                <a16:creationId xmlns:a16="http://schemas.microsoft.com/office/drawing/2014/main" id="{00033899-4B94-1F33-C5B4-D922A2A78102}"/>
              </a:ext>
            </a:extLst>
          </p:cNvPr>
          <p:cNvSpPr>
            <a:spLocks noGrp="1" noRot="1" noChangeAspect="1" noChangeArrowheads="1" noTextEdit="1"/>
          </p:cNvSpPr>
          <p:nvPr>
            <p:ph type="sldImg"/>
          </p:nvPr>
        </p:nvSpPr>
        <p:spPr>
          <a:ln/>
        </p:spPr>
      </p:sp>
      <p:sp>
        <p:nvSpPr>
          <p:cNvPr id="28675" name="Rectangle 3">
            <a:extLst>
              <a:ext uri="{FF2B5EF4-FFF2-40B4-BE49-F238E27FC236}">
                <a16:creationId xmlns:a16="http://schemas.microsoft.com/office/drawing/2014/main" id="{53E10CDC-FC67-0D7F-91E9-2B2838F8CFA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a:extLst>
              <a:ext uri="{FF2B5EF4-FFF2-40B4-BE49-F238E27FC236}">
                <a16:creationId xmlns:a16="http://schemas.microsoft.com/office/drawing/2014/main" id="{E5B03911-BD9C-CCB4-6DC5-564F5B07E7F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AF96CEB-EBFA-4A1B-80A4-29A486BFCB02}" type="slidenum">
              <a:rPr lang="en-CA" altLang="en-US" sz="1200">
                <a:latin typeface="Tahoma" panose="020B0604030504040204" pitchFamily="34" charset="0"/>
              </a:rPr>
              <a:pPr/>
              <a:t>10</a:t>
            </a:fld>
            <a:endParaRPr lang="en-CA" altLang="en-US" sz="1200">
              <a:latin typeface="Tahoma" panose="020B0604030504040204" pitchFamily="34" charset="0"/>
            </a:endParaRPr>
          </a:p>
        </p:txBody>
      </p:sp>
      <p:sp>
        <p:nvSpPr>
          <p:cNvPr id="30722" name="Rectangle 1026">
            <a:extLst>
              <a:ext uri="{FF2B5EF4-FFF2-40B4-BE49-F238E27FC236}">
                <a16:creationId xmlns:a16="http://schemas.microsoft.com/office/drawing/2014/main" id="{C8E35ADD-AB2E-461D-45CA-05EF54DFB25D}"/>
              </a:ext>
            </a:extLst>
          </p:cNvPr>
          <p:cNvSpPr>
            <a:spLocks noGrp="1" noRot="1" noChangeAspect="1" noChangeArrowheads="1" noTextEdit="1"/>
          </p:cNvSpPr>
          <p:nvPr>
            <p:ph type="sldImg"/>
          </p:nvPr>
        </p:nvSpPr>
        <p:spPr>
          <a:ln/>
        </p:spPr>
      </p:sp>
      <p:sp>
        <p:nvSpPr>
          <p:cNvPr id="30723" name="Rectangle 1027">
            <a:extLst>
              <a:ext uri="{FF2B5EF4-FFF2-40B4-BE49-F238E27FC236}">
                <a16:creationId xmlns:a16="http://schemas.microsoft.com/office/drawing/2014/main" id="{209073EF-301B-CD8C-E137-1D4F0671AB8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a:extLst>
              <a:ext uri="{FF2B5EF4-FFF2-40B4-BE49-F238E27FC236}">
                <a16:creationId xmlns:a16="http://schemas.microsoft.com/office/drawing/2014/main" id="{E34534AA-10C9-FF47-3BEA-C95CBAA7FC3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0BEBCA37-A64A-4C97-81CF-32CD7F5A297F}" type="slidenum">
              <a:rPr lang="en-CA" altLang="en-US" sz="1200">
                <a:latin typeface="Tahoma" panose="020B0604030504040204" pitchFamily="34" charset="0"/>
              </a:rPr>
              <a:pPr/>
              <a:t>11</a:t>
            </a:fld>
            <a:endParaRPr lang="en-CA" altLang="en-US" sz="1200">
              <a:latin typeface="Tahoma" panose="020B0604030504040204" pitchFamily="34" charset="0"/>
            </a:endParaRPr>
          </a:p>
        </p:txBody>
      </p:sp>
      <p:sp>
        <p:nvSpPr>
          <p:cNvPr id="32770" name="Rectangle 2">
            <a:extLst>
              <a:ext uri="{FF2B5EF4-FFF2-40B4-BE49-F238E27FC236}">
                <a16:creationId xmlns:a16="http://schemas.microsoft.com/office/drawing/2014/main" id="{B4727B5A-F511-AD3B-38CD-38BEEB986064}"/>
              </a:ext>
            </a:extLst>
          </p:cNvPr>
          <p:cNvSpPr>
            <a:spLocks noGrp="1" noRot="1" noChangeAspect="1" noChangeArrowheads="1" noTextEdit="1"/>
          </p:cNvSpPr>
          <p:nvPr>
            <p:ph type="sldImg"/>
          </p:nvPr>
        </p:nvSpPr>
        <p:spPr>
          <a:ln/>
        </p:spPr>
      </p:sp>
      <p:sp>
        <p:nvSpPr>
          <p:cNvPr id="32771" name="Rectangle 3">
            <a:extLst>
              <a:ext uri="{FF2B5EF4-FFF2-40B4-BE49-F238E27FC236}">
                <a16:creationId xmlns:a16="http://schemas.microsoft.com/office/drawing/2014/main" id="{189B85F8-B93B-7F35-0916-59384966973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2" name="Rectangle 44">
            <a:extLst>
              <a:ext uri="{FF2B5EF4-FFF2-40B4-BE49-F238E27FC236}">
                <a16:creationId xmlns:a16="http://schemas.microsoft.com/office/drawing/2014/main" id="{7AB859DC-2DE9-DFC9-F1BE-99288623D6E8}"/>
              </a:ext>
            </a:extLst>
          </p:cNvPr>
          <p:cNvSpPr>
            <a:spLocks noChangeArrowheads="1"/>
          </p:cNvSpPr>
          <p:nvPr/>
        </p:nvSpPr>
        <p:spPr bwMode="auto">
          <a:xfrm>
            <a:off x="8305800" y="0"/>
            <a:ext cx="609600" cy="6858000"/>
          </a:xfrm>
          <a:prstGeom prst="rect">
            <a:avLst/>
          </a:prstGeom>
          <a:gradFill rotWithShape="1">
            <a:gsLst>
              <a:gs pos="0">
                <a:srgbClr val="677228">
                  <a:alpha val="43999"/>
                </a:srgbClr>
              </a:gs>
              <a:gs pos="100000">
                <a:srgbClr val="5A6423"/>
              </a:gs>
            </a:gsLst>
            <a:lin ang="540000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defRPr/>
            </a:pPr>
            <a:endParaRPr lang="en-US" altLang="en-US">
              <a:ea typeface="+mn-ea"/>
            </a:endParaRPr>
          </a:p>
        </p:txBody>
      </p:sp>
      <p:sp>
        <p:nvSpPr>
          <p:cNvPr id="3" name="Rectangle 47">
            <a:extLst>
              <a:ext uri="{FF2B5EF4-FFF2-40B4-BE49-F238E27FC236}">
                <a16:creationId xmlns:a16="http://schemas.microsoft.com/office/drawing/2014/main" id="{E80D7EE9-3BA1-AE03-1F69-FFC685188492}"/>
              </a:ext>
            </a:extLst>
          </p:cNvPr>
          <p:cNvSpPr>
            <a:spLocks noChangeArrowheads="1"/>
          </p:cNvSpPr>
          <p:nvPr userDrawn="1"/>
        </p:nvSpPr>
        <p:spPr bwMode="auto">
          <a:xfrm rot="16200000">
            <a:off x="3500437" y="-985837"/>
            <a:ext cx="2143125" cy="9144000"/>
          </a:xfrm>
          <a:prstGeom prst="rect">
            <a:avLst/>
          </a:prstGeom>
          <a:solidFill>
            <a:srgbClr val="677228">
              <a:alpha val="43921"/>
            </a:srgb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defRPr/>
            </a:pPr>
            <a:endParaRPr lang="en-US" altLang="en-US">
              <a:ea typeface="+mn-ea"/>
            </a:endParaRPr>
          </a:p>
        </p:txBody>
      </p:sp>
      <p:sp>
        <p:nvSpPr>
          <p:cNvPr id="4" name="Rectangle 48">
            <a:extLst>
              <a:ext uri="{FF2B5EF4-FFF2-40B4-BE49-F238E27FC236}">
                <a16:creationId xmlns:a16="http://schemas.microsoft.com/office/drawing/2014/main" id="{110983C3-7120-D1BC-E2B4-A9F15B2D0928}"/>
              </a:ext>
            </a:extLst>
          </p:cNvPr>
          <p:cNvSpPr>
            <a:spLocks noChangeArrowheads="1"/>
          </p:cNvSpPr>
          <p:nvPr userDrawn="1"/>
        </p:nvSpPr>
        <p:spPr bwMode="auto">
          <a:xfrm>
            <a:off x="7315200" y="2438400"/>
            <a:ext cx="1828800" cy="2290763"/>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defRPr/>
            </a:pPr>
            <a:endParaRPr lang="en-US" altLang="en-US">
              <a:ea typeface="+mn-ea"/>
            </a:endParaRPr>
          </a:p>
        </p:txBody>
      </p:sp>
      <p:pic>
        <p:nvPicPr>
          <p:cNvPr id="5" name="Picture 35" descr="awtri_4c UPDATE_color">
            <a:extLst>
              <a:ext uri="{FF2B5EF4-FFF2-40B4-BE49-F238E27FC236}">
                <a16:creationId xmlns:a16="http://schemas.microsoft.com/office/drawing/2014/main" id="{1FDB97DD-5C57-EA37-961C-F86471D82A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5949950"/>
            <a:ext cx="68421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6" descr="elmasri_thumb">
            <a:extLst>
              <a:ext uri="{FF2B5EF4-FFF2-40B4-BE49-F238E27FC236}">
                <a16:creationId xmlns:a16="http://schemas.microsoft.com/office/drawing/2014/main" id="{E392F7FA-A449-5DD3-3E44-39B1FBE1A05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19975" y="2514600"/>
            <a:ext cx="172402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26" name="Rectangle 30" descr="Pink tissue paper"/>
          <p:cNvSpPr>
            <a:spLocks noGrp="1" noChangeArrowheads="1"/>
          </p:cNvSpPr>
          <p:nvPr>
            <p:ph type="ctrTitle" sz="quarter"/>
          </p:nvPr>
        </p:nvSpPr>
        <p:spPr>
          <a:xfrm>
            <a:off x="228600" y="152400"/>
            <a:ext cx="7086600" cy="2286000"/>
          </a:xfrm>
        </p:spPr>
        <p:txBody>
          <a:bodyPr wrap="none" anchor="ctr"/>
          <a:lstStyle>
            <a:lvl1pPr>
              <a:defRPr sz="6600">
                <a:solidFill>
                  <a:srgbClr val="990033"/>
                </a:solidFill>
              </a:defRPr>
            </a:lvl1pPr>
          </a:lstStyle>
          <a:p>
            <a:r>
              <a:rPr lang="en-US"/>
              <a:t>Click to edit Master title style</a:t>
            </a:r>
          </a:p>
        </p:txBody>
      </p:sp>
      <p:sp>
        <p:nvSpPr>
          <p:cNvPr id="4134" name="Rectangle 38" descr="Pink tissue paper"/>
          <p:cNvSpPr>
            <a:spLocks noGrp="1" noChangeArrowheads="1"/>
          </p:cNvSpPr>
          <p:nvPr>
            <p:ph type="subTitle" sz="quarter" idx="1"/>
          </p:nvPr>
        </p:nvSpPr>
        <p:spPr>
          <a:xfrm>
            <a:off x="304800" y="2590800"/>
            <a:ext cx="6629400" cy="1905000"/>
          </a:xfrm>
        </p:spPr>
        <p:txBody>
          <a:bodyPr/>
          <a:lstStyle>
            <a:lvl1pPr marL="0" indent="0">
              <a:buFont typeface="Wingdings" pitchFamily="2" charset="2"/>
              <a:buNone/>
              <a:defRPr sz="3200"/>
            </a:lvl1pPr>
          </a:lstStyle>
          <a:p>
            <a:r>
              <a:rPr lang="en-US"/>
              <a:t>Click to edit Master subtitle style</a:t>
            </a:r>
          </a:p>
        </p:txBody>
      </p:sp>
      <p:sp>
        <p:nvSpPr>
          <p:cNvPr id="7" name="Rectangle 29">
            <a:extLst>
              <a:ext uri="{FF2B5EF4-FFF2-40B4-BE49-F238E27FC236}">
                <a16:creationId xmlns:a16="http://schemas.microsoft.com/office/drawing/2014/main" id="{0527171C-4717-98BE-3FD9-E02E76A3C862}"/>
              </a:ext>
            </a:extLst>
          </p:cNvPr>
          <p:cNvSpPr>
            <a:spLocks noGrp="1" noChangeArrowheads="1"/>
          </p:cNvSpPr>
          <p:nvPr>
            <p:ph type="ftr" sz="quarter" idx="10"/>
          </p:nvPr>
        </p:nvSpPr>
        <p:spPr bwMode="auto">
          <a:xfrm>
            <a:off x="838200" y="6397625"/>
            <a:ext cx="44958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hangingPunct="1">
              <a:defRPr sz="900"/>
            </a:lvl1pPr>
          </a:lstStyle>
          <a:p>
            <a:r>
              <a:rPr lang="en-US" altLang="en-US"/>
              <a:t>Copyright © 2016 Ramez Elmasri and Shamkant B. Navathe</a:t>
            </a:r>
          </a:p>
        </p:txBody>
      </p:sp>
    </p:spTree>
    <p:extLst>
      <p:ext uri="{BB962C8B-B14F-4D97-AF65-F5344CB8AC3E}">
        <p14:creationId xmlns:p14="http://schemas.microsoft.com/office/powerpoint/2010/main" val="418148933"/>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a:extLst>
              <a:ext uri="{FF2B5EF4-FFF2-40B4-BE49-F238E27FC236}">
                <a16:creationId xmlns:a16="http://schemas.microsoft.com/office/drawing/2014/main" id="{B54AA923-B9F9-0D5F-FB0E-ED8A2EC69F95}"/>
              </a:ext>
            </a:extLst>
          </p:cNvPr>
          <p:cNvSpPr>
            <a:spLocks noGrp="1" noChangeArrowheads="1"/>
          </p:cNvSpPr>
          <p:nvPr>
            <p:ph type="sldNum" sz="quarter" idx="10"/>
          </p:nvPr>
        </p:nvSpPr>
        <p:spPr>
          <a:ln/>
        </p:spPr>
        <p:txBody>
          <a:bodyPr/>
          <a:lstStyle>
            <a:lvl1pPr>
              <a:defRPr/>
            </a:lvl1pPr>
          </a:lstStyle>
          <a:p>
            <a:r>
              <a:rPr lang="en-US" altLang="en-US"/>
              <a:t>Slide 4- </a:t>
            </a:r>
            <a:fld id="{58A71C12-281D-4145-BB75-8136066A71A1}" type="slidenum">
              <a:rPr lang="en-US" altLang="en-US"/>
              <a:pPr/>
              <a:t>‹#›</a:t>
            </a:fld>
            <a:endParaRPr lang="en-CA" altLang="en-US"/>
          </a:p>
        </p:txBody>
      </p:sp>
    </p:spTree>
    <p:extLst>
      <p:ext uri="{BB962C8B-B14F-4D97-AF65-F5344CB8AC3E}">
        <p14:creationId xmlns:p14="http://schemas.microsoft.com/office/powerpoint/2010/main" val="21631940"/>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7950" y="303213"/>
            <a:ext cx="2076450" cy="58689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303213"/>
            <a:ext cx="6076950" cy="58689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a:extLst>
              <a:ext uri="{FF2B5EF4-FFF2-40B4-BE49-F238E27FC236}">
                <a16:creationId xmlns:a16="http://schemas.microsoft.com/office/drawing/2014/main" id="{21E14861-F1CC-70BB-12C4-A5FE1D2143EA}"/>
              </a:ext>
            </a:extLst>
          </p:cNvPr>
          <p:cNvSpPr>
            <a:spLocks noGrp="1" noChangeArrowheads="1"/>
          </p:cNvSpPr>
          <p:nvPr>
            <p:ph type="sldNum" sz="quarter" idx="10"/>
          </p:nvPr>
        </p:nvSpPr>
        <p:spPr>
          <a:ln/>
        </p:spPr>
        <p:txBody>
          <a:bodyPr/>
          <a:lstStyle>
            <a:lvl1pPr>
              <a:defRPr/>
            </a:lvl1pPr>
          </a:lstStyle>
          <a:p>
            <a:r>
              <a:rPr lang="en-US" altLang="en-US"/>
              <a:t>Slide 4- </a:t>
            </a:r>
            <a:fld id="{F02E3F3F-2A87-4778-9082-4225E0892ADB}" type="slidenum">
              <a:rPr lang="en-US" altLang="en-US"/>
              <a:pPr/>
              <a:t>‹#›</a:t>
            </a:fld>
            <a:endParaRPr lang="en-CA" altLang="en-US"/>
          </a:p>
        </p:txBody>
      </p:sp>
    </p:spTree>
    <p:extLst>
      <p:ext uri="{BB962C8B-B14F-4D97-AF65-F5344CB8AC3E}">
        <p14:creationId xmlns:p14="http://schemas.microsoft.com/office/powerpoint/2010/main" val="443408558"/>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a:extLst>
              <a:ext uri="{FF2B5EF4-FFF2-40B4-BE49-F238E27FC236}">
                <a16:creationId xmlns:a16="http://schemas.microsoft.com/office/drawing/2014/main" id="{3DE242A0-813A-2E30-9048-1A67A8DABB5F}"/>
              </a:ext>
            </a:extLst>
          </p:cNvPr>
          <p:cNvSpPr>
            <a:spLocks noGrp="1" noChangeArrowheads="1"/>
          </p:cNvSpPr>
          <p:nvPr>
            <p:ph type="sldNum" sz="quarter" idx="10"/>
          </p:nvPr>
        </p:nvSpPr>
        <p:spPr>
          <a:ln/>
        </p:spPr>
        <p:txBody>
          <a:bodyPr/>
          <a:lstStyle>
            <a:lvl1pPr>
              <a:defRPr/>
            </a:lvl1pPr>
          </a:lstStyle>
          <a:p>
            <a:r>
              <a:rPr lang="en-US" altLang="en-US"/>
              <a:t>Slide 4- </a:t>
            </a:r>
            <a:fld id="{C7430FC3-762C-4EFF-B03F-DC3BE5DA1ADD}" type="slidenum">
              <a:rPr lang="en-US" altLang="en-US"/>
              <a:pPr/>
              <a:t>‹#›</a:t>
            </a:fld>
            <a:endParaRPr lang="en-CA" altLang="en-US"/>
          </a:p>
        </p:txBody>
      </p:sp>
    </p:spTree>
    <p:extLst>
      <p:ext uri="{BB962C8B-B14F-4D97-AF65-F5344CB8AC3E}">
        <p14:creationId xmlns:p14="http://schemas.microsoft.com/office/powerpoint/2010/main" val="720807032"/>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3">
            <a:extLst>
              <a:ext uri="{FF2B5EF4-FFF2-40B4-BE49-F238E27FC236}">
                <a16:creationId xmlns:a16="http://schemas.microsoft.com/office/drawing/2014/main" id="{EB7FA469-05E9-AAED-4EEF-A0BE645D540B}"/>
              </a:ext>
            </a:extLst>
          </p:cNvPr>
          <p:cNvSpPr>
            <a:spLocks noGrp="1" noChangeArrowheads="1"/>
          </p:cNvSpPr>
          <p:nvPr>
            <p:ph type="sldNum" sz="quarter" idx="10"/>
          </p:nvPr>
        </p:nvSpPr>
        <p:spPr>
          <a:ln/>
        </p:spPr>
        <p:txBody>
          <a:bodyPr/>
          <a:lstStyle>
            <a:lvl1pPr>
              <a:defRPr/>
            </a:lvl1pPr>
          </a:lstStyle>
          <a:p>
            <a:r>
              <a:rPr lang="en-US" altLang="en-US"/>
              <a:t>Slide 4- </a:t>
            </a:r>
            <a:fld id="{21013167-A7B3-4109-807F-A9223E436E84}" type="slidenum">
              <a:rPr lang="en-US" altLang="en-US"/>
              <a:pPr/>
              <a:t>‹#›</a:t>
            </a:fld>
            <a:endParaRPr lang="en-CA" altLang="en-US"/>
          </a:p>
        </p:txBody>
      </p:sp>
    </p:spTree>
    <p:extLst>
      <p:ext uri="{BB962C8B-B14F-4D97-AF65-F5344CB8AC3E}">
        <p14:creationId xmlns:p14="http://schemas.microsoft.com/office/powerpoint/2010/main" val="476019501"/>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39713" y="1600200"/>
            <a:ext cx="407035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62463" y="1600200"/>
            <a:ext cx="4071937"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3">
            <a:extLst>
              <a:ext uri="{FF2B5EF4-FFF2-40B4-BE49-F238E27FC236}">
                <a16:creationId xmlns:a16="http://schemas.microsoft.com/office/drawing/2014/main" id="{B19A7B07-F296-81DC-577B-3D0339503DC3}"/>
              </a:ext>
            </a:extLst>
          </p:cNvPr>
          <p:cNvSpPr>
            <a:spLocks noGrp="1" noChangeArrowheads="1"/>
          </p:cNvSpPr>
          <p:nvPr>
            <p:ph type="sldNum" sz="quarter" idx="10"/>
          </p:nvPr>
        </p:nvSpPr>
        <p:spPr>
          <a:ln/>
        </p:spPr>
        <p:txBody>
          <a:bodyPr/>
          <a:lstStyle>
            <a:lvl1pPr>
              <a:defRPr/>
            </a:lvl1pPr>
          </a:lstStyle>
          <a:p>
            <a:r>
              <a:rPr lang="en-US" altLang="en-US"/>
              <a:t>Slide 4- </a:t>
            </a:r>
            <a:fld id="{FC0926A7-E488-41C7-B5FC-21E0FD421EAA}" type="slidenum">
              <a:rPr lang="en-US" altLang="en-US"/>
              <a:pPr/>
              <a:t>‹#›</a:t>
            </a:fld>
            <a:endParaRPr lang="en-CA" altLang="en-US"/>
          </a:p>
        </p:txBody>
      </p:sp>
    </p:spTree>
    <p:extLst>
      <p:ext uri="{BB962C8B-B14F-4D97-AF65-F5344CB8AC3E}">
        <p14:creationId xmlns:p14="http://schemas.microsoft.com/office/powerpoint/2010/main" val="1874346572"/>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3">
            <a:extLst>
              <a:ext uri="{FF2B5EF4-FFF2-40B4-BE49-F238E27FC236}">
                <a16:creationId xmlns:a16="http://schemas.microsoft.com/office/drawing/2014/main" id="{B2236D77-D742-C80F-0E89-45E8493E9BA0}"/>
              </a:ext>
            </a:extLst>
          </p:cNvPr>
          <p:cNvSpPr>
            <a:spLocks noGrp="1" noChangeArrowheads="1"/>
          </p:cNvSpPr>
          <p:nvPr>
            <p:ph type="sldNum" sz="quarter" idx="10"/>
          </p:nvPr>
        </p:nvSpPr>
        <p:spPr>
          <a:ln/>
        </p:spPr>
        <p:txBody>
          <a:bodyPr/>
          <a:lstStyle>
            <a:lvl1pPr>
              <a:defRPr/>
            </a:lvl1pPr>
          </a:lstStyle>
          <a:p>
            <a:r>
              <a:rPr lang="en-US" altLang="en-US"/>
              <a:t>Slide 4- </a:t>
            </a:r>
            <a:fld id="{A5791733-0D6D-4B32-A15A-868028F0618E}" type="slidenum">
              <a:rPr lang="en-US" altLang="en-US"/>
              <a:pPr/>
              <a:t>‹#›</a:t>
            </a:fld>
            <a:endParaRPr lang="en-CA" altLang="en-US"/>
          </a:p>
        </p:txBody>
      </p:sp>
    </p:spTree>
    <p:extLst>
      <p:ext uri="{BB962C8B-B14F-4D97-AF65-F5344CB8AC3E}">
        <p14:creationId xmlns:p14="http://schemas.microsoft.com/office/powerpoint/2010/main" val="4129164420"/>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3">
            <a:extLst>
              <a:ext uri="{FF2B5EF4-FFF2-40B4-BE49-F238E27FC236}">
                <a16:creationId xmlns:a16="http://schemas.microsoft.com/office/drawing/2014/main" id="{650934A3-5F4D-E35C-7CA7-97C918496975}"/>
              </a:ext>
            </a:extLst>
          </p:cNvPr>
          <p:cNvSpPr>
            <a:spLocks noGrp="1" noChangeArrowheads="1"/>
          </p:cNvSpPr>
          <p:nvPr>
            <p:ph type="sldNum" sz="quarter" idx="10"/>
          </p:nvPr>
        </p:nvSpPr>
        <p:spPr>
          <a:ln/>
        </p:spPr>
        <p:txBody>
          <a:bodyPr/>
          <a:lstStyle>
            <a:lvl1pPr>
              <a:defRPr/>
            </a:lvl1pPr>
          </a:lstStyle>
          <a:p>
            <a:r>
              <a:rPr lang="en-US" altLang="en-US"/>
              <a:t>Slide 4- </a:t>
            </a:r>
            <a:fld id="{9C2430E4-565D-4762-BF40-4DBEC1BB993F}" type="slidenum">
              <a:rPr lang="en-US" altLang="en-US"/>
              <a:pPr/>
              <a:t>‹#›</a:t>
            </a:fld>
            <a:endParaRPr lang="en-CA" altLang="en-US"/>
          </a:p>
        </p:txBody>
      </p:sp>
    </p:spTree>
    <p:extLst>
      <p:ext uri="{BB962C8B-B14F-4D97-AF65-F5344CB8AC3E}">
        <p14:creationId xmlns:p14="http://schemas.microsoft.com/office/powerpoint/2010/main" val="2374916978"/>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3">
            <a:extLst>
              <a:ext uri="{FF2B5EF4-FFF2-40B4-BE49-F238E27FC236}">
                <a16:creationId xmlns:a16="http://schemas.microsoft.com/office/drawing/2014/main" id="{0722C521-6336-D1B1-58AF-0297AD9296D9}"/>
              </a:ext>
            </a:extLst>
          </p:cNvPr>
          <p:cNvSpPr>
            <a:spLocks noGrp="1" noChangeArrowheads="1"/>
          </p:cNvSpPr>
          <p:nvPr>
            <p:ph type="sldNum" sz="quarter" idx="10"/>
          </p:nvPr>
        </p:nvSpPr>
        <p:spPr>
          <a:ln/>
        </p:spPr>
        <p:txBody>
          <a:bodyPr/>
          <a:lstStyle>
            <a:lvl1pPr>
              <a:defRPr/>
            </a:lvl1pPr>
          </a:lstStyle>
          <a:p>
            <a:r>
              <a:rPr lang="en-US" altLang="en-US"/>
              <a:t>Slide 4- </a:t>
            </a:r>
            <a:fld id="{1E0227D8-545E-4C4F-9A42-3F3529ADFEA4}" type="slidenum">
              <a:rPr lang="en-US" altLang="en-US"/>
              <a:pPr/>
              <a:t>‹#›</a:t>
            </a:fld>
            <a:endParaRPr lang="en-CA" altLang="en-US"/>
          </a:p>
        </p:txBody>
      </p:sp>
    </p:spTree>
    <p:extLst>
      <p:ext uri="{BB962C8B-B14F-4D97-AF65-F5344CB8AC3E}">
        <p14:creationId xmlns:p14="http://schemas.microsoft.com/office/powerpoint/2010/main" val="3725007137"/>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3">
            <a:extLst>
              <a:ext uri="{FF2B5EF4-FFF2-40B4-BE49-F238E27FC236}">
                <a16:creationId xmlns:a16="http://schemas.microsoft.com/office/drawing/2014/main" id="{0F7A0292-6AAF-9276-C011-F5C5FB92C3E7}"/>
              </a:ext>
            </a:extLst>
          </p:cNvPr>
          <p:cNvSpPr>
            <a:spLocks noGrp="1" noChangeArrowheads="1"/>
          </p:cNvSpPr>
          <p:nvPr>
            <p:ph type="sldNum" sz="quarter" idx="10"/>
          </p:nvPr>
        </p:nvSpPr>
        <p:spPr>
          <a:ln/>
        </p:spPr>
        <p:txBody>
          <a:bodyPr/>
          <a:lstStyle>
            <a:lvl1pPr>
              <a:defRPr/>
            </a:lvl1pPr>
          </a:lstStyle>
          <a:p>
            <a:r>
              <a:rPr lang="en-US" altLang="en-US"/>
              <a:t>Slide 4- </a:t>
            </a:r>
            <a:fld id="{A92E6F90-18F7-4F97-B542-DF4C58E85D08}" type="slidenum">
              <a:rPr lang="en-US" altLang="en-US"/>
              <a:pPr/>
              <a:t>‹#›</a:t>
            </a:fld>
            <a:endParaRPr lang="en-CA" altLang="en-US"/>
          </a:p>
        </p:txBody>
      </p:sp>
    </p:spTree>
    <p:extLst>
      <p:ext uri="{BB962C8B-B14F-4D97-AF65-F5344CB8AC3E}">
        <p14:creationId xmlns:p14="http://schemas.microsoft.com/office/powerpoint/2010/main" val="1534139827"/>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3">
            <a:extLst>
              <a:ext uri="{FF2B5EF4-FFF2-40B4-BE49-F238E27FC236}">
                <a16:creationId xmlns:a16="http://schemas.microsoft.com/office/drawing/2014/main" id="{18AF0520-E6A7-CE7F-593F-B740D701311E}"/>
              </a:ext>
            </a:extLst>
          </p:cNvPr>
          <p:cNvSpPr>
            <a:spLocks noGrp="1" noChangeArrowheads="1"/>
          </p:cNvSpPr>
          <p:nvPr>
            <p:ph type="sldNum" sz="quarter" idx="10"/>
          </p:nvPr>
        </p:nvSpPr>
        <p:spPr>
          <a:ln/>
        </p:spPr>
        <p:txBody>
          <a:bodyPr/>
          <a:lstStyle>
            <a:lvl1pPr>
              <a:defRPr/>
            </a:lvl1pPr>
          </a:lstStyle>
          <a:p>
            <a:r>
              <a:rPr lang="en-US" altLang="en-US"/>
              <a:t>Slide 4- </a:t>
            </a:r>
            <a:fld id="{170E069B-8BD2-4D6D-9821-30674216522F}" type="slidenum">
              <a:rPr lang="en-US" altLang="en-US"/>
              <a:pPr/>
              <a:t>‹#›</a:t>
            </a:fld>
            <a:endParaRPr lang="en-CA" altLang="en-US"/>
          </a:p>
        </p:txBody>
      </p:sp>
    </p:spTree>
    <p:extLst>
      <p:ext uri="{BB962C8B-B14F-4D97-AF65-F5344CB8AC3E}">
        <p14:creationId xmlns:p14="http://schemas.microsoft.com/office/powerpoint/2010/main" val="2626957867"/>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45">
            <a:extLst>
              <a:ext uri="{FF2B5EF4-FFF2-40B4-BE49-F238E27FC236}">
                <a16:creationId xmlns:a16="http://schemas.microsoft.com/office/drawing/2014/main" id="{90C9D451-54A2-0F25-9CE0-842000671A2F}"/>
              </a:ext>
            </a:extLst>
          </p:cNvPr>
          <p:cNvGrpSpPr>
            <a:grpSpLocks/>
          </p:cNvGrpSpPr>
          <p:nvPr userDrawn="1"/>
        </p:nvGrpSpPr>
        <p:grpSpPr bwMode="auto">
          <a:xfrm>
            <a:off x="8936038" y="1449388"/>
            <a:ext cx="207962" cy="5408612"/>
            <a:chOff x="5606" y="889"/>
            <a:chExt cx="154" cy="3431"/>
          </a:xfrm>
        </p:grpSpPr>
        <p:sp>
          <p:nvSpPr>
            <p:cNvPr id="1032" name="Rectangle 38">
              <a:extLst>
                <a:ext uri="{FF2B5EF4-FFF2-40B4-BE49-F238E27FC236}">
                  <a16:creationId xmlns:a16="http://schemas.microsoft.com/office/drawing/2014/main" id="{B18F5F48-51A5-025C-16BD-E810550E48E1}"/>
                </a:ext>
              </a:extLst>
            </p:cNvPr>
            <p:cNvSpPr>
              <a:spLocks noChangeArrowheads="1"/>
            </p:cNvSpPr>
            <p:nvPr userDrawn="1"/>
          </p:nvSpPr>
          <p:spPr bwMode="gray">
            <a:xfrm flipH="1">
              <a:off x="5685" y="889"/>
              <a:ext cx="75" cy="3431"/>
            </a:xfrm>
            <a:prstGeom prst="rect">
              <a:avLst/>
            </a:prstGeom>
            <a:solidFill>
              <a:srgbClr val="677228"/>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endParaRPr kumimoji="1" lang="en-US" altLang="en-US" sz="3200">
                <a:latin typeface="Tahoma" panose="020B0604030504040204" pitchFamily="34" charset="0"/>
                <a:ea typeface="+mn-ea"/>
              </a:endParaRPr>
            </a:p>
          </p:txBody>
        </p:sp>
        <p:grpSp>
          <p:nvGrpSpPr>
            <p:cNvPr id="1033" name="Group 44">
              <a:extLst>
                <a:ext uri="{FF2B5EF4-FFF2-40B4-BE49-F238E27FC236}">
                  <a16:creationId xmlns:a16="http://schemas.microsoft.com/office/drawing/2014/main" id="{84D002E0-79E2-5F81-1B8D-A9E2B4B58B72}"/>
                </a:ext>
              </a:extLst>
            </p:cNvPr>
            <p:cNvGrpSpPr>
              <a:grpSpLocks/>
            </p:cNvGrpSpPr>
            <p:nvPr userDrawn="1"/>
          </p:nvGrpSpPr>
          <p:grpSpPr bwMode="auto">
            <a:xfrm>
              <a:off x="5606" y="889"/>
              <a:ext cx="106" cy="3431"/>
              <a:chOff x="5606" y="889"/>
              <a:chExt cx="106" cy="3431"/>
            </a:xfrm>
          </p:grpSpPr>
          <p:sp>
            <p:nvSpPr>
              <p:cNvPr id="1034" name="Rectangle 43">
                <a:extLst>
                  <a:ext uri="{FF2B5EF4-FFF2-40B4-BE49-F238E27FC236}">
                    <a16:creationId xmlns:a16="http://schemas.microsoft.com/office/drawing/2014/main" id="{943C73D2-DD22-6EC7-3EAA-D487490DF6CE}"/>
                  </a:ext>
                </a:extLst>
              </p:cNvPr>
              <p:cNvSpPr>
                <a:spLocks noChangeArrowheads="1"/>
              </p:cNvSpPr>
              <p:nvPr userDrawn="1"/>
            </p:nvSpPr>
            <p:spPr bwMode="gray">
              <a:xfrm rot="10800000" flipH="1">
                <a:off x="5606" y="889"/>
                <a:ext cx="58" cy="3431"/>
              </a:xfrm>
              <a:prstGeom prst="rect">
                <a:avLst/>
              </a:prstGeom>
              <a:solidFill>
                <a:schemeClr val="tx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rot="10800000"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endParaRPr kumimoji="1" lang="en-US" altLang="en-US" sz="3200">
                  <a:latin typeface="Tahoma" panose="020B0604030504040204" pitchFamily="34" charset="0"/>
                  <a:ea typeface="+mn-ea"/>
                </a:endParaRPr>
              </a:p>
            </p:txBody>
          </p:sp>
          <p:sp>
            <p:nvSpPr>
              <p:cNvPr id="1035" name="Rectangle 32">
                <a:extLst>
                  <a:ext uri="{FF2B5EF4-FFF2-40B4-BE49-F238E27FC236}">
                    <a16:creationId xmlns:a16="http://schemas.microsoft.com/office/drawing/2014/main" id="{00C9081E-001E-1682-2637-46A82BB4CF1D}"/>
                  </a:ext>
                </a:extLst>
              </p:cNvPr>
              <p:cNvSpPr>
                <a:spLocks noChangeArrowheads="1"/>
              </p:cNvSpPr>
              <p:nvPr userDrawn="1"/>
            </p:nvSpPr>
            <p:spPr bwMode="gray">
              <a:xfrm rot="10800000" flipH="1">
                <a:off x="5654" y="889"/>
                <a:ext cx="58" cy="3431"/>
              </a:xfrm>
              <a:prstGeom prst="rect">
                <a:avLst/>
              </a:prstGeom>
              <a:solidFill>
                <a:srgbClr val="990033"/>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rot="10800000"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endParaRPr kumimoji="1" lang="en-US" altLang="en-US" sz="3200">
                  <a:latin typeface="Tahoma" panose="020B0604030504040204" pitchFamily="34" charset="0"/>
                  <a:ea typeface="+mn-ea"/>
                </a:endParaRPr>
              </a:p>
            </p:txBody>
          </p:sp>
        </p:grpSp>
      </p:grpSp>
      <p:sp>
        <p:nvSpPr>
          <p:cNvPr id="1027" name="Rectangle 37">
            <a:extLst>
              <a:ext uri="{FF2B5EF4-FFF2-40B4-BE49-F238E27FC236}">
                <a16:creationId xmlns:a16="http://schemas.microsoft.com/office/drawing/2014/main" id="{64763A34-D007-7E64-DE1A-B25BF32E01C3}"/>
              </a:ext>
            </a:extLst>
          </p:cNvPr>
          <p:cNvSpPr>
            <a:spLocks noChangeArrowheads="1"/>
          </p:cNvSpPr>
          <p:nvPr userDrawn="1"/>
        </p:nvSpPr>
        <p:spPr bwMode="gray">
          <a:xfrm rot="-5400000">
            <a:off x="3845719" y="-3845719"/>
            <a:ext cx="1449388" cy="9140825"/>
          </a:xfrm>
          <a:prstGeom prst="rect">
            <a:avLst/>
          </a:prstGeom>
          <a:solidFill>
            <a:srgbClr val="677228">
              <a:alpha val="36078"/>
            </a:srgb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eaVert"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endParaRPr kumimoji="1" lang="en-US" altLang="en-US" sz="3200">
              <a:latin typeface="Tahoma" panose="020B0604030504040204" pitchFamily="34" charset="0"/>
              <a:ea typeface="+mn-ea"/>
            </a:endParaRPr>
          </a:p>
        </p:txBody>
      </p:sp>
      <p:sp>
        <p:nvSpPr>
          <p:cNvPr id="1028" name="Rectangle 9">
            <a:extLst>
              <a:ext uri="{FF2B5EF4-FFF2-40B4-BE49-F238E27FC236}">
                <a16:creationId xmlns:a16="http://schemas.microsoft.com/office/drawing/2014/main" id="{28CA9FEB-D1C1-E50E-DBC9-177A3E6BB9C9}"/>
              </a:ext>
            </a:extLst>
          </p:cNvPr>
          <p:cNvSpPr>
            <a:spLocks noGrp="1" noChangeArrowheads="1"/>
          </p:cNvSpPr>
          <p:nvPr>
            <p:ph type="title"/>
          </p:nvPr>
        </p:nvSpPr>
        <p:spPr bwMode="auto">
          <a:xfrm>
            <a:off x="228600" y="303213"/>
            <a:ext cx="7796213" cy="99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3085" name="Rectangle 13">
            <a:extLst>
              <a:ext uri="{FF2B5EF4-FFF2-40B4-BE49-F238E27FC236}">
                <a16:creationId xmlns:a16="http://schemas.microsoft.com/office/drawing/2014/main" id="{A06AA1C5-5D02-4B91-F6D8-B51D5F2A09D2}"/>
              </a:ext>
            </a:extLst>
          </p:cNvPr>
          <p:cNvSpPr>
            <a:spLocks noGrp="1" noChangeArrowheads="1"/>
          </p:cNvSpPr>
          <p:nvPr>
            <p:ph type="sldNum" sz="quarter" idx="4"/>
          </p:nvPr>
        </p:nvSpPr>
        <p:spPr bwMode="auto">
          <a:xfrm>
            <a:off x="693420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b="1">
                <a:solidFill>
                  <a:srgbClr val="990033"/>
                </a:solidFill>
              </a:defRPr>
            </a:lvl1pPr>
          </a:lstStyle>
          <a:p>
            <a:r>
              <a:rPr lang="en-US" altLang="en-US"/>
              <a:t>Slide 4- </a:t>
            </a:r>
            <a:fld id="{C30D678C-B380-41AE-AAF7-D3C2E2A98B79}" type="slidenum">
              <a:rPr lang="en-US" altLang="en-US"/>
              <a:pPr/>
              <a:t>‹#›</a:t>
            </a:fld>
            <a:endParaRPr lang="en-CA" altLang="en-US"/>
          </a:p>
        </p:txBody>
      </p:sp>
      <p:sp>
        <p:nvSpPr>
          <p:cNvPr id="1030" name="Rectangle 21">
            <a:extLst>
              <a:ext uri="{FF2B5EF4-FFF2-40B4-BE49-F238E27FC236}">
                <a16:creationId xmlns:a16="http://schemas.microsoft.com/office/drawing/2014/main" id="{2300F682-2F1A-6D93-4668-AB8931B34573}"/>
              </a:ext>
            </a:extLst>
          </p:cNvPr>
          <p:cNvSpPr>
            <a:spLocks noGrp="1" noChangeArrowheads="1"/>
          </p:cNvSpPr>
          <p:nvPr>
            <p:ph type="body" idx="1"/>
          </p:nvPr>
        </p:nvSpPr>
        <p:spPr bwMode="auto">
          <a:xfrm>
            <a:off x="239713" y="1600200"/>
            <a:ext cx="8294687"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1" name="Rectangle 30">
            <a:extLst>
              <a:ext uri="{FF2B5EF4-FFF2-40B4-BE49-F238E27FC236}">
                <a16:creationId xmlns:a16="http://schemas.microsoft.com/office/drawing/2014/main" id="{32892E26-CDC4-6E2B-4AF4-7901A3FB6A6E}"/>
              </a:ext>
            </a:extLst>
          </p:cNvPr>
          <p:cNvSpPr>
            <a:spLocks noChangeArrowheads="1"/>
          </p:cNvSpPr>
          <p:nvPr/>
        </p:nvSpPr>
        <p:spPr bwMode="auto">
          <a:xfrm>
            <a:off x="838200" y="6397625"/>
            <a:ext cx="449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900"/>
              <a:t>Copyright © 2016 Ramez Elmasri and Shamkant B. Navathe</a:t>
            </a:r>
          </a:p>
        </p:txBody>
      </p:sp>
    </p:spTree>
  </p:cSld>
  <p:clrMap bg1="lt1" tx1="dk1" bg2="lt2" tx2="dk2" accent1="accent1" accent2="accent2" accent3="accent3" accent4="accent4" accent5="accent5" accent6="accent6" hlink="hlink" folHlink="folHlink"/>
  <p:sldLayoutIdLst>
    <p:sldLayoutId id="2147483744"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ransition spd="med"/>
  <p:hf hdr="0" ftr="0" dt="0"/>
  <p:txStyles>
    <p:titleStyle>
      <a:lvl1pPr algn="l" rtl="0" eaLnBrk="0" fontAlgn="base" hangingPunct="0">
        <a:spcBef>
          <a:spcPct val="0"/>
        </a:spcBef>
        <a:spcAft>
          <a:spcPct val="0"/>
        </a:spcAft>
        <a:defRPr sz="3600">
          <a:solidFill>
            <a:srgbClr val="800000"/>
          </a:solidFill>
          <a:latin typeface="+mj-lt"/>
          <a:ea typeface="MS PGothic" panose="020B0600070205080204" pitchFamily="34" charset="-128"/>
          <a:cs typeface="+mj-cs"/>
        </a:defRPr>
      </a:lvl1pPr>
      <a:lvl2pPr algn="l" rtl="0" eaLnBrk="0" fontAlgn="base" hangingPunct="0">
        <a:spcBef>
          <a:spcPct val="0"/>
        </a:spcBef>
        <a:spcAft>
          <a:spcPct val="0"/>
        </a:spcAft>
        <a:defRPr sz="3600">
          <a:solidFill>
            <a:srgbClr val="800000"/>
          </a:solidFill>
          <a:latin typeface="Arial" charset="0"/>
          <a:ea typeface="MS PGothic" panose="020B0600070205080204" pitchFamily="34" charset="-128"/>
        </a:defRPr>
      </a:lvl2pPr>
      <a:lvl3pPr algn="l" rtl="0" eaLnBrk="0" fontAlgn="base" hangingPunct="0">
        <a:spcBef>
          <a:spcPct val="0"/>
        </a:spcBef>
        <a:spcAft>
          <a:spcPct val="0"/>
        </a:spcAft>
        <a:defRPr sz="3600">
          <a:solidFill>
            <a:srgbClr val="800000"/>
          </a:solidFill>
          <a:latin typeface="Arial" charset="0"/>
          <a:ea typeface="MS PGothic" panose="020B0600070205080204" pitchFamily="34" charset="-128"/>
        </a:defRPr>
      </a:lvl3pPr>
      <a:lvl4pPr algn="l" rtl="0" eaLnBrk="0" fontAlgn="base" hangingPunct="0">
        <a:spcBef>
          <a:spcPct val="0"/>
        </a:spcBef>
        <a:spcAft>
          <a:spcPct val="0"/>
        </a:spcAft>
        <a:defRPr sz="3600">
          <a:solidFill>
            <a:srgbClr val="800000"/>
          </a:solidFill>
          <a:latin typeface="Arial" charset="0"/>
          <a:ea typeface="MS PGothic" panose="020B0600070205080204" pitchFamily="34" charset="-128"/>
        </a:defRPr>
      </a:lvl4pPr>
      <a:lvl5pPr algn="l" rtl="0" eaLnBrk="0" fontAlgn="base" hangingPunct="0">
        <a:spcBef>
          <a:spcPct val="0"/>
        </a:spcBef>
        <a:spcAft>
          <a:spcPct val="0"/>
        </a:spcAft>
        <a:defRPr sz="3600">
          <a:solidFill>
            <a:srgbClr val="800000"/>
          </a:solidFill>
          <a:latin typeface="Arial" charset="0"/>
          <a:ea typeface="MS PGothic" panose="020B0600070205080204" pitchFamily="34" charset="-128"/>
        </a:defRPr>
      </a:lvl5pPr>
      <a:lvl6pPr marL="457200" algn="l" rtl="0" fontAlgn="base">
        <a:spcBef>
          <a:spcPct val="0"/>
        </a:spcBef>
        <a:spcAft>
          <a:spcPct val="0"/>
        </a:spcAft>
        <a:defRPr sz="3600">
          <a:solidFill>
            <a:srgbClr val="800000"/>
          </a:solidFill>
          <a:latin typeface="Arial" charset="0"/>
        </a:defRPr>
      </a:lvl6pPr>
      <a:lvl7pPr marL="914400" algn="l" rtl="0" fontAlgn="base">
        <a:spcBef>
          <a:spcPct val="0"/>
        </a:spcBef>
        <a:spcAft>
          <a:spcPct val="0"/>
        </a:spcAft>
        <a:defRPr sz="3600">
          <a:solidFill>
            <a:srgbClr val="800000"/>
          </a:solidFill>
          <a:latin typeface="Arial" charset="0"/>
        </a:defRPr>
      </a:lvl7pPr>
      <a:lvl8pPr marL="1371600" algn="l" rtl="0" fontAlgn="base">
        <a:spcBef>
          <a:spcPct val="0"/>
        </a:spcBef>
        <a:spcAft>
          <a:spcPct val="0"/>
        </a:spcAft>
        <a:defRPr sz="3600">
          <a:solidFill>
            <a:srgbClr val="800000"/>
          </a:solidFill>
          <a:latin typeface="Arial" charset="0"/>
        </a:defRPr>
      </a:lvl8pPr>
      <a:lvl9pPr marL="1828800" algn="l" rtl="0" fontAlgn="base">
        <a:spcBef>
          <a:spcPct val="0"/>
        </a:spcBef>
        <a:spcAft>
          <a:spcPct val="0"/>
        </a:spcAft>
        <a:defRPr sz="3600">
          <a:solidFill>
            <a:srgbClr val="800000"/>
          </a:solidFill>
          <a:latin typeface="Arial" charset="0"/>
        </a:defRPr>
      </a:lvl9pPr>
    </p:titleStyle>
    <p:bodyStyle>
      <a:lvl1pPr marL="342900" indent="-342900" algn="l" rtl="0" eaLnBrk="0" fontAlgn="base" hangingPunct="0">
        <a:spcBef>
          <a:spcPct val="20000"/>
        </a:spcBef>
        <a:spcAft>
          <a:spcPct val="0"/>
        </a:spcAft>
        <a:buClr>
          <a:srgbClr val="990033"/>
        </a:buClr>
        <a:buSzPct val="60000"/>
        <a:buFont typeface="Wingdings" panose="05000000000000000000" pitchFamily="2" charset="2"/>
        <a:buChar char="n"/>
        <a:defRPr sz="2800">
          <a:solidFill>
            <a:schemeClr val="tx2"/>
          </a:solidFill>
          <a:latin typeface="+mn-lt"/>
          <a:ea typeface="MS PGothic" panose="020B0600070205080204" pitchFamily="34" charset="-128"/>
          <a:cs typeface="+mn-cs"/>
        </a:defRPr>
      </a:lvl1pPr>
      <a:lvl2pPr marL="742950" indent="-285750" algn="l" rtl="0" eaLnBrk="0" fontAlgn="base" hangingPunct="0">
        <a:spcBef>
          <a:spcPct val="20000"/>
        </a:spcBef>
        <a:spcAft>
          <a:spcPct val="0"/>
        </a:spcAft>
        <a:buClr>
          <a:schemeClr val="tx2"/>
        </a:buClr>
        <a:buSzPct val="55000"/>
        <a:buFont typeface="Wingdings" panose="05000000000000000000" pitchFamily="2" charset="2"/>
        <a:buChar char="n"/>
        <a:defRPr sz="2600">
          <a:solidFill>
            <a:srgbClr val="800000"/>
          </a:solidFill>
          <a:latin typeface="+mn-lt"/>
          <a:ea typeface="MS PGothic" panose="020B0600070205080204" pitchFamily="34" charset="-128"/>
        </a:defRPr>
      </a:lvl2pPr>
      <a:lvl3pPr marL="1143000" indent="-228600" algn="l" rtl="0" eaLnBrk="0" fontAlgn="base" hangingPunct="0">
        <a:spcBef>
          <a:spcPct val="20000"/>
        </a:spcBef>
        <a:spcAft>
          <a:spcPct val="0"/>
        </a:spcAft>
        <a:buClr>
          <a:srgbClr val="990033"/>
        </a:buClr>
        <a:buSzPct val="50000"/>
        <a:buFont typeface="Wingdings" panose="05000000000000000000" pitchFamily="2" charset="2"/>
        <a:buChar char="n"/>
        <a:defRPr sz="2400">
          <a:solidFill>
            <a:schemeClr val="tx2"/>
          </a:solidFill>
          <a:latin typeface="+mn-lt"/>
          <a:ea typeface="MS PGothic" panose="020B0600070205080204" pitchFamily="34" charset="-128"/>
        </a:defRPr>
      </a:lvl3pPr>
      <a:lvl4pPr marL="1600200" indent="-228600" algn="l" rtl="0" eaLnBrk="0" fontAlgn="base" hangingPunct="0">
        <a:spcBef>
          <a:spcPct val="20000"/>
        </a:spcBef>
        <a:spcAft>
          <a:spcPct val="0"/>
        </a:spcAft>
        <a:buClr>
          <a:schemeClr val="tx2"/>
        </a:buClr>
        <a:buSzPct val="55000"/>
        <a:buFont typeface="Wingdings" panose="05000000000000000000" pitchFamily="2" charset="2"/>
        <a:buChar char="n"/>
        <a:defRPr sz="2000">
          <a:solidFill>
            <a:srgbClr val="800000"/>
          </a:solidFill>
          <a:latin typeface="+mn-lt"/>
          <a:ea typeface="MS PGothic" panose="020B0600070205080204" pitchFamily="34" charset="-128"/>
        </a:defRPr>
      </a:lvl4pPr>
      <a:lvl5pPr marL="20574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mn-lt"/>
          <a:ea typeface="MS PGothic" panose="020B0600070205080204" pitchFamily="34" charset="-128"/>
        </a:defRPr>
      </a:lvl5pPr>
      <a:lvl6pPr marL="25146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5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1" name="Picture 11">
            <a:extLst>
              <a:ext uri="{FF2B5EF4-FFF2-40B4-BE49-F238E27FC236}">
                <a16:creationId xmlns:a16="http://schemas.microsoft.com/office/drawing/2014/main" id="{89EC3722-7D75-C6C4-8A85-8439DC1576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8950" y="1516063"/>
            <a:ext cx="3892550" cy="4840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Number Placeholder 3">
            <a:extLst>
              <a:ext uri="{FF2B5EF4-FFF2-40B4-BE49-F238E27FC236}">
                <a16:creationId xmlns:a16="http://schemas.microsoft.com/office/drawing/2014/main" id="{5631E95E-6448-0FD4-AFA7-8EE29C8DB15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solidFill>
                  <a:srgbClr val="990033"/>
                </a:solidFill>
              </a:rPr>
              <a:t>Slide 4- </a:t>
            </a:r>
            <a:fld id="{A349552C-C7F1-43BB-BAC6-3B2BD5A8060A}" type="slidenum">
              <a:rPr lang="en-US" altLang="en-US" sz="1400">
                <a:solidFill>
                  <a:srgbClr val="990033"/>
                </a:solidFill>
              </a:rPr>
              <a:pPr/>
              <a:t>10</a:t>
            </a:fld>
            <a:endParaRPr lang="en-CA" altLang="en-US" sz="1400">
              <a:solidFill>
                <a:srgbClr val="990033"/>
              </a:solidFill>
            </a:endParaRPr>
          </a:p>
        </p:txBody>
      </p:sp>
      <p:sp>
        <p:nvSpPr>
          <p:cNvPr id="29698" name="Rectangle 8">
            <a:extLst>
              <a:ext uri="{FF2B5EF4-FFF2-40B4-BE49-F238E27FC236}">
                <a16:creationId xmlns:a16="http://schemas.microsoft.com/office/drawing/2014/main" id="{630D93C6-3737-2D48-549C-42A29BB67490}"/>
              </a:ext>
            </a:extLst>
          </p:cNvPr>
          <p:cNvSpPr>
            <a:spLocks noGrp="1" noChangeArrowheads="1"/>
          </p:cNvSpPr>
          <p:nvPr>
            <p:ph type="title"/>
          </p:nvPr>
        </p:nvSpPr>
        <p:spPr/>
        <p:txBody>
          <a:bodyPr/>
          <a:lstStyle/>
          <a:p>
            <a:pPr eaLnBrk="1" hangingPunct="1"/>
            <a:r>
              <a:rPr lang="en-US" altLang="en-US"/>
              <a:t>Subclasses and Superclasses (4)</a:t>
            </a:r>
          </a:p>
        </p:txBody>
      </p:sp>
      <p:sp>
        <p:nvSpPr>
          <p:cNvPr id="29699" name="Rectangle 9">
            <a:extLst>
              <a:ext uri="{FF2B5EF4-FFF2-40B4-BE49-F238E27FC236}">
                <a16:creationId xmlns:a16="http://schemas.microsoft.com/office/drawing/2014/main" id="{CEB2A9B8-1BC7-6798-9194-FEC62CD755AC}"/>
              </a:ext>
            </a:extLst>
          </p:cNvPr>
          <p:cNvSpPr>
            <a:spLocks noGrp="1" noChangeArrowheads="1"/>
          </p:cNvSpPr>
          <p:nvPr>
            <p:ph type="body" idx="1"/>
          </p:nvPr>
        </p:nvSpPr>
        <p:spPr/>
        <p:txBody>
          <a:bodyPr/>
          <a:lstStyle/>
          <a:p>
            <a:pPr eaLnBrk="1" hangingPunct="1"/>
            <a:r>
              <a:rPr lang="en-US" altLang="en-US" sz="2400"/>
              <a:t>Examples:</a:t>
            </a:r>
          </a:p>
          <a:p>
            <a:pPr lvl="1" eaLnBrk="1" hangingPunct="1"/>
            <a:r>
              <a:rPr lang="en-US" altLang="en-US" sz="2200"/>
              <a:t>A salaried employee who is also an engineer belongs to the two subclasses:</a:t>
            </a:r>
          </a:p>
          <a:p>
            <a:pPr lvl="2" eaLnBrk="1" hangingPunct="1"/>
            <a:r>
              <a:rPr lang="en-US" altLang="en-US" sz="2000"/>
              <a:t>ENGINEER, and</a:t>
            </a:r>
          </a:p>
          <a:p>
            <a:pPr lvl="2" eaLnBrk="1" hangingPunct="1"/>
            <a:r>
              <a:rPr lang="en-US" altLang="en-US" sz="2000"/>
              <a:t>SALARIED_EMPLOYEE </a:t>
            </a:r>
          </a:p>
          <a:p>
            <a:pPr lvl="1" eaLnBrk="1" hangingPunct="1"/>
            <a:r>
              <a:rPr lang="en-US" altLang="en-US" sz="2200"/>
              <a:t>A salaried employee who is also an engineering manager belongs to the three subclasses:</a:t>
            </a:r>
          </a:p>
          <a:p>
            <a:pPr lvl="2" eaLnBrk="1" hangingPunct="1"/>
            <a:r>
              <a:rPr lang="en-US" altLang="en-US" sz="2000"/>
              <a:t>MANAGER,</a:t>
            </a:r>
          </a:p>
          <a:p>
            <a:pPr lvl="2" eaLnBrk="1" hangingPunct="1"/>
            <a:r>
              <a:rPr lang="en-US" altLang="en-US" sz="2000"/>
              <a:t>ENGINEER, and</a:t>
            </a:r>
          </a:p>
          <a:p>
            <a:pPr lvl="2" eaLnBrk="1" hangingPunct="1"/>
            <a:r>
              <a:rPr lang="en-US" altLang="en-US" sz="2000"/>
              <a:t>SALARIED_EMPLOYEE </a:t>
            </a:r>
          </a:p>
          <a:p>
            <a:pPr eaLnBrk="1" hangingPunct="1"/>
            <a:r>
              <a:rPr lang="en-US" altLang="en-US" sz="2400"/>
              <a:t>It is not necessary that every entity in a superclass be a member of some subclass</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Number Placeholder 3">
            <a:extLst>
              <a:ext uri="{FF2B5EF4-FFF2-40B4-BE49-F238E27FC236}">
                <a16:creationId xmlns:a16="http://schemas.microsoft.com/office/drawing/2014/main" id="{A525F062-BE5E-5717-F2FA-05F13966592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solidFill>
                  <a:srgbClr val="990033"/>
                </a:solidFill>
              </a:rPr>
              <a:t>Slide 4- </a:t>
            </a:r>
            <a:fld id="{1D1DB6EF-5146-4A33-BCD2-16712D64E586}" type="slidenum">
              <a:rPr lang="en-US" altLang="en-US" sz="1400">
                <a:solidFill>
                  <a:srgbClr val="990033"/>
                </a:solidFill>
              </a:rPr>
              <a:pPr/>
              <a:t>11</a:t>
            </a:fld>
            <a:endParaRPr lang="en-CA" altLang="en-US" sz="1400">
              <a:solidFill>
                <a:srgbClr val="990033"/>
              </a:solidFill>
            </a:endParaRPr>
          </a:p>
        </p:txBody>
      </p:sp>
      <p:sp>
        <p:nvSpPr>
          <p:cNvPr id="31746" name="Rectangle 2">
            <a:extLst>
              <a:ext uri="{FF2B5EF4-FFF2-40B4-BE49-F238E27FC236}">
                <a16:creationId xmlns:a16="http://schemas.microsoft.com/office/drawing/2014/main" id="{40173428-D5B7-F177-81F0-38507A07FCF4}"/>
              </a:ext>
            </a:extLst>
          </p:cNvPr>
          <p:cNvSpPr>
            <a:spLocks noGrp="1" noChangeArrowheads="1"/>
          </p:cNvSpPr>
          <p:nvPr>
            <p:ph type="title"/>
          </p:nvPr>
        </p:nvSpPr>
        <p:spPr/>
        <p:txBody>
          <a:bodyPr/>
          <a:lstStyle/>
          <a:p>
            <a:pPr eaLnBrk="1" hangingPunct="1"/>
            <a:r>
              <a:rPr lang="en-US" altLang="en-US" sz="3200"/>
              <a:t>Representing Specialization in EER Diagrams</a:t>
            </a:r>
          </a:p>
        </p:txBody>
      </p:sp>
      <p:pic>
        <p:nvPicPr>
          <p:cNvPr id="31747" name="Picture 4" descr="fig04_04">
            <a:extLst>
              <a:ext uri="{FF2B5EF4-FFF2-40B4-BE49-F238E27FC236}">
                <a16:creationId xmlns:a16="http://schemas.microsoft.com/office/drawing/2014/main" id="{1F5C9672-ED47-8C12-F09B-D544C7FCE1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438" y="1820863"/>
            <a:ext cx="8285162" cy="385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D4531836-26E3-933F-1D82-5C7CF7E89AFC}"/>
              </a:ext>
            </a:extLst>
          </p:cNvPr>
          <p:cNvSpPr txBox="1"/>
          <p:nvPr/>
        </p:nvSpPr>
        <p:spPr>
          <a:xfrm>
            <a:off x="1218197" y="3352800"/>
            <a:ext cx="3353803" cy="461665"/>
          </a:xfrm>
          <a:prstGeom prst="rect">
            <a:avLst/>
          </a:prstGeom>
          <a:noFill/>
        </p:spPr>
        <p:txBody>
          <a:bodyPr wrap="none" rtlCol="0">
            <a:spAutoFit/>
          </a:bodyPr>
          <a:lstStyle/>
          <a:p>
            <a:r>
              <a:rPr lang="en-TR" dirty="0"/>
              <a:t>Specilization based on </a:t>
            </a:r>
          </a:p>
        </p:txBody>
      </p:sp>
      <p:cxnSp>
        <p:nvCxnSpPr>
          <p:cNvPr id="4" name="Straight Arrow Connector 3">
            <a:extLst>
              <a:ext uri="{FF2B5EF4-FFF2-40B4-BE49-F238E27FC236}">
                <a16:creationId xmlns:a16="http://schemas.microsoft.com/office/drawing/2014/main" id="{8E68DB1E-8C8C-3B63-E0BC-5C0D27DBD43A}"/>
              </a:ext>
            </a:extLst>
          </p:cNvPr>
          <p:cNvCxnSpPr>
            <a:cxnSpLocks/>
          </p:cNvCxnSpPr>
          <p:nvPr/>
        </p:nvCxnSpPr>
        <p:spPr bwMode="auto">
          <a:xfrm>
            <a:off x="4419600" y="3583632"/>
            <a:ext cx="1219200" cy="73968"/>
          </a:xfrm>
          <a:prstGeom prst="straightConnector1">
            <a:avLst/>
          </a:prstGeom>
          <a:blipFill dpi="0" rotWithShape="0">
            <a:blip r:embed="rId4"/>
            <a:srcRect/>
            <a:tile tx="0" ty="0" sx="100000" sy="100000" flip="none" algn="tl"/>
          </a:blipFill>
          <a:ln w="9525" cap="flat" cmpd="sng" algn="ctr">
            <a:solidFill>
              <a:schemeClr val="tx1"/>
            </a:solidFill>
            <a:prstDash val="solid"/>
            <a:round/>
            <a:headEnd type="none" w="med" len="med"/>
            <a:tailEnd type="triangle"/>
          </a:ln>
          <a:effectLst/>
        </p:spPr>
      </p:cxn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E5A65-4B98-B0F7-0E3B-E0698E3EA1FE}"/>
              </a:ext>
            </a:extLst>
          </p:cNvPr>
          <p:cNvSpPr>
            <a:spLocks noGrp="1"/>
          </p:cNvSpPr>
          <p:nvPr>
            <p:ph type="title"/>
          </p:nvPr>
        </p:nvSpPr>
        <p:spPr/>
        <p:txBody>
          <a:bodyPr/>
          <a:lstStyle/>
          <a:p>
            <a:r>
              <a:rPr lang="en-TR" dirty="0"/>
              <a:t>Instances of a Specilization</a:t>
            </a:r>
          </a:p>
        </p:txBody>
      </p:sp>
      <p:pic>
        <p:nvPicPr>
          <p:cNvPr id="6" name="Content Placeholder 5" descr="A diagram of a diagram of a worker&#10;&#10;Description automatically generated with medium confidence">
            <a:extLst>
              <a:ext uri="{FF2B5EF4-FFF2-40B4-BE49-F238E27FC236}">
                <a16:creationId xmlns:a16="http://schemas.microsoft.com/office/drawing/2014/main" id="{27252156-5C38-AF26-A9AA-67ED034630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56036" y="1600200"/>
            <a:ext cx="2662040" cy="4572000"/>
          </a:xfrm>
        </p:spPr>
      </p:pic>
      <p:sp>
        <p:nvSpPr>
          <p:cNvPr id="4" name="Slide Number Placeholder 3">
            <a:extLst>
              <a:ext uri="{FF2B5EF4-FFF2-40B4-BE49-F238E27FC236}">
                <a16:creationId xmlns:a16="http://schemas.microsoft.com/office/drawing/2014/main" id="{D5E70CE6-0A11-BCF6-DC8E-23C96923A360}"/>
              </a:ext>
            </a:extLst>
          </p:cNvPr>
          <p:cNvSpPr>
            <a:spLocks noGrp="1"/>
          </p:cNvSpPr>
          <p:nvPr>
            <p:ph type="sldNum" sz="quarter" idx="10"/>
          </p:nvPr>
        </p:nvSpPr>
        <p:spPr/>
        <p:txBody>
          <a:bodyPr/>
          <a:lstStyle/>
          <a:p>
            <a:r>
              <a:rPr lang="en-US" altLang="en-US"/>
              <a:t>Slide 4- </a:t>
            </a:r>
            <a:fld id="{C7430FC3-762C-4EFF-B03F-DC3BE5DA1ADD}" type="slidenum">
              <a:rPr lang="en-US" altLang="en-US" smtClean="0"/>
              <a:pPr/>
              <a:t>12</a:t>
            </a:fld>
            <a:endParaRPr lang="en-CA" altLang="en-US"/>
          </a:p>
        </p:txBody>
      </p:sp>
    </p:spTree>
    <p:extLst>
      <p:ext uri="{BB962C8B-B14F-4D97-AF65-F5344CB8AC3E}">
        <p14:creationId xmlns:p14="http://schemas.microsoft.com/office/powerpoint/2010/main" val="2282283617"/>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Number Placeholder 3">
            <a:extLst>
              <a:ext uri="{FF2B5EF4-FFF2-40B4-BE49-F238E27FC236}">
                <a16:creationId xmlns:a16="http://schemas.microsoft.com/office/drawing/2014/main" id="{52D43559-E953-E47C-A734-D8CF9101D5E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solidFill>
                  <a:srgbClr val="990033"/>
                </a:solidFill>
              </a:rPr>
              <a:t>Slide 4- </a:t>
            </a:r>
            <a:fld id="{8F0C7398-CE2D-4559-A096-6228F660835B}" type="slidenum">
              <a:rPr lang="en-US" altLang="en-US" sz="1400">
                <a:solidFill>
                  <a:srgbClr val="990033"/>
                </a:solidFill>
              </a:rPr>
              <a:pPr/>
              <a:t>13</a:t>
            </a:fld>
            <a:endParaRPr lang="en-CA" altLang="en-US" sz="1400">
              <a:solidFill>
                <a:srgbClr val="990033"/>
              </a:solidFill>
            </a:endParaRPr>
          </a:p>
        </p:txBody>
      </p:sp>
      <p:sp>
        <p:nvSpPr>
          <p:cNvPr id="33794" name="Rectangle 6">
            <a:extLst>
              <a:ext uri="{FF2B5EF4-FFF2-40B4-BE49-F238E27FC236}">
                <a16:creationId xmlns:a16="http://schemas.microsoft.com/office/drawing/2014/main" id="{E04CEB91-60FF-FA22-8DD4-6A1FA0626F18}"/>
              </a:ext>
            </a:extLst>
          </p:cNvPr>
          <p:cNvSpPr>
            <a:spLocks noGrp="1" noChangeArrowheads="1"/>
          </p:cNvSpPr>
          <p:nvPr>
            <p:ph type="title"/>
          </p:nvPr>
        </p:nvSpPr>
        <p:spPr/>
        <p:txBody>
          <a:bodyPr/>
          <a:lstStyle/>
          <a:p>
            <a:pPr eaLnBrk="1" hangingPunct="1"/>
            <a:r>
              <a:rPr lang="en-US" altLang="en-US" sz="3200"/>
              <a:t>Attribute Inheritance in Superclass / Subclass Relationships </a:t>
            </a:r>
          </a:p>
        </p:txBody>
      </p:sp>
      <p:sp>
        <p:nvSpPr>
          <p:cNvPr id="33795" name="Rectangle 7">
            <a:extLst>
              <a:ext uri="{FF2B5EF4-FFF2-40B4-BE49-F238E27FC236}">
                <a16:creationId xmlns:a16="http://schemas.microsoft.com/office/drawing/2014/main" id="{FE864286-8E3B-A7A4-8A71-4413478556F4}"/>
              </a:ext>
            </a:extLst>
          </p:cNvPr>
          <p:cNvSpPr>
            <a:spLocks noGrp="1" noChangeArrowheads="1"/>
          </p:cNvSpPr>
          <p:nvPr>
            <p:ph type="body" idx="1"/>
          </p:nvPr>
        </p:nvSpPr>
        <p:spPr/>
        <p:txBody>
          <a:bodyPr/>
          <a:lstStyle/>
          <a:p>
            <a:pPr eaLnBrk="1" hangingPunct="1">
              <a:lnSpc>
                <a:spcPct val="90000"/>
              </a:lnSpc>
            </a:pPr>
            <a:r>
              <a:rPr lang="en-US" altLang="en-US" dirty="0"/>
              <a:t>An entity that is member of a subclass </a:t>
            </a:r>
            <a:r>
              <a:rPr lang="en-US" altLang="en-US" i="1" dirty="0"/>
              <a:t>inherits</a:t>
            </a:r>
            <a:r>
              <a:rPr lang="en-US" altLang="en-US" dirty="0"/>
              <a:t> </a:t>
            </a:r>
          </a:p>
          <a:p>
            <a:pPr lvl="1" eaLnBrk="1" hangingPunct="1">
              <a:lnSpc>
                <a:spcPct val="90000"/>
              </a:lnSpc>
            </a:pPr>
            <a:r>
              <a:rPr lang="en-US" altLang="en-US" dirty="0"/>
              <a:t>All </a:t>
            </a:r>
            <a:r>
              <a:rPr lang="en-US" altLang="en-US" dirty="0">
                <a:highlight>
                  <a:srgbClr val="FFFF00"/>
                </a:highlight>
              </a:rPr>
              <a:t>attributes</a:t>
            </a:r>
            <a:r>
              <a:rPr lang="en-US" altLang="en-US" dirty="0"/>
              <a:t> of the entity as a member of the superclass </a:t>
            </a:r>
          </a:p>
          <a:p>
            <a:pPr lvl="1" eaLnBrk="1" hangingPunct="1">
              <a:lnSpc>
                <a:spcPct val="90000"/>
              </a:lnSpc>
            </a:pPr>
            <a:r>
              <a:rPr lang="en-US" altLang="en-US" dirty="0"/>
              <a:t>All </a:t>
            </a:r>
            <a:r>
              <a:rPr lang="en-US" altLang="en-US" dirty="0">
                <a:highlight>
                  <a:srgbClr val="FFFF00"/>
                </a:highlight>
              </a:rPr>
              <a:t>relationships</a:t>
            </a:r>
            <a:r>
              <a:rPr lang="en-US" altLang="en-US" dirty="0"/>
              <a:t> of the entity as a member of the superclass</a:t>
            </a:r>
          </a:p>
          <a:p>
            <a:pPr eaLnBrk="1" hangingPunct="1">
              <a:lnSpc>
                <a:spcPct val="90000"/>
              </a:lnSpc>
            </a:pPr>
            <a:r>
              <a:rPr lang="en-US" altLang="en-US" dirty="0"/>
              <a:t>Example:</a:t>
            </a:r>
          </a:p>
          <a:p>
            <a:pPr lvl="1" eaLnBrk="1" hangingPunct="1">
              <a:lnSpc>
                <a:spcPct val="90000"/>
              </a:lnSpc>
            </a:pPr>
            <a:r>
              <a:rPr lang="en-US" altLang="en-US" dirty="0"/>
              <a:t>In the previous slide, SECRETARY (as well as TECHNICIAN and ENGINEER) inherit the attributes Name, SSN, …, from EMPLOYEE</a:t>
            </a:r>
          </a:p>
          <a:p>
            <a:pPr lvl="1" eaLnBrk="1" hangingPunct="1">
              <a:lnSpc>
                <a:spcPct val="90000"/>
              </a:lnSpc>
            </a:pPr>
            <a:r>
              <a:rPr lang="en-US" altLang="en-US" dirty="0"/>
              <a:t>Every SECRETARY entity will have values for the inherited attributes</a:t>
            </a:r>
          </a:p>
          <a:p>
            <a:pPr eaLnBrk="1" hangingPunct="1">
              <a:lnSpc>
                <a:spcPct val="90000"/>
              </a:lnSpc>
            </a:pPr>
            <a:endParaRPr lang="en-US" altLang="en-US" dirty="0"/>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Number Placeholder 3">
            <a:extLst>
              <a:ext uri="{FF2B5EF4-FFF2-40B4-BE49-F238E27FC236}">
                <a16:creationId xmlns:a16="http://schemas.microsoft.com/office/drawing/2014/main" id="{B7962305-7E7B-2988-0F17-9215D3584CF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solidFill>
                  <a:srgbClr val="990033"/>
                </a:solidFill>
              </a:rPr>
              <a:t>Slide 4- </a:t>
            </a:r>
            <a:fld id="{F31D39C5-990E-41D8-8266-AD636BDF252E}" type="slidenum">
              <a:rPr lang="en-US" altLang="en-US" sz="1400">
                <a:solidFill>
                  <a:srgbClr val="990033"/>
                </a:solidFill>
              </a:rPr>
              <a:pPr/>
              <a:t>14</a:t>
            </a:fld>
            <a:endParaRPr lang="en-CA" altLang="en-US" sz="1400">
              <a:solidFill>
                <a:srgbClr val="990033"/>
              </a:solidFill>
            </a:endParaRPr>
          </a:p>
        </p:txBody>
      </p:sp>
      <p:sp>
        <p:nvSpPr>
          <p:cNvPr id="35842" name="Rectangle 4">
            <a:extLst>
              <a:ext uri="{FF2B5EF4-FFF2-40B4-BE49-F238E27FC236}">
                <a16:creationId xmlns:a16="http://schemas.microsoft.com/office/drawing/2014/main" id="{4771C391-7146-A4F2-FAF2-80611F5A7E01}"/>
              </a:ext>
            </a:extLst>
          </p:cNvPr>
          <p:cNvSpPr>
            <a:spLocks noGrp="1" noChangeArrowheads="1"/>
          </p:cNvSpPr>
          <p:nvPr>
            <p:ph type="title"/>
          </p:nvPr>
        </p:nvSpPr>
        <p:spPr/>
        <p:txBody>
          <a:bodyPr/>
          <a:lstStyle/>
          <a:p>
            <a:pPr eaLnBrk="1" hangingPunct="1"/>
            <a:r>
              <a:rPr lang="en-US" altLang="en-US" sz="3200"/>
              <a:t>Specialization (1)</a:t>
            </a:r>
          </a:p>
        </p:txBody>
      </p:sp>
      <p:sp>
        <p:nvSpPr>
          <p:cNvPr id="35843" name="Rectangle 5">
            <a:extLst>
              <a:ext uri="{FF2B5EF4-FFF2-40B4-BE49-F238E27FC236}">
                <a16:creationId xmlns:a16="http://schemas.microsoft.com/office/drawing/2014/main" id="{78013C80-D8E7-15CD-8E37-53B8ADC544F6}"/>
              </a:ext>
            </a:extLst>
          </p:cNvPr>
          <p:cNvSpPr>
            <a:spLocks noGrp="1" noChangeArrowheads="1"/>
          </p:cNvSpPr>
          <p:nvPr>
            <p:ph type="body" idx="1"/>
          </p:nvPr>
        </p:nvSpPr>
        <p:spPr>
          <a:xfrm>
            <a:off x="239713" y="1524000"/>
            <a:ext cx="8294687" cy="4648200"/>
          </a:xfrm>
        </p:spPr>
        <p:txBody>
          <a:bodyPr/>
          <a:lstStyle/>
          <a:p>
            <a:pPr eaLnBrk="1" hangingPunct="1"/>
            <a:r>
              <a:rPr lang="en-US" altLang="en-US" dirty="0"/>
              <a:t>Specialization is the process of defining a set of subclasses of a superclass </a:t>
            </a:r>
          </a:p>
          <a:p>
            <a:pPr eaLnBrk="1" hangingPunct="1"/>
            <a:r>
              <a:rPr lang="en-US" altLang="en-US" dirty="0"/>
              <a:t>The set of subclasses is based upon some distinguishing characteristics of the entities in the superclass</a:t>
            </a:r>
          </a:p>
          <a:p>
            <a:pPr lvl="1" eaLnBrk="1" hangingPunct="1"/>
            <a:r>
              <a:rPr lang="en-US" altLang="en-US" dirty="0"/>
              <a:t>Example: {SECRETARY, ENGINEER, TECHNICIAN} is a specialization of EMPLOYEE based upon </a:t>
            </a:r>
            <a:r>
              <a:rPr lang="en-US" altLang="en-US" i="1" dirty="0"/>
              <a:t>job type.</a:t>
            </a:r>
          </a:p>
          <a:p>
            <a:pPr lvl="1" eaLnBrk="1" hangingPunct="1"/>
            <a:r>
              <a:rPr lang="en-US" altLang="en-US" dirty="0"/>
              <a:t>Example: MANAGER</a:t>
            </a:r>
            <a:r>
              <a:rPr lang="en-US" altLang="en-US" i="1" dirty="0"/>
              <a:t> is a specialization of EMPLOYEE based on the role the employee plays</a:t>
            </a:r>
          </a:p>
          <a:p>
            <a:pPr lvl="2" eaLnBrk="1" hangingPunct="1"/>
            <a:r>
              <a:rPr lang="en-US" altLang="en-US" dirty="0"/>
              <a:t>May have several specializations of the same superclass </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Number Placeholder 3">
            <a:extLst>
              <a:ext uri="{FF2B5EF4-FFF2-40B4-BE49-F238E27FC236}">
                <a16:creationId xmlns:a16="http://schemas.microsoft.com/office/drawing/2014/main" id="{C27C950F-814E-E26A-5E21-C782F4B6F1C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solidFill>
                  <a:srgbClr val="990033"/>
                </a:solidFill>
              </a:rPr>
              <a:t>Slide 4- </a:t>
            </a:r>
            <a:fld id="{937A27F9-2170-4984-902C-DA2D83B2983B}" type="slidenum">
              <a:rPr lang="en-US" altLang="en-US" sz="1400">
                <a:solidFill>
                  <a:srgbClr val="990033"/>
                </a:solidFill>
              </a:rPr>
              <a:pPr/>
              <a:t>15</a:t>
            </a:fld>
            <a:endParaRPr lang="en-CA" altLang="en-US" sz="1400">
              <a:solidFill>
                <a:srgbClr val="990033"/>
              </a:solidFill>
            </a:endParaRPr>
          </a:p>
        </p:txBody>
      </p:sp>
      <p:sp>
        <p:nvSpPr>
          <p:cNvPr id="37890" name="Rectangle 2">
            <a:extLst>
              <a:ext uri="{FF2B5EF4-FFF2-40B4-BE49-F238E27FC236}">
                <a16:creationId xmlns:a16="http://schemas.microsoft.com/office/drawing/2014/main" id="{FF63DEF6-6286-98D4-5BAB-2A0C54DAB720}"/>
              </a:ext>
            </a:extLst>
          </p:cNvPr>
          <p:cNvSpPr>
            <a:spLocks noGrp="1" noChangeArrowheads="1"/>
          </p:cNvSpPr>
          <p:nvPr>
            <p:ph type="title"/>
          </p:nvPr>
        </p:nvSpPr>
        <p:spPr/>
        <p:txBody>
          <a:bodyPr/>
          <a:lstStyle/>
          <a:p>
            <a:pPr eaLnBrk="1" hangingPunct="1"/>
            <a:r>
              <a:rPr lang="en-US" altLang="en-US" sz="3200"/>
              <a:t>Specialization (2)</a:t>
            </a:r>
          </a:p>
        </p:txBody>
      </p:sp>
      <p:sp>
        <p:nvSpPr>
          <p:cNvPr id="37891" name="Rectangle 3">
            <a:extLst>
              <a:ext uri="{FF2B5EF4-FFF2-40B4-BE49-F238E27FC236}">
                <a16:creationId xmlns:a16="http://schemas.microsoft.com/office/drawing/2014/main" id="{F293AE2B-0A35-4E3F-9F9E-45433869ACEE}"/>
              </a:ext>
            </a:extLst>
          </p:cNvPr>
          <p:cNvSpPr>
            <a:spLocks noGrp="1" noChangeArrowheads="1"/>
          </p:cNvSpPr>
          <p:nvPr>
            <p:ph type="body" idx="1"/>
          </p:nvPr>
        </p:nvSpPr>
        <p:spPr/>
        <p:txBody>
          <a:bodyPr/>
          <a:lstStyle/>
          <a:p>
            <a:pPr eaLnBrk="1" hangingPunct="1"/>
            <a:r>
              <a:rPr lang="en-US" altLang="en-US" sz="2400" dirty="0"/>
              <a:t>Example: Another specialization of EMPLOYEE based on </a:t>
            </a:r>
            <a:r>
              <a:rPr lang="en-US" altLang="en-US" sz="2400" i="1" dirty="0"/>
              <a:t>method of pay</a:t>
            </a:r>
            <a:r>
              <a:rPr lang="en-US" altLang="en-US" sz="2400" dirty="0"/>
              <a:t> is {SALARIED_EMPLOYEE, HOURLY_EMPLOYEE}.</a:t>
            </a:r>
          </a:p>
          <a:p>
            <a:pPr lvl="1" eaLnBrk="1" hangingPunct="1"/>
            <a:r>
              <a:rPr lang="en-US" altLang="en-US" sz="2200" dirty="0"/>
              <a:t>Superclass/subclass relationships and specialization can be diagrammatically represented in EER diagrams</a:t>
            </a:r>
          </a:p>
          <a:p>
            <a:pPr lvl="1" eaLnBrk="1" hangingPunct="1"/>
            <a:r>
              <a:rPr lang="en-US" altLang="en-US" sz="2200" dirty="0"/>
              <a:t>Attributes of a subclass are called </a:t>
            </a:r>
            <a:r>
              <a:rPr lang="en-US" altLang="en-US" sz="2200" i="1" dirty="0"/>
              <a:t>specific</a:t>
            </a:r>
            <a:r>
              <a:rPr lang="en-US" altLang="en-US" sz="2200" dirty="0"/>
              <a:t> or </a:t>
            </a:r>
            <a:r>
              <a:rPr lang="en-US" altLang="en-US" sz="2200" i="1" dirty="0"/>
              <a:t>local</a:t>
            </a:r>
            <a:r>
              <a:rPr lang="en-US" altLang="en-US" sz="2200" dirty="0"/>
              <a:t> attributes.</a:t>
            </a:r>
          </a:p>
          <a:p>
            <a:pPr lvl="2" eaLnBrk="1" hangingPunct="1"/>
            <a:r>
              <a:rPr lang="en-US" altLang="en-US" sz="2000" dirty="0"/>
              <a:t>For example, the attribute </a:t>
            </a:r>
            <a:r>
              <a:rPr lang="en-US" altLang="en-US" sz="2000" dirty="0" err="1"/>
              <a:t>TypingSpeed</a:t>
            </a:r>
            <a:r>
              <a:rPr lang="en-US" altLang="en-US" sz="2000" dirty="0"/>
              <a:t> of SECRETARY</a:t>
            </a:r>
          </a:p>
          <a:p>
            <a:pPr lvl="1" eaLnBrk="1" hangingPunct="1"/>
            <a:r>
              <a:rPr lang="en-US" altLang="en-US" sz="2200" dirty="0"/>
              <a:t>The subclass can also participate in specific relationship types.</a:t>
            </a:r>
          </a:p>
          <a:p>
            <a:pPr lvl="2" eaLnBrk="1" hangingPunct="1"/>
            <a:r>
              <a:rPr lang="en-US" altLang="en-US" sz="2000" dirty="0"/>
              <a:t>For example, a relationship BELONGS_TO of HOURLY_EMPLOYEE (Next Slide)</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Number Placeholder 3">
            <a:extLst>
              <a:ext uri="{FF2B5EF4-FFF2-40B4-BE49-F238E27FC236}">
                <a16:creationId xmlns:a16="http://schemas.microsoft.com/office/drawing/2014/main" id="{E2CFAEB3-50AC-A37D-7C9F-71C98778F4E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solidFill>
                  <a:srgbClr val="990033"/>
                </a:solidFill>
              </a:rPr>
              <a:t>Slide 4- </a:t>
            </a:r>
            <a:fld id="{496E6975-8069-4C94-ABE1-B86570606094}" type="slidenum">
              <a:rPr lang="en-US" altLang="en-US" sz="1400">
                <a:solidFill>
                  <a:srgbClr val="990033"/>
                </a:solidFill>
              </a:rPr>
              <a:pPr/>
              <a:t>16</a:t>
            </a:fld>
            <a:endParaRPr lang="en-CA" altLang="en-US" sz="1400">
              <a:solidFill>
                <a:srgbClr val="990033"/>
              </a:solidFill>
            </a:endParaRPr>
          </a:p>
        </p:txBody>
      </p:sp>
      <p:pic>
        <p:nvPicPr>
          <p:cNvPr id="39938" name="Picture 3" descr="fig04_01">
            <a:extLst>
              <a:ext uri="{FF2B5EF4-FFF2-40B4-BE49-F238E27FC236}">
                <a16:creationId xmlns:a16="http://schemas.microsoft.com/office/drawing/2014/main" id="{45EF93B4-29E2-FD55-8A24-E686C93729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524000"/>
            <a:ext cx="7772400" cy="493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39" name="Text Box 4" descr="Pink tissue paper">
            <a:extLst>
              <a:ext uri="{FF2B5EF4-FFF2-40B4-BE49-F238E27FC236}">
                <a16:creationId xmlns:a16="http://schemas.microsoft.com/office/drawing/2014/main" id="{A92F2CC2-FF75-E278-809B-3A7C3C515B39}"/>
              </a:ext>
            </a:extLst>
          </p:cNvPr>
          <p:cNvSpPr txBox="1">
            <a:spLocks noChangeArrowheads="1"/>
          </p:cNvSpPr>
          <p:nvPr/>
        </p:nvSpPr>
        <p:spPr bwMode="auto">
          <a:xfrm>
            <a:off x="304800" y="822325"/>
            <a:ext cx="6934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sz="3200">
                <a:solidFill>
                  <a:srgbClr val="800000"/>
                </a:solidFill>
              </a:rPr>
              <a:t>Specialization (3)</a:t>
            </a:r>
          </a:p>
        </p:txBody>
      </p:sp>
      <p:sp>
        <p:nvSpPr>
          <p:cNvPr id="2" name="TextBox 1">
            <a:extLst>
              <a:ext uri="{FF2B5EF4-FFF2-40B4-BE49-F238E27FC236}">
                <a16:creationId xmlns:a16="http://schemas.microsoft.com/office/drawing/2014/main" id="{AE970EAC-E92F-7D34-57BF-B3CA48FA0806}"/>
              </a:ext>
            </a:extLst>
          </p:cNvPr>
          <p:cNvSpPr txBox="1"/>
          <p:nvPr/>
        </p:nvSpPr>
        <p:spPr>
          <a:xfrm>
            <a:off x="7227711" y="3059668"/>
            <a:ext cx="1905000" cy="738664"/>
          </a:xfrm>
          <a:prstGeom prst="rect">
            <a:avLst/>
          </a:prstGeom>
          <a:noFill/>
        </p:spPr>
        <p:txBody>
          <a:bodyPr wrap="square" rtlCol="0">
            <a:spAutoFit/>
          </a:bodyPr>
          <a:lstStyle/>
          <a:p>
            <a:r>
              <a:rPr lang="en-US" sz="1400" dirty="0">
                <a:solidFill>
                  <a:srgbClr val="0E0E0E"/>
                </a:solidFill>
                <a:effectLst/>
                <a:latin typeface=".AppleSystemUIFont"/>
              </a:rPr>
              <a:t>A subtype can have a relationship with another entity.</a:t>
            </a:r>
          </a:p>
        </p:txBody>
      </p:sp>
      <p:cxnSp>
        <p:nvCxnSpPr>
          <p:cNvPr id="4" name="Elbow Connector 3">
            <a:extLst>
              <a:ext uri="{FF2B5EF4-FFF2-40B4-BE49-F238E27FC236}">
                <a16:creationId xmlns:a16="http://schemas.microsoft.com/office/drawing/2014/main" id="{E8BA2F35-2B13-147A-5073-0BBC50A07469}"/>
              </a:ext>
            </a:extLst>
          </p:cNvPr>
          <p:cNvCxnSpPr>
            <a:cxnSpLocks/>
          </p:cNvCxnSpPr>
          <p:nvPr/>
        </p:nvCxnSpPr>
        <p:spPr bwMode="auto">
          <a:xfrm rot="5400000">
            <a:off x="7391400" y="4419600"/>
            <a:ext cx="1676400" cy="304800"/>
          </a:xfrm>
          <a:prstGeom prst="bentConnector3">
            <a:avLst>
              <a:gd name="adj1" fmla="val 57407"/>
            </a:avLst>
          </a:prstGeom>
          <a:blipFill dpi="0" rotWithShape="0">
            <a:blip r:embed="rId4"/>
            <a:srcRect/>
            <a:tile tx="0" ty="0" sx="100000" sy="100000" flip="none" algn="tl"/>
          </a:blipFill>
          <a:ln w="9525" cap="flat" cmpd="sng" algn="ctr">
            <a:solidFill>
              <a:schemeClr val="tx1"/>
            </a:solidFill>
            <a:prstDash val="solid"/>
            <a:round/>
            <a:headEnd type="none" w="med" len="med"/>
            <a:tailEnd type="triangle"/>
          </a:ln>
          <a:effectLst/>
        </p:spPr>
      </p:cxnSp>
      <p:sp>
        <p:nvSpPr>
          <p:cNvPr id="11" name="TextBox 10">
            <a:extLst>
              <a:ext uri="{FF2B5EF4-FFF2-40B4-BE49-F238E27FC236}">
                <a16:creationId xmlns:a16="http://schemas.microsoft.com/office/drawing/2014/main" id="{04C34D51-0569-3BD8-B8B0-9CABE2DF8E9C}"/>
              </a:ext>
            </a:extLst>
          </p:cNvPr>
          <p:cNvSpPr txBox="1"/>
          <p:nvPr/>
        </p:nvSpPr>
        <p:spPr>
          <a:xfrm>
            <a:off x="0" y="1447800"/>
            <a:ext cx="5334000" cy="584775"/>
          </a:xfrm>
          <a:prstGeom prst="rect">
            <a:avLst/>
          </a:prstGeom>
          <a:noFill/>
        </p:spPr>
        <p:txBody>
          <a:bodyPr wrap="square" rtlCol="0">
            <a:spAutoFit/>
          </a:bodyPr>
          <a:lstStyle/>
          <a:p>
            <a:r>
              <a:rPr lang="en-TR" sz="1600" dirty="0"/>
              <a:t>Note: </a:t>
            </a:r>
            <a:r>
              <a:rPr lang="en-US" sz="1600" dirty="0">
                <a:solidFill>
                  <a:srgbClr val="181617"/>
                </a:solidFill>
                <a:effectLst/>
                <a:latin typeface="Helvetica" pitchFamily="2" charset="0"/>
              </a:rPr>
              <a:t>The entity also inherits all the relationships in which the </a:t>
            </a:r>
            <a:r>
              <a:rPr lang="en-US" sz="1600" dirty="0">
                <a:solidFill>
                  <a:srgbClr val="181617"/>
                </a:solidFill>
                <a:effectLst/>
                <a:highlight>
                  <a:srgbClr val="FFFF00"/>
                </a:highlight>
                <a:latin typeface="Helvetica" pitchFamily="2" charset="0"/>
              </a:rPr>
              <a:t>superclass participates</a:t>
            </a:r>
            <a:r>
              <a:rPr lang="en-US" sz="1600" dirty="0">
                <a:solidFill>
                  <a:srgbClr val="181617"/>
                </a:solidFill>
                <a:effectLst/>
                <a:latin typeface="Helvetica" pitchFamily="2" charset="0"/>
              </a:rPr>
              <a:t>.</a:t>
            </a:r>
          </a:p>
        </p:txBody>
      </p:sp>
      <p:cxnSp>
        <p:nvCxnSpPr>
          <p:cNvPr id="13" name="Elbow Connector 12">
            <a:extLst>
              <a:ext uri="{FF2B5EF4-FFF2-40B4-BE49-F238E27FC236}">
                <a16:creationId xmlns:a16="http://schemas.microsoft.com/office/drawing/2014/main" id="{4504B327-6053-F13D-9493-1A14688A017E}"/>
              </a:ext>
            </a:extLst>
          </p:cNvPr>
          <p:cNvCxnSpPr/>
          <p:nvPr/>
        </p:nvCxnSpPr>
        <p:spPr bwMode="auto">
          <a:xfrm>
            <a:off x="1905000" y="2032575"/>
            <a:ext cx="2286000" cy="1015425"/>
          </a:xfrm>
          <a:prstGeom prst="bentConnector3">
            <a:avLst>
              <a:gd name="adj1" fmla="val -123"/>
            </a:avLst>
          </a:prstGeom>
          <a:blipFill dpi="0" rotWithShape="0">
            <a:blip r:embed="rId4"/>
            <a:srcRect/>
            <a:tile tx="0" ty="0" sx="100000" sy="100000" flip="none" algn="tl"/>
          </a:blipFill>
          <a:ln w="9525" cap="flat" cmpd="sng" algn="ctr">
            <a:solidFill>
              <a:schemeClr val="tx1"/>
            </a:solidFill>
            <a:prstDash val="solid"/>
            <a:round/>
            <a:headEnd type="none" w="med" len="med"/>
            <a:tailEnd type="triangle"/>
          </a:ln>
          <a:effectLst/>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Number Placeholder 3">
            <a:extLst>
              <a:ext uri="{FF2B5EF4-FFF2-40B4-BE49-F238E27FC236}">
                <a16:creationId xmlns:a16="http://schemas.microsoft.com/office/drawing/2014/main" id="{1F020263-2DD8-AA60-60ED-6C37A32A872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solidFill>
                  <a:srgbClr val="990033"/>
                </a:solidFill>
              </a:rPr>
              <a:t>Slide 4- </a:t>
            </a:r>
            <a:fld id="{7EB1AFC7-8339-4DCE-A37E-4013556680E6}" type="slidenum">
              <a:rPr lang="en-US" altLang="en-US" sz="1400">
                <a:solidFill>
                  <a:srgbClr val="990033"/>
                </a:solidFill>
              </a:rPr>
              <a:pPr/>
              <a:t>17</a:t>
            </a:fld>
            <a:endParaRPr lang="en-CA" altLang="en-US" sz="1400">
              <a:solidFill>
                <a:srgbClr val="990033"/>
              </a:solidFill>
            </a:endParaRPr>
          </a:p>
        </p:txBody>
      </p:sp>
      <p:sp>
        <p:nvSpPr>
          <p:cNvPr id="41986" name="Rectangle 4">
            <a:extLst>
              <a:ext uri="{FF2B5EF4-FFF2-40B4-BE49-F238E27FC236}">
                <a16:creationId xmlns:a16="http://schemas.microsoft.com/office/drawing/2014/main" id="{52AECD14-0C07-E8F7-AD19-405643ED7E6C}"/>
              </a:ext>
            </a:extLst>
          </p:cNvPr>
          <p:cNvSpPr>
            <a:spLocks noGrp="1" noChangeArrowheads="1"/>
          </p:cNvSpPr>
          <p:nvPr>
            <p:ph type="title"/>
          </p:nvPr>
        </p:nvSpPr>
        <p:spPr/>
        <p:txBody>
          <a:bodyPr/>
          <a:lstStyle/>
          <a:p>
            <a:pPr eaLnBrk="1" hangingPunct="1"/>
            <a:r>
              <a:rPr lang="en-US" altLang="en-US" sz="3200"/>
              <a:t>Generalization</a:t>
            </a:r>
          </a:p>
        </p:txBody>
      </p:sp>
      <p:sp>
        <p:nvSpPr>
          <p:cNvPr id="41987" name="Rectangle 5">
            <a:extLst>
              <a:ext uri="{FF2B5EF4-FFF2-40B4-BE49-F238E27FC236}">
                <a16:creationId xmlns:a16="http://schemas.microsoft.com/office/drawing/2014/main" id="{011A6193-813B-BA41-5FAC-780704CB4143}"/>
              </a:ext>
            </a:extLst>
          </p:cNvPr>
          <p:cNvSpPr>
            <a:spLocks noGrp="1" noChangeArrowheads="1"/>
          </p:cNvSpPr>
          <p:nvPr>
            <p:ph type="body" idx="1"/>
          </p:nvPr>
        </p:nvSpPr>
        <p:spPr/>
        <p:txBody>
          <a:bodyPr/>
          <a:lstStyle/>
          <a:p>
            <a:pPr eaLnBrk="1" hangingPunct="1"/>
            <a:r>
              <a:rPr lang="en-US" altLang="en-US" sz="2400"/>
              <a:t>Generalization is the reverse of the specialization process </a:t>
            </a:r>
          </a:p>
          <a:p>
            <a:pPr eaLnBrk="1" hangingPunct="1"/>
            <a:r>
              <a:rPr lang="en-US" altLang="en-US" sz="2400"/>
              <a:t>Several classes with common features are generalized into a superclass; </a:t>
            </a:r>
          </a:p>
          <a:p>
            <a:pPr lvl="1" eaLnBrk="1" hangingPunct="1"/>
            <a:r>
              <a:rPr lang="en-US" altLang="en-US" sz="2200"/>
              <a:t>original classes become its subclasses</a:t>
            </a:r>
          </a:p>
          <a:p>
            <a:pPr eaLnBrk="1" hangingPunct="1"/>
            <a:r>
              <a:rPr lang="en-US" altLang="en-US" sz="2400"/>
              <a:t>Example: CAR, TRUCK generalized into VEHICLE; </a:t>
            </a:r>
          </a:p>
          <a:p>
            <a:pPr lvl="1" eaLnBrk="1" hangingPunct="1"/>
            <a:r>
              <a:rPr lang="en-US" altLang="en-US" sz="2200"/>
              <a:t>both CAR, TRUCK become subclasses of the superclass VEHICLE.</a:t>
            </a:r>
          </a:p>
          <a:p>
            <a:pPr lvl="1" eaLnBrk="1" hangingPunct="1"/>
            <a:r>
              <a:rPr lang="en-US" altLang="en-US" sz="2200"/>
              <a:t>We can view {CAR, TRUCK} as a specialization of VEHICLE </a:t>
            </a:r>
          </a:p>
          <a:p>
            <a:pPr lvl="1" eaLnBrk="1" hangingPunct="1"/>
            <a:r>
              <a:rPr lang="en-US" altLang="en-US" sz="2200"/>
              <a:t>Alternatively, we can view VEHICLE as a generalization of CAR and TRUCK </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Number Placeholder 3">
            <a:extLst>
              <a:ext uri="{FF2B5EF4-FFF2-40B4-BE49-F238E27FC236}">
                <a16:creationId xmlns:a16="http://schemas.microsoft.com/office/drawing/2014/main" id="{C15A279D-69DC-BB17-0201-BF3B1612D81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solidFill>
                  <a:srgbClr val="990033"/>
                </a:solidFill>
              </a:rPr>
              <a:t>Slide 4- </a:t>
            </a:r>
            <a:fld id="{6063B574-662E-4BDF-A8E8-56E1ABA02812}" type="slidenum">
              <a:rPr lang="en-US" altLang="en-US" sz="1400">
                <a:solidFill>
                  <a:srgbClr val="990033"/>
                </a:solidFill>
              </a:rPr>
              <a:pPr/>
              <a:t>18</a:t>
            </a:fld>
            <a:endParaRPr lang="en-CA" altLang="en-US" sz="1400">
              <a:solidFill>
                <a:srgbClr val="990033"/>
              </a:solidFill>
            </a:endParaRPr>
          </a:p>
        </p:txBody>
      </p:sp>
      <p:pic>
        <p:nvPicPr>
          <p:cNvPr id="44034" name="Picture 3" descr="fig04_03">
            <a:extLst>
              <a:ext uri="{FF2B5EF4-FFF2-40B4-BE49-F238E27FC236}">
                <a16:creationId xmlns:a16="http://schemas.microsoft.com/office/drawing/2014/main" id="{14F34445-CBEF-AC5D-477E-53F83B73C3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600200"/>
            <a:ext cx="7239000" cy="484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5" name="Text Box 4" descr="Pink tissue paper">
            <a:extLst>
              <a:ext uri="{FF2B5EF4-FFF2-40B4-BE49-F238E27FC236}">
                <a16:creationId xmlns:a16="http://schemas.microsoft.com/office/drawing/2014/main" id="{AB45749B-843C-2C73-0433-042196775FF9}"/>
              </a:ext>
            </a:extLst>
          </p:cNvPr>
          <p:cNvSpPr txBox="1">
            <a:spLocks noChangeArrowheads="1"/>
          </p:cNvSpPr>
          <p:nvPr/>
        </p:nvSpPr>
        <p:spPr bwMode="auto">
          <a:xfrm>
            <a:off x="533400" y="715963"/>
            <a:ext cx="5638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sz="2800">
                <a:solidFill>
                  <a:srgbClr val="800000"/>
                </a:solidFill>
              </a:rPr>
              <a:t>Generalization (2)</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Number Placeholder 3">
            <a:extLst>
              <a:ext uri="{FF2B5EF4-FFF2-40B4-BE49-F238E27FC236}">
                <a16:creationId xmlns:a16="http://schemas.microsoft.com/office/drawing/2014/main" id="{853F3D63-DBA1-EB8C-3A20-8CB5F36857A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solidFill>
                  <a:srgbClr val="990033"/>
                </a:solidFill>
              </a:rPr>
              <a:t>Slide 4- </a:t>
            </a:r>
            <a:fld id="{94B146CE-EBEC-4471-A9F7-8D9A66351EA6}" type="slidenum">
              <a:rPr lang="en-US" altLang="en-US" sz="1400">
                <a:solidFill>
                  <a:srgbClr val="990033"/>
                </a:solidFill>
              </a:rPr>
              <a:pPr/>
              <a:t>19</a:t>
            </a:fld>
            <a:endParaRPr lang="en-CA" altLang="en-US" sz="1400">
              <a:solidFill>
                <a:srgbClr val="990033"/>
              </a:solidFill>
            </a:endParaRPr>
          </a:p>
        </p:txBody>
      </p:sp>
      <p:sp>
        <p:nvSpPr>
          <p:cNvPr id="46082" name="Rectangle 4">
            <a:extLst>
              <a:ext uri="{FF2B5EF4-FFF2-40B4-BE49-F238E27FC236}">
                <a16:creationId xmlns:a16="http://schemas.microsoft.com/office/drawing/2014/main" id="{EB7159A2-437A-A888-AF80-C6136DBBF1DB}"/>
              </a:ext>
            </a:extLst>
          </p:cNvPr>
          <p:cNvSpPr>
            <a:spLocks noGrp="1" noChangeArrowheads="1"/>
          </p:cNvSpPr>
          <p:nvPr>
            <p:ph type="title"/>
          </p:nvPr>
        </p:nvSpPr>
        <p:spPr/>
        <p:txBody>
          <a:bodyPr/>
          <a:lstStyle/>
          <a:p>
            <a:pPr eaLnBrk="1" hangingPunct="1"/>
            <a:r>
              <a:rPr lang="en-US" altLang="en-US" sz="3200"/>
              <a:t>Generalization and Specialization (1)</a:t>
            </a:r>
          </a:p>
        </p:txBody>
      </p:sp>
      <p:sp>
        <p:nvSpPr>
          <p:cNvPr id="46083" name="Rectangle 5">
            <a:extLst>
              <a:ext uri="{FF2B5EF4-FFF2-40B4-BE49-F238E27FC236}">
                <a16:creationId xmlns:a16="http://schemas.microsoft.com/office/drawing/2014/main" id="{C5F822C4-DF2C-964F-4E88-324F2BA4D16E}"/>
              </a:ext>
            </a:extLst>
          </p:cNvPr>
          <p:cNvSpPr>
            <a:spLocks noGrp="1" noChangeArrowheads="1"/>
          </p:cNvSpPr>
          <p:nvPr>
            <p:ph type="body" idx="1"/>
          </p:nvPr>
        </p:nvSpPr>
        <p:spPr/>
        <p:txBody>
          <a:bodyPr/>
          <a:lstStyle/>
          <a:p>
            <a:pPr eaLnBrk="1" hangingPunct="1">
              <a:lnSpc>
                <a:spcPct val="90000"/>
              </a:lnSpc>
            </a:pPr>
            <a:r>
              <a:rPr lang="en-US" altLang="en-US" dirty="0"/>
              <a:t>Diagrammatic notations are sometimes used to distinguish between generalization and specialization</a:t>
            </a:r>
          </a:p>
          <a:p>
            <a:pPr lvl="1" eaLnBrk="1" hangingPunct="1">
              <a:lnSpc>
                <a:spcPct val="90000"/>
              </a:lnSpc>
            </a:pPr>
            <a:r>
              <a:rPr lang="en-US" altLang="en-US" dirty="0"/>
              <a:t>Arrow pointing to the generalized superclass represents a generalization </a:t>
            </a:r>
          </a:p>
          <a:p>
            <a:pPr lvl="1" eaLnBrk="1" hangingPunct="1">
              <a:lnSpc>
                <a:spcPct val="90000"/>
              </a:lnSpc>
            </a:pPr>
            <a:r>
              <a:rPr lang="en-US" altLang="en-US" dirty="0"/>
              <a:t>Arrows pointing to the specialized subclasses represent a specialization </a:t>
            </a:r>
          </a:p>
          <a:p>
            <a:pPr lvl="1" eaLnBrk="1" hangingPunct="1">
              <a:lnSpc>
                <a:spcPct val="90000"/>
              </a:lnSpc>
            </a:pPr>
            <a:r>
              <a:rPr lang="en-US" altLang="en-US" dirty="0">
                <a:highlight>
                  <a:srgbClr val="FFFF00"/>
                </a:highlight>
              </a:rPr>
              <a:t>We </a:t>
            </a:r>
            <a:r>
              <a:rPr lang="en-US" altLang="en-US" i="1" dirty="0">
                <a:highlight>
                  <a:srgbClr val="FFFF00"/>
                </a:highlight>
              </a:rPr>
              <a:t>do not </a:t>
            </a:r>
            <a:r>
              <a:rPr lang="en-US" altLang="en-US" i="1" dirty="0"/>
              <a:t>use</a:t>
            </a:r>
            <a:r>
              <a:rPr lang="en-US" altLang="en-US" dirty="0"/>
              <a:t> this notation because it is often subjective as to which process is more appropriate for a particular situation </a:t>
            </a:r>
          </a:p>
          <a:p>
            <a:pPr lvl="1" eaLnBrk="1" hangingPunct="1">
              <a:lnSpc>
                <a:spcPct val="90000"/>
              </a:lnSpc>
            </a:pPr>
            <a:r>
              <a:rPr lang="en-US" altLang="en-US" dirty="0"/>
              <a:t>We advocate not drawing any arrows</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a:extLst>
              <a:ext uri="{FF2B5EF4-FFF2-40B4-BE49-F238E27FC236}">
                <a16:creationId xmlns:a16="http://schemas.microsoft.com/office/drawing/2014/main" id="{9EFF32CB-7436-B57D-9996-987D85774C45}"/>
              </a:ext>
            </a:extLst>
          </p:cNvPr>
          <p:cNvSpPr>
            <a:spLocks noGrp="1"/>
          </p:cNvSpPr>
          <p:nvPr>
            <p:ph type="title"/>
          </p:nvPr>
        </p:nvSpPr>
        <p:spPr/>
        <p:txBody>
          <a:bodyPr/>
          <a:lstStyle/>
          <a:p>
            <a:r>
              <a:rPr lang="en-US" altLang="en-US"/>
              <a:t> </a:t>
            </a:r>
          </a:p>
        </p:txBody>
      </p:sp>
      <p:sp>
        <p:nvSpPr>
          <p:cNvPr id="3" name="Content Placeholder 2">
            <a:extLst>
              <a:ext uri="{FF2B5EF4-FFF2-40B4-BE49-F238E27FC236}">
                <a16:creationId xmlns:a16="http://schemas.microsoft.com/office/drawing/2014/main" id="{8EDDEC0B-E5BC-F6F8-F953-834AA779ADF6}"/>
              </a:ext>
            </a:extLst>
          </p:cNvPr>
          <p:cNvSpPr>
            <a:spLocks noGrp="1"/>
          </p:cNvSpPr>
          <p:nvPr>
            <p:ph idx="1"/>
          </p:nvPr>
        </p:nvSpPr>
        <p:spPr/>
        <p:txBody>
          <a:bodyPr/>
          <a:lstStyle/>
          <a:p>
            <a:pPr>
              <a:defRPr/>
            </a:pPr>
            <a:endParaRPr lang="en-US" dirty="0">
              <a:ea typeface="+mn-ea"/>
            </a:endParaRPr>
          </a:p>
          <a:p>
            <a:pPr>
              <a:defRPr/>
            </a:pPr>
            <a:endParaRPr lang="en-US" dirty="0">
              <a:ea typeface="+mn-ea"/>
            </a:endParaRPr>
          </a:p>
          <a:p>
            <a:pPr>
              <a:defRPr/>
            </a:pPr>
            <a:endParaRPr lang="en-US" dirty="0">
              <a:ea typeface="+mn-ea"/>
            </a:endParaRPr>
          </a:p>
          <a:p>
            <a:pPr marL="0" indent="0" algn="ctr">
              <a:buFont typeface="Wingdings" panose="05000000000000000000" pitchFamily="2" charset="2"/>
              <a:buNone/>
              <a:defRPr/>
            </a:pPr>
            <a:r>
              <a:rPr lang="en-US" sz="3200" b="1" dirty="0">
                <a:ea typeface="+mn-ea"/>
              </a:rPr>
              <a:t>CHAPTER 4</a:t>
            </a:r>
          </a:p>
          <a:p>
            <a:pPr marL="0" indent="0" algn="ctr">
              <a:buFont typeface="Wingdings" panose="05000000000000000000" pitchFamily="2" charset="2"/>
              <a:buNone/>
              <a:defRPr/>
            </a:pPr>
            <a:endParaRPr lang="en-US" sz="3200" b="1" dirty="0">
              <a:ea typeface="+mn-ea"/>
            </a:endParaRPr>
          </a:p>
          <a:p>
            <a:pPr algn="ctr" eaLnBrk="1" hangingPunct="1">
              <a:buFont typeface="Wingdings" charset="0"/>
              <a:buNone/>
              <a:defRPr/>
            </a:pPr>
            <a:r>
              <a:rPr lang="en-US" sz="3600" dirty="0">
                <a:ea typeface="ＭＳ Ｐゴシック" charset="0"/>
              </a:rPr>
              <a:t>Enhanced Entity-Relationship </a:t>
            </a:r>
            <a:br>
              <a:rPr lang="en-US" sz="3600" dirty="0">
                <a:ea typeface="ＭＳ Ｐゴシック" charset="0"/>
              </a:rPr>
            </a:br>
            <a:r>
              <a:rPr lang="en-US" sz="3600" dirty="0">
                <a:ea typeface="ＭＳ Ｐゴシック" charset="0"/>
              </a:rPr>
              <a:t>(EER) Modeling</a:t>
            </a:r>
          </a:p>
        </p:txBody>
      </p:sp>
      <p:sp>
        <p:nvSpPr>
          <p:cNvPr id="17411" name="Slide Number Placeholder 3">
            <a:extLst>
              <a:ext uri="{FF2B5EF4-FFF2-40B4-BE49-F238E27FC236}">
                <a16:creationId xmlns:a16="http://schemas.microsoft.com/office/drawing/2014/main" id="{37FAF687-CB53-3B2C-35AC-7BAD5ECADE0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solidFill>
                  <a:srgbClr val="990033"/>
                </a:solidFill>
              </a:rPr>
              <a:t>Slide 1- </a:t>
            </a:r>
            <a:fld id="{E1DA048C-B38C-477A-A70E-22D8349AB829}" type="slidenum">
              <a:rPr lang="en-US" altLang="en-US" sz="1400">
                <a:solidFill>
                  <a:srgbClr val="990033"/>
                </a:solidFill>
              </a:rPr>
              <a:pPr/>
              <a:t>2</a:t>
            </a:fld>
            <a:endParaRPr lang="en-CA" altLang="en-US" sz="1400">
              <a:solidFill>
                <a:srgbClr val="990033"/>
              </a:solidFill>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Number Placeholder 3">
            <a:extLst>
              <a:ext uri="{FF2B5EF4-FFF2-40B4-BE49-F238E27FC236}">
                <a16:creationId xmlns:a16="http://schemas.microsoft.com/office/drawing/2014/main" id="{C1C56576-31B2-4614-61A7-714EFEFD953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solidFill>
                  <a:srgbClr val="990033"/>
                </a:solidFill>
              </a:rPr>
              <a:t>Slide 4- </a:t>
            </a:r>
            <a:fld id="{D6BE32CC-F4BC-4EF4-A614-3AD751C87A61}" type="slidenum">
              <a:rPr lang="en-US" altLang="en-US" sz="1400">
                <a:solidFill>
                  <a:srgbClr val="990033"/>
                </a:solidFill>
              </a:rPr>
              <a:pPr/>
              <a:t>20</a:t>
            </a:fld>
            <a:endParaRPr lang="en-CA" altLang="en-US" sz="1400">
              <a:solidFill>
                <a:srgbClr val="990033"/>
              </a:solidFill>
            </a:endParaRPr>
          </a:p>
        </p:txBody>
      </p:sp>
      <p:sp>
        <p:nvSpPr>
          <p:cNvPr id="48130" name="Rectangle 2">
            <a:extLst>
              <a:ext uri="{FF2B5EF4-FFF2-40B4-BE49-F238E27FC236}">
                <a16:creationId xmlns:a16="http://schemas.microsoft.com/office/drawing/2014/main" id="{78823925-241A-B2E3-D6C6-CC8BC54E44E3}"/>
              </a:ext>
            </a:extLst>
          </p:cNvPr>
          <p:cNvSpPr>
            <a:spLocks noGrp="1" noChangeArrowheads="1"/>
          </p:cNvSpPr>
          <p:nvPr>
            <p:ph type="title"/>
          </p:nvPr>
        </p:nvSpPr>
        <p:spPr/>
        <p:txBody>
          <a:bodyPr/>
          <a:lstStyle/>
          <a:p>
            <a:pPr eaLnBrk="1" hangingPunct="1"/>
            <a:r>
              <a:rPr lang="en-US" altLang="en-US" sz="3200"/>
              <a:t>Generalization and Specialization (2)</a:t>
            </a:r>
          </a:p>
        </p:txBody>
      </p:sp>
      <p:sp>
        <p:nvSpPr>
          <p:cNvPr id="48131" name="Rectangle 3">
            <a:extLst>
              <a:ext uri="{FF2B5EF4-FFF2-40B4-BE49-F238E27FC236}">
                <a16:creationId xmlns:a16="http://schemas.microsoft.com/office/drawing/2014/main" id="{8E969D6C-C524-7596-CF34-0D44AA92D668}"/>
              </a:ext>
            </a:extLst>
          </p:cNvPr>
          <p:cNvSpPr>
            <a:spLocks noGrp="1" noChangeArrowheads="1"/>
          </p:cNvSpPr>
          <p:nvPr>
            <p:ph type="body" idx="1"/>
          </p:nvPr>
        </p:nvSpPr>
        <p:spPr/>
        <p:txBody>
          <a:bodyPr/>
          <a:lstStyle/>
          <a:p>
            <a:pPr eaLnBrk="1" hangingPunct="1"/>
            <a:r>
              <a:rPr lang="en-US" altLang="en-US"/>
              <a:t>Data Modeling with Specialization and Generalization</a:t>
            </a:r>
          </a:p>
          <a:p>
            <a:pPr lvl="1" eaLnBrk="1" hangingPunct="1"/>
            <a:r>
              <a:rPr lang="en-US" altLang="en-US"/>
              <a:t>A superclass or subclass represents a collection (or set or grouping) of entities</a:t>
            </a:r>
          </a:p>
          <a:p>
            <a:pPr lvl="1" eaLnBrk="1" hangingPunct="1"/>
            <a:r>
              <a:rPr lang="en-US" altLang="en-US"/>
              <a:t>It also represents a particular </a:t>
            </a:r>
            <a:r>
              <a:rPr lang="en-US" altLang="en-US" i="1"/>
              <a:t>type of entity</a:t>
            </a:r>
          </a:p>
          <a:p>
            <a:pPr lvl="1" eaLnBrk="1" hangingPunct="1"/>
            <a:r>
              <a:rPr lang="en-US" altLang="en-US"/>
              <a:t>Shown in rectangles in EER diagrams (as are entity types) </a:t>
            </a:r>
          </a:p>
          <a:p>
            <a:pPr lvl="1" eaLnBrk="1" hangingPunct="1"/>
            <a:r>
              <a:rPr lang="en-US" altLang="en-US"/>
              <a:t>We can call all entity types (and their corresponding collections) </a:t>
            </a:r>
            <a:r>
              <a:rPr lang="en-US" altLang="en-US" b="1" i="1"/>
              <a:t>classes</a:t>
            </a:r>
            <a:r>
              <a:rPr lang="en-US" altLang="en-US"/>
              <a:t>, whether they are entity types, superclasses, or subclasses</a:t>
            </a:r>
          </a:p>
          <a:p>
            <a:pPr eaLnBrk="1" hangingPunct="1"/>
            <a:endParaRPr lang="en-US" altLang="en-US"/>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a:extLst>
              <a:ext uri="{FF2B5EF4-FFF2-40B4-BE49-F238E27FC236}">
                <a16:creationId xmlns:a16="http://schemas.microsoft.com/office/drawing/2014/main" id="{7790DE8C-BA70-1009-A9BB-6856684A85B8}"/>
              </a:ext>
            </a:extLst>
          </p:cNvPr>
          <p:cNvSpPr>
            <a:spLocks noGrp="1"/>
          </p:cNvSpPr>
          <p:nvPr>
            <p:ph type="title"/>
          </p:nvPr>
        </p:nvSpPr>
        <p:spPr/>
        <p:txBody>
          <a:bodyPr/>
          <a:lstStyle/>
          <a:p>
            <a:r>
              <a:rPr lang="en-US" altLang="en-US"/>
              <a:t>Types of Specialization</a:t>
            </a:r>
          </a:p>
        </p:txBody>
      </p:sp>
      <p:sp>
        <p:nvSpPr>
          <p:cNvPr id="50178" name="Content Placeholder 2">
            <a:extLst>
              <a:ext uri="{FF2B5EF4-FFF2-40B4-BE49-F238E27FC236}">
                <a16:creationId xmlns:a16="http://schemas.microsoft.com/office/drawing/2014/main" id="{1303AD05-1C5E-1008-2019-7AA9B3B71097}"/>
              </a:ext>
            </a:extLst>
          </p:cNvPr>
          <p:cNvSpPr>
            <a:spLocks noGrp="1"/>
          </p:cNvSpPr>
          <p:nvPr>
            <p:ph idx="1"/>
          </p:nvPr>
        </p:nvSpPr>
        <p:spPr/>
        <p:txBody>
          <a:bodyPr/>
          <a:lstStyle/>
          <a:p>
            <a:r>
              <a:rPr lang="en-US" altLang="en-US" dirty="0"/>
              <a:t>Predicate-defined (or condition-defined) : based on some predicate. E.g., based on value of an attribute, say, Job-type, or Age.</a:t>
            </a:r>
          </a:p>
          <a:p>
            <a:r>
              <a:rPr lang="en-US" altLang="en-US" dirty="0"/>
              <a:t>Attribute-defined: shows the name of the attribute next to the line drawn from the superclass toward the subclasses (see Fig. 4.1)</a:t>
            </a:r>
          </a:p>
          <a:p>
            <a:r>
              <a:rPr lang="en-US" altLang="en-US" dirty="0"/>
              <a:t>User-defined: membership is defined by the user on an entity by entity basis</a:t>
            </a:r>
          </a:p>
        </p:txBody>
      </p:sp>
      <p:sp>
        <p:nvSpPr>
          <p:cNvPr id="50179" name="Slide Number Placeholder 3">
            <a:extLst>
              <a:ext uri="{FF2B5EF4-FFF2-40B4-BE49-F238E27FC236}">
                <a16:creationId xmlns:a16="http://schemas.microsoft.com/office/drawing/2014/main" id="{41103124-DFBE-F056-BA72-636D33B68A2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solidFill>
                  <a:srgbClr val="990033"/>
                </a:solidFill>
              </a:rPr>
              <a:t>Slide 4- </a:t>
            </a:r>
            <a:fld id="{AF8E4B5F-8B3C-4FFC-8EA7-6CB1682F1F5A}" type="slidenum">
              <a:rPr lang="en-US" altLang="en-US" sz="1400">
                <a:solidFill>
                  <a:srgbClr val="990033"/>
                </a:solidFill>
              </a:rPr>
              <a:pPr/>
              <a:t>21</a:t>
            </a:fld>
            <a:endParaRPr lang="en-CA" altLang="en-US" sz="1400">
              <a:solidFill>
                <a:srgbClr val="990033"/>
              </a:solidFill>
            </a:endParaRP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Number Placeholder 3">
            <a:extLst>
              <a:ext uri="{FF2B5EF4-FFF2-40B4-BE49-F238E27FC236}">
                <a16:creationId xmlns:a16="http://schemas.microsoft.com/office/drawing/2014/main" id="{3BC13EF0-8C21-B4D8-958E-927A6B3C144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solidFill>
                  <a:srgbClr val="990033"/>
                </a:solidFill>
              </a:rPr>
              <a:t>Slide 4- </a:t>
            </a:r>
            <a:fld id="{F297AA8C-AF71-4191-8642-037086D74B8B}" type="slidenum">
              <a:rPr lang="en-US" altLang="en-US" sz="1400">
                <a:solidFill>
                  <a:srgbClr val="990033"/>
                </a:solidFill>
              </a:rPr>
              <a:pPr/>
              <a:t>22</a:t>
            </a:fld>
            <a:endParaRPr lang="en-CA" altLang="en-US" sz="1400">
              <a:solidFill>
                <a:srgbClr val="990033"/>
              </a:solidFill>
            </a:endParaRPr>
          </a:p>
        </p:txBody>
      </p:sp>
      <p:sp>
        <p:nvSpPr>
          <p:cNvPr id="51202" name="Rectangle 6">
            <a:extLst>
              <a:ext uri="{FF2B5EF4-FFF2-40B4-BE49-F238E27FC236}">
                <a16:creationId xmlns:a16="http://schemas.microsoft.com/office/drawing/2014/main" id="{F8596BC2-3109-20D7-7F03-62FF74E32574}"/>
              </a:ext>
            </a:extLst>
          </p:cNvPr>
          <p:cNvSpPr>
            <a:spLocks noGrp="1" noChangeArrowheads="1"/>
          </p:cNvSpPr>
          <p:nvPr>
            <p:ph type="title"/>
          </p:nvPr>
        </p:nvSpPr>
        <p:spPr/>
        <p:txBody>
          <a:bodyPr/>
          <a:lstStyle/>
          <a:p>
            <a:pPr eaLnBrk="1" hangingPunct="1"/>
            <a:r>
              <a:rPr lang="en-US" altLang="en-US" sz="3200"/>
              <a:t>Constraints on Specialization and Generalization (1)</a:t>
            </a:r>
          </a:p>
        </p:txBody>
      </p:sp>
      <p:sp>
        <p:nvSpPr>
          <p:cNvPr id="51203" name="Rectangle 7">
            <a:extLst>
              <a:ext uri="{FF2B5EF4-FFF2-40B4-BE49-F238E27FC236}">
                <a16:creationId xmlns:a16="http://schemas.microsoft.com/office/drawing/2014/main" id="{8718BEF3-8C48-2A90-05AB-1DF43E041E8E}"/>
              </a:ext>
            </a:extLst>
          </p:cNvPr>
          <p:cNvSpPr>
            <a:spLocks noGrp="1" noChangeArrowheads="1"/>
          </p:cNvSpPr>
          <p:nvPr>
            <p:ph type="body" idx="1"/>
          </p:nvPr>
        </p:nvSpPr>
        <p:spPr/>
        <p:txBody>
          <a:bodyPr/>
          <a:lstStyle/>
          <a:p>
            <a:pPr eaLnBrk="1" hangingPunct="1"/>
            <a:r>
              <a:rPr lang="en-US" altLang="en-US" dirty="0"/>
              <a:t>If we can determine exactly those entities that will become members of each subclass by a </a:t>
            </a:r>
            <a:r>
              <a:rPr lang="en-US" altLang="en-US" dirty="0">
                <a:highlight>
                  <a:srgbClr val="FFFF00"/>
                </a:highlight>
              </a:rPr>
              <a:t>condition</a:t>
            </a:r>
            <a:r>
              <a:rPr lang="en-US" altLang="en-US" dirty="0"/>
              <a:t>, the subclasses are called predicate-defined (or condition-defined) subclasses </a:t>
            </a:r>
          </a:p>
          <a:p>
            <a:pPr lvl="1" eaLnBrk="1" hangingPunct="1"/>
            <a:r>
              <a:rPr lang="en-US" altLang="en-US" dirty="0"/>
              <a:t>Condition is a constraint that determines subclass members </a:t>
            </a:r>
          </a:p>
          <a:p>
            <a:pPr lvl="1" eaLnBrk="1" hangingPunct="1"/>
            <a:r>
              <a:rPr lang="en-US" altLang="en-US" dirty="0"/>
              <a:t>Display a predicate-defined subclass by writing the predicate condition next to the line attaching the subclass to its superclass </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Number Placeholder 3">
            <a:extLst>
              <a:ext uri="{FF2B5EF4-FFF2-40B4-BE49-F238E27FC236}">
                <a16:creationId xmlns:a16="http://schemas.microsoft.com/office/drawing/2014/main" id="{1E74AC6A-5FFB-1078-0E6C-43B87104957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solidFill>
                  <a:srgbClr val="990033"/>
                </a:solidFill>
              </a:rPr>
              <a:t>Slide 4- </a:t>
            </a:r>
            <a:fld id="{BB75286C-42A0-4E1C-A88C-B73DE3B77839}" type="slidenum">
              <a:rPr lang="en-US" altLang="en-US" sz="1400">
                <a:solidFill>
                  <a:srgbClr val="990033"/>
                </a:solidFill>
              </a:rPr>
              <a:pPr/>
              <a:t>23</a:t>
            </a:fld>
            <a:endParaRPr lang="en-CA" altLang="en-US" sz="1400">
              <a:solidFill>
                <a:srgbClr val="990033"/>
              </a:solidFill>
            </a:endParaRPr>
          </a:p>
        </p:txBody>
      </p:sp>
      <p:sp>
        <p:nvSpPr>
          <p:cNvPr id="53250" name="Rectangle 4">
            <a:extLst>
              <a:ext uri="{FF2B5EF4-FFF2-40B4-BE49-F238E27FC236}">
                <a16:creationId xmlns:a16="http://schemas.microsoft.com/office/drawing/2014/main" id="{73F36493-899B-53CF-883B-E2A51770D4FF}"/>
              </a:ext>
            </a:extLst>
          </p:cNvPr>
          <p:cNvSpPr>
            <a:spLocks noGrp="1" noChangeArrowheads="1"/>
          </p:cNvSpPr>
          <p:nvPr>
            <p:ph type="title"/>
          </p:nvPr>
        </p:nvSpPr>
        <p:spPr/>
        <p:txBody>
          <a:bodyPr/>
          <a:lstStyle/>
          <a:p>
            <a:pPr eaLnBrk="1" hangingPunct="1"/>
            <a:r>
              <a:rPr lang="en-US" altLang="en-US" sz="3200"/>
              <a:t>Constraints on Specialization and Generalization (2)</a:t>
            </a:r>
          </a:p>
        </p:txBody>
      </p:sp>
      <p:sp>
        <p:nvSpPr>
          <p:cNvPr id="53251" name="Rectangle 5">
            <a:extLst>
              <a:ext uri="{FF2B5EF4-FFF2-40B4-BE49-F238E27FC236}">
                <a16:creationId xmlns:a16="http://schemas.microsoft.com/office/drawing/2014/main" id="{F2E9CBA2-E162-34F4-2BDD-FD8AF747699D}"/>
              </a:ext>
            </a:extLst>
          </p:cNvPr>
          <p:cNvSpPr>
            <a:spLocks noGrp="1" noChangeArrowheads="1"/>
          </p:cNvSpPr>
          <p:nvPr>
            <p:ph type="body" idx="1"/>
          </p:nvPr>
        </p:nvSpPr>
        <p:spPr/>
        <p:txBody>
          <a:bodyPr/>
          <a:lstStyle/>
          <a:p>
            <a:pPr eaLnBrk="1" hangingPunct="1">
              <a:lnSpc>
                <a:spcPct val="80000"/>
              </a:lnSpc>
            </a:pPr>
            <a:r>
              <a:rPr lang="en-US" altLang="en-US" sz="2400" dirty="0"/>
              <a:t>If all subclasses in a specialization have membership condition on same attribute of the superclass, specialization is called an attribute-defined specialization </a:t>
            </a:r>
          </a:p>
          <a:p>
            <a:pPr lvl="1" eaLnBrk="1" hangingPunct="1">
              <a:lnSpc>
                <a:spcPct val="80000"/>
              </a:lnSpc>
            </a:pPr>
            <a:r>
              <a:rPr lang="en-US" altLang="en-US" sz="2200" dirty="0"/>
              <a:t>Attribute is called the defining attribute of the specialization </a:t>
            </a:r>
          </a:p>
          <a:p>
            <a:pPr lvl="1" eaLnBrk="1" hangingPunct="1">
              <a:lnSpc>
                <a:spcPct val="80000"/>
              </a:lnSpc>
            </a:pPr>
            <a:r>
              <a:rPr lang="en-US" altLang="en-US" sz="2200" dirty="0"/>
              <a:t>Example: </a:t>
            </a:r>
            <a:r>
              <a:rPr lang="en-US" altLang="en-US" sz="2200" dirty="0" err="1"/>
              <a:t>JobType</a:t>
            </a:r>
            <a:r>
              <a:rPr lang="en-US" altLang="en-US" sz="2200" dirty="0"/>
              <a:t> is the defining attribute of the specialization {SECRETARY, TECHNICIAN, ENGINEER} of EMPLOYEE</a:t>
            </a:r>
          </a:p>
          <a:p>
            <a:pPr eaLnBrk="1" hangingPunct="1">
              <a:lnSpc>
                <a:spcPct val="80000"/>
              </a:lnSpc>
            </a:pPr>
            <a:r>
              <a:rPr lang="en-US" altLang="en-US" sz="2400" dirty="0"/>
              <a:t>If </a:t>
            </a:r>
            <a:r>
              <a:rPr lang="en-US" altLang="en-US" sz="2400" dirty="0">
                <a:highlight>
                  <a:srgbClr val="FFFF00"/>
                </a:highlight>
              </a:rPr>
              <a:t>no condition </a:t>
            </a:r>
            <a:r>
              <a:rPr lang="en-US" altLang="en-US" sz="2400" dirty="0"/>
              <a:t>determines membership, the subclass is called </a:t>
            </a:r>
            <a:r>
              <a:rPr lang="en-US" altLang="en-US" sz="2400" dirty="0">
                <a:highlight>
                  <a:srgbClr val="FFFF00"/>
                </a:highlight>
              </a:rPr>
              <a:t>user-defined</a:t>
            </a:r>
            <a:r>
              <a:rPr lang="en-US" altLang="en-US" sz="2400" dirty="0"/>
              <a:t> </a:t>
            </a:r>
          </a:p>
          <a:p>
            <a:pPr lvl="1" eaLnBrk="1" hangingPunct="1">
              <a:lnSpc>
                <a:spcPct val="80000"/>
              </a:lnSpc>
            </a:pPr>
            <a:r>
              <a:rPr lang="en-US" altLang="en-US" sz="2200" dirty="0"/>
              <a:t>Membership in a subclass is determined by the database users by applying an operation to add an entity to the subclass </a:t>
            </a:r>
          </a:p>
          <a:p>
            <a:pPr lvl="1" eaLnBrk="1" hangingPunct="1">
              <a:lnSpc>
                <a:spcPct val="80000"/>
              </a:lnSpc>
            </a:pPr>
            <a:r>
              <a:rPr lang="en-US" altLang="en-US" sz="2200" dirty="0"/>
              <a:t>Membership in the subclass is specified individually for each entity in the superclass by the user </a:t>
            </a:r>
          </a:p>
          <a:p>
            <a:pPr lvl="1" eaLnBrk="1" hangingPunct="1">
              <a:lnSpc>
                <a:spcPct val="80000"/>
              </a:lnSpc>
            </a:pPr>
            <a:r>
              <a:rPr lang="en-US" altLang="en-US" sz="2200" dirty="0"/>
              <a:t>Not by any condition that may be evaluated automatically.</a:t>
            </a:r>
          </a:p>
          <a:p>
            <a:pPr lvl="1" eaLnBrk="1" hangingPunct="1">
              <a:lnSpc>
                <a:spcPct val="80000"/>
              </a:lnSpc>
            </a:pPr>
            <a:endParaRPr lang="en-US" altLang="en-US" sz="2200" dirty="0"/>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Number Placeholder 3">
            <a:extLst>
              <a:ext uri="{FF2B5EF4-FFF2-40B4-BE49-F238E27FC236}">
                <a16:creationId xmlns:a16="http://schemas.microsoft.com/office/drawing/2014/main" id="{0E0F8B8A-AC1E-56B4-4176-3B20D000254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solidFill>
                  <a:srgbClr val="990033"/>
                </a:solidFill>
              </a:rPr>
              <a:t>Slide 4- </a:t>
            </a:r>
            <a:fld id="{A554D382-CC1E-4725-AA0D-B70A24083F2B}" type="slidenum">
              <a:rPr lang="en-US" altLang="en-US" sz="1400">
                <a:solidFill>
                  <a:srgbClr val="990033"/>
                </a:solidFill>
              </a:rPr>
              <a:pPr/>
              <a:t>24</a:t>
            </a:fld>
            <a:endParaRPr lang="en-CA" altLang="en-US" sz="1400">
              <a:solidFill>
                <a:srgbClr val="990033"/>
              </a:solidFill>
            </a:endParaRPr>
          </a:p>
        </p:txBody>
      </p:sp>
      <p:sp>
        <p:nvSpPr>
          <p:cNvPr id="55298" name="Rectangle 2">
            <a:extLst>
              <a:ext uri="{FF2B5EF4-FFF2-40B4-BE49-F238E27FC236}">
                <a16:creationId xmlns:a16="http://schemas.microsoft.com/office/drawing/2014/main" id="{5AFC207E-80FA-26FB-AEAA-AE65824E3DBC}"/>
              </a:ext>
            </a:extLst>
          </p:cNvPr>
          <p:cNvSpPr>
            <a:spLocks noGrp="1" noChangeArrowheads="1"/>
          </p:cNvSpPr>
          <p:nvPr>
            <p:ph type="title"/>
          </p:nvPr>
        </p:nvSpPr>
        <p:spPr/>
        <p:txBody>
          <a:bodyPr/>
          <a:lstStyle/>
          <a:p>
            <a:pPr eaLnBrk="1" hangingPunct="1"/>
            <a:r>
              <a:rPr lang="en-US" altLang="en-US" sz="3200"/>
              <a:t>Displaying an attribute-defined specialization in EER diagrams</a:t>
            </a:r>
          </a:p>
        </p:txBody>
      </p:sp>
      <p:pic>
        <p:nvPicPr>
          <p:cNvPr id="55299" name="Picture 5" descr="fig04_04">
            <a:extLst>
              <a:ext uri="{FF2B5EF4-FFF2-40B4-BE49-F238E27FC236}">
                <a16:creationId xmlns:a16="http://schemas.microsoft.com/office/drawing/2014/main" id="{61FB2CCA-B357-F521-6BA3-2036D5F299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050" y="1962150"/>
            <a:ext cx="8413750" cy="391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262AC3A3-B3A0-0C64-DCB4-3EFDE1CF2676}"/>
              </a:ext>
            </a:extLst>
          </p:cNvPr>
          <p:cNvSpPr txBox="1"/>
          <p:nvPr/>
        </p:nvSpPr>
        <p:spPr>
          <a:xfrm>
            <a:off x="273050" y="3810000"/>
            <a:ext cx="2209800" cy="1815882"/>
          </a:xfrm>
          <a:prstGeom prst="rect">
            <a:avLst/>
          </a:prstGeom>
          <a:noFill/>
        </p:spPr>
        <p:txBody>
          <a:bodyPr wrap="square" rtlCol="0">
            <a:spAutoFit/>
          </a:bodyPr>
          <a:lstStyle/>
          <a:p>
            <a:r>
              <a:rPr lang="en-US" sz="1400" dirty="0">
                <a:solidFill>
                  <a:srgbClr val="181617"/>
                </a:solidFill>
                <a:effectLst/>
                <a:latin typeface="Helvetica" pitchFamily="2" charset="0"/>
              </a:rPr>
              <a:t>If all subclasses in a specialization have their membership condition on the same attribute of the superclass, the specialization itself is called an </a:t>
            </a:r>
            <a:r>
              <a:rPr lang="en-US" sz="1400" dirty="0">
                <a:solidFill>
                  <a:srgbClr val="181617"/>
                </a:solidFill>
                <a:effectLst/>
                <a:highlight>
                  <a:srgbClr val="FFFF00"/>
                </a:highlight>
                <a:latin typeface="Helvetica" pitchFamily="2" charset="0"/>
              </a:rPr>
              <a:t>attribute-defined</a:t>
            </a:r>
          </a:p>
        </p:txBody>
      </p:sp>
      <p:cxnSp>
        <p:nvCxnSpPr>
          <p:cNvPr id="8" name="Straight Arrow Connector 7">
            <a:extLst>
              <a:ext uri="{FF2B5EF4-FFF2-40B4-BE49-F238E27FC236}">
                <a16:creationId xmlns:a16="http://schemas.microsoft.com/office/drawing/2014/main" id="{7AA9B0C9-E0E4-C1F4-F65C-927897D65B45}"/>
              </a:ext>
            </a:extLst>
          </p:cNvPr>
          <p:cNvCxnSpPr>
            <a:cxnSpLocks/>
          </p:cNvCxnSpPr>
          <p:nvPr/>
        </p:nvCxnSpPr>
        <p:spPr bwMode="auto">
          <a:xfrm>
            <a:off x="2438400" y="4343400"/>
            <a:ext cx="1828800" cy="76200"/>
          </a:xfrm>
          <a:prstGeom prst="straightConnector1">
            <a:avLst/>
          </a:prstGeom>
          <a:blipFill dpi="0" rotWithShape="0">
            <a:blip r:embed="rId3"/>
            <a:srcRect/>
            <a:tile tx="0" ty="0" sx="100000" sy="100000" flip="none" algn="tl"/>
          </a:blipFill>
          <a:ln w="9525" cap="flat" cmpd="sng" algn="ctr">
            <a:solidFill>
              <a:schemeClr val="tx1"/>
            </a:solidFill>
            <a:prstDash val="solid"/>
            <a:round/>
            <a:headEnd type="none" w="med" len="med"/>
            <a:tailEnd type="triangle"/>
          </a:ln>
          <a:effectLst/>
        </p:spPr>
      </p:cxn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Number Placeholder 3">
            <a:extLst>
              <a:ext uri="{FF2B5EF4-FFF2-40B4-BE49-F238E27FC236}">
                <a16:creationId xmlns:a16="http://schemas.microsoft.com/office/drawing/2014/main" id="{CE7449F7-51E0-20B1-35E1-690070E996E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solidFill>
                  <a:srgbClr val="990033"/>
                </a:solidFill>
              </a:rPr>
              <a:t>Slide 4- </a:t>
            </a:r>
            <a:fld id="{62347A14-67F5-4327-A6AA-41013A476E16}" type="slidenum">
              <a:rPr lang="en-US" altLang="en-US" sz="1400">
                <a:solidFill>
                  <a:srgbClr val="990033"/>
                </a:solidFill>
              </a:rPr>
              <a:pPr/>
              <a:t>25</a:t>
            </a:fld>
            <a:endParaRPr lang="en-CA" altLang="en-US" sz="1400">
              <a:solidFill>
                <a:srgbClr val="990033"/>
              </a:solidFill>
            </a:endParaRPr>
          </a:p>
        </p:txBody>
      </p:sp>
      <p:sp>
        <p:nvSpPr>
          <p:cNvPr id="56322" name="Rectangle 8">
            <a:extLst>
              <a:ext uri="{FF2B5EF4-FFF2-40B4-BE49-F238E27FC236}">
                <a16:creationId xmlns:a16="http://schemas.microsoft.com/office/drawing/2014/main" id="{C2D63732-E1F8-AF06-8E9D-85124E1D3A2B}"/>
              </a:ext>
            </a:extLst>
          </p:cNvPr>
          <p:cNvSpPr>
            <a:spLocks noGrp="1" noChangeArrowheads="1"/>
          </p:cNvSpPr>
          <p:nvPr>
            <p:ph type="title"/>
          </p:nvPr>
        </p:nvSpPr>
        <p:spPr/>
        <p:txBody>
          <a:bodyPr/>
          <a:lstStyle/>
          <a:p>
            <a:pPr eaLnBrk="1" hangingPunct="1"/>
            <a:r>
              <a:rPr lang="en-US" altLang="en-US" sz="3200"/>
              <a:t>Constraints on Specialization and Generalization (3)</a:t>
            </a:r>
          </a:p>
        </p:txBody>
      </p:sp>
      <p:sp>
        <p:nvSpPr>
          <p:cNvPr id="56323" name="Rectangle 9">
            <a:extLst>
              <a:ext uri="{FF2B5EF4-FFF2-40B4-BE49-F238E27FC236}">
                <a16:creationId xmlns:a16="http://schemas.microsoft.com/office/drawing/2014/main" id="{F751E9E8-F897-0BED-D3B8-55225326E68B}"/>
              </a:ext>
            </a:extLst>
          </p:cNvPr>
          <p:cNvSpPr>
            <a:spLocks noGrp="1" noChangeArrowheads="1"/>
          </p:cNvSpPr>
          <p:nvPr>
            <p:ph type="body" idx="1"/>
          </p:nvPr>
        </p:nvSpPr>
        <p:spPr/>
        <p:txBody>
          <a:bodyPr/>
          <a:lstStyle/>
          <a:p>
            <a:pPr eaLnBrk="1" hangingPunct="1"/>
            <a:r>
              <a:rPr lang="en-US" altLang="en-US"/>
              <a:t>Two basic constraints can apply to a specialization/generalization:</a:t>
            </a:r>
          </a:p>
          <a:p>
            <a:pPr lvl="1" eaLnBrk="1" hangingPunct="1"/>
            <a:r>
              <a:rPr lang="en-US" altLang="en-US"/>
              <a:t>Disjointness Constraint: </a:t>
            </a:r>
          </a:p>
          <a:p>
            <a:pPr lvl="1" eaLnBrk="1" hangingPunct="1"/>
            <a:r>
              <a:rPr lang="en-US" altLang="en-US"/>
              <a:t>Completeness Constraint: </a:t>
            </a:r>
          </a:p>
          <a:p>
            <a:pPr lvl="1" eaLnBrk="1" hangingPunct="1"/>
            <a:endParaRPr lang="en-US" altLang="en-US"/>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Number Placeholder 3">
            <a:extLst>
              <a:ext uri="{FF2B5EF4-FFF2-40B4-BE49-F238E27FC236}">
                <a16:creationId xmlns:a16="http://schemas.microsoft.com/office/drawing/2014/main" id="{EFE38E6B-67EF-B796-B349-CDD1966E6BE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solidFill>
                  <a:srgbClr val="990033"/>
                </a:solidFill>
              </a:rPr>
              <a:t>Slide 4- </a:t>
            </a:r>
            <a:fld id="{DFEF7E35-138F-40B7-A676-8E94029C8A3D}" type="slidenum">
              <a:rPr lang="en-US" altLang="en-US" sz="1400">
                <a:solidFill>
                  <a:srgbClr val="990033"/>
                </a:solidFill>
              </a:rPr>
              <a:pPr/>
              <a:t>26</a:t>
            </a:fld>
            <a:endParaRPr lang="en-CA" altLang="en-US" sz="1400">
              <a:solidFill>
                <a:srgbClr val="990033"/>
              </a:solidFill>
            </a:endParaRPr>
          </a:p>
        </p:txBody>
      </p:sp>
      <p:sp>
        <p:nvSpPr>
          <p:cNvPr id="58370" name="Rectangle 2">
            <a:extLst>
              <a:ext uri="{FF2B5EF4-FFF2-40B4-BE49-F238E27FC236}">
                <a16:creationId xmlns:a16="http://schemas.microsoft.com/office/drawing/2014/main" id="{6F2256CB-1B9B-8EEA-7DA0-2CE602099D53}"/>
              </a:ext>
            </a:extLst>
          </p:cNvPr>
          <p:cNvSpPr>
            <a:spLocks noGrp="1" noChangeArrowheads="1"/>
          </p:cNvSpPr>
          <p:nvPr>
            <p:ph type="title"/>
          </p:nvPr>
        </p:nvSpPr>
        <p:spPr/>
        <p:txBody>
          <a:bodyPr/>
          <a:lstStyle/>
          <a:p>
            <a:pPr eaLnBrk="1" hangingPunct="1"/>
            <a:r>
              <a:rPr lang="en-US" altLang="en-US" sz="3200"/>
              <a:t>Constraints on Specialization and Generalization (4)</a:t>
            </a:r>
          </a:p>
        </p:txBody>
      </p:sp>
      <p:sp>
        <p:nvSpPr>
          <p:cNvPr id="58371" name="Rectangle 3">
            <a:extLst>
              <a:ext uri="{FF2B5EF4-FFF2-40B4-BE49-F238E27FC236}">
                <a16:creationId xmlns:a16="http://schemas.microsoft.com/office/drawing/2014/main" id="{9D9009C5-0D39-9808-0CDF-87CBC8BCA5B4}"/>
              </a:ext>
            </a:extLst>
          </p:cNvPr>
          <p:cNvSpPr>
            <a:spLocks noGrp="1" noChangeArrowheads="1"/>
          </p:cNvSpPr>
          <p:nvPr>
            <p:ph type="body" idx="1"/>
          </p:nvPr>
        </p:nvSpPr>
        <p:spPr/>
        <p:txBody>
          <a:bodyPr/>
          <a:lstStyle/>
          <a:p>
            <a:pPr eaLnBrk="1" hangingPunct="1"/>
            <a:r>
              <a:rPr lang="en-US" altLang="en-US"/>
              <a:t>Disjointness Constraint: </a:t>
            </a:r>
          </a:p>
          <a:p>
            <a:pPr lvl="1" eaLnBrk="1" hangingPunct="1"/>
            <a:r>
              <a:rPr lang="en-US" altLang="en-US"/>
              <a:t>Specifies that the subclasses of the specialization must be </a:t>
            </a:r>
            <a:r>
              <a:rPr lang="en-US" altLang="en-US" i="1"/>
              <a:t>disjoint</a:t>
            </a:r>
            <a:r>
              <a:rPr lang="en-US" altLang="en-US"/>
              <a:t>:</a:t>
            </a:r>
            <a:endParaRPr lang="en-US" altLang="en-US" i="1"/>
          </a:p>
          <a:p>
            <a:pPr lvl="2" eaLnBrk="1" hangingPunct="1"/>
            <a:r>
              <a:rPr lang="en-US" altLang="en-US"/>
              <a:t>an entity can be a member of at most one of the subclasses of the specialization</a:t>
            </a:r>
          </a:p>
          <a:p>
            <a:pPr lvl="1" eaLnBrk="1" hangingPunct="1"/>
            <a:r>
              <a:rPr lang="en-US" altLang="en-US"/>
              <a:t>Specified by </a:t>
            </a:r>
            <a:r>
              <a:rPr lang="en-US" altLang="en-US" b="1" i="1" u="sng"/>
              <a:t>d</a:t>
            </a:r>
            <a:r>
              <a:rPr lang="en-US" altLang="en-US"/>
              <a:t> in EER diagram </a:t>
            </a:r>
          </a:p>
          <a:p>
            <a:pPr lvl="1" eaLnBrk="1" hangingPunct="1"/>
            <a:r>
              <a:rPr lang="en-US" altLang="en-US"/>
              <a:t>If not disjoint, specialization is </a:t>
            </a:r>
            <a:r>
              <a:rPr lang="en-US" altLang="en-US" i="1"/>
              <a:t>overlapping</a:t>
            </a:r>
            <a:r>
              <a:rPr lang="en-US" altLang="en-US"/>
              <a:t>:</a:t>
            </a:r>
          </a:p>
          <a:p>
            <a:pPr lvl="2" eaLnBrk="1" hangingPunct="1"/>
            <a:r>
              <a:rPr lang="en-US" altLang="en-US"/>
              <a:t>that is the same entity may be a member of more than one subclass of the specialization</a:t>
            </a:r>
          </a:p>
          <a:p>
            <a:pPr lvl="1" eaLnBrk="1" hangingPunct="1"/>
            <a:r>
              <a:rPr lang="en-US" altLang="en-US"/>
              <a:t>Specified by </a:t>
            </a:r>
            <a:r>
              <a:rPr lang="en-US" altLang="en-US" b="1" i="1" u="sng"/>
              <a:t>o</a:t>
            </a:r>
            <a:r>
              <a:rPr lang="en-US" altLang="en-US"/>
              <a:t> in EER diagram </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Number Placeholder 3">
            <a:extLst>
              <a:ext uri="{FF2B5EF4-FFF2-40B4-BE49-F238E27FC236}">
                <a16:creationId xmlns:a16="http://schemas.microsoft.com/office/drawing/2014/main" id="{C606A4A5-EEA3-BB6D-0CB9-D09E3E909F7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solidFill>
                  <a:srgbClr val="990033"/>
                </a:solidFill>
              </a:rPr>
              <a:t>Slide 4- </a:t>
            </a:r>
            <a:fld id="{84292FB9-F4B3-469C-A4ED-4B66B02BF9D9}" type="slidenum">
              <a:rPr lang="en-US" altLang="en-US" sz="1400">
                <a:solidFill>
                  <a:srgbClr val="990033"/>
                </a:solidFill>
              </a:rPr>
              <a:pPr/>
              <a:t>27</a:t>
            </a:fld>
            <a:endParaRPr lang="en-CA" altLang="en-US" sz="1400">
              <a:solidFill>
                <a:srgbClr val="990033"/>
              </a:solidFill>
            </a:endParaRPr>
          </a:p>
        </p:txBody>
      </p:sp>
      <p:sp>
        <p:nvSpPr>
          <p:cNvPr id="60418" name="Rectangle 2">
            <a:extLst>
              <a:ext uri="{FF2B5EF4-FFF2-40B4-BE49-F238E27FC236}">
                <a16:creationId xmlns:a16="http://schemas.microsoft.com/office/drawing/2014/main" id="{02717640-F2FB-54FA-EE34-382B748AE318}"/>
              </a:ext>
            </a:extLst>
          </p:cNvPr>
          <p:cNvSpPr>
            <a:spLocks noGrp="1" noChangeArrowheads="1"/>
          </p:cNvSpPr>
          <p:nvPr>
            <p:ph type="title"/>
          </p:nvPr>
        </p:nvSpPr>
        <p:spPr/>
        <p:txBody>
          <a:bodyPr/>
          <a:lstStyle/>
          <a:p>
            <a:pPr eaLnBrk="1" hangingPunct="1"/>
            <a:r>
              <a:rPr lang="en-US" altLang="en-US" sz="3200"/>
              <a:t>Constraints on Specialization and Generalization (5)</a:t>
            </a:r>
          </a:p>
        </p:txBody>
      </p:sp>
      <p:sp>
        <p:nvSpPr>
          <p:cNvPr id="60419" name="Rectangle 3">
            <a:extLst>
              <a:ext uri="{FF2B5EF4-FFF2-40B4-BE49-F238E27FC236}">
                <a16:creationId xmlns:a16="http://schemas.microsoft.com/office/drawing/2014/main" id="{13793641-2F68-76D5-CB81-544C4F728790}"/>
              </a:ext>
            </a:extLst>
          </p:cNvPr>
          <p:cNvSpPr>
            <a:spLocks noGrp="1" noChangeArrowheads="1"/>
          </p:cNvSpPr>
          <p:nvPr>
            <p:ph type="body" idx="1"/>
          </p:nvPr>
        </p:nvSpPr>
        <p:spPr/>
        <p:txBody>
          <a:bodyPr/>
          <a:lstStyle/>
          <a:p>
            <a:pPr eaLnBrk="1" hangingPunct="1"/>
            <a:r>
              <a:rPr lang="en-US" altLang="en-US"/>
              <a:t>Completeness (Exhaustiveness) Constraint: </a:t>
            </a:r>
          </a:p>
          <a:p>
            <a:pPr lvl="1" eaLnBrk="1" hangingPunct="1"/>
            <a:r>
              <a:rPr lang="en-US" altLang="en-US" i="1"/>
              <a:t>Total</a:t>
            </a:r>
            <a:r>
              <a:rPr lang="en-US" altLang="en-US"/>
              <a:t> specifies that every entity in the superclass must be a member of some subclass in the specialization/generalization </a:t>
            </a:r>
          </a:p>
          <a:p>
            <a:pPr lvl="1" eaLnBrk="1" hangingPunct="1"/>
            <a:r>
              <a:rPr lang="en-US" altLang="en-US"/>
              <a:t>Shown in EER diagrams by a </a:t>
            </a:r>
            <a:r>
              <a:rPr lang="en-US" altLang="en-US" b="1" i="1" u="sng"/>
              <a:t>double line</a:t>
            </a:r>
            <a:r>
              <a:rPr lang="en-US" altLang="en-US"/>
              <a:t> </a:t>
            </a:r>
          </a:p>
          <a:p>
            <a:pPr lvl="1" eaLnBrk="1" hangingPunct="1"/>
            <a:r>
              <a:rPr lang="en-US" altLang="en-US" i="1"/>
              <a:t>Partial</a:t>
            </a:r>
            <a:r>
              <a:rPr lang="en-US" altLang="en-US"/>
              <a:t> allows an entity not to belong to any of the subclasses </a:t>
            </a:r>
          </a:p>
          <a:p>
            <a:pPr lvl="1" eaLnBrk="1" hangingPunct="1"/>
            <a:r>
              <a:rPr lang="en-US" altLang="en-US"/>
              <a:t>Shown in EER diagrams by a single line</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Number Placeholder 3">
            <a:extLst>
              <a:ext uri="{FF2B5EF4-FFF2-40B4-BE49-F238E27FC236}">
                <a16:creationId xmlns:a16="http://schemas.microsoft.com/office/drawing/2014/main" id="{F0A8A363-7CC3-982F-4AE1-E68C2037C5F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solidFill>
                  <a:srgbClr val="990033"/>
                </a:solidFill>
              </a:rPr>
              <a:t>Slide 4- </a:t>
            </a:r>
            <a:fld id="{7F8ADF2F-9BE3-4A85-AFD0-85613A262832}" type="slidenum">
              <a:rPr lang="en-US" altLang="en-US" sz="1400">
                <a:solidFill>
                  <a:srgbClr val="990033"/>
                </a:solidFill>
              </a:rPr>
              <a:pPr/>
              <a:t>28</a:t>
            </a:fld>
            <a:endParaRPr lang="en-CA" altLang="en-US" sz="1400">
              <a:solidFill>
                <a:srgbClr val="990033"/>
              </a:solidFill>
            </a:endParaRPr>
          </a:p>
        </p:txBody>
      </p:sp>
      <p:sp>
        <p:nvSpPr>
          <p:cNvPr id="62466" name="Rectangle 6">
            <a:extLst>
              <a:ext uri="{FF2B5EF4-FFF2-40B4-BE49-F238E27FC236}">
                <a16:creationId xmlns:a16="http://schemas.microsoft.com/office/drawing/2014/main" id="{E55975DF-3179-D8CA-49CF-DF1DFBE87C2E}"/>
              </a:ext>
            </a:extLst>
          </p:cNvPr>
          <p:cNvSpPr>
            <a:spLocks noGrp="1" noChangeArrowheads="1"/>
          </p:cNvSpPr>
          <p:nvPr>
            <p:ph type="title"/>
          </p:nvPr>
        </p:nvSpPr>
        <p:spPr/>
        <p:txBody>
          <a:bodyPr/>
          <a:lstStyle/>
          <a:p>
            <a:pPr eaLnBrk="1" hangingPunct="1"/>
            <a:r>
              <a:rPr lang="en-US" altLang="en-US" sz="3200"/>
              <a:t>Constraints on Specialization and Generalization (6)</a:t>
            </a:r>
          </a:p>
        </p:txBody>
      </p:sp>
      <p:sp>
        <p:nvSpPr>
          <p:cNvPr id="62467" name="Rectangle 7">
            <a:extLst>
              <a:ext uri="{FF2B5EF4-FFF2-40B4-BE49-F238E27FC236}">
                <a16:creationId xmlns:a16="http://schemas.microsoft.com/office/drawing/2014/main" id="{6C1DFEF4-971A-18DB-ABBD-6D32B4510E05}"/>
              </a:ext>
            </a:extLst>
          </p:cNvPr>
          <p:cNvSpPr>
            <a:spLocks noGrp="1" noChangeArrowheads="1"/>
          </p:cNvSpPr>
          <p:nvPr>
            <p:ph type="body" idx="1"/>
          </p:nvPr>
        </p:nvSpPr>
        <p:spPr/>
        <p:txBody>
          <a:bodyPr/>
          <a:lstStyle/>
          <a:p>
            <a:pPr eaLnBrk="1" hangingPunct="1"/>
            <a:r>
              <a:rPr lang="en-US" altLang="en-US"/>
              <a:t>Hence, we have four types of specialization/generalization:</a:t>
            </a:r>
          </a:p>
          <a:p>
            <a:pPr lvl="1" eaLnBrk="1" hangingPunct="1"/>
            <a:r>
              <a:rPr lang="en-US" altLang="en-US"/>
              <a:t>Disjoint, total </a:t>
            </a:r>
          </a:p>
          <a:p>
            <a:pPr lvl="1" eaLnBrk="1" hangingPunct="1"/>
            <a:r>
              <a:rPr lang="en-US" altLang="en-US"/>
              <a:t>Disjoint, partial </a:t>
            </a:r>
          </a:p>
          <a:p>
            <a:pPr lvl="1" eaLnBrk="1" hangingPunct="1"/>
            <a:r>
              <a:rPr lang="en-US" altLang="en-US"/>
              <a:t>Overlapping, total </a:t>
            </a:r>
          </a:p>
          <a:p>
            <a:pPr lvl="1" eaLnBrk="1" hangingPunct="1"/>
            <a:r>
              <a:rPr lang="en-US" altLang="en-US"/>
              <a:t>Overlapping, partial</a:t>
            </a:r>
          </a:p>
          <a:p>
            <a:pPr eaLnBrk="1" hangingPunct="1"/>
            <a:r>
              <a:rPr lang="en-US" altLang="en-US"/>
              <a:t>Note: Generalization usually is total because the superclass is derived from the subclasses.</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Number Placeholder 3">
            <a:extLst>
              <a:ext uri="{FF2B5EF4-FFF2-40B4-BE49-F238E27FC236}">
                <a16:creationId xmlns:a16="http://schemas.microsoft.com/office/drawing/2014/main" id="{1EBCAEF7-4150-14DC-2E84-2A48D006D84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solidFill>
                  <a:srgbClr val="990033"/>
                </a:solidFill>
              </a:rPr>
              <a:t>Slide 4- </a:t>
            </a:r>
            <a:fld id="{4C541D28-D947-49C0-91D5-755C525B929E}" type="slidenum">
              <a:rPr lang="en-US" altLang="en-US" sz="1400">
                <a:solidFill>
                  <a:srgbClr val="990033"/>
                </a:solidFill>
              </a:rPr>
              <a:pPr/>
              <a:t>29</a:t>
            </a:fld>
            <a:endParaRPr lang="en-CA" altLang="en-US" sz="1400">
              <a:solidFill>
                <a:srgbClr val="990033"/>
              </a:solidFill>
            </a:endParaRPr>
          </a:p>
        </p:txBody>
      </p:sp>
      <p:sp>
        <p:nvSpPr>
          <p:cNvPr id="64514" name="Rectangle 2">
            <a:extLst>
              <a:ext uri="{FF2B5EF4-FFF2-40B4-BE49-F238E27FC236}">
                <a16:creationId xmlns:a16="http://schemas.microsoft.com/office/drawing/2014/main" id="{361D3ED1-5CA2-963E-CEE7-4D9B13BA5816}"/>
              </a:ext>
            </a:extLst>
          </p:cNvPr>
          <p:cNvSpPr>
            <a:spLocks noGrp="1" noChangeArrowheads="1"/>
          </p:cNvSpPr>
          <p:nvPr>
            <p:ph type="title"/>
          </p:nvPr>
        </p:nvSpPr>
        <p:spPr/>
        <p:txBody>
          <a:bodyPr/>
          <a:lstStyle/>
          <a:p>
            <a:pPr eaLnBrk="1" hangingPunct="1"/>
            <a:r>
              <a:rPr lang="en-US" altLang="en-US" sz="3200"/>
              <a:t>Example of disjoint partial Specialization</a:t>
            </a:r>
          </a:p>
        </p:txBody>
      </p:sp>
      <p:pic>
        <p:nvPicPr>
          <p:cNvPr id="64515" name="Picture 5" descr="fig04_04">
            <a:extLst>
              <a:ext uri="{FF2B5EF4-FFF2-40B4-BE49-F238E27FC236}">
                <a16:creationId xmlns:a16="http://schemas.microsoft.com/office/drawing/2014/main" id="{C18C3322-F994-2DDF-190C-20DB6E606E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847850"/>
            <a:ext cx="8305800" cy="386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Number Placeholder 3">
            <a:extLst>
              <a:ext uri="{FF2B5EF4-FFF2-40B4-BE49-F238E27FC236}">
                <a16:creationId xmlns:a16="http://schemas.microsoft.com/office/drawing/2014/main" id="{62F07327-7B68-DF1D-2467-091FCCD4382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solidFill>
                  <a:srgbClr val="990033"/>
                </a:solidFill>
              </a:rPr>
              <a:t>Slide 4- </a:t>
            </a:r>
            <a:fld id="{A742D214-7860-483F-8C14-E4FE160C545E}" type="slidenum">
              <a:rPr lang="en-US" altLang="en-US" sz="1400">
                <a:solidFill>
                  <a:srgbClr val="990033"/>
                </a:solidFill>
              </a:rPr>
              <a:pPr/>
              <a:t>3</a:t>
            </a:fld>
            <a:endParaRPr lang="en-CA" altLang="en-US" sz="1400">
              <a:solidFill>
                <a:srgbClr val="990033"/>
              </a:solidFill>
            </a:endParaRPr>
          </a:p>
        </p:txBody>
      </p:sp>
      <p:sp>
        <p:nvSpPr>
          <p:cNvPr id="19458" name="Rectangle 4">
            <a:extLst>
              <a:ext uri="{FF2B5EF4-FFF2-40B4-BE49-F238E27FC236}">
                <a16:creationId xmlns:a16="http://schemas.microsoft.com/office/drawing/2014/main" id="{E5B265CB-2B0D-D56B-389A-1C07A7434834}"/>
              </a:ext>
            </a:extLst>
          </p:cNvPr>
          <p:cNvSpPr>
            <a:spLocks noGrp="1" noChangeArrowheads="1"/>
          </p:cNvSpPr>
          <p:nvPr>
            <p:ph type="title"/>
          </p:nvPr>
        </p:nvSpPr>
        <p:spPr/>
        <p:txBody>
          <a:bodyPr/>
          <a:lstStyle/>
          <a:p>
            <a:pPr eaLnBrk="1" hangingPunct="1"/>
            <a:r>
              <a:rPr lang="en-US" altLang="en-US"/>
              <a:t>Chapter Outline</a:t>
            </a:r>
          </a:p>
        </p:txBody>
      </p:sp>
      <p:sp>
        <p:nvSpPr>
          <p:cNvPr id="19459" name="Rectangle 5">
            <a:extLst>
              <a:ext uri="{FF2B5EF4-FFF2-40B4-BE49-F238E27FC236}">
                <a16:creationId xmlns:a16="http://schemas.microsoft.com/office/drawing/2014/main" id="{613F4BB0-EF7A-479A-6DBC-36A24F89F680}"/>
              </a:ext>
            </a:extLst>
          </p:cNvPr>
          <p:cNvSpPr>
            <a:spLocks noGrp="1" noChangeArrowheads="1"/>
          </p:cNvSpPr>
          <p:nvPr>
            <p:ph type="body" idx="1"/>
          </p:nvPr>
        </p:nvSpPr>
        <p:spPr/>
        <p:txBody>
          <a:bodyPr/>
          <a:lstStyle/>
          <a:p>
            <a:pPr eaLnBrk="1" hangingPunct="1">
              <a:lnSpc>
                <a:spcPct val="80000"/>
              </a:lnSpc>
            </a:pPr>
            <a:r>
              <a:rPr lang="en-US" altLang="en-US" sz="2400"/>
              <a:t>EER stands for Enhanced ER or Extended ER</a:t>
            </a:r>
          </a:p>
          <a:p>
            <a:pPr eaLnBrk="1" hangingPunct="1">
              <a:lnSpc>
                <a:spcPct val="80000"/>
              </a:lnSpc>
            </a:pPr>
            <a:r>
              <a:rPr lang="en-US" altLang="en-US" sz="2400"/>
              <a:t>EER Model Concepts</a:t>
            </a:r>
          </a:p>
          <a:p>
            <a:pPr lvl="1" eaLnBrk="1" hangingPunct="1">
              <a:lnSpc>
                <a:spcPct val="80000"/>
              </a:lnSpc>
            </a:pPr>
            <a:r>
              <a:rPr lang="en-US" altLang="en-US" sz="2200"/>
              <a:t>Includes all modeling concepts of basic ER </a:t>
            </a:r>
          </a:p>
          <a:p>
            <a:pPr lvl="1" eaLnBrk="1" hangingPunct="1">
              <a:lnSpc>
                <a:spcPct val="80000"/>
              </a:lnSpc>
            </a:pPr>
            <a:r>
              <a:rPr lang="en-US" altLang="en-US" sz="2200"/>
              <a:t>Additional concepts: </a:t>
            </a:r>
          </a:p>
          <a:p>
            <a:pPr lvl="2" eaLnBrk="1" hangingPunct="1">
              <a:lnSpc>
                <a:spcPct val="80000"/>
              </a:lnSpc>
            </a:pPr>
            <a:r>
              <a:rPr lang="en-US" altLang="en-US" sz="2000"/>
              <a:t>subclasses/superclasses</a:t>
            </a:r>
          </a:p>
          <a:p>
            <a:pPr lvl="2" eaLnBrk="1" hangingPunct="1">
              <a:lnSpc>
                <a:spcPct val="80000"/>
              </a:lnSpc>
            </a:pPr>
            <a:r>
              <a:rPr lang="en-US" altLang="en-US" sz="2000"/>
              <a:t>specialization/generalization</a:t>
            </a:r>
          </a:p>
          <a:p>
            <a:pPr lvl="2" eaLnBrk="1" hangingPunct="1">
              <a:lnSpc>
                <a:spcPct val="80000"/>
              </a:lnSpc>
            </a:pPr>
            <a:r>
              <a:rPr lang="en-US" altLang="en-US" sz="2000"/>
              <a:t>categories (UNION types)</a:t>
            </a:r>
          </a:p>
          <a:p>
            <a:pPr lvl="2" eaLnBrk="1" hangingPunct="1">
              <a:lnSpc>
                <a:spcPct val="80000"/>
              </a:lnSpc>
            </a:pPr>
            <a:r>
              <a:rPr lang="en-US" altLang="en-US" sz="2000"/>
              <a:t>attribute and relationship inheritance</a:t>
            </a:r>
          </a:p>
          <a:p>
            <a:pPr lvl="1" eaLnBrk="1" hangingPunct="1">
              <a:lnSpc>
                <a:spcPct val="80000"/>
              </a:lnSpc>
            </a:pPr>
            <a:r>
              <a:rPr lang="en-US" altLang="en-US" sz="2200"/>
              <a:t>Constraints on Specialization/Generalization</a:t>
            </a:r>
          </a:p>
          <a:p>
            <a:pPr eaLnBrk="1" hangingPunct="1">
              <a:lnSpc>
                <a:spcPct val="80000"/>
              </a:lnSpc>
            </a:pPr>
            <a:r>
              <a:rPr lang="en-US" altLang="en-US" sz="2400"/>
              <a:t>The additional EER concepts are used to model applications more completely and more accurately</a:t>
            </a:r>
          </a:p>
          <a:p>
            <a:pPr lvl="1" eaLnBrk="1" hangingPunct="1">
              <a:lnSpc>
                <a:spcPct val="80000"/>
              </a:lnSpc>
            </a:pPr>
            <a:r>
              <a:rPr lang="en-US" altLang="en-US" sz="2200"/>
              <a:t>EER includes some object-oriented concepts, such as inheritance</a:t>
            </a:r>
          </a:p>
          <a:p>
            <a:pPr eaLnBrk="1" hangingPunct="1">
              <a:lnSpc>
                <a:spcPct val="80000"/>
              </a:lnSpc>
            </a:pPr>
            <a:r>
              <a:rPr lang="en-US" altLang="en-US" sz="2400"/>
              <a:t>Knowledge Representation and Ontology Concepts</a:t>
            </a:r>
            <a:endParaRPr lang="en-US" altLang="en-US"/>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Number Placeholder 1">
            <a:extLst>
              <a:ext uri="{FF2B5EF4-FFF2-40B4-BE49-F238E27FC236}">
                <a16:creationId xmlns:a16="http://schemas.microsoft.com/office/drawing/2014/main" id="{1C04F01C-4F99-71D6-4DB7-BD6829C78C7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solidFill>
                  <a:srgbClr val="990033"/>
                </a:solidFill>
              </a:rPr>
              <a:t>Slide 4- </a:t>
            </a:r>
            <a:fld id="{3F8998AD-F5E4-43AC-B0C6-C5AE031CA14E}" type="slidenum">
              <a:rPr lang="en-US" altLang="en-US" sz="1400">
                <a:solidFill>
                  <a:srgbClr val="990033"/>
                </a:solidFill>
              </a:rPr>
              <a:pPr/>
              <a:t>30</a:t>
            </a:fld>
            <a:endParaRPr lang="en-CA" altLang="en-US" sz="1400">
              <a:solidFill>
                <a:srgbClr val="990033"/>
              </a:solidFill>
            </a:endParaRPr>
          </a:p>
        </p:txBody>
      </p:sp>
      <p:pic>
        <p:nvPicPr>
          <p:cNvPr id="66562" name="Picture 3" descr="fig04_05">
            <a:extLst>
              <a:ext uri="{FF2B5EF4-FFF2-40B4-BE49-F238E27FC236}">
                <a16:creationId xmlns:a16="http://schemas.microsoft.com/office/drawing/2014/main" id="{EF4A4E7F-08E3-75AB-907E-A7BF5FE47A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8" y="2432050"/>
            <a:ext cx="8539162" cy="237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3" name="Text Box 4" descr="Pink tissue paper">
            <a:extLst>
              <a:ext uri="{FF2B5EF4-FFF2-40B4-BE49-F238E27FC236}">
                <a16:creationId xmlns:a16="http://schemas.microsoft.com/office/drawing/2014/main" id="{6BA529C2-C4BE-F281-F7A7-1FBC76E6976A}"/>
              </a:ext>
            </a:extLst>
          </p:cNvPr>
          <p:cNvSpPr txBox="1">
            <a:spLocks noChangeArrowheads="1"/>
          </p:cNvSpPr>
          <p:nvPr/>
        </p:nvSpPr>
        <p:spPr bwMode="auto">
          <a:xfrm>
            <a:off x="304800" y="868363"/>
            <a:ext cx="7239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sz="2800">
                <a:solidFill>
                  <a:srgbClr val="800000"/>
                </a:solidFill>
              </a:rPr>
              <a:t>Example of overlapping total Specialization</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51FCE-983F-BE7B-3EA5-D63DC9CB7553}"/>
              </a:ext>
            </a:extLst>
          </p:cNvPr>
          <p:cNvSpPr>
            <a:spLocks noGrp="1"/>
          </p:cNvSpPr>
          <p:nvPr>
            <p:ph type="title"/>
          </p:nvPr>
        </p:nvSpPr>
        <p:spPr/>
        <p:txBody>
          <a:bodyPr/>
          <a:lstStyle/>
          <a:p>
            <a:r>
              <a:rPr lang="en-US" dirty="0"/>
              <a:t>Certain Insertion and Deletion Rules</a:t>
            </a:r>
            <a:endParaRPr lang="en-TR" dirty="0"/>
          </a:p>
        </p:txBody>
      </p:sp>
      <p:sp>
        <p:nvSpPr>
          <p:cNvPr id="3" name="Content Placeholder 2">
            <a:extLst>
              <a:ext uri="{FF2B5EF4-FFF2-40B4-BE49-F238E27FC236}">
                <a16:creationId xmlns:a16="http://schemas.microsoft.com/office/drawing/2014/main" id="{148B4E3E-9BE9-7A38-EFEB-A606306CEAB0}"/>
              </a:ext>
            </a:extLst>
          </p:cNvPr>
          <p:cNvSpPr>
            <a:spLocks noGrp="1"/>
          </p:cNvSpPr>
          <p:nvPr>
            <p:ph idx="1"/>
          </p:nvPr>
        </p:nvSpPr>
        <p:spPr/>
        <p:txBody>
          <a:bodyPr/>
          <a:lstStyle/>
          <a:p>
            <a:r>
              <a:rPr lang="en-US" dirty="0">
                <a:solidFill>
                  <a:srgbClr val="181617"/>
                </a:solidFill>
                <a:effectLst/>
                <a:latin typeface="Helvetica" pitchFamily="2" charset="0"/>
              </a:rPr>
              <a:t>Deleting an entity from a superclass implies that it is automatically deleted from all the subclasses to which it belongs.</a:t>
            </a:r>
          </a:p>
          <a:p>
            <a:r>
              <a:rPr lang="en-US" dirty="0">
                <a:solidFill>
                  <a:srgbClr val="181617"/>
                </a:solidFill>
                <a:effectLst/>
                <a:latin typeface="Helvetica" pitchFamily="2" charset="0"/>
              </a:rPr>
              <a:t>Inserting an entity in a superclass implies that the entity is mandatorily inserted in all predicate-defined (or attribute-defined) subclasses for which the entity satisfies the defining predicate.</a:t>
            </a:r>
          </a:p>
          <a:p>
            <a:r>
              <a:rPr lang="en-US" dirty="0">
                <a:solidFill>
                  <a:srgbClr val="181617"/>
                </a:solidFill>
                <a:effectLst/>
                <a:latin typeface="Helvetica" pitchFamily="2" charset="0"/>
              </a:rPr>
              <a:t>Inserting an entity in a superclass of a </a:t>
            </a:r>
            <a:r>
              <a:rPr lang="en-US" dirty="0">
                <a:solidFill>
                  <a:srgbClr val="181617"/>
                </a:solidFill>
                <a:effectLst/>
                <a:highlight>
                  <a:srgbClr val="FFFF00"/>
                </a:highlight>
                <a:latin typeface="Helvetica" pitchFamily="2" charset="0"/>
              </a:rPr>
              <a:t>total</a:t>
            </a:r>
            <a:r>
              <a:rPr lang="en-US" dirty="0">
                <a:solidFill>
                  <a:srgbClr val="181617"/>
                </a:solidFill>
                <a:effectLst/>
                <a:latin typeface="Helvetica" pitchFamily="2" charset="0"/>
              </a:rPr>
              <a:t> specialization implies that the entity is mandatorily inserted in at least one of the subclasses of the specialization.</a:t>
            </a:r>
          </a:p>
          <a:p>
            <a:endParaRPr lang="en-US" dirty="0">
              <a:solidFill>
                <a:srgbClr val="181617"/>
              </a:solidFill>
              <a:effectLst/>
              <a:latin typeface="Helvetica" pitchFamily="2" charset="0"/>
            </a:endParaRPr>
          </a:p>
          <a:p>
            <a:endParaRPr lang="en-TR" dirty="0"/>
          </a:p>
        </p:txBody>
      </p:sp>
      <p:sp>
        <p:nvSpPr>
          <p:cNvPr id="4" name="Slide Number Placeholder 3">
            <a:extLst>
              <a:ext uri="{FF2B5EF4-FFF2-40B4-BE49-F238E27FC236}">
                <a16:creationId xmlns:a16="http://schemas.microsoft.com/office/drawing/2014/main" id="{5A123FD8-0708-A777-A3CE-0AEB5E24D282}"/>
              </a:ext>
            </a:extLst>
          </p:cNvPr>
          <p:cNvSpPr>
            <a:spLocks noGrp="1"/>
          </p:cNvSpPr>
          <p:nvPr>
            <p:ph type="sldNum" sz="quarter" idx="10"/>
          </p:nvPr>
        </p:nvSpPr>
        <p:spPr/>
        <p:txBody>
          <a:bodyPr/>
          <a:lstStyle/>
          <a:p>
            <a:r>
              <a:rPr lang="en-US" altLang="en-US"/>
              <a:t>Slide 4- </a:t>
            </a:r>
            <a:fld id="{C7430FC3-762C-4EFF-B03F-DC3BE5DA1ADD}" type="slidenum">
              <a:rPr lang="en-US" altLang="en-US" smtClean="0"/>
              <a:pPr/>
              <a:t>31</a:t>
            </a:fld>
            <a:endParaRPr lang="en-CA" altLang="en-US"/>
          </a:p>
        </p:txBody>
      </p:sp>
    </p:spTree>
    <p:extLst>
      <p:ext uri="{BB962C8B-B14F-4D97-AF65-F5344CB8AC3E}">
        <p14:creationId xmlns:p14="http://schemas.microsoft.com/office/powerpoint/2010/main" val="2313661402"/>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Slide Number Placeholder 3">
            <a:extLst>
              <a:ext uri="{FF2B5EF4-FFF2-40B4-BE49-F238E27FC236}">
                <a16:creationId xmlns:a16="http://schemas.microsoft.com/office/drawing/2014/main" id="{4A2650F9-A619-9DA7-BDDF-488CBC899EE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solidFill>
                  <a:srgbClr val="990033"/>
                </a:solidFill>
              </a:rPr>
              <a:t>Slide 4- </a:t>
            </a:r>
            <a:fld id="{4ADB62E9-8579-4651-B08B-51B20A3A3541}" type="slidenum">
              <a:rPr lang="en-US" altLang="en-US" sz="1400">
                <a:solidFill>
                  <a:srgbClr val="990033"/>
                </a:solidFill>
              </a:rPr>
              <a:pPr/>
              <a:t>32</a:t>
            </a:fld>
            <a:endParaRPr lang="en-CA" altLang="en-US" sz="1400">
              <a:solidFill>
                <a:srgbClr val="990033"/>
              </a:solidFill>
            </a:endParaRPr>
          </a:p>
        </p:txBody>
      </p:sp>
      <p:sp>
        <p:nvSpPr>
          <p:cNvPr id="68610" name="Rectangle 6">
            <a:extLst>
              <a:ext uri="{FF2B5EF4-FFF2-40B4-BE49-F238E27FC236}">
                <a16:creationId xmlns:a16="http://schemas.microsoft.com/office/drawing/2014/main" id="{C0868EED-9B5E-1266-3ACC-6E59DB3E4C3B}"/>
              </a:ext>
            </a:extLst>
          </p:cNvPr>
          <p:cNvSpPr>
            <a:spLocks noGrp="1" noChangeArrowheads="1"/>
          </p:cNvSpPr>
          <p:nvPr>
            <p:ph type="title"/>
          </p:nvPr>
        </p:nvSpPr>
        <p:spPr/>
        <p:txBody>
          <a:bodyPr/>
          <a:lstStyle/>
          <a:p>
            <a:pPr eaLnBrk="1" hangingPunct="1"/>
            <a:r>
              <a:rPr lang="en-US" altLang="en-US" sz="3200"/>
              <a:t>Specialization/Generalization Hierarchies, Lattices &amp; Shared Subclasses (1)</a:t>
            </a:r>
          </a:p>
        </p:txBody>
      </p:sp>
      <p:sp>
        <p:nvSpPr>
          <p:cNvPr id="68611" name="Rectangle 7">
            <a:extLst>
              <a:ext uri="{FF2B5EF4-FFF2-40B4-BE49-F238E27FC236}">
                <a16:creationId xmlns:a16="http://schemas.microsoft.com/office/drawing/2014/main" id="{CF44B26F-4EAC-7362-8C6D-0AEEC42B7230}"/>
              </a:ext>
            </a:extLst>
          </p:cNvPr>
          <p:cNvSpPr>
            <a:spLocks noGrp="1" noChangeArrowheads="1"/>
          </p:cNvSpPr>
          <p:nvPr>
            <p:ph type="body" idx="1"/>
          </p:nvPr>
        </p:nvSpPr>
        <p:spPr/>
        <p:txBody>
          <a:bodyPr/>
          <a:lstStyle/>
          <a:p>
            <a:pPr eaLnBrk="1" hangingPunct="1"/>
            <a:r>
              <a:rPr lang="en-US" altLang="en-US"/>
              <a:t>A subclass may itself have further subclasses specified on it </a:t>
            </a:r>
          </a:p>
          <a:p>
            <a:pPr lvl="1" eaLnBrk="1" hangingPunct="1"/>
            <a:r>
              <a:rPr lang="en-US" altLang="en-US"/>
              <a:t>forms a hierarchy or a lattice</a:t>
            </a:r>
          </a:p>
          <a:p>
            <a:pPr eaLnBrk="1" hangingPunct="1"/>
            <a:r>
              <a:rPr lang="en-US" altLang="en-US" b="1" i="1"/>
              <a:t>Hierarchy</a:t>
            </a:r>
            <a:r>
              <a:rPr lang="en-US" altLang="en-US"/>
              <a:t> has a constraint that every subclass has only one superclass (called </a:t>
            </a:r>
            <a:r>
              <a:rPr lang="en-US" altLang="en-US" b="1" i="1"/>
              <a:t>single inheritance</a:t>
            </a:r>
            <a:r>
              <a:rPr lang="en-US" altLang="en-US"/>
              <a:t>); this is basically a </a:t>
            </a:r>
            <a:r>
              <a:rPr lang="en-US" altLang="en-US" b="1" i="1"/>
              <a:t>tree structure</a:t>
            </a:r>
          </a:p>
          <a:p>
            <a:pPr eaLnBrk="1" hangingPunct="1"/>
            <a:r>
              <a:rPr lang="en-US" altLang="en-US"/>
              <a:t>In a </a:t>
            </a:r>
            <a:r>
              <a:rPr lang="en-US" altLang="en-US" b="1" i="1"/>
              <a:t>lattice</a:t>
            </a:r>
            <a:r>
              <a:rPr lang="en-US" altLang="en-US"/>
              <a:t>, a subclass can be subclass of more than one superclass (called </a:t>
            </a:r>
            <a:r>
              <a:rPr lang="en-US" altLang="en-US" b="1" i="1"/>
              <a:t>multiple inheritance</a:t>
            </a:r>
            <a:r>
              <a:rPr lang="en-US" altLang="en-US"/>
              <a:t>)</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Number Placeholder 1">
            <a:extLst>
              <a:ext uri="{FF2B5EF4-FFF2-40B4-BE49-F238E27FC236}">
                <a16:creationId xmlns:a16="http://schemas.microsoft.com/office/drawing/2014/main" id="{8D6CDC97-F0AA-BC39-7683-9A569BA615A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solidFill>
                  <a:srgbClr val="990033"/>
                </a:solidFill>
              </a:rPr>
              <a:t>Slide 4- </a:t>
            </a:r>
            <a:fld id="{825DCC7B-9405-4AF2-A1B2-578B633D107F}" type="slidenum">
              <a:rPr lang="en-US" altLang="en-US" sz="1400">
                <a:solidFill>
                  <a:srgbClr val="990033"/>
                </a:solidFill>
              </a:rPr>
              <a:pPr/>
              <a:t>33</a:t>
            </a:fld>
            <a:endParaRPr lang="en-CA" altLang="en-US" sz="1400">
              <a:solidFill>
                <a:srgbClr val="990033"/>
              </a:solidFill>
            </a:endParaRPr>
          </a:p>
        </p:txBody>
      </p:sp>
      <p:pic>
        <p:nvPicPr>
          <p:cNvPr id="70658" name="Picture 3" descr="fig04_06">
            <a:extLst>
              <a:ext uri="{FF2B5EF4-FFF2-40B4-BE49-F238E27FC236}">
                <a16:creationId xmlns:a16="http://schemas.microsoft.com/office/drawing/2014/main" id="{642A0D5D-B410-2CC7-EF82-AA17A30156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192338"/>
            <a:ext cx="8440738" cy="3424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59" name="Text Box 4" descr="Pink tissue paper">
            <a:extLst>
              <a:ext uri="{FF2B5EF4-FFF2-40B4-BE49-F238E27FC236}">
                <a16:creationId xmlns:a16="http://schemas.microsoft.com/office/drawing/2014/main" id="{29A7B4C3-E9FC-76EF-60C8-C7027F2EEBED}"/>
              </a:ext>
            </a:extLst>
          </p:cNvPr>
          <p:cNvSpPr txBox="1">
            <a:spLocks noChangeArrowheads="1"/>
          </p:cNvSpPr>
          <p:nvPr/>
        </p:nvSpPr>
        <p:spPr bwMode="auto">
          <a:xfrm>
            <a:off x="457200" y="838200"/>
            <a:ext cx="594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a:solidFill>
                  <a:srgbClr val="800000"/>
                </a:solidFill>
              </a:rPr>
              <a:t>Shared Subclass “Engineering_Manager”</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Slide Number Placeholder 3">
            <a:extLst>
              <a:ext uri="{FF2B5EF4-FFF2-40B4-BE49-F238E27FC236}">
                <a16:creationId xmlns:a16="http://schemas.microsoft.com/office/drawing/2014/main" id="{ACA98F6E-CEBE-B08A-60C6-CF7F24A9382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solidFill>
                  <a:srgbClr val="990033"/>
                </a:solidFill>
              </a:rPr>
              <a:t>Slide 4- </a:t>
            </a:r>
            <a:fld id="{5FE5B2FF-AC96-49AE-AF70-D3405C5CF42B}" type="slidenum">
              <a:rPr lang="en-US" altLang="en-US" sz="1400">
                <a:solidFill>
                  <a:srgbClr val="990033"/>
                </a:solidFill>
              </a:rPr>
              <a:pPr/>
              <a:t>34</a:t>
            </a:fld>
            <a:endParaRPr lang="en-CA" altLang="en-US" sz="1400">
              <a:solidFill>
                <a:srgbClr val="990033"/>
              </a:solidFill>
            </a:endParaRPr>
          </a:p>
        </p:txBody>
      </p:sp>
      <p:sp>
        <p:nvSpPr>
          <p:cNvPr id="72706" name="Rectangle 4">
            <a:extLst>
              <a:ext uri="{FF2B5EF4-FFF2-40B4-BE49-F238E27FC236}">
                <a16:creationId xmlns:a16="http://schemas.microsoft.com/office/drawing/2014/main" id="{D211A8BD-B82C-4B09-E397-A11C8400F78E}"/>
              </a:ext>
            </a:extLst>
          </p:cNvPr>
          <p:cNvSpPr>
            <a:spLocks noGrp="1" noChangeArrowheads="1"/>
          </p:cNvSpPr>
          <p:nvPr>
            <p:ph type="title"/>
          </p:nvPr>
        </p:nvSpPr>
        <p:spPr/>
        <p:txBody>
          <a:bodyPr/>
          <a:lstStyle/>
          <a:p>
            <a:pPr eaLnBrk="1" hangingPunct="1"/>
            <a:r>
              <a:rPr lang="en-US" altLang="en-US" sz="3200"/>
              <a:t>Specialization/Generalization Hierarchies, Lattices &amp; Shared Subclasses (2)</a:t>
            </a:r>
          </a:p>
        </p:txBody>
      </p:sp>
      <p:sp>
        <p:nvSpPr>
          <p:cNvPr id="72707" name="Rectangle 5">
            <a:extLst>
              <a:ext uri="{FF2B5EF4-FFF2-40B4-BE49-F238E27FC236}">
                <a16:creationId xmlns:a16="http://schemas.microsoft.com/office/drawing/2014/main" id="{0582C737-F3B7-EAD0-6BD1-95F5B10934A4}"/>
              </a:ext>
            </a:extLst>
          </p:cNvPr>
          <p:cNvSpPr>
            <a:spLocks noGrp="1" noChangeArrowheads="1"/>
          </p:cNvSpPr>
          <p:nvPr>
            <p:ph type="body" idx="1"/>
          </p:nvPr>
        </p:nvSpPr>
        <p:spPr/>
        <p:txBody>
          <a:bodyPr/>
          <a:lstStyle/>
          <a:p>
            <a:pPr eaLnBrk="1" hangingPunct="1"/>
            <a:r>
              <a:rPr lang="en-US" altLang="en-US" sz="2400"/>
              <a:t>In a lattice or hierarchy, a subclass inherits attributes not only of its direct superclass, but also of all its predecessor superclasses</a:t>
            </a:r>
          </a:p>
          <a:p>
            <a:pPr eaLnBrk="1" hangingPunct="1"/>
            <a:r>
              <a:rPr lang="en-US" altLang="en-US" sz="2400"/>
              <a:t>A subclass with more than one superclass is called a shared subclass (multiple inheritance)</a:t>
            </a:r>
          </a:p>
          <a:p>
            <a:pPr eaLnBrk="1" hangingPunct="1"/>
            <a:r>
              <a:rPr lang="en-US" altLang="en-US" sz="2400"/>
              <a:t>Can have:</a:t>
            </a:r>
          </a:p>
          <a:p>
            <a:pPr lvl="1" eaLnBrk="1" hangingPunct="1"/>
            <a:r>
              <a:rPr lang="en-US" altLang="en-US" sz="2200" i="1"/>
              <a:t>specialization</a:t>
            </a:r>
            <a:r>
              <a:rPr lang="en-US" altLang="en-US" sz="2200"/>
              <a:t> hierarchies or lattices, or </a:t>
            </a:r>
          </a:p>
          <a:p>
            <a:pPr lvl="1" eaLnBrk="1" hangingPunct="1"/>
            <a:r>
              <a:rPr lang="en-US" altLang="en-US" sz="2200" i="1"/>
              <a:t>generalization</a:t>
            </a:r>
            <a:r>
              <a:rPr lang="en-US" altLang="en-US" sz="2200"/>
              <a:t> hierarchies or lattices, </a:t>
            </a:r>
          </a:p>
          <a:p>
            <a:pPr lvl="1" eaLnBrk="1" hangingPunct="1"/>
            <a:r>
              <a:rPr lang="en-US" altLang="en-US" sz="2200"/>
              <a:t>depending on how they were </a:t>
            </a:r>
            <a:r>
              <a:rPr lang="en-US" altLang="en-US" sz="2200" i="1"/>
              <a:t>derived</a:t>
            </a:r>
          </a:p>
          <a:p>
            <a:pPr eaLnBrk="1" hangingPunct="1"/>
            <a:r>
              <a:rPr lang="en-US" altLang="en-US" sz="2400"/>
              <a:t>We just use </a:t>
            </a:r>
            <a:r>
              <a:rPr lang="en-US" altLang="en-US" sz="2400" i="1"/>
              <a:t>specialization</a:t>
            </a:r>
            <a:r>
              <a:rPr lang="en-US" altLang="en-US" sz="2400"/>
              <a:t> (to stand for the end result of either specialization or generalization)</a:t>
            </a: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Slide Number Placeholder 3">
            <a:extLst>
              <a:ext uri="{FF2B5EF4-FFF2-40B4-BE49-F238E27FC236}">
                <a16:creationId xmlns:a16="http://schemas.microsoft.com/office/drawing/2014/main" id="{6E1507F4-C152-F934-D135-8A8FA71886E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solidFill>
                  <a:srgbClr val="990033"/>
                </a:solidFill>
              </a:rPr>
              <a:t>Slide 4- </a:t>
            </a:r>
            <a:fld id="{4CE6A118-C9E0-4F57-B0B2-1189FFD43024}" type="slidenum">
              <a:rPr lang="en-US" altLang="en-US" sz="1400">
                <a:solidFill>
                  <a:srgbClr val="990033"/>
                </a:solidFill>
              </a:rPr>
              <a:pPr/>
              <a:t>35</a:t>
            </a:fld>
            <a:endParaRPr lang="en-CA" altLang="en-US" sz="1400">
              <a:solidFill>
                <a:srgbClr val="990033"/>
              </a:solidFill>
            </a:endParaRPr>
          </a:p>
        </p:txBody>
      </p:sp>
      <p:sp>
        <p:nvSpPr>
          <p:cNvPr id="74754" name="Rectangle 4">
            <a:extLst>
              <a:ext uri="{FF2B5EF4-FFF2-40B4-BE49-F238E27FC236}">
                <a16:creationId xmlns:a16="http://schemas.microsoft.com/office/drawing/2014/main" id="{E04BAF5C-F978-C495-7038-F0069B755201}"/>
              </a:ext>
            </a:extLst>
          </p:cNvPr>
          <p:cNvSpPr>
            <a:spLocks noGrp="1" noChangeArrowheads="1"/>
          </p:cNvSpPr>
          <p:nvPr>
            <p:ph type="title"/>
          </p:nvPr>
        </p:nvSpPr>
        <p:spPr/>
        <p:txBody>
          <a:bodyPr/>
          <a:lstStyle/>
          <a:p>
            <a:pPr eaLnBrk="1" hangingPunct="1"/>
            <a:r>
              <a:rPr lang="en-US" altLang="en-US" sz="3200"/>
              <a:t>Specialization/Generalization Hierarchies, Lattices &amp; Shared Subclasses (3)</a:t>
            </a:r>
          </a:p>
        </p:txBody>
      </p:sp>
      <p:sp>
        <p:nvSpPr>
          <p:cNvPr id="74755" name="Rectangle 5">
            <a:extLst>
              <a:ext uri="{FF2B5EF4-FFF2-40B4-BE49-F238E27FC236}">
                <a16:creationId xmlns:a16="http://schemas.microsoft.com/office/drawing/2014/main" id="{A636A487-D346-9F3F-D359-2FDBC95098F1}"/>
              </a:ext>
            </a:extLst>
          </p:cNvPr>
          <p:cNvSpPr>
            <a:spLocks noGrp="1" noChangeArrowheads="1"/>
          </p:cNvSpPr>
          <p:nvPr>
            <p:ph type="body" idx="1"/>
          </p:nvPr>
        </p:nvSpPr>
        <p:spPr/>
        <p:txBody>
          <a:bodyPr/>
          <a:lstStyle/>
          <a:p>
            <a:pPr eaLnBrk="1" hangingPunct="1"/>
            <a:r>
              <a:rPr lang="en-US" altLang="en-US"/>
              <a:t>In </a:t>
            </a:r>
            <a:r>
              <a:rPr lang="en-US" altLang="en-US" i="1"/>
              <a:t>specialization</a:t>
            </a:r>
            <a:r>
              <a:rPr lang="en-US" altLang="en-US"/>
              <a:t>, start with an entity type and then define subclasses of the entity type by successive specialization</a:t>
            </a:r>
          </a:p>
          <a:p>
            <a:pPr lvl="1" eaLnBrk="1" hangingPunct="1"/>
            <a:r>
              <a:rPr lang="en-US" altLang="en-US"/>
              <a:t>called a </a:t>
            </a:r>
            <a:r>
              <a:rPr lang="en-US" altLang="en-US" i="1"/>
              <a:t>top down</a:t>
            </a:r>
            <a:r>
              <a:rPr lang="en-US" altLang="en-US"/>
              <a:t> conceptual refinement process</a:t>
            </a:r>
          </a:p>
          <a:p>
            <a:pPr eaLnBrk="1" hangingPunct="1"/>
            <a:r>
              <a:rPr lang="en-US" altLang="en-US"/>
              <a:t>In </a:t>
            </a:r>
            <a:r>
              <a:rPr lang="en-US" altLang="en-US" i="1"/>
              <a:t>generalization</a:t>
            </a:r>
            <a:r>
              <a:rPr lang="en-US" altLang="en-US"/>
              <a:t>, start with many entity types and generalize those that have common properties</a:t>
            </a:r>
          </a:p>
          <a:p>
            <a:pPr lvl="1" eaLnBrk="1" hangingPunct="1"/>
            <a:r>
              <a:rPr lang="en-US" altLang="en-US"/>
              <a:t>Called a </a:t>
            </a:r>
            <a:r>
              <a:rPr lang="en-US" altLang="en-US" i="1"/>
              <a:t>bottom up</a:t>
            </a:r>
            <a:r>
              <a:rPr lang="en-US" altLang="en-US"/>
              <a:t> conceptual synthesis process</a:t>
            </a:r>
          </a:p>
          <a:p>
            <a:pPr eaLnBrk="1" hangingPunct="1"/>
            <a:r>
              <a:rPr lang="en-US" altLang="en-US"/>
              <a:t>In practice, a </a:t>
            </a:r>
            <a:r>
              <a:rPr lang="en-US" altLang="en-US" i="1"/>
              <a:t>combination of both processes</a:t>
            </a:r>
            <a:r>
              <a:rPr lang="en-US" altLang="en-US"/>
              <a:t> is usually employed </a:t>
            </a: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lide Number Placeholder 3">
            <a:extLst>
              <a:ext uri="{FF2B5EF4-FFF2-40B4-BE49-F238E27FC236}">
                <a16:creationId xmlns:a16="http://schemas.microsoft.com/office/drawing/2014/main" id="{B6F95BF8-2D18-8847-FA95-2ABD4B85B3D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solidFill>
                  <a:srgbClr val="990033"/>
                </a:solidFill>
              </a:rPr>
              <a:t>Slide 4- </a:t>
            </a:r>
            <a:fld id="{9FDD7A16-1D6B-49D9-B4CD-0DE9764390AB}" type="slidenum">
              <a:rPr lang="en-US" altLang="en-US" sz="1400">
                <a:solidFill>
                  <a:srgbClr val="990033"/>
                </a:solidFill>
              </a:rPr>
              <a:pPr/>
              <a:t>36</a:t>
            </a:fld>
            <a:endParaRPr lang="en-CA" altLang="en-US" sz="1400">
              <a:solidFill>
                <a:srgbClr val="990033"/>
              </a:solidFill>
            </a:endParaRPr>
          </a:p>
        </p:txBody>
      </p:sp>
      <p:sp>
        <p:nvSpPr>
          <p:cNvPr id="76802" name="Rectangle 2">
            <a:extLst>
              <a:ext uri="{FF2B5EF4-FFF2-40B4-BE49-F238E27FC236}">
                <a16:creationId xmlns:a16="http://schemas.microsoft.com/office/drawing/2014/main" id="{73F7F98D-EE2F-A4A4-44D1-5B1A53D317A7}"/>
              </a:ext>
            </a:extLst>
          </p:cNvPr>
          <p:cNvSpPr>
            <a:spLocks noGrp="1" noChangeArrowheads="1"/>
          </p:cNvSpPr>
          <p:nvPr>
            <p:ph type="title"/>
          </p:nvPr>
        </p:nvSpPr>
        <p:spPr/>
        <p:txBody>
          <a:bodyPr/>
          <a:lstStyle/>
          <a:p>
            <a:pPr eaLnBrk="1" hangingPunct="1"/>
            <a:r>
              <a:rPr lang="en-US" altLang="en-US" sz="3200"/>
              <a:t>Specialization / Generalization Lattice Example </a:t>
            </a:r>
            <a:r>
              <a:rPr lang="en-US" altLang="en-US" sz="2400"/>
              <a:t>(UNIVERSITY)</a:t>
            </a:r>
          </a:p>
        </p:txBody>
      </p:sp>
      <p:pic>
        <p:nvPicPr>
          <p:cNvPr id="76803" name="Picture 5" descr="fig04_07">
            <a:extLst>
              <a:ext uri="{FF2B5EF4-FFF2-40B4-BE49-F238E27FC236}">
                <a16:creationId xmlns:a16="http://schemas.microsoft.com/office/drawing/2014/main" id="{549FB216-1781-521F-8DD0-F623206AFC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600200"/>
            <a:ext cx="5867400" cy="4875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F1F97-D461-D35E-5C9F-E7236FD5317E}"/>
              </a:ext>
            </a:extLst>
          </p:cNvPr>
          <p:cNvSpPr>
            <a:spLocks noGrp="1"/>
          </p:cNvSpPr>
          <p:nvPr>
            <p:ph type="title"/>
          </p:nvPr>
        </p:nvSpPr>
        <p:spPr/>
        <p:txBody>
          <a:bodyPr/>
          <a:lstStyle/>
          <a:p>
            <a:r>
              <a:rPr lang="en-US" dirty="0"/>
              <a:t>The Requirements for the Part of the UNIVERSITY Database</a:t>
            </a:r>
            <a:endParaRPr lang="en-TR" dirty="0"/>
          </a:p>
        </p:txBody>
      </p:sp>
      <p:sp>
        <p:nvSpPr>
          <p:cNvPr id="3" name="Content Placeholder 2">
            <a:extLst>
              <a:ext uri="{FF2B5EF4-FFF2-40B4-BE49-F238E27FC236}">
                <a16:creationId xmlns:a16="http://schemas.microsoft.com/office/drawing/2014/main" id="{E5E0ED7D-FD54-AEEA-09FC-C69721AFB2D0}"/>
              </a:ext>
            </a:extLst>
          </p:cNvPr>
          <p:cNvSpPr>
            <a:spLocks noGrp="1"/>
          </p:cNvSpPr>
          <p:nvPr>
            <p:ph idx="1"/>
          </p:nvPr>
        </p:nvSpPr>
        <p:spPr/>
        <p:txBody>
          <a:bodyPr/>
          <a:lstStyle/>
          <a:p>
            <a:r>
              <a:rPr lang="en-US" sz="2400" dirty="0">
                <a:solidFill>
                  <a:srgbClr val="181617"/>
                </a:solidFill>
                <a:effectLst/>
                <a:latin typeface="Helvetica" pitchFamily="2" charset="0"/>
              </a:rPr>
              <a:t>The database keeps track of three types of persons: employees, alumni, and students. A person can belong to one, two, or all three of these types. Each person has a name, SSN, sex, address, and birth date.</a:t>
            </a:r>
          </a:p>
          <a:p>
            <a:r>
              <a:rPr lang="en-US" sz="2400" dirty="0">
                <a:solidFill>
                  <a:srgbClr val="181617"/>
                </a:solidFill>
                <a:effectLst/>
                <a:latin typeface="Helvetica" pitchFamily="2" charset="0"/>
              </a:rPr>
              <a:t>Every employee has a salary, and there are three types of employees: faculty, staff, and student assistants. Each employee belongs to exactly one of these types. For each alumnus, a record of the degree or degrees that he or she earned at the university is kept, including the name of the degree, the year granted, and the major department. Each student has a major department.</a:t>
            </a:r>
          </a:p>
          <a:p>
            <a:endParaRPr lang="en-TR" dirty="0"/>
          </a:p>
        </p:txBody>
      </p:sp>
      <p:sp>
        <p:nvSpPr>
          <p:cNvPr id="4" name="Slide Number Placeholder 3">
            <a:extLst>
              <a:ext uri="{FF2B5EF4-FFF2-40B4-BE49-F238E27FC236}">
                <a16:creationId xmlns:a16="http://schemas.microsoft.com/office/drawing/2014/main" id="{7134387C-23C9-D1E2-2207-22BE49E6EF88}"/>
              </a:ext>
            </a:extLst>
          </p:cNvPr>
          <p:cNvSpPr>
            <a:spLocks noGrp="1"/>
          </p:cNvSpPr>
          <p:nvPr>
            <p:ph type="sldNum" sz="quarter" idx="10"/>
          </p:nvPr>
        </p:nvSpPr>
        <p:spPr/>
        <p:txBody>
          <a:bodyPr/>
          <a:lstStyle/>
          <a:p>
            <a:r>
              <a:rPr lang="en-US" altLang="en-US"/>
              <a:t>Slide 4- </a:t>
            </a:r>
            <a:fld id="{C7430FC3-762C-4EFF-B03F-DC3BE5DA1ADD}" type="slidenum">
              <a:rPr lang="en-US" altLang="en-US" smtClean="0"/>
              <a:pPr/>
              <a:t>37</a:t>
            </a:fld>
            <a:endParaRPr lang="en-CA" altLang="en-US"/>
          </a:p>
        </p:txBody>
      </p:sp>
    </p:spTree>
    <p:extLst>
      <p:ext uri="{BB962C8B-B14F-4D97-AF65-F5344CB8AC3E}">
        <p14:creationId xmlns:p14="http://schemas.microsoft.com/office/powerpoint/2010/main" val="130803571"/>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4AB12-5CFB-7C4F-89DE-D2A03E0D4490}"/>
              </a:ext>
            </a:extLst>
          </p:cNvPr>
          <p:cNvSpPr>
            <a:spLocks noGrp="1"/>
          </p:cNvSpPr>
          <p:nvPr>
            <p:ph type="title"/>
          </p:nvPr>
        </p:nvSpPr>
        <p:spPr/>
        <p:txBody>
          <a:bodyPr/>
          <a:lstStyle/>
          <a:p>
            <a:r>
              <a:rPr lang="en-US" dirty="0"/>
              <a:t>The Requirements for the Part of the UNIVERSITY Database</a:t>
            </a:r>
            <a:endParaRPr lang="en-TR" dirty="0"/>
          </a:p>
        </p:txBody>
      </p:sp>
      <p:sp>
        <p:nvSpPr>
          <p:cNvPr id="3" name="Content Placeholder 2">
            <a:extLst>
              <a:ext uri="{FF2B5EF4-FFF2-40B4-BE49-F238E27FC236}">
                <a16:creationId xmlns:a16="http://schemas.microsoft.com/office/drawing/2014/main" id="{7160EFCE-449F-782F-3B69-1C407D90E983}"/>
              </a:ext>
            </a:extLst>
          </p:cNvPr>
          <p:cNvSpPr>
            <a:spLocks noGrp="1"/>
          </p:cNvSpPr>
          <p:nvPr>
            <p:ph idx="1"/>
          </p:nvPr>
        </p:nvSpPr>
        <p:spPr/>
        <p:txBody>
          <a:bodyPr/>
          <a:lstStyle/>
          <a:p>
            <a:r>
              <a:rPr lang="en-US" sz="2400" dirty="0">
                <a:solidFill>
                  <a:srgbClr val="181617"/>
                </a:solidFill>
                <a:effectLst/>
                <a:latin typeface="Helvetica" pitchFamily="2" charset="0"/>
              </a:rPr>
              <a:t>Each faculty has a rank, whereas each staff member has a staff position. Student assistants are classified further as either research assistants or teaching assistants, and the percent of time that they work is recorded in the database. Research assistants have their research project stored, whereas teaching assistants have the current course they work on.</a:t>
            </a:r>
          </a:p>
          <a:p>
            <a:r>
              <a:rPr lang="en-US" sz="2400" dirty="0">
                <a:solidFill>
                  <a:srgbClr val="181617"/>
                </a:solidFill>
                <a:effectLst/>
                <a:latin typeface="Helvetica" pitchFamily="2" charset="0"/>
              </a:rPr>
              <a:t>Students are further classified as either graduate or undergraduate, with the specific attributes degree program (M.S., Ph.D., M.B.A., and so on) for graduate students and class (freshman, sophomore, and so on) for undergraduates.</a:t>
            </a:r>
          </a:p>
          <a:p>
            <a:endParaRPr lang="en-TR" dirty="0"/>
          </a:p>
        </p:txBody>
      </p:sp>
      <p:sp>
        <p:nvSpPr>
          <p:cNvPr id="4" name="Slide Number Placeholder 3">
            <a:extLst>
              <a:ext uri="{FF2B5EF4-FFF2-40B4-BE49-F238E27FC236}">
                <a16:creationId xmlns:a16="http://schemas.microsoft.com/office/drawing/2014/main" id="{9DD92909-17C4-D16A-24A1-75EFA8003B86}"/>
              </a:ext>
            </a:extLst>
          </p:cNvPr>
          <p:cNvSpPr>
            <a:spLocks noGrp="1"/>
          </p:cNvSpPr>
          <p:nvPr>
            <p:ph type="sldNum" sz="quarter" idx="10"/>
          </p:nvPr>
        </p:nvSpPr>
        <p:spPr/>
        <p:txBody>
          <a:bodyPr/>
          <a:lstStyle/>
          <a:p>
            <a:r>
              <a:rPr lang="en-US" altLang="en-US"/>
              <a:t>Slide 4- </a:t>
            </a:r>
            <a:fld id="{C7430FC3-762C-4EFF-B03F-DC3BE5DA1ADD}" type="slidenum">
              <a:rPr lang="en-US" altLang="en-US" smtClean="0"/>
              <a:pPr/>
              <a:t>38</a:t>
            </a:fld>
            <a:endParaRPr lang="en-CA" altLang="en-US"/>
          </a:p>
        </p:txBody>
      </p:sp>
    </p:spTree>
    <p:extLst>
      <p:ext uri="{BB962C8B-B14F-4D97-AF65-F5344CB8AC3E}">
        <p14:creationId xmlns:p14="http://schemas.microsoft.com/office/powerpoint/2010/main" val="4093691721"/>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C6C7F-41F4-7A40-9479-675C469D059C}"/>
              </a:ext>
            </a:extLst>
          </p:cNvPr>
          <p:cNvSpPr>
            <a:spLocks noGrp="1"/>
          </p:cNvSpPr>
          <p:nvPr>
            <p:ph type="title"/>
          </p:nvPr>
        </p:nvSpPr>
        <p:spPr/>
        <p:txBody>
          <a:bodyPr/>
          <a:lstStyle/>
          <a:p>
            <a:r>
              <a:rPr lang="en-TR" dirty="0"/>
              <a:t>Generalization or Specilization</a:t>
            </a:r>
          </a:p>
        </p:txBody>
      </p:sp>
      <p:sp>
        <p:nvSpPr>
          <p:cNvPr id="3" name="Content Placeholder 2">
            <a:extLst>
              <a:ext uri="{FF2B5EF4-FFF2-40B4-BE49-F238E27FC236}">
                <a16:creationId xmlns:a16="http://schemas.microsoft.com/office/drawing/2014/main" id="{A4D6F31A-192A-3735-9F87-A5A1A10A2C73}"/>
              </a:ext>
            </a:extLst>
          </p:cNvPr>
          <p:cNvSpPr>
            <a:spLocks noGrp="1"/>
          </p:cNvSpPr>
          <p:nvPr>
            <p:ph idx="1"/>
          </p:nvPr>
        </p:nvSpPr>
        <p:spPr/>
        <p:txBody>
          <a:bodyPr/>
          <a:lstStyle/>
          <a:p>
            <a:r>
              <a:rPr lang="en-US" dirty="0">
                <a:solidFill>
                  <a:srgbClr val="181617"/>
                </a:solidFill>
                <a:latin typeface="Helvetica" pitchFamily="2" charset="0"/>
              </a:rPr>
              <a:t>T</a:t>
            </a:r>
            <a:r>
              <a:rPr lang="en-US" dirty="0">
                <a:solidFill>
                  <a:srgbClr val="181617"/>
                </a:solidFill>
                <a:effectLst/>
                <a:latin typeface="Helvetica" pitchFamily="2" charset="0"/>
              </a:rPr>
              <a:t>op-down conceptual refinement</a:t>
            </a:r>
          </a:p>
          <a:p>
            <a:pPr lvl="1"/>
            <a:r>
              <a:rPr lang="en-US" dirty="0">
                <a:solidFill>
                  <a:srgbClr val="181617"/>
                </a:solidFill>
                <a:latin typeface="Helvetica" pitchFamily="2" charset="0"/>
              </a:rPr>
              <a:t>Start from Person all the ways to the research assistant</a:t>
            </a:r>
          </a:p>
          <a:p>
            <a:r>
              <a:rPr lang="en-US" dirty="0">
                <a:solidFill>
                  <a:srgbClr val="181617"/>
                </a:solidFill>
                <a:latin typeface="Helvetica" pitchFamily="2" charset="0"/>
              </a:rPr>
              <a:t>B</a:t>
            </a:r>
            <a:r>
              <a:rPr lang="en-US" dirty="0">
                <a:solidFill>
                  <a:srgbClr val="181617"/>
                </a:solidFill>
                <a:effectLst/>
                <a:latin typeface="Helvetica" pitchFamily="2" charset="0"/>
              </a:rPr>
              <a:t>ottom-up conceptual synthesis</a:t>
            </a:r>
          </a:p>
          <a:p>
            <a:pPr lvl="1"/>
            <a:r>
              <a:rPr lang="en-US" dirty="0">
                <a:solidFill>
                  <a:srgbClr val="181617"/>
                </a:solidFill>
                <a:effectLst/>
                <a:latin typeface="Helvetica" pitchFamily="2" charset="0"/>
              </a:rPr>
              <a:t>Subclasses are discovered first, then generalize them</a:t>
            </a:r>
          </a:p>
          <a:p>
            <a:r>
              <a:rPr lang="en-TR" dirty="0">
                <a:solidFill>
                  <a:schemeClr val="tx1"/>
                </a:solidFill>
              </a:rPr>
              <a:t>You can als.o use both combinations</a:t>
            </a:r>
          </a:p>
        </p:txBody>
      </p:sp>
      <p:sp>
        <p:nvSpPr>
          <p:cNvPr id="4" name="Slide Number Placeholder 3">
            <a:extLst>
              <a:ext uri="{FF2B5EF4-FFF2-40B4-BE49-F238E27FC236}">
                <a16:creationId xmlns:a16="http://schemas.microsoft.com/office/drawing/2014/main" id="{8C3F4B88-A0FD-0753-BAE7-8892D0EE1F1D}"/>
              </a:ext>
            </a:extLst>
          </p:cNvPr>
          <p:cNvSpPr>
            <a:spLocks noGrp="1"/>
          </p:cNvSpPr>
          <p:nvPr>
            <p:ph type="sldNum" sz="quarter" idx="10"/>
          </p:nvPr>
        </p:nvSpPr>
        <p:spPr/>
        <p:txBody>
          <a:bodyPr/>
          <a:lstStyle/>
          <a:p>
            <a:r>
              <a:rPr lang="en-US" altLang="en-US"/>
              <a:t>Slide 4- </a:t>
            </a:r>
            <a:fld id="{C7430FC3-762C-4EFF-B03F-DC3BE5DA1ADD}" type="slidenum">
              <a:rPr lang="en-US" altLang="en-US" smtClean="0"/>
              <a:pPr/>
              <a:t>39</a:t>
            </a:fld>
            <a:endParaRPr lang="en-CA" altLang="en-US"/>
          </a:p>
        </p:txBody>
      </p:sp>
    </p:spTree>
    <p:extLst>
      <p:ext uri="{BB962C8B-B14F-4D97-AF65-F5344CB8AC3E}">
        <p14:creationId xmlns:p14="http://schemas.microsoft.com/office/powerpoint/2010/main" val="2383613605"/>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46EE4-E53E-C673-9132-C13812C3DF29}"/>
              </a:ext>
            </a:extLst>
          </p:cNvPr>
          <p:cNvSpPr>
            <a:spLocks noGrp="1"/>
          </p:cNvSpPr>
          <p:nvPr>
            <p:ph type="title"/>
          </p:nvPr>
        </p:nvSpPr>
        <p:spPr/>
        <p:txBody>
          <a:bodyPr/>
          <a:lstStyle/>
          <a:p>
            <a:r>
              <a:rPr lang="en-TR" dirty="0"/>
              <a:t>Need for Additional </a:t>
            </a:r>
            <a:r>
              <a:rPr lang="en-US" dirty="0">
                <a:solidFill>
                  <a:srgbClr val="181617"/>
                </a:solidFill>
                <a:latin typeface="Helvetica" pitchFamily="2" charset="0"/>
              </a:rPr>
              <a:t>S</a:t>
            </a:r>
            <a:r>
              <a:rPr lang="en-US" dirty="0">
                <a:solidFill>
                  <a:srgbClr val="181617"/>
                </a:solidFill>
                <a:effectLst/>
                <a:latin typeface="Helvetica" pitchFamily="2" charset="0"/>
              </a:rPr>
              <a:t>emantic </a:t>
            </a:r>
            <a:r>
              <a:rPr lang="en-US" dirty="0">
                <a:solidFill>
                  <a:srgbClr val="181617"/>
                </a:solidFill>
                <a:latin typeface="Helvetica" pitchFamily="2" charset="0"/>
              </a:rPr>
              <a:t>D</a:t>
            </a:r>
            <a:r>
              <a:rPr lang="en-US" dirty="0">
                <a:solidFill>
                  <a:srgbClr val="181617"/>
                </a:solidFill>
                <a:effectLst/>
                <a:latin typeface="Helvetica" pitchFamily="2" charset="0"/>
              </a:rPr>
              <a:t>ata </a:t>
            </a:r>
            <a:r>
              <a:rPr lang="en-US" dirty="0">
                <a:solidFill>
                  <a:srgbClr val="181617"/>
                </a:solidFill>
                <a:latin typeface="Helvetica" pitchFamily="2" charset="0"/>
              </a:rPr>
              <a:t>M</a:t>
            </a:r>
            <a:r>
              <a:rPr lang="en-US" dirty="0">
                <a:solidFill>
                  <a:srgbClr val="181617"/>
                </a:solidFill>
                <a:effectLst/>
                <a:latin typeface="Helvetica" pitchFamily="2" charset="0"/>
              </a:rPr>
              <a:t>odeling </a:t>
            </a:r>
            <a:r>
              <a:rPr lang="en-US" dirty="0">
                <a:solidFill>
                  <a:srgbClr val="181617"/>
                </a:solidFill>
                <a:latin typeface="Helvetica" pitchFamily="2" charset="0"/>
              </a:rPr>
              <a:t>C</a:t>
            </a:r>
            <a:r>
              <a:rPr lang="en-US" dirty="0">
                <a:solidFill>
                  <a:srgbClr val="181617"/>
                </a:solidFill>
                <a:effectLst/>
                <a:latin typeface="Helvetica" pitchFamily="2" charset="0"/>
              </a:rPr>
              <a:t>oncepts</a:t>
            </a:r>
            <a:endParaRPr lang="en-TR" dirty="0"/>
          </a:p>
        </p:txBody>
      </p:sp>
      <p:sp>
        <p:nvSpPr>
          <p:cNvPr id="3" name="Content Placeholder 2">
            <a:extLst>
              <a:ext uri="{FF2B5EF4-FFF2-40B4-BE49-F238E27FC236}">
                <a16:creationId xmlns:a16="http://schemas.microsoft.com/office/drawing/2014/main" id="{7D62FD75-837E-474B-8FF6-6FD861970F47}"/>
              </a:ext>
            </a:extLst>
          </p:cNvPr>
          <p:cNvSpPr>
            <a:spLocks noGrp="1"/>
          </p:cNvSpPr>
          <p:nvPr>
            <p:ph idx="1"/>
          </p:nvPr>
        </p:nvSpPr>
        <p:spPr/>
        <p:txBody>
          <a:bodyPr/>
          <a:lstStyle/>
          <a:p>
            <a:r>
              <a:rPr lang="en-US" dirty="0">
                <a:solidFill>
                  <a:srgbClr val="181617"/>
                </a:solidFill>
                <a:latin typeface="Helvetica" pitchFamily="2" charset="0"/>
              </a:rPr>
              <a:t>D</a:t>
            </a:r>
            <a:r>
              <a:rPr lang="en-US" dirty="0">
                <a:solidFill>
                  <a:srgbClr val="181617"/>
                </a:solidFill>
                <a:effectLst/>
                <a:latin typeface="Helvetica" pitchFamily="2" charset="0"/>
              </a:rPr>
              <a:t>esigners of database applications have tried to design more accurate database schemas that reflect the data properties and constraints more precisely.</a:t>
            </a:r>
          </a:p>
          <a:p>
            <a:r>
              <a:rPr lang="en-US" dirty="0">
                <a:solidFill>
                  <a:srgbClr val="181617"/>
                </a:solidFill>
                <a:effectLst/>
                <a:latin typeface="Helvetica" pitchFamily="2" charset="0"/>
              </a:rPr>
              <a:t>This was particularly important for newer applications of database technology, such as databases for engineering design and manufacturing (CAD/CAM), telecommunications, complex software systems, and geographic information systems (GISs), among many other applications.</a:t>
            </a:r>
          </a:p>
          <a:p>
            <a:endParaRPr lang="en-US" dirty="0">
              <a:solidFill>
                <a:srgbClr val="181617"/>
              </a:solidFill>
              <a:effectLst/>
              <a:latin typeface="Helvetica" pitchFamily="2" charset="0"/>
            </a:endParaRPr>
          </a:p>
          <a:p>
            <a:endParaRPr lang="en-TR" dirty="0"/>
          </a:p>
        </p:txBody>
      </p:sp>
      <p:sp>
        <p:nvSpPr>
          <p:cNvPr id="4" name="Slide Number Placeholder 3">
            <a:extLst>
              <a:ext uri="{FF2B5EF4-FFF2-40B4-BE49-F238E27FC236}">
                <a16:creationId xmlns:a16="http://schemas.microsoft.com/office/drawing/2014/main" id="{3D1801B4-9658-0A65-AF21-2666E29B5486}"/>
              </a:ext>
            </a:extLst>
          </p:cNvPr>
          <p:cNvSpPr>
            <a:spLocks noGrp="1"/>
          </p:cNvSpPr>
          <p:nvPr>
            <p:ph type="sldNum" sz="quarter" idx="10"/>
          </p:nvPr>
        </p:nvSpPr>
        <p:spPr/>
        <p:txBody>
          <a:bodyPr/>
          <a:lstStyle/>
          <a:p>
            <a:r>
              <a:rPr lang="en-US" altLang="en-US"/>
              <a:t>Slide 4- </a:t>
            </a:r>
            <a:fld id="{C7430FC3-762C-4EFF-B03F-DC3BE5DA1ADD}" type="slidenum">
              <a:rPr lang="en-US" altLang="en-US" smtClean="0"/>
              <a:pPr/>
              <a:t>4</a:t>
            </a:fld>
            <a:endParaRPr lang="en-CA" altLang="en-US"/>
          </a:p>
        </p:txBody>
      </p:sp>
    </p:spTree>
    <p:extLst>
      <p:ext uri="{BB962C8B-B14F-4D97-AF65-F5344CB8AC3E}">
        <p14:creationId xmlns:p14="http://schemas.microsoft.com/office/powerpoint/2010/main" val="3724483505"/>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23D21-69EE-ACB1-0B00-870641D01DDC}"/>
              </a:ext>
            </a:extLst>
          </p:cNvPr>
          <p:cNvSpPr>
            <a:spLocks noGrp="1"/>
          </p:cNvSpPr>
          <p:nvPr>
            <p:ph type="title"/>
          </p:nvPr>
        </p:nvSpPr>
        <p:spPr/>
        <p:txBody>
          <a:bodyPr/>
          <a:lstStyle/>
          <a:p>
            <a:r>
              <a:rPr lang="en-US" altLang="en-US" dirty="0"/>
              <a:t>Categories (UNION TYPES)</a:t>
            </a:r>
            <a:endParaRPr lang="en-TR" dirty="0"/>
          </a:p>
        </p:txBody>
      </p:sp>
      <p:sp>
        <p:nvSpPr>
          <p:cNvPr id="3" name="Content Placeholder 2">
            <a:extLst>
              <a:ext uri="{FF2B5EF4-FFF2-40B4-BE49-F238E27FC236}">
                <a16:creationId xmlns:a16="http://schemas.microsoft.com/office/drawing/2014/main" id="{ABC750CE-DCFF-C9AB-2EB6-51705CE7631F}"/>
              </a:ext>
            </a:extLst>
          </p:cNvPr>
          <p:cNvSpPr>
            <a:spLocks noGrp="1"/>
          </p:cNvSpPr>
          <p:nvPr>
            <p:ph idx="1"/>
          </p:nvPr>
        </p:nvSpPr>
        <p:spPr/>
        <p:txBody>
          <a:bodyPr/>
          <a:lstStyle/>
          <a:p>
            <a:r>
              <a:rPr lang="en-US" dirty="0">
                <a:solidFill>
                  <a:srgbClr val="181617"/>
                </a:solidFill>
                <a:effectLst/>
                <a:latin typeface="Helvetica" pitchFamily="2" charset="0"/>
              </a:rPr>
              <a:t>It is sometimes necessary to represent a collection of entities from </a:t>
            </a:r>
            <a:r>
              <a:rPr lang="en-US" dirty="0">
                <a:solidFill>
                  <a:srgbClr val="181617"/>
                </a:solidFill>
                <a:effectLst/>
                <a:highlight>
                  <a:srgbClr val="FFFF00"/>
                </a:highlight>
                <a:latin typeface="Helvetica" pitchFamily="2" charset="0"/>
              </a:rPr>
              <a:t>different entity types</a:t>
            </a:r>
            <a:endParaRPr lang="en-US" dirty="0">
              <a:solidFill>
                <a:srgbClr val="181617"/>
              </a:solidFill>
              <a:effectLst/>
              <a:latin typeface="Helvetica" pitchFamily="2" charset="0"/>
            </a:endParaRPr>
          </a:p>
          <a:p>
            <a:r>
              <a:rPr lang="en-US" dirty="0">
                <a:solidFill>
                  <a:srgbClr val="181617"/>
                </a:solidFill>
                <a:effectLst/>
                <a:latin typeface="Helvetica" pitchFamily="2" charset="0"/>
              </a:rPr>
              <a:t>In this case, a subclass will represent a collection of entities that is a subset of the UNION of entities from distinct entity types</a:t>
            </a:r>
          </a:p>
          <a:p>
            <a:r>
              <a:rPr lang="en-US" dirty="0">
                <a:solidFill>
                  <a:srgbClr val="181617"/>
                </a:solidFill>
                <a:effectLst/>
                <a:latin typeface="Helvetica" pitchFamily="2" charset="0"/>
              </a:rPr>
              <a:t>we call such a subclass a union type or a category.</a:t>
            </a:r>
          </a:p>
          <a:p>
            <a:endParaRPr lang="en-US" dirty="0">
              <a:solidFill>
                <a:srgbClr val="181617"/>
              </a:solidFill>
              <a:effectLst/>
              <a:latin typeface="Helvetica" pitchFamily="2" charset="0"/>
            </a:endParaRPr>
          </a:p>
          <a:p>
            <a:endParaRPr lang="en-TR" dirty="0"/>
          </a:p>
        </p:txBody>
      </p:sp>
      <p:sp>
        <p:nvSpPr>
          <p:cNvPr id="4" name="Slide Number Placeholder 3">
            <a:extLst>
              <a:ext uri="{FF2B5EF4-FFF2-40B4-BE49-F238E27FC236}">
                <a16:creationId xmlns:a16="http://schemas.microsoft.com/office/drawing/2014/main" id="{82DF688E-6BF5-6745-FF23-BC334C54CF95}"/>
              </a:ext>
            </a:extLst>
          </p:cNvPr>
          <p:cNvSpPr>
            <a:spLocks noGrp="1"/>
          </p:cNvSpPr>
          <p:nvPr>
            <p:ph type="sldNum" sz="quarter" idx="10"/>
          </p:nvPr>
        </p:nvSpPr>
        <p:spPr/>
        <p:txBody>
          <a:bodyPr/>
          <a:lstStyle/>
          <a:p>
            <a:r>
              <a:rPr lang="en-US" altLang="en-US"/>
              <a:t>Slide 4- </a:t>
            </a:r>
            <a:fld id="{C7430FC3-762C-4EFF-B03F-DC3BE5DA1ADD}" type="slidenum">
              <a:rPr lang="en-US" altLang="en-US" smtClean="0"/>
              <a:pPr/>
              <a:t>40</a:t>
            </a:fld>
            <a:endParaRPr lang="en-CA" altLang="en-US"/>
          </a:p>
        </p:txBody>
      </p:sp>
    </p:spTree>
    <p:extLst>
      <p:ext uri="{BB962C8B-B14F-4D97-AF65-F5344CB8AC3E}">
        <p14:creationId xmlns:p14="http://schemas.microsoft.com/office/powerpoint/2010/main" val="312651055"/>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D2D75-193E-F5CF-D3C4-ECB4AA4A8B09}"/>
              </a:ext>
            </a:extLst>
          </p:cNvPr>
          <p:cNvSpPr>
            <a:spLocks noGrp="1"/>
          </p:cNvSpPr>
          <p:nvPr>
            <p:ph type="title"/>
          </p:nvPr>
        </p:nvSpPr>
        <p:spPr/>
        <p:txBody>
          <a:bodyPr/>
          <a:lstStyle/>
          <a:p>
            <a:r>
              <a:rPr lang="en-US" altLang="en-US" dirty="0"/>
              <a:t>Categories (UNION TYPES)</a:t>
            </a:r>
            <a:endParaRPr lang="en-TR" dirty="0"/>
          </a:p>
        </p:txBody>
      </p:sp>
      <p:sp>
        <p:nvSpPr>
          <p:cNvPr id="3" name="Content Placeholder 2">
            <a:extLst>
              <a:ext uri="{FF2B5EF4-FFF2-40B4-BE49-F238E27FC236}">
                <a16:creationId xmlns:a16="http://schemas.microsoft.com/office/drawing/2014/main" id="{46C8806D-CD33-E1EE-E49A-A3CA991E711E}"/>
              </a:ext>
            </a:extLst>
          </p:cNvPr>
          <p:cNvSpPr>
            <a:spLocks noGrp="1"/>
          </p:cNvSpPr>
          <p:nvPr>
            <p:ph idx="1"/>
          </p:nvPr>
        </p:nvSpPr>
        <p:spPr/>
        <p:txBody>
          <a:bodyPr/>
          <a:lstStyle/>
          <a:p>
            <a:r>
              <a:rPr lang="en-TR" dirty="0"/>
              <a:t>It is different from the shared subclass which is the member of all its subclasses</a:t>
            </a:r>
          </a:p>
          <a:p>
            <a:r>
              <a:rPr lang="en-TR" dirty="0"/>
              <a:t>ex:</a:t>
            </a:r>
            <a:r>
              <a:rPr lang="en-US" dirty="0">
                <a:highlight>
                  <a:srgbClr val="FFFF00"/>
                </a:highlight>
              </a:rPr>
              <a:t>ENGINEERING_MANAGER,</a:t>
            </a:r>
            <a:r>
              <a:rPr lang="en-US" dirty="0"/>
              <a:t> an engineering manager must be an </a:t>
            </a:r>
            <a:r>
              <a:rPr lang="en-US" dirty="0">
                <a:highlight>
                  <a:srgbClr val="FFFF00"/>
                </a:highlight>
              </a:rPr>
              <a:t>ENGINEER</a:t>
            </a:r>
            <a:r>
              <a:rPr lang="en-US" dirty="0"/>
              <a:t>, a </a:t>
            </a:r>
            <a:r>
              <a:rPr lang="en-US" dirty="0">
                <a:highlight>
                  <a:srgbClr val="FFFF00"/>
                </a:highlight>
              </a:rPr>
              <a:t>MANAGER</a:t>
            </a:r>
            <a:r>
              <a:rPr lang="en-US" dirty="0"/>
              <a:t>, and a </a:t>
            </a:r>
            <a:r>
              <a:rPr lang="en-US" dirty="0">
                <a:highlight>
                  <a:srgbClr val="FFFF00"/>
                </a:highlight>
              </a:rPr>
              <a:t>SALARIED_EMPLOYEE</a:t>
            </a:r>
            <a:r>
              <a:rPr lang="en-US" dirty="0"/>
              <a:t>;</a:t>
            </a:r>
          </a:p>
          <a:p>
            <a:r>
              <a:rPr lang="en-TR" dirty="0"/>
              <a:t>However, in </a:t>
            </a:r>
            <a:r>
              <a:rPr lang="en-TR" dirty="0">
                <a:highlight>
                  <a:srgbClr val="FFFF00"/>
                </a:highlight>
              </a:rPr>
              <a:t>union</a:t>
            </a:r>
            <a:r>
              <a:rPr lang="en-TR" dirty="0"/>
              <a:t> a subclass must exist only one of its superclasses.</a:t>
            </a:r>
          </a:p>
          <a:p>
            <a:r>
              <a:rPr lang="en-TR" dirty="0"/>
              <a:t>You can think of union as </a:t>
            </a:r>
            <a:r>
              <a:rPr lang="en-TR" i="1" dirty="0"/>
              <a:t>interface</a:t>
            </a:r>
            <a:r>
              <a:rPr lang="en-TR" dirty="0"/>
              <a:t> in OOP</a:t>
            </a:r>
          </a:p>
        </p:txBody>
      </p:sp>
      <p:sp>
        <p:nvSpPr>
          <p:cNvPr id="4" name="Slide Number Placeholder 3">
            <a:extLst>
              <a:ext uri="{FF2B5EF4-FFF2-40B4-BE49-F238E27FC236}">
                <a16:creationId xmlns:a16="http://schemas.microsoft.com/office/drawing/2014/main" id="{8489F8F7-65FC-9D6A-DB24-1375C6947915}"/>
              </a:ext>
            </a:extLst>
          </p:cNvPr>
          <p:cNvSpPr>
            <a:spLocks noGrp="1"/>
          </p:cNvSpPr>
          <p:nvPr>
            <p:ph type="sldNum" sz="quarter" idx="10"/>
          </p:nvPr>
        </p:nvSpPr>
        <p:spPr/>
        <p:txBody>
          <a:bodyPr/>
          <a:lstStyle/>
          <a:p>
            <a:r>
              <a:rPr lang="en-US" altLang="en-US"/>
              <a:t>Slide 4- </a:t>
            </a:r>
            <a:fld id="{C7430FC3-762C-4EFF-B03F-DC3BE5DA1ADD}" type="slidenum">
              <a:rPr lang="en-US" altLang="en-US" smtClean="0"/>
              <a:pPr/>
              <a:t>41</a:t>
            </a:fld>
            <a:endParaRPr lang="en-CA" altLang="en-US"/>
          </a:p>
        </p:txBody>
      </p:sp>
    </p:spTree>
    <p:extLst>
      <p:ext uri="{BB962C8B-B14F-4D97-AF65-F5344CB8AC3E}">
        <p14:creationId xmlns:p14="http://schemas.microsoft.com/office/powerpoint/2010/main" val="1447839602"/>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Slide Number Placeholder 3">
            <a:extLst>
              <a:ext uri="{FF2B5EF4-FFF2-40B4-BE49-F238E27FC236}">
                <a16:creationId xmlns:a16="http://schemas.microsoft.com/office/drawing/2014/main" id="{1A115F0A-96F3-14DE-EFE3-1F55786A654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solidFill>
                  <a:srgbClr val="990033"/>
                </a:solidFill>
              </a:rPr>
              <a:t>Slide 4- </a:t>
            </a:r>
            <a:fld id="{7DA10831-AC4D-4C72-97B4-B4043E833738}" type="slidenum">
              <a:rPr lang="en-US" altLang="en-US" sz="1400">
                <a:solidFill>
                  <a:srgbClr val="990033"/>
                </a:solidFill>
              </a:rPr>
              <a:pPr/>
              <a:t>42</a:t>
            </a:fld>
            <a:endParaRPr lang="en-CA" altLang="en-US" sz="1400">
              <a:solidFill>
                <a:srgbClr val="990033"/>
              </a:solidFill>
            </a:endParaRPr>
          </a:p>
        </p:txBody>
      </p:sp>
      <p:sp>
        <p:nvSpPr>
          <p:cNvPr id="80898" name="Rectangle 2">
            <a:extLst>
              <a:ext uri="{FF2B5EF4-FFF2-40B4-BE49-F238E27FC236}">
                <a16:creationId xmlns:a16="http://schemas.microsoft.com/office/drawing/2014/main" id="{E4F0699E-7FCF-F1D9-5B2E-E1EB558B8354}"/>
              </a:ext>
            </a:extLst>
          </p:cNvPr>
          <p:cNvSpPr>
            <a:spLocks noGrp="1" noChangeArrowheads="1"/>
          </p:cNvSpPr>
          <p:nvPr>
            <p:ph type="title"/>
          </p:nvPr>
        </p:nvSpPr>
        <p:spPr/>
        <p:txBody>
          <a:bodyPr/>
          <a:lstStyle/>
          <a:p>
            <a:pPr eaLnBrk="1" hangingPunct="1"/>
            <a:r>
              <a:rPr lang="en-US" altLang="en-US" dirty="0"/>
              <a:t>Categories (UNION TYPES)</a:t>
            </a:r>
          </a:p>
        </p:txBody>
      </p:sp>
      <p:sp>
        <p:nvSpPr>
          <p:cNvPr id="80899" name="Rectangle 3">
            <a:extLst>
              <a:ext uri="{FF2B5EF4-FFF2-40B4-BE49-F238E27FC236}">
                <a16:creationId xmlns:a16="http://schemas.microsoft.com/office/drawing/2014/main" id="{0D7026E3-591B-EA95-3E47-A78A9FF50206}"/>
              </a:ext>
            </a:extLst>
          </p:cNvPr>
          <p:cNvSpPr>
            <a:spLocks noGrp="1" noChangeArrowheads="1"/>
          </p:cNvSpPr>
          <p:nvPr>
            <p:ph type="body" idx="1"/>
          </p:nvPr>
        </p:nvSpPr>
        <p:spPr/>
        <p:txBody>
          <a:bodyPr/>
          <a:lstStyle/>
          <a:p>
            <a:pPr eaLnBrk="1" hangingPunct="1"/>
            <a:r>
              <a:rPr lang="en-US" altLang="en-US" sz="2400"/>
              <a:t>Example: In a database for vehicle registration, a vehicle owner can be a PERSON, a BANK (holding a lien on a vehicle) or a COMPANY.</a:t>
            </a:r>
          </a:p>
          <a:p>
            <a:pPr lvl="1" eaLnBrk="1" hangingPunct="1"/>
            <a:r>
              <a:rPr lang="en-US" altLang="en-US" sz="2200"/>
              <a:t>A </a:t>
            </a:r>
            <a:r>
              <a:rPr lang="en-US" altLang="en-US" sz="2200" i="1"/>
              <a:t>category</a:t>
            </a:r>
            <a:r>
              <a:rPr lang="en-US" altLang="en-US" sz="2200"/>
              <a:t> (UNION type) called OWNER is created to represent a subset of the </a:t>
            </a:r>
            <a:r>
              <a:rPr lang="en-US" altLang="en-US" sz="2200" i="1"/>
              <a:t>union</a:t>
            </a:r>
            <a:r>
              <a:rPr lang="en-US" altLang="en-US" sz="2200"/>
              <a:t> of the three superclasses COMPANY, BANK, and PERSON </a:t>
            </a:r>
          </a:p>
          <a:p>
            <a:pPr lvl="1" eaLnBrk="1" hangingPunct="1"/>
            <a:r>
              <a:rPr lang="en-US" altLang="en-US" sz="2200"/>
              <a:t>A category member must exist in </a:t>
            </a:r>
            <a:r>
              <a:rPr lang="en-US" altLang="en-US" sz="2200" b="1" i="1"/>
              <a:t>at least one</a:t>
            </a:r>
            <a:r>
              <a:rPr lang="en-US" altLang="en-US" sz="2200"/>
              <a:t> </a:t>
            </a:r>
            <a:r>
              <a:rPr lang="en-US" altLang="en-US" sz="2200" b="1" i="1"/>
              <a:t>(typically just one)</a:t>
            </a:r>
            <a:r>
              <a:rPr lang="en-US" altLang="en-US" sz="2200"/>
              <a:t> of its superclasses</a:t>
            </a:r>
          </a:p>
          <a:p>
            <a:pPr eaLnBrk="1" hangingPunct="1"/>
            <a:r>
              <a:rPr lang="en-US" altLang="en-US" sz="2400"/>
              <a:t>Difference from </a:t>
            </a:r>
            <a:r>
              <a:rPr lang="en-US" altLang="en-US" sz="2400" i="1"/>
              <a:t>shared subclass</a:t>
            </a:r>
            <a:r>
              <a:rPr lang="en-US" altLang="en-US" sz="2400"/>
              <a:t>, which is a:</a:t>
            </a:r>
            <a:endParaRPr lang="en-US" altLang="en-US" sz="2400" i="1"/>
          </a:p>
          <a:p>
            <a:pPr lvl="1" eaLnBrk="1" hangingPunct="1"/>
            <a:r>
              <a:rPr lang="en-US" altLang="en-US" sz="2200"/>
              <a:t>subset of the </a:t>
            </a:r>
            <a:r>
              <a:rPr lang="en-US" altLang="en-US" sz="2200" i="1"/>
              <a:t>intersection</a:t>
            </a:r>
            <a:r>
              <a:rPr lang="en-US" altLang="en-US" sz="2200"/>
              <a:t> of its superclasses</a:t>
            </a:r>
          </a:p>
          <a:p>
            <a:pPr lvl="1" eaLnBrk="1" hangingPunct="1"/>
            <a:r>
              <a:rPr lang="en-US" altLang="en-US" sz="2200"/>
              <a:t>shared subclass member must exist in </a:t>
            </a:r>
            <a:r>
              <a:rPr lang="en-US" altLang="en-US" sz="2200" b="1" i="1"/>
              <a:t>all</a:t>
            </a:r>
            <a:r>
              <a:rPr lang="en-US" altLang="en-US" sz="2200"/>
              <a:t> of its superclasses</a:t>
            </a: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Slide Number Placeholder 3">
            <a:extLst>
              <a:ext uri="{FF2B5EF4-FFF2-40B4-BE49-F238E27FC236}">
                <a16:creationId xmlns:a16="http://schemas.microsoft.com/office/drawing/2014/main" id="{88C9151D-212E-8D9C-391C-B5D4E9DBB8D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solidFill>
                  <a:srgbClr val="990033"/>
                </a:solidFill>
              </a:rPr>
              <a:t>Slide 4- </a:t>
            </a:r>
            <a:fld id="{500B9937-8BCC-4AB5-84CB-23C6751855C1}" type="slidenum">
              <a:rPr lang="en-US" altLang="en-US" sz="1400">
                <a:solidFill>
                  <a:srgbClr val="990033"/>
                </a:solidFill>
              </a:rPr>
              <a:pPr/>
              <a:t>43</a:t>
            </a:fld>
            <a:endParaRPr lang="en-CA" altLang="en-US" sz="1400">
              <a:solidFill>
                <a:srgbClr val="990033"/>
              </a:solidFill>
            </a:endParaRPr>
          </a:p>
        </p:txBody>
      </p:sp>
      <p:sp>
        <p:nvSpPr>
          <p:cNvPr id="82946" name="Rectangle 5">
            <a:extLst>
              <a:ext uri="{FF2B5EF4-FFF2-40B4-BE49-F238E27FC236}">
                <a16:creationId xmlns:a16="http://schemas.microsoft.com/office/drawing/2014/main" id="{C041B9F8-1905-F39C-415F-81D9BCAE218A}"/>
              </a:ext>
            </a:extLst>
          </p:cNvPr>
          <p:cNvSpPr>
            <a:spLocks noGrp="1" noChangeArrowheads="1"/>
          </p:cNvSpPr>
          <p:nvPr>
            <p:ph type="title"/>
          </p:nvPr>
        </p:nvSpPr>
        <p:spPr/>
        <p:txBody>
          <a:bodyPr/>
          <a:lstStyle/>
          <a:p>
            <a:pPr eaLnBrk="1" hangingPunct="1"/>
            <a:r>
              <a:rPr lang="en-US" altLang="en-US"/>
              <a:t>Two categories (UNION types): OWNER, REGISTERED_VEHICLE</a:t>
            </a:r>
          </a:p>
        </p:txBody>
      </p:sp>
      <p:pic>
        <p:nvPicPr>
          <p:cNvPr id="3" name="Picture 2" descr="A diagram of a vehicle&#10;&#10;AI-generated content may be incorrect.">
            <a:extLst>
              <a:ext uri="{FF2B5EF4-FFF2-40B4-BE49-F238E27FC236}">
                <a16:creationId xmlns:a16="http://schemas.microsoft.com/office/drawing/2014/main" id="{BD037D99-B54B-F8B1-CCD2-4B3CB18FFF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7561" y="1463842"/>
            <a:ext cx="5928877" cy="5410200"/>
          </a:xfrm>
          <a:prstGeom prst="rect">
            <a:avLst/>
          </a:prstGeom>
        </p:spPr>
      </p:pic>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61448-5D31-EB06-1E4D-2A0469D2AECB}"/>
              </a:ext>
            </a:extLst>
          </p:cNvPr>
          <p:cNvSpPr>
            <a:spLocks noGrp="1"/>
          </p:cNvSpPr>
          <p:nvPr>
            <p:ph type="title"/>
          </p:nvPr>
        </p:nvSpPr>
        <p:spPr/>
        <p:txBody>
          <a:bodyPr/>
          <a:lstStyle/>
          <a:p>
            <a:r>
              <a:rPr lang="en-US" altLang="en-US" dirty="0"/>
              <a:t>Categories (UNION TYPES) Attribute Inheritance</a:t>
            </a:r>
            <a:endParaRPr lang="en-TR" dirty="0"/>
          </a:p>
        </p:txBody>
      </p:sp>
      <p:sp>
        <p:nvSpPr>
          <p:cNvPr id="3" name="Content Placeholder 2">
            <a:extLst>
              <a:ext uri="{FF2B5EF4-FFF2-40B4-BE49-F238E27FC236}">
                <a16:creationId xmlns:a16="http://schemas.microsoft.com/office/drawing/2014/main" id="{4DF5914C-5340-D45E-851C-7BDD9EDDA872}"/>
              </a:ext>
            </a:extLst>
          </p:cNvPr>
          <p:cNvSpPr>
            <a:spLocks noGrp="1"/>
          </p:cNvSpPr>
          <p:nvPr>
            <p:ph idx="1"/>
          </p:nvPr>
        </p:nvSpPr>
        <p:spPr/>
        <p:txBody>
          <a:bodyPr/>
          <a:lstStyle/>
          <a:p>
            <a:r>
              <a:rPr lang="en-US" dirty="0">
                <a:solidFill>
                  <a:srgbClr val="181617"/>
                </a:solidFill>
                <a:effectLst/>
                <a:latin typeface="Helvetica" pitchFamily="2" charset="0"/>
              </a:rPr>
              <a:t>Attribute inheritance works more selectively in the case of categories.</a:t>
            </a:r>
          </a:p>
          <a:p>
            <a:r>
              <a:rPr lang="en-US" dirty="0">
                <a:solidFill>
                  <a:srgbClr val="181617"/>
                </a:solidFill>
                <a:effectLst/>
                <a:latin typeface="Helvetica" pitchFamily="2" charset="0"/>
              </a:rPr>
              <a:t>OWNER entity inherits the attributes of a COMPANY, a PERSON, or a BANK, depending on the superclass to which the entity belongs.</a:t>
            </a:r>
          </a:p>
          <a:p>
            <a:r>
              <a:rPr lang="en-US" dirty="0">
                <a:solidFill>
                  <a:srgbClr val="181617"/>
                </a:solidFill>
                <a:effectLst/>
                <a:latin typeface="Helvetica" pitchFamily="2" charset="0"/>
              </a:rPr>
              <a:t>On the other hand,  in specialization subclass gets all the attributes (ex. ENGINEERING_MANAGER inherits all the attributes of its </a:t>
            </a:r>
            <a:r>
              <a:rPr lang="en-US" dirty="0" err="1">
                <a:solidFill>
                  <a:srgbClr val="181617"/>
                </a:solidFill>
                <a:effectLst/>
                <a:latin typeface="Helvetica" pitchFamily="2" charset="0"/>
              </a:rPr>
              <a:t>superclasses</a:t>
            </a:r>
            <a:r>
              <a:rPr lang="en-US" dirty="0">
                <a:solidFill>
                  <a:srgbClr val="181617"/>
                </a:solidFill>
                <a:effectLst/>
                <a:latin typeface="Helvetica" pitchFamily="2" charset="0"/>
              </a:rPr>
              <a:t> SALARIED_EMPLOYEE, ENGINEER, and MANAGER)</a:t>
            </a:r>
          </a:p>
          <a:p>
            <a:endParaRPr lang="en-US" dirty="0">
              <a:solidFill>
                <a:srgbClr val="181617"/>
              </a:solidFill>
              <a:effectLst/>
              <a:latin typeface="Helvetica" pitchFamily="2" charset="0"/>
            </a:endParaRPr>
          </a:p>
          <a:p>
            <a:endParaRPr lang="en-TR" dirty="0"/>
          </a:p>
        </p:txBody>
      </p:sp>
      <p:sp>
        <p:nvSpPr>
          <p:cNvPr id="4" name="Slide Number Placeholder 3">
            <a:extLst>
              <a:ext uri="{FF2B5EF4-FFF2-40B4-BE49-F238E27FC236}">
                <a16:creationId xmlns:a16="http://schemas.microsoft.com/office/drawing/2014/main" id="{9EAD9CBF-3554-BBAC-5A48-1F24C82AB6AC}"/>
              </a:ext>
            </a:extLst>
          </p:cNvPr>
          <p:cNvSpPr>
            <a:spLocks noGrp="1"/>
          </p:cNvSpPr>
          <p:nvPr>
            <p:ph type="sldNum" sz="quarter" idx="10"/>
          </p:nvPr>
        </p:nvSpPr>
        <p:spPr/>
        <p:txBody>
          <a:bodyPr/>
          <a:lstStyle/>
          <a:p>
            <a:r>
              <a:rPr lang="en-US" altLang="en-US"/>
              <a:t>Slide 4- </a:t>
            </a:r>
            <a:fld id="{C7430FC3-762C-4EFF-B03F-DC3BE5DA1ADD}" type="slidenum">
              <a:rPr lang="en-US" altLang="en-US" smtClean="0"/>
              <a:pPr/>
              <a:t>44</a:t>
            </a:fld>
            <a:endParaRPr lang="en-CA" altLang="en-US"/>
          </a:p>
        </p:txBody>
      </p:sp>
    </p:spTree>
    <p:extLst>
      <p:ext uri="{BB962C8B-B14F-4D97-AF65-F5344CB8AC3E}">
        <p14:creationId xmlns:p14="http://schemas.microsoft.com/office/powerpoint/2010/main" val="473076837"/>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8DB77-41F7-C73D-5856-F92E50C2829E}"/>
              </a:ext>
            </a:extLst>
          </p:cNvPr>
          <p:cNvSpPr>
            <a:spLocks noGrp="1"/>
          </p:cNvSpPr>
          <p:nvPr>
            <p:ph type="title"/>
          </p:nvPr>
        </p:nvSpPr>
        <p:spPr/>
        <p:txBody>
          <a:bodyPr/>
          <a:lstStyle/>
          <a:p>
            <a:endParaRPr lang="en-TR"/>
          </a:p>
        </p:txBody>
      </p:sp>
      <p:pic>
        <p:nvPicPr>
          <p:cNvPr id="6" name="Content Placeholder 5" descr="A diagram of a student&#10;&#10;Description automatically generated">
            <a:extLst>
              <a:ext uri="{FF2B5EF4-FFF2-40B4-BE49-F238E27FC236}">
                <a16:creationId xmlns:a16="http://schemas.microsoft.com/office/drawing/2014/main" id="{05E6E6EA-1AFB-2D1F-4464-80322EE17BF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7400" y="-1"/>
            <a:ext cx="5257800" cy="6834163"/>
          </a:xfrm>
        </p:spPr>
      </p:pic>
      <p:sp>
        <p:nvSpPr>
          <p:cNvPr id="4" name="Slide Number Placeholder 3">
            <a:extLst>
              <a:ext uri="{FF2B5EF4-FFF2-40B4-BE49-F238E27FC236}">
                <a16:creationId xmlns:a16="http://schemas.microsoft.com/office/drawing/2014/main" id="{518611DB-5BCE-DFB7-CEAA-EAA54664F0C4}"/>
              </a:ext>
            </a:extLst>
          </p:cNvPr>
          <p:cNvSpPr>
            <a:spLocks noGrp="1"/>
          </p:cNvSpPr>
          <p:nvPr>
            <p:ph type="sldNum" sz="quarter" idx="10"/>
          </p:nvPr>
        </p:nvSpPr>
        <p:spPr/>
        <p:txBody>
          <a:bodyPr/>
          <a:lstStyle/>
          <a:p>
            <a:r>
              <a:rPr lang="en-US" altLang="en-US"/>
              <a:t>Slide 4- </a:t>
            </a:r>
            <a:fld id="{C7430FC3-762C-4EFF-B03F-DC3BE5DA1ADD}" type="slidenum">
              <a:rPr lang="en-US" altLang="en-US" smtClean="0"/>
              <a:pPr/>
              <a:t>45</a:t>
            </a:fld>
            <a:endParaRPr lang="en-CA" altLang="en-US"/>
          </a:p>
        </p:txBody>
      </p:sp>
    </p:spTree>
    <p:extLst>
      <p:ext uri="{BB962C8B-B14F-4D97-AF65-F5344CB8AC3E}">
        <p14:creationId xmlns:p14="http://schemas.microsoft.com/office/powerpoint/2010/main" val="1912329459"/>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91E0CB-B9F9-E697-BEBE-E89A80E019F7}"/>
              </a:ext>
            </a:extLst>
          </p:cNvPr>
          <p:cNvSpPr>
            <a:spLocks noGrp="1"/>
          </p:cNvSpPr>
          <p:nvPr>
            <p:ph idx="1"/>
          </p:nvPr>
        </p:nvSpPr>
        <p:spPr>
          <a:xfrm>
            <a:off x="239713" y="0"/>
            <a:ext cx="8294687" cy="6629400"/>
          </a:xfrm>
        </p:spPr>
        <p:txBody>
          <a:bodyPr/>
          <a:lstStyle/>
          <a:p>
            <a:r>
              <a:rPr lang="en-US" sz="2000" dirty="0">
                <a:solidFill>
                  <a:srgbClr val="181617"/>
                </a:solidFill>
                <a:effectLst/>
                <a:latin typeface="Helvetica" pitchFamily="2" charset="0"/>
              </a:rPr>
              <a:t>For each person, the database maintains information on the person’s Name [Name], Social Security number [</a:t>
            </a:r>
            <a:r>
              <a:rPr lang="en-US" sz="2000" dirty="0" err="1">
                <a:solidFill>
                  <a:srgbClr val="181617"/>
                </a:solidFill>
                <a:effectLst/>
                <a:latin typeface="Helvetica" pitchFamily="2" charset="0"/>
              </a:rPr>
              <a:t>Ssn</a:t>
            </a:r>
            <a:r>
              <a:rPr lang="en-US" sz="2000" dirty="0">
                <a:solidFill>
                  <a:srgbClr val="181617"/>
                </a:solidFill>
                <a:effectLst/>
                <a:latin typeface="Helvetica" pitchFamily="2" charset="0"/>
              </a:rPr>
              <a:t>], address [Address], sex [Sex], and birth date [</a:t>
            </a:r>
            <a:r>
              <a:rPr lang="en-US" sz="2000" dirty="0" err="1">
                <a:solidFill>
                  <a:srgbClr val="181617"/>
                </a:solidFill>
                <a:effectLst/>
                <a:latin typeface="Helvetica" pitchFamily="2" charset="0"/>
              </a:rPr>
              <a:t>Bdate</a:t>
            </a:r>
            <a:r>
              <a:rPr lang="en-US" sz="2000" dirty="0">
                <a:solidFill>
                  <a:srgbClr val="181617"/>
                </a:solidFill>
                <a:effectLst/>
                <a:latin typeface="Helvetica" pitchFamily="2" charset="0"/>
              </a:rPr>
              <a:t>]. Two subclasses of the PERSON entity type are identified: FACULTY and STUDENT. Specific attributes of FACULTY are rank [Rank] (assistant, associate, adjunct, research, visiting, and so on), office [</a:t>
            </a:r>
            <a:r>
              <a:rPr lang="en-US" sz="2000" dirty="0" err="1">
                <a:solidFill>
                  <a:srgbClr val="181617"/>
                </a:solidFill>
                <a:effectLst/>
                <a:latin typeface="Helvetica" pitchFamily="2" charset="0"/>
              </a:rPr>
              <a:t>Foffice</a:t>
            </a:r>
            <a:r>
              <a:rPr lang="en-US" sz="2000" dirty="0">
                <a:solidFill>
                  <a:srgbClr val="181617"/>
                </a:solidFill>
                <a:effectLst/>
                <a:latin typeface="Helvetica" pitchFamily="2" charset="0"/>
              </a:rPr>
              <a:t>], office phone [</a:t>
            </a:r>
            <a:r>
              <a:rPr lang="en-US" sz="2000" dirty="0" err="1">
                <a:solidFill>
                  <a:srgbClr val="181617"/>
                </a:solidFill>
                <a:effectLst/>
                <a:latin typeface="Helvetica" pitchFamily="2" charset="0"/>
              </a:rPr>
              <a:t>Fphone</a:t>
            </a:r>
            <a:r>
              <a:rPr lang="en-US" sz="2000" dirty="0">
                <a:solidFill>
                  <a:srgbClr val="181617"/>
                </a:solidFill>
                <a:effectLst/>
                <a:latin typeface="Helvetica" pitchFamily="2" charset="0"/>
              </a:rPr>
              <a:t>], and salary [Salary]. All faculty members are related to the academic department(s) with which they are affiliated [BELONGS] (a faculty member can be associated with several departments, so the relationship is M:N). A specific attribute of STUDENT is [Class] (freshman = 1, sophomore = 2, … , MS student = 5, PhD student = 6). Each STUDENT is also related to his or her major and minor departments (if known) [MAJOR] and [MINOR], to the course sections he or she is currently attending [REGISTERED], and to the courses completed [TRANSCRIPT]. Each TRANSCRIPT instance includes the grade the student received [Grade] in a section of a course.</a:t>
            </a:r>
          </a:p>
          <a:p>
            <a:r>
              <a:rPr lang="en-US" sz="2000" dirty="0">
                <a:solidFill>
                  <a:srgbClr val="181617"/>
                </a:solidFill>
                <a:effectLst/>
                <a:latin typeface="Helvetica" pitchFamily="2" charset="0"/>
              </a:rPr>
              <a:t>GRAD_STUDENT is a subclass of STUDENT, with the defining predicate (Class = 5 OR Class = 6). For each graduate student, we keep a list of previous degrees in a composite, multivalued attribute [Degrees]. We also relate the graduate student to a faculty advisor [ADVISOR] and to a thesis committee [COMMITTEE], if one exists.</a:t>
            </a:r>
          </a:p>
          <a:p>
            <a:endParaRPr lang="en-US" dirty="0">
              <a:solidFill>
                <a:srgbClr val="181617"/>
              </a:solidFill>
              <a:effectLst/>
              <a:latin typeface="Helvetica" pitchFamily="2" charset="0"/>
            </a:endParaRPr>
          </a:p>
          <a:p>
            <a:endParaRPr lang="en-TR" dirty="0"/>
          </a:p>
        </p:txBody>
      </p:sp>
      <p:sp>
        <p:nvSpPr>
          <p:cNvPr id="4" name="Slide Number Placeholder 3">
            <a:extLst>
              <a:ext uri="{FF2B5EF4-FFF2-40B4-BE49-F238E27FC236}">
                <a16:creationId xmlns:a16="http://schemas.microsoft.com/office/drawing/2014/main" id="{02731656-FC4C-64DF-9D8B-A576414CF93F}"/>
              </a:ext>
            </a:extLst>
          </p:cNvPr>
          <p:cNvSpPr>
            <a:spLocks noGrp="1"/>
          </p:cNvSpPr>
          <p:nvPr>
            <p:ph type="sldNum" sz="quarter" idx="10"/>
          </p:nvPr>
        </p:nvSpPr>
        <p:spPr/>
        <p:txBody>
          <a:bodyPr/>
          <a:lstStyle/>
          <a:p>
            <a:r>
              <a:rPr lang="en-US" altLang="en-US"/>
              <a:t>Slide 4- </a:t>
            </a:r>
            <a:fld id="{C7430FC3-762C-4EFF-B03F-DC3BE5DA1ADD}" type="slidenum">
              <a:rPr lang="en-US" altLang="en-US" smtClean="0"/>
              <a:pPr/>
              <a:t>46</a:t>
            </a:fld>
            <a:endParaRPr lang="en-CA" altLang="en-US"/>
          </a:p>
        </p:txBody>
      </p:sp>
    </p:spTree>
    <p:extLst>
      <p:ext uri="{BB962C8B-B14F-4D97-AF65-F5344CB8AC3E}">
        <p14:creationId xmlns:p14="http://schemas.microsoft.com/office/powerpoint/2010/main" val="3670280209"/>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EE2D02-49CB-460C-12F9-7EF7CBE0359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5E6639-C4F4-A0EE-A289-505B8A8EE847}"/>
              </a:ext>
            </a:extLst>
          </p:cNvPr>
          <p:cNvSpPr>
            <a:spLocks noGrp="1"/>
          </p:cNvSpPr>
          <p:nvPr>
            <p:ph idx="1"/>
          </p:nvPr>
        </p:nvSpPr>
        <p:spPr>
          <a:xfrm>
            <a:off x="228600" y="-76200"/>
            <a:ext cx="8294687" cy="6629400"/>
          </a:xfrm>
        </p:spPr>
        <p:txBody>
          <a:bodyPr/>
          <a:lstStyle/>
          <a:p>
            <a:r>
              <a:rPr lang="en-US" sz="2400" dirty="0">
                <a:solidFill>
                  <a:srgbClr val="181617"/>
                </a:solidFill>
                <a:effectLst/>
                <a:latin typeface="Helvetica" pitchFamily="2" charset="0"/>
              </a:rPr>
              <a:t>An academic department has the attributes name [</a:t>
            </a:r>
            <a:r>
              <a:rPr lang="en-US" sz="2400" dirty="0" err="1">
                <a:solidFill>
                  <a:srgbClr val="181617"/>
                </a:solidFill>
                <a:effectLst/>
                <a:latin typeface="Helvetica" pitchFamily="2" charset="0"/>
              </a:rPr>
              <a:t>Dname</a:t>
            </a:r>
            <a:r>
              <a:rPr lang="en-US" sz="2400" dirty="0">
                <a:solidFill>
                  <a:srgbClr val="181617"/>
                </a:solidFill>
                <a:effectLst/>
                <a:latin typeface="Helvetica" pitchFamily="2" charset="0"/>
              </a:rPr>
              <a:t>], telephone [</a:t>
            </a:r>
            <a:r>
              <a:rPr lang="en-US" sz="2400" dirty="0" err="1">
                <a:solidFill>
                  <a:srgbClr val="181617"/>
                </a:solidFill>
                <a:effectLst/>
                <a:latin typeface="Helvetica" pitchFamily="2" charset="0"/>
              </a:rPr>
              <a:t>Dphone</a:t>
            </a:r>
            <a:r>
              <a:rPr lang="en-US" sz="2400" dirty="0">
                <a:solidFill>
                  <a:srgbClr val="181617"/>
                </a:solidFill>
                <a:effectLst/>
                <a:latin typeface="Helvetica" pitchFamily="2" charset="0"/>
              </a:rPr>
              <a:t>], and office number [Office] and is related to the faculty member who is its chairperson [CHAIRS] and to the college to which it belongs [CD]. Each college has attributes college name [</a:t>
            </a:r>
            <a:r>
              <a:rPr lang="en-US" sz="2400" dirty="0" err="1">
                <a:solidFill>
                  <a:srgbClr val="181617"/>
                </a:solidFill>
                <a:effectLst/>
                <a:latin typeface="Helvetica" pitchFamily="2" charset="0"/>
              </a:rPr>
              <a:t>Cname</a:t>
            </a:r>
            <a:r>
              <a:rPr lang="en-US" sz="2400" dirty="0">
                <a:solidFill>
                  <a:srgbClr val="181617"/>
                </a:solidFill>
                <a:effectLst/>
                <a:latin typeface="Helvetica" pitchFamily="2" charset="0"/>
              </a:rPr>
              <a:t>], office number [</a:t>
            </a:r>
            <a:r>
              <a:rPr lang="en-US" sz="2400" dirty="0" err="1">
                <a:solidFill>
                  <a:srgbClr val="181617"/>
                </a:solidFill>
                <a:effectLst/>
                <a:latin typeface="Helvetica" pitchFamily="2" charset="0"/>
              </a:rPr>
              <a:t>Coffice</a:t>
            </a:r>
            <a:r>
              <a:rPr lang="en-US" sz="2400" dirty="0">
                <a:solidFill>
                  <a:srgbClr val="181617"/>
                </a:solidFill>
                <a:effectLst/>
                <a:latin typeface="Helvetica" pitchFamily="2" charset="0"/>
              </a:rPr>
              <a:t>], and the name of its dean [Dean].</a:t>
            </a:r>
          </a:p>
          <a:p>
            <a:r>
              <a:rPr lang="en-US" sz="2400" dirty="0">
                <a:solidFill>
                  <a:srgbClr val="181617"/>
                </a:solidFill>
                <a:effectLst/>
                <a:latin typeface="Helvetica" pitchFamily="2" charset="0"/>
              </a:rPr>
              <a:t>A course has attributes course number [C#], course name [</a:t>
            </a:r>
            <a:r>
              <a:rPr lang="en-US" sz="2400" dirty="0" err="1">
                <a:solidFill>
                  <a:srgbClr val="181617"/>
                </a:solidFill>
                <a:effectLst/>
                <a:latin typeface="Helvetica" pitchFamily="2" charset="0"/>
              </a:rPr>
              <a:t>Cname</a:t>
            </a:r>
            <a:r>
              <a:rPr lang="en-US" sz="2400" dirty="0">
                <a:solidFill>
                  <a:srgbClr val="181617"/>
                </a:solidFill>
                <a:effectLst/>
                <a:latin typeface="Helvetica" pitchFamily="2" charset="0"/>
              </a:rPr>
              <a:t>], and course description [</a:t>
            </a:r>
            <a:r>
              <a:rPr lang="en-US" sz="2400" dirty="0" err="1">
                <a:solidFill>
                  <a:srgbClr val="181617"/>
                </a:solidFill>
                <a:effectLst/>
                <a:latin typeface="Helvetica" pitchFamily="2" charset="0"/>
              </a:rPr>
              <a:t>Cdesc</a:t>
            </a:r>
            <a:r>
              <a:rPr lang="en-US" sz="2400" dirty="0">
                <a:solidFill>
                  <a:srgbClr val="181617"/>
                </a:solidFill>
                <a:effectLst/>
                <a:latin typeface="Helvetica" pitchFamily="2" charset="0"/>
              </a:rPr>
              <a:t>]. Several sections of each course are offered, with each section having the attributes section number [Sec#] and the year and quarter in which the section was offered ([Year] and [</a:t>
            </a:r>
            <a:r>
              <a:rPr lang="en-US" sz="2400" dirty="0" err="1">
                <a:solidFill>
                  <a:srgbClr val="181617"/>
                </a:solidFill>
                <a:effectLst/>
                <a:latin typeface="Helvetica" pitchFamily="2" charset="0"/>
              </a:rPr>
              <a:t>Qtr</a:t>
            </a:r>
            <a:r>
              <a:rPr lang="en-US" sz="2400" dirty="0">
                <a:solidFill>
                  <a:srgbClr val="181617"/>
                </a:solidFill>
                <a:effectLst/>
                <a:latin typeface="Helvetica" pitchFamily="2" charset="0"/>
              </a:rPr>
              <a:t>]).10 Section numbers uniquely identify each section. The sections being offered during the current quarter are in a subclass CURRENT_SECTION of SECTION, with the defining predicate </a:t>
            </a:r>
            <a:r>
              <a:rPr lang="en-US" sz="2400" dirty="0" err="1">
                <a:solidFill>
                  <a:srgbClr val="181617"/>
                </a:solidFill>
                <a:effectLst/>
                <a:latin typeface="Helvetica" pitchFamily="2" charset="0"/>
              </a:rPr>
              <a:t>Qtr</a:t>
            </a:r>
            <a:r>
              <a:rPr lang="en-US" sz="2400" dirty="0">
                <a:solidFill>
                  <a:srgbClr val="181617"/>
                </a:solidFill>
                <a:effectLst/>
                <a:latin typeface="Helvetica" pitchFamily="2" charset="0"/>
              </a:rPr>
              <a:t> = </a:t>
            </a:r>
            <a:r>
              <a:rPr lang="en-US" sz="2400" dirty="0" err="1">
                <a:solidFill>
                  <a:srgbClr val="181617"/>
                </a:solidFill>
                <a:effectLst/>
                <a:latin typeface="Helvetica" pitchFamily="2" charset="0"/>
              </a:rPr>
              <a:t>Current_qtr</a:t>
            </a:r>
            <a:r>
              <a:rPr lang="en-US" sz="2400" dirty="0">
                <a:solidFill>
                  <a:srgbClr val="181617"/>
                </a:solidFill>
                <a:effectLst/>
                <a:latin typeface="Helvetica" pitchFamily="2" charset="0"/>
              </a:rPr>
              <a:t> and Year = </a:t>
            </a:r>
            <a:r>
              <a:rPr lang="en-US" sz="2400" dirty="0" err="1">
                <a:solidFill>
                  <a:srgbClr val="181617"/>
                </a:solidFill>
                <a:effectLst/>
                <a:latin typeface="Helvetica" pitchFamily="2" charset="0"/>
              </a:rPr>
              <a:t>Current_year</a:t>
            </a:r>
            <a:r>
              <a:rPr lang="en-US" sz="2400" dirty="0">
                <a:solidFill>
                  <a:srgbClr val="181617"/>
                </a:solidFill>
                <a:effectLst/>
                <a:latin typeface="Helvetica" pitchFamily="2" charset="0"/>
              </a:rPr>
              <a:t>. Each section is related to the instructor who taught or is teaching it ([TEACH]), if that instructor is in the database.</a:t>
            </a:r>
          </a:p>
          <a:p>
            <a:endParaRPr lang="en-US" dirty="0">
              <a:solidFill>
                <a:srgbClr val="181617"/>
              </a:solidFill>
              <a:effectLst/>
              <a:latin typeface="Helvetica" pitchFamily="2" charset="0"/>
            </a:endParaRPr>
          </a:p>
          <a:p>
            <a:endParaRPr lang="en-US" dirty="0">
              <a:solidFill>
                <a:srgbClr val="181617"/>
              </a:solidFill>
              <a:effectLst/>
              <a:latin typeface="Helvetica" pitchFamily="2" charset="0"/>
            </a:endParaRPr>
          </a:p>
          <a:p>
            <a:endParaRPr lang="en-TR" dirty="0"/>
          </a:p>
        </p:txBody>
      </p:sp>
      <p:sp>
        <p:nvSpPr>
          <p:cNvPr id="4" name="Slide Number Placeholder 3">
            <a:extLst>
              <a:ext uri="{FF2B5EF4-FFF2-40B4-BE49-F238E27FC236}">
                <a16:creationId xmlns:a16="http://schemas.microsoft.com/office/drawing/2014/main" id="{E5609515-B476-B212-AF04-E9AF177A3A9A}"/>
              </a:ext>
            </a:extLst>
          </p:cNvPr>
          <p:cNvSpPr>
            <a:spLocks noGrp="1"/>
          </p:cNvSpPr>
          <p:nvPr>
            <p:ph type="sldNum" sz="quarter" idx="10"/>
          </p:nvPr>
        </p:nvSpPr>
        <p:spPr/>
        <p:txBody>
          <a:bodyPr/>
          <a:lstStyle/>
          <a:p>
            <a:r>
              <a:rPr lang="en-US" altLang="en-US"/>
              <a:t>Slide 4- </a:t>
            </a:r>
            <a:fld id="{C7430FC3-762C-4EFF-B03F-DC3BE5DA1ADD}" type="slidenum">
              <a:rPr lang="en-US" altLang="en-US" smtClean="0"/>
              <a:pPr/>
              <a:t>47</a:t>
            </a:fld>
            <a:endParaRPr lang="en-CA" altLang="en-US"/>
          </a:p>
        </p:txBody>
      </p:sp>
    </p:spTree>
    <p:extLst>
      <p:ext uri="{BB962C8B-B14F-4D97-AF65-F5344CB8AC3E}">
        <p14:creationId xmlns:p14="http://schemas.microsoft.com/office/powerpoint/2010/main" val="2233682073"/>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CC3C77-F20A-13FF-E509-9B4C68A4A0D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A0C852-5F67-093F-3678-6CE6E8890A7D}"/>
              </a:ext>
            </a:extLst>
          </p:cNvPr>
          <p:cNvSpPr>
            <a:spLocks noGrp="1"/>
          </p:cNvSpPr>
          <p:nvPr>
            <p:ph idx="1"/>
          </p:nvPr>
        </p:nvSpPr>
        <p:spPr>
          <a:xfrm>
            <a:off x="152400" y="685800"/>
            <a:ext cx="8294687" cy="6629400"/>
          </a:xfrm>
        </p:spPr>
        <p:txBody>
          <a:bodyPr/>
          <a:lstStyle/>
          <a:p>
            <a:r>
              <a:rPr lang="en-US" sz="2400" dirty="0">
                <a:solidFill>
                  <a:srgbClr val="181617"/>
                </a:solidFill>
                <a:effectLst/>
                <a:latin typeface="Helvetica" pitchFamily="2" charset="0"/>
              </a:rPr>
              <a:t>The category INSTRUCTOR_RESEARCHER is a subset of the union of FACULTY and GRAD_STUDENT and includes all faculty, as well as graduate students who are supported by teaching or research. Finally, the entity type GRANT keeps track of research grants and contracts awarded to the university. Each grant has attributes grant title [Title], grant number [No], the awarding agency [Agency], and the starting date [</a:t>
            </a:r>
            <a:r>
              <a:rPr lang="en-US" sz="2400" dirty="0" err="1">
                <a:solidFill>
                  <a:srgbClr val="181617"/>
                </a:solidFill>
                <a:effectLst/>
                <a:latin typeface="Helvetica" pitchFamily="2" charset="0"/>
              </a:rPr>
              <a:t>St_date</a:t>
            </a:r>
            <a:r>
              <a:rPr lang="en-US" sz="2400" dirty="0">
                <a:solidFill>
                  <a:srgbClr val="181617"/>
                </a:solidFill>
                <a:effectLst/>
                <a:latin typeface="Helvetica" pitchFamily="2" charset="0"/>
              </a:rPr>
              <a:t>]. A grant is related to one principal investigator [PI] and to all researchers it supports [SUPPORT]. Each instance of support has as attributes the starting date of support [Start], the ending date of the support (if known) [End], and the percentage of time being spent on the project [Time] by the researcher being supported.</a:t>
            </a:r>
          </a:p>
          <a:p>
            <a:endParaRPr lang="en-TR" dirty="0"/>
          </a:p>
        </p:txBody>
      </p:sp>
      <p:sp>
        <p:nvSpPr>
          <p:cNvPr id="4" name="Slide Number Placeholder 3">
            <a:extLst>
              <a:ext uri="{FF2B5EF4-FFF2-40B4-BE49-F238E27FC236}">
                <a16:creationId xmlns:a16="http://schemas.microsoft.com/office/drawing/2014/main" id="{6DBC9183-6581-D1FB-F413-2E73D48762E5}"/>
              </a:ext>
            </a:extLst>
          </p:cNvPr>
          <p:cNvSpPr>
            <a:spLocks noGrp="1"/>
          </p:cNvSpPr>
          <p:nvPr>
            <p:ph type="sldNum" sz="quarter" idx="10"/>
          </p:nvPr>
        </p:nvSpPr>
        <p:spPr/>
        <p:txBody>
          <a:bodyPr/>
          <a:lstStyle/>
          <a:p>
            <a:r>
              <a:rPr lang="en-US" altLang="en-US" dirty="0"/>
              <a:t>Slide 4- </a:t>
            </a:r>
            <a:fld id="{C7430FC3-762C-4EFF-B03F-DC3BE5DA1ADD}" type="slidenum">
              <a:rPr lang="en-US" altLang="en-US" smtClean="0"/>
              <a:pPr/>
              <a:t>48</a:t>
            </a:fld>
            <a:endParaRPr lang="en-CA" altLang="en-US" dirty="0"/>
          </a:p>
        </p:txBody>
      </p:sp>
    </p:spTree>
    <p:extLst>
      <p:ext uri="{BB962C8B-B14F-4D97-AF65-F5344CB8AC3E}">
        <p14:creationId xmlns:p14="http://schemas.microsoft.com/office/powerpoint/2010/main" val="3286282401"/>
      </p:ext>
    </p:extLst>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Number Placeholder 3">
            <a:extLst>
              <a:ext uri="{FF2B5EF4-FFF2-40B4-BE49-F238E27FC236}">
                <a16:creationId xmlns:a16="http://schemas.microsoft.com/office/drawing/2014/main" id="{F9D0F6DB-CF34-EC85-2955-DD1DE70D905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solidFill>
                  <a:srgbClr val="990033"/>
                </a:solidFill>
              </a:rPr>
              <a:t>Slide 4- </a:t>
            </a:r>
            <a:fld id="{7751BDA9-A1BB-46AB-8F3B-1281ACDB25E6}" type="slidenum">
              <a:rPr lang="en-US" altLang="en-US" sz="1400">
                <a:solidFill>
                  <a:srgbClr val="990033"/>
                </a:solidFill>
              </a:rPr>
              <a:pPr/>
              <a:t>49</a:t>
            </a:fld>
            <a:endParaRPr lang="en-CA" altLang="en-US" sz="1400">
              <a:solidFill>
                <a:srgbClr val="990033"/>
              </a:solidFill>
            </a:endParaRPr>
          </a:p>
        </p:txBody>
      </p:sp>
      <p:sp>
        <p:nvSpPr>
          <p:cNvPr id="84994" name="Rectangle 1028">
            <a:extLst>
              <a:ext uri="{FF2B5EF4-FFF2-40B4-BE49-F238E27FC236}">
                <a16:creationId xmlns:a16="http://schemas.microsoft.com/office/drawing/2014/main" id="{0966CFF4-4212-56F3-3F7F-89E0D7FAE7E4}"/>
              </a:ext>
            </a:extLst>
          </p:cNvPr>
          <p:cNvSpPr>
            <a:spLocks noGrp="1" noChangeArrowheads="1"/>
          </p:cNvSpPr>
          <p:nvPr>
            <p:ph type="title"/>
          </p:nvPr>
        </p:nvSpPr>
        <p:spPr/>
        <p:txBody>
          <a:bodyPr/>
          <a:lstStyle/>
          <a:p>
            <a:pPr eaLnBrk="1" hangingPunct="1"/>
            <a:r>
              <a:rPr lang="en-US" altLang="en-US"/>
              <a:t>Formal Definitions of EER Model (1)</a:t>
            </a:r>
          </a:p>
        </p:txBody>
      </p:sp>
      <p:sp>
        <p:nvSpPr>
          <p:cNvPr id="84995" name="Rectangle 1029">
            <a:extLst>
              <a:ext uri="{FF2B5EF4-FFF2-40B4-BE49-F238E27FC236}">
                <a16:creationId xmlns:a16="http://schemas.microsoft.com/office/drawing/2014/main" id="{2B05EA0F-FAC1-EC21-CD81-5BE9F968F06A}"/>
              </a:ext>
            </a:extLst>
          </p:cNvPr>
          <p:cNvSpPr>
            <a:spLocks noGrp="1" noChangeArrowheads="1"/>
          </p:cNvSpPr>
          <p:nvPr>
            <p:ph type="body" idx="1"/>
          </p:nvPr>
        </p:nvSpPr>
        <p:spPr/>
        <p:txBody>
          <a:bodyPr/>
          <a:lstStyle/>
          <a:p>
            <a:pPr eaLnBrk="1" hangingPunct="1">
              <a:lnSpc>
                <a:spcPct val="90000"/>
              </a:lnSpc>
            </a:pPr>
            <a:r>
              <a:rPr lang="en-US" altLang="en-US" sz="2400"/>
              <a:t>Class C: </a:t>
            </a:r>
          </a:p>
          <a:p>
            <a:pPr lvl="1" eaLnBrk="1" hangingPunct="1">
              <a:lnSpc>
                <a:spcPct val="90000"/>
              </a:lnSpc>
            </a:pPr>
            <a:r>
              <a:rPr lang="en-US" altLang="en-US" sz="2200"/>
              <a:t>A type of entity with a corresponding set of entities:</a:t>
            </a:r>
          </a:p>
          <a:p>
            <a:pPr lvl="2" eaLnBrk="1" hangingPunct="1">
              <a:lnSpc>
                <a:spcPct val="90000"/>
              </a:lnSpc>
            </a:pPr>
            <a:r>
              <a:rPr lang="en-US" altLang="en-US" sz="2000"/>
              <a:t>could be entity type, subclass, superclass, or category</a:t>
            </a:r>
          </a:p>
          <a:p>
            <a:pPr eaLnBrk="1" hangingPunct="1">
              <a:lnSpc>
                <a:spcPct val="90000"/>
              </a:lnSpc>
            </a:pPr>
            <a:r>
              <a:rPr lang="en-US" altLang="en-US" sz="2400"/>
              <a:t>Note: The definition of </a:t>
            </a:r>
            <a:r>
              <a:rPr lang="en-US" altLang="en-US" sz="2400" i="1"/>
              <a:t>relationship type</a:t>
            </a:r>
            <a:r>
              <a:rPr lang="en-US" altLang="en-US" sz="2400"/>
              <a:t> in ER/EER should have 'entity type' replaced with 'class‘ to allow relationships among classes in general</a:t>
            </a:r>
          </a:p>
          <a:p>
            <a:pPr eaLnBrk="1" hangingPunct="1">
              <a:lnSpc>
                <a:spcPct val="90000"/>
              </a:lnSpc>
            </a:pPr>
            <a:r>
              <a:rPr lang="en-US" altLang="en-US" sz="2400"/>
              <a:t>Subclass S is a class whose:</a:t>
            </a:r>
          </a:p>
          <a:p>
            <a:pPr lvl="2" eaLnBrk="1" hangingPunct="1">
              <a:lnSpc>
                <a:spcPct val="90000"/>
              </a:lnSpc>
            </a:pPr>
            <a:r>
              <a:rPr lang="en-US" altLang="en-US" sz="2000"/>
              <a:t>Type inherits all the attributes and relationship of a class C</a:t>
            </a:r>
          </a:p>
          <a:p>
            <a:pPr lvl="2" eaLnBrk="1" hangingPunct="1">
              <a:lnSpc>
                <a:spcPct val="90000"/>
              </a:lnSpc>
            </a:pPr>
            <a:r>
              <a:rPr lang="en-US" altLang="en-US" sz="2000"/>
              <a:t>Set of entities must always be a subset of the set of entities of the other class C</a:t>
            </a:r>
          </a:p>
          <a:p>
            <a:pPr lvl="3" eaLnBrk="1" hangingPunct="1">
              <a:lnSpc>
                <a:spcPct val="90000"/>
              </a:lnSpc>
            </a:pPr>
            <a:r>
              <a:rPr lang="en-US" altLang="en-US" sz="1800"/>
              <a:t>S </a:t>
            </a:r>
            <a:r>
              <a:rPr lang="en-US" altLang="en-US" sz="1800">
                <a:ea typeface="ヒラギノ角ゴ Pro W3" pitchFamily="-84" charset="-128"/>
              </a:rPr>
              <a:t>⊆</a:t>
            </a:r>
            <a:r>
              <a:rPr lang="en-US" altLang="en-US" sz="1800"/>
              <a:t> C</a:t>
            </a:r>
          </a:p>
          <a:p>
            <a:pPr lvl="2" eaLnBrk="1" hangingPunct="1">
              <a:lnSpc>
                <a:spcPct val="90000"/>
              </a:lnSpc>
            </a:pPr>
            <a:r>
              <a:rPr lang="en-US" altLang="en-US" sz="2000"/>
              <a:t>C is called the superclass of S</a:t>
            </a:r>
          </a:p>
          <a:p>
            <a:pPr lvl="2" eaLnBrk="1" hangingPunct="1">
              <a:lnSpc>
                <a:spcPct val="90000"/>
              </a:lnSpc>
            </a:pPr>
            <a:r>
              <a:rPr lang="en-US" altLang="en-US" sz="2000"/>
              <a:t>A superclass/subclass relationship exists between S and C</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1C73B-3D9D-6AB9-02E1-14B01118F238}"/>
              </a:ext>
            </a:extLst>
          </p:cNvPr>
          <p:cNvSpPr>
            <a:spLocks noGrp="1"/>
          </p:cNvSpPr>
          <p:nvPr>
            <p:ph type="title"/>
          </p:nvPr>
        </p:nvSpPr>
        <p:spPr/>
        <p:txBody>
          <a:bodyPr/>
          <a:lstStyle/>
          <a:p>
            <a:r>
              <a:rPr lang="en-TR" dirty="0"/>
              <a:t>Enhansed ER (EER)</a:t>
            </a:r>
          </a:p>
        </p:txBody>
      </p:sp>
      <p:sp>
        <p:nvSpPr>
          <p:cNvPr id="3" name="Content Placeholder 2">
            <a:extLst>
              <a:ext uri="{FF2B5EF4-FFF2-40B4-BE49-F238E27FC236}">
                <a16:creationId xmlns:a16="http://schemas.microsoft.com/office/drawing/2014/main" id="{E56EDE7A-EF16-260A-2F78-42C076E39A7B}"/>
              </a:ext>
            </a:extLst>
          </p:cNvPr>
          <p:cNvSpPr>
            <a:spLocks noGrp="1"/>
          </p:cNvSpPr>
          <p:nvPr>
            <p:ph idx="1"/>
          </p:nvPr>
        </p:nvSpPr>
        <p:spPr/>
        <p:txBody>
          <a:bodyPr/>
          <a:lstStyle/>
          <a:p>
            <a:r>
              <a:rPr lang="en-US" dirty="0">
                <a:solidFill>
                  <a:srgbClr val="181617"/>
                </a:solidFill>
                <a:effectLst/>
                <a:latin typeface="Helvetica" pitchFamily="2" charset="0"/>
              </a:rPr>
              <a:t>In this chapter, we describe features that have been proposed for semantic data models</a:t>
            </a:r>
          </a:p>
          <a:p>
            <a:r>
              <a:rPr lang="en-US" dirty="0">
                <a:solidFill>
                  <a:srgbClr val="181617"/>
                </a:solidFill>
                <a:latin typeface="Helvetica" pitchFamily="2" charset="0"/>
              </a:rPr>
              <a:t>H</a:t>
            </a:r>
            <a:r>
              <a:rPr lang="en-US" dirty="0">
                <a:solidFill>
                  <a:srgbClr val="181617"/>
                </a:solidFill>
                <a:effectLst/>
                <a:latin typeface="Helvetica" pitchFamily="2" charset="0"/>
              </a:rPr>
              <a:t>ow the ER model can be enhanced to include additional more complex concepts, which leads to the enhanced ER (EER) model.</a:t>
            </a:r>
          </a:p>
          <a:p>
            <a:pPr lvl="1"/>
            <a:r>
              <a:rPr lang="en-US" dirty="0">
                <a:solidFill>
                  <a:srgbClr val="181617"/>
                </a:solidFill>
                <a:effectLst/>
                <a:latin typeface="Helvetica" pitchFamily="2" charset="0"/>
              </a:rPr>
              <a:t>class/subclass relationships</a:t>
            </a:r>
          </a:p>
          <a:p>
            <a:pPr lvl="1"/>
            <a:r>
              <a:rPr lang="en-US" dirty="0">
                <a:solidFill>
                  <a:srgbClr val="181617"/>
                </a:solidFill>
                <a:effectLst/>
                <a:latin typeface="Helvetica" pitchFamily="2" charset="0"/>
              </a:rPr>
              <a:t>type inheritance</a:t>
            </a:r>
          </a:p>
          <a:p>
            <a:pPr lvl="1"/>
            <a:r>
              <a:rPr lang="en-US" dirty="0">
                <a:solidFill>
                  <a:srgbClr val="181617"/>
                </a:solidFill>
                <a:effectLst/>
                <a:latin typeface="Helvetica" pitchFamily="2" charset="0"/>
              </a:rPr>
              <a:t>specialization and generalization.</a:t>
            </a:r>
          </a:p>
          <a:p>
            <a:pPr lvl="1"/>
            <a:r>
              <a:rPr lang="en-US" dirty="0">
                <a:solidFill>
                  <a:srgbClr val="181617"/>
                </a:solidFill>
                <a:effectLst/>
                <a:latin typeface="Helvetica" pitchFamily="2" charset="0"/>
              </a:rPr>
              <a:t>category or union</a:t>
            </a:r>
          </a:p>
          <a:p>
            <a:pPr marL="457200" lvl="1" indent="0">
              <a:buNone/>
            </a:pPr>
            <a:endParaRPr lang="en-US" dirty="0">
              <a:solidFill>
                <a:srgbClr val="181617"/>
              </a:solidFill>
              <a:effectLst/>
              <a:latin typeface="Helvetica" pitchFamily="2" charset="0"/>
            </a:endParaRPr>
          </a:p>
          <a:p>
            <a:pPr marL="457200" lvl="1" indent="0">
              <a:buNone/>
            </a:pPr>
            <a:endParaRPr lang="en-US" dirty="0">
              <a:solidFill>
                <a:srgbClr val="181617"/>
              </a:solidFill>
              <a:effectLst/>
              <a:latin typeface="Helvetica" pitchFamily="2" charset="0"/>
            </a:endParaRPr>
          </a:p>
          <a:p>
            <a:endParaRPr lang="en-US" dirty="0">
              <a:solidFill>
                <a:srgbClr val="181617"/>
              </a:solidFill>
              <a:effectLst/>
              <a:latin typeface="Helvetica" pitchFamily="2" charset="0"/>
            </a:endParaRPr>
          </a:p>
          <a:p>
            <a:endParaRPr lang="en-TR" dirty="0"/>
          </a:p>
        </p:txBody>
      </p:sp>
      <p:sp>
        <p:nvSpPr>
          <p:cNvPr id="4" name="Slide Number Placeholder 3">
            <a:extLst>
              <a:ext uri="{FF2B5EF4-FFF2-40B4-BE49-F238E27FC236}">
                <a16:creationId xmlns:a16="http://schemas.microsoft.com/office/drawing/2014/main" id="{1640ECE7-AADB-D6A8-BB3E-8A78EEBA6F49}"/>
              </a:ext>
            </a:extLst>
          </p:cNvPr>
          <p:cNvSpPr>
            <a:spLocks noGrp="1"/>
          </p:cNvSpPr>
          <p:nvPr>
            <p:ph type="sldNum" sz="quarter" idx="10"/>
          </p:nvPr>
        </p:nvSpPr>
        <p:spPr/>
        <p:txBody>
          <a:bodyPr/>
          <a:lstStyle/>
          <a:p>
            <a:r>
              <a:rPr lang="en-US" altLang="en-US"/>
              <a:t>Slide 4- </a:t>
            </a:r>
            <a:fld id="{C7430FC3-762C-4EFF-B03F-DC3BE5DA1ADD}" type="slidenum">
              <a:rPr lang="en-US" altLang="en-US" smtClean="0"/>
              <a:pPr/>
              <a:t>5</a:t>
            </a:fld>
            <a:endParaRPr lang="en-CA" altLang="en-US"/>
          </a:p>
        </p:txBody>
      </p:sp>
    </p:spTree>
    <p:extLst>
      <p:ext uri="{BB962C8B-B14F-4D97-AF65-F5344CB8AC3E}">
        <p14:creationId xmlns:p14="http://schemas.microsoft.com/office/powerpoint/2010/main" val="3526434216"/>
      </p:ext>
    </p:extLst>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Slide Number Placeholder 3">
            <a:extLst>
              <a:ext uri="{FF2B5EF4-FFF2-40B4-BE49-F238E27FC236}">
                <a16:creationId xmlns:a16="http://schemas.microsoft.com/office/drawing/2014/main" id="{165AAC59-2B6F-9AED-222C-0CBFA0AD0E0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solidFill>
                  <a:srgbClr val="990033"/>
                </a:solidFill>
              </a:rPr>
              <a:t>Slide 4- </a:t>
            </a:r>
            <a:fld id="{CB9FCA6E-BF70-4CAD-BAFA-FAF52E5F2DB1}" type="slidenum">
              <a:rPr lang="en-US" altLang="en-US" sz="1400">
                <a:solidFill>
                  <a:srgbClr val="990033"/>
                </a:solidFill>
              </a:rPr>
              <a:pPr/>
              <a:t>50</a:t>
            </a:fld>
            <a:endParaRPr lang="en-CA" altLang="en-US" sz="1400">
              <a:solidFill>
                <a:srgbClr val="990033"/>
              </a:solidFill>
            </a:endParaRPr>
          </a:p>
        </p:txBody>
      </p:sp>
      <p:sp>
        <p:nvSpPr>
          <p:cNvPr id="87042" name="Rectangle 2">
            <a:extLst>
              <a:ext uri="{FF2B5EF4-FFF2-40B4-BE49-F238E27FC236}">
                <a16:creationId xmlns:a16="http://schemas.microsoft.com/office/drawing/2014/main" id="{7F6D10C6-D787-7B08-D576-E824A9D4CFFF}"/>
              </a:ext>
            </a:extLst>
          </p:cNvPr>
          <p:cNvSpPr>
            <a:spLocks noGrp="1" noChangeArrowheads="1"/>
          </p:cNvSpPr>
          <p:nvPr>
            <p:ph type="title"/>
          </p:nvPr>
        </p:nvSpPr>
        <p:spPr/>
        <p:txBody>
          <a:bodyPr/>
          <a:lstStyle/>
          <a:p>
            <a:pPr eaLnBrk="1" hangingPunct="1"/>
            <a:r>
              <a:rPr lang="en-US" altLang="en-US"/>
              <a:t>Formal Definitions of EER Model (2)</a:t>
            </a:r>
          </a:p>
        </p:txBody>
      </p:sp>
      <p:sp>
        <p:nvSpPr>
          <p:cNvPr id="87043" name="Rectangle 3">
            <a:extLst>
              <a:ext uri="{FF2B5EF4-FFF2-40B4-BE49-F238E27FC236}">
                <a16:creationId xmlns:a16="http://schemas.microsoft.com/office/drawing/2014/main" id="{47774E4E-351E-F5C5-4C9C-4FA536AEA824}"/>
              </a:ext>
            </a:extLst>
          </p:cNvPr>
          <p:cNvSpPr>
            <a:spLocks noGrp="1" noChangeArrowheads="1"/>
          </p:cNvSpPr>
          <p:nvPr>
            <p:ph type="body" idx="1"/>
          </p:nvPr>
        </p:nvSpPr>
        <p:spPr/>
        <p:txBody>
          <a:bodyPr/>
          <a:lstStyle/>
          <a:p>
            <a:pPr eaLnBrk="1" hangingPunct="1">
              <a:lnSpc>
                <a:spcPct val="80000"/>
              </a:lnSpc>
            </a:pPr>
            <a:r>
              <a:rPr lang="en-US" altLang="en-US" dirty="0"/>
              <a:t>Specialization Z: Z = {S1, S2,…, Sn} is a set of subclasses with same superclass G; hence, G/Si is a superclass relationship for </a:t>
            </a:r>
            <a:r>
              <a:rPr lang="en-US" altLang="en-US" dirty="0" err="1"/>
              <a:t>i</a:t>
            </a:r>
            <a:r>
              <a:rPr lang="en-US" altLang="en-US" dirty="0"/>
              <a:t> = 1, …., n.</a:t>
            </a:r>
          </a:p>
          <a:p>
            <a:pPr lvl="1" eaLnBrk="1" hangingPunct="1">
              <a:lnSpc>
                <a:spcPct val="80000"/>
              </a:lnSpc>
            </a:pPr>
            <a:r>
              <a:rPr lang="en-US" altLang="en-US" dirty="0"/>
              <a:t>G is called a generalization of the subclasses {S1, S2,…, Sn} </a:t>
            </a:r>
          </a:p>
          <a:p>
            <a:pPr lvl="1" eaLnBrk="1" hangingPunct="1">
              <a:lnSpc>
                <a:spcPct val="80000"/>
              </a:lnSpc>
            </a:pPr>
            <a:r>
              <a:rPr lang="en-US" altLang="en-US" dirty="0"/>
              <a:t>Z is total if we always have:</a:t>
            </a:r>
          </a:p>
          <a:p>
            <a:pPr lvl="2" eaLnBrk="1" hangingPunct="1">
              <a:lnSpc>
                <a:spcPct val="80000"/>
              </a:lnSpc>
            </a:pPr>
            <a:r>
              <a:rPr lang="en-US" altLang="en-US" dirty="0"/>
              <a:t>S1 </a:t>
            </a:r>
            <a:r>
              <a:rPr lang="en-US" altLang="en-US" dirty="0">
                <a:ea typeface="ヒラギノ角ゴ Pro W3" pitchFamily="-84" charset="-128"/>
              </a:rPr>
              <a:t>∪</a:t>
            </a:r>
            <a:r>
              <a:rPr lang="en-US" altLang="en-US" dirty="0"/>
              <a:t> S2 </a:t>
            </a:r>
            <a:r>
              <a:rPr lang="en-US" altLang="en-US" dirty="0">
                <a:ea typeface="ヒラギノ角ゴ Pro W3" pitchFamily="-84" charset="-128"/>
              </a:rPr>
              <a:t>∪</a:t>
            </a:r>
            <a:r>
              <a:rPr lang="en-US" altLang="en-US" dirty="0"/>
              <a:t> … </a:t>
            </a:r>
            <a:r>
              <a:rPr lang="en-US" altLang="en-US" dirty="0">
                <a:ea typeface="ヒラギノ角ゴ Pro W3" pitchFamily="-84" charset="-128"/>
              </a:rPr>
              <a:t>∪</a:t>
            </a:r>
            <a:r>
              <a:rPr lang="en-US" altLang="en-US" dirty="0"/>
              <a:t> Sn = G; </a:t>
            </a:r>
            <a:r>
              <a:rPr lang="en-US" altLang="en-US" sz="1800" dirty="0">
                <a:highlight>
                  <a:srgbClr val="FFFF00"/>
                </a:highlight>
              </a:rPr>
              <a:t>subclasses cover entire superclass</a:t>
            </a:r>
            <a:endParaRPr lang="en-US" altLang="en-US" dirty="0">
              <a:highlight>
                <a:srgbClr val="FFFF00"/>
              </a:highlight>
            </a:endParaRPr>
          </a:p>
          <a:p>
            <a:pPr lvl="2" eaLnBrk="1" hangingPunct="1">
              <a:lnSpc>
                <a:spcPct val="80000"/>
              </a:lnSpc>
            </a:pPr>
            <a:r>
              <a:rPr lang="en-US" altLang="en-US" dirty="0"/>
              <a:t>Otherwise, Z is partial. </a:t>
            </a:r>
            <a:r>
              <a:rPr lang="en-US" altLang="en-US" sz="1800" dirty="0">
                <a:highlight>
                  <a:srgbClr val="FFFF00"/>
                </a:highlight>
              </a:rPr>
              <a:t>Some elements are not in </a:t>
            </a:r>
            <a:r>
              <a:rPr lang="en-US" altLang="en-US" sz="1800" dirty="0" err="1">
                <a:highlight>
                  <a:srgbClr val="FFFF00"/>
                </a:highlight>
              </a:rPr>
              <a:t>sublasses</a:t>
            </a:r>
            <a:endParaRPr lang="en-US" altLang="en-US" dirty="0"/>
          </a:p>
          <a:p>
            <a:pPr lvl="1" eaLnBrk="1" hangingPunct="1">
              <a:lnSpc>
                <a:spcPct val="80000"/>
              </a:lnSpc>
            </a:pPr>
            <a:r>
              <a:rPr lang="en-US" altLang="en-US" dirty="0"/>
              <a:t>Z is disjoint if we always have:</a:t>
            </a:r>
          </a:p>
          <a:p>
            <a:pPr lvl="2" eaLnBrk="1" hangingPunct="1">
              <a:lnSpc>
                <a:spcPct val="80000"/>
              </a:lnSpc>
            </a:pPr>
            <a:r>
              <a:rPr lang="en-US" altLang="en-US" dirty="0"/>
              <a:t>Si </a:t>
            </a:r>
            <a:r>
              <a:rPr lang="en-US" altLang="en-US" dirty="0">
                <a:ea typeface="ヒラギノ角ゴ Pro W3" pitchFamily="-84" charset="-128"/>
              </a:rPr>
              <a:t>∩</a:t>
            </a:r>
            <a:r>
              <a:rPr lang="en-US" altLang="en-US" dirty="0"/>
              <a:t> </a:t>
            </a:r>
            <a:r>
              <a:rPr lang="en-US" altLang="en-US" dirty="0" err="1"/>
              <a:t>Sj</a:t>
            </a:r>
            <a:r>
              <a:rPr lang="en-US" altLang="en-US" dirty="0"/>
              <a:t> empty-set for </a:t>
            </a:r>
            <a:r>
              <a:rPr lang="en-US" altLang="en-US" dirty="0" err="1"/>
              <a:t>i</a:t>
            </a:r>
            <a:r>
              <a:rPr lang="en-US" altLang="en-US" dirty="0"/>
              <a:t> ≠ j;</a:t>
            </a:r>
          </a:p>
          <a:p>
            <a:pPr lvl="1" eaLnBrk="1" hangingPunct="1">
              <a:lnSpc>
                <a:spcPct val="80000"/>
              </a:lnSpc>
            </a:pPr>
            <a:r>
              <a:rPr lang="en-US" altLang="en-US" dirty="0"/>
              <a:t>Otherwise, Z is overlapping.</a:t>
            </a:r>
          </a:p>
        </p:txBody>
      </p: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Slide Number Placeholder 3">
            <a:extLst>
              <a:ext uri="{FF2B5EF4-FFF2-40B4-BE49-F238E27FC236}">
                <a16:creationId xmlns:a16="http://schemas.microsoft.com/office/drawing/2014/main" id="{DA4AF27B-1445-40E1-F8E6-C446F5A01D7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solidFill>
                  <a:srgbClr val="990033"/>
                </a:solidFill>
              </a:rPr>
              <a:t>Slide 4- </a:t>
            </a:r>
            <a:fld id="{2753D43B-6FD0-481D-B913-5448104F16BE}" type="slidenum">
              <a:rPr lang="en-US" altLang="en-US" sz="1400">
                <a:solidFill>
                  <a:srgbClr val="990033"/>
                </a:solidFill>
              </a:rPr>
              <a:pPr/>
              <a:t>51</a:t>
            </a:fld>
            <a:endParaRPr lang="en-CA" altLang="en-US" sz="1400">
              <a:solidFill>
                <a:srgbClr val="990033"/>
              </a:solidFill>
            </a:endParaRPr>
          </a:p>
        </p:txBody>
      </p:sp>
      <p:sp>
        <p:nvSpPr>
          <p:cNvPr id="89090" name="Rectangle 1028">
            <a:extLst>
              <a:ext uri="{FF2B5EF4-FFF2-40B4-BE49-F238E27FC236}">
                <a16:creationId xmlns:a16="http://schemas.microsoft.com/office/drawing/2014/main" id="{DF0E80AE-63CF-BB53-A6E7-BBACE9A14E2B}"/>
              </a:ext>
            </a:extLst>
          </p:cNvPr>
          <p:cNvSpPr>
            <a:spLocks noGrp="1" noChangeArrowheads="1"/>
          </p:cNvSpPr>
          <p:nvPr>
            <p:ph type="title"/>
          </p:nvPr>
        </p:nvSpPr>
        <p:spPr/>
        <p:txBody>
          <a:bodyPr/>
          <a:lstStyle/>
          <a:p>
            <a:pPr eaLnBrk="1" hangingPunct="1"/>
            <a:r>
              <a:rPr lang="en-US" altLang="en-US"/>
              <a:t>Formal Definitions of EER Model (3)</a:t>
            </a:r>
          </a:p>
        </p:txBody>
      </p:sp>
      <p:sp>
        <p:nvSpPr>
          <p:cNvPr id="89091" name="Rectangle 1029">
            <a:extLst>
              <a:ext uri="{FF2B5EF4-FFF2-40B4-BE49-F238E27FC236}">
                <a16:creationId xmlns:a16="http://schemas.microsoft.com/office/drawing/2014/main" id="{3E68F3A7-5E7D-319E-981F-50DC95E56DFE}"/>
              </a:ext>
            </a:extLst>
          </p:cNvPr>
          <p:cNvSpPr>
            <a:spLocks noGrp="1" noChangeArrowheads="1"/>
          </p:cNvSpPr>
          <p:nvPr>
            <p:ph type="body" idx="1"/>
          </p:nvPr>
        </p:nvSpPr>
        <p:spPr/>
        <p:txBody>
          <a:bodyPr/>
          <a:lstStyle/>
          <a:p>
            <a:pPr eaLnBrk="1" hangingPunct="1">
              <a:lnSpc>
                <a:spcPct val="90000"/>
              </a:lnSpc>
            </a:pPr>
            <a:r>
              <a:rPr lang="en-US" altLang="en-US" sz="2400" dirty="0"/>
              <a:t>Subclass S of C is predicate defined if predicate (condition)  p on attributes of C is used to specify membership in S; </a:t>
            </a:r>
          </a:p>
          <a:p>
            <a:pPr lvl="1" eaLnBrk="1" hangingPunct="1">
              <a:lnSpc>
                <a:spcPct val="90000"/>
              </a:lnSpc>
            </a:pPr>
            <a:r>
              <a:rPr lang="en-US" altLang="en-US" sz="2200" dirty="0"/>
              <a:t>that is, S = C[p], where C[p] is the set of entities in C that satisfy condition p</a:t>
            </a:r>
          </a:p>
          <a:p>
            <a:pPr eaLnBrk="1" hangingPunct="1">
              <a:lnSpc>
                <a:spcPct val="90000"/>
              </a:lnSpc>
            </a:pPr>
            <a:r>
              <a:rPr lang="en-US" altLang="en-US" sz="2400" dirty="0"/>
              <a:t>A subclass not defined by a predicate is called user-defined </a:t>
            </a:r>
          </a:p>
          <a:p>
            <a:pPr eaLnBrk="1" hangingPunct="1">
              <a:lnSpc>
                <a:spcPct val="90000"/>
              </a:lnSpc>
            </a:pPr>
            <a:r>
              <a:rPr lang="en-US" altLang="en-US" sz="2400" dirty="0"/>
              <a:t>Attribute-defined specialization: if a predicate A = ci (where A is an attribute of G and ci is a constant value from the domain of A) is used to specify membership in each subclass Si in Z</a:t>
            </a:r>
          </a:p>
          <a:p>
            <a:pPr lvl="1" eaLnBrk="1" hangingPunct="1">
              <a:lnSpc>
                <a:spcPct val="90000"/>
              </a:lnSpc>
            </a:pPr>
            <a:r>
              <a:rPr lang="en-US" altLang="en-US" sz="2200" dirty="0"/>
              <a:t>Note: If ci ≠ </a:t>
            </a:r>
            <a:r>
              <a:rPr lang="en-US" altLang="en-US" sz="2200" dirty="0" err="1"/>
              <a:t>cj</a:t>
            </a:r>
            <a:r>
              <a:rPr lang="en-US" altLang="en-US" sz="2200" dirty="0"/>
              <a:t> for </a:t>
            </a:r>
            <a:r>
              <a:rPr lang="en-US" altLang="en-US" sz="2200" dirty="0" err="1"/>
              <a:t>i</a:t>
            </a:r>
            <a:r>
              <a:rPr lang="en-US" altLang="en-US" sz="2200" dirty="0"/>
              <a:t> ≠ j, and A is single-valued, then the attribute-defined specialization will be disjoint.</a:t>
            </a:r>
          </a:p>
        </p:txBody>
      </p:sp>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Slide Number Placeholder 3">
            <a:extLst>
              <a:ext uri="{FF2B5EF4-FFF2-40B4-BE49-F238E27FC236}">
                <a16:creationId xmlns:a16="http://schemas.microsoft.com/office/drawing/2014/main" id="{8B521E73-6FC7-B365-6447-6C8D5CAB95F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solidFill>
                  <a:srgbClr val="990033"/>
                </a:solidFill>
              </a:rPr>
              <a:t>Slide 4- </a:t>
            </a:r>
            <a:fld id="{243708AA-16A5-4CF4-AC28-D72A565B0F5D}" type="slidenum">
              <a:rPr lang="en-US" altLang="en-US" sz="1400">
                <a:solidFill>
                  <a:srgbClr val="990033"/>
                </a:solidFill>
              </a:rPr>
              <a:pPr/>
              <a:t>52</a:t>
            </a:fld>
            <a:endParaRPr lang="en-CA" altLang="en-US" sz="1400">
              <a:solidFill>
                <a:srgbClr val="990033"/>
              </a:solidFill>
            </a:endParaRPr>
          </a:p>
        </p:txBody>
      </p:sp>
      <p:sp>
        <p:nvSpPr>
          <p:cNvPr id="91138" name="Rectangle 2">
            <a:extLst>
              <a:ext uri="{FF2B5EF4-FFF2-40B4-BE49-F238E27FC236}">
                <a16:creationId xmlns:a16="http://schemas.microsoft.com/office/drawing/2014/main" id="{E3D2F0AB-5760-46E3-639F-AFCE8EE8D583}"/>
              </a:ext>
            </a:extLst>
          </p:cNvPr>
          <p:cNvSpPr>
            <a:spLocks noGrp="1" noChangeArrowheads="1"/>
          </p:cNvSpPr>
          <p:nvPr>
            <p:ph type="title"/>
          </p:nvPr>
        </p:nvSpPr>
        <p:spPr/>
        <p:txBody>
          <a:bodyPr/>
          <a:lstStyle/>
          <a:p>
            <a:pPr eaLnBrk="1" hangingPunct="1"/>
            <a:r>
              <a:rPr lang="en-US" altLang="en-US"/>
              <a:t>Formal Definitions of EER Model (4)</a:t>
            </a:r>
          </a:p>
        </p:txBody>
      </p:sp>
      <p:sp>
        <p:nvSpPr>
          <p:cNvPr id="91139" name="Rectangle 3">
            <a:extLst>
              <a:ext uri="{FF2B5EF4-FFF2-40B4-BE49-F238E27FC236}">
                <a16:creationId xmlns:a16="http://schemas.microsoft.com/office/drawing/2014/main" id="{41F47C9F-866D-8312-7693-7024BEB745DD}"/>
              </a:ext>
            </a:extLst>
          </p:cNvPr>
          <p:cNvSpPr>
            <a:spLocks noGrp="1" noChangeArrowheads="1"/>
          </p:cNvSpPr>
          <p:nvPr>
            <p:ph type="body" idx="1"/>
          </p:nvPr>
        </p:nvSpPr>
        <p:spPr/>
        <p:txBody>
          <a:bodyPr/>
          <a:lstStyle/>
          <a:p>
            <a:pPr eaLnBrk="1" hangingPunct="1"/>
            <a:r>
              <a:rPr lang="en-US" altLang="en-US"/>
              <a:t>Category or UNION type T</a:t>
            </a:r>
          </a:p>
          <a:p>
            <a:pPr lvl="1" eaLnBrk="1" hangingPunct="1"/>
            <a:r>
              <a:rPr lang="en-US" altLang="en-US"/>
              <a:t>A class that is a subset of the </a:t>
            </a:r>
            <a:r>
              <a:rPr lang="en-US" altLang="en-US" i="1"/>
              <a:t>union</a:t>
            </a:r>
            <a:r>
              <a:rPr lang="en-US" altLang="en-US"/>
              <a:t> of n defining superclasses </a:t>
            </a:r>
            <a:br>
              <a:rPr lang="en-US" altLang="en-US"/>
            </a:br>
            <a:r>
              <a:rPr lang="en-US" altLang="en-US"/>
              <a:t>D1, D2,…Dn, n&gt;1:</a:t>
            </a:r>
          </a:p>
          <a:p>
            <a:pPr lvl="2" eaLnBrk="1" hangingPunct="1"/>
            <a:r>
              <a:rPr lang="en-US" altLang="en-US"/>
              <a:t>T </a:t>
            </a:r>
            <a:r>
              <a:rPr lang="en-US" altLang="en-US">
                <a:ea typeface="ヒラギノ角ゴ Pro W3" pitchFamily="-84" charset="-128"/>
              </a:rPr>
              <a:t>⊆</a:t>
            </a:r>
            <a:r>
              <a:rPr lang="en-US" altLang="en-US"/>
              <a:t> (D1 </a:t>
            </a:r>
            <a:r>
              <a:rPr lang="en-US" altLang="en-US">
                <a:ea typeface="ヒラギノ角ゴ Pro W3" pitchFamily="-84" charset="-128"/>
              </a:rPr>
              <a:t>∪</a:t>
            </a:r>
            <a:r>
              <a:rPr lang="en-US" altLang="en-US"/>
              <a:t> D2 </a:t>
            </a:r>
            <a:r>
              <a:rPr lang="en-US" altLang="en-US">
                <a:ea typeface="ヒラギノ角ゴ Pro W3" pitchFamily="-84" charset="-128"/>
              </a:rPr>
              <a:t>∪</a:t>
            </a:r>
            <a:r>
              <a:rPr lang="en-US" altLang="en-US"/>
              <a:t> … </a:t>
            </a:r>
            <a:r>
              <a:rPr lang="en-US" altLang="en-US">
                <a:ea typeface="ヒラギノ角ゴ Pro W3" pitchFamily="-84" charset="-128"/>
              </a:rPr>
              <a:t>∪</a:t>
            </a:r>
            <a:r>
              <a:rPr lang="en-US" altLang="en-US"/>
              <a:t> Dn)</a:t>
            </a:r>
          </a:p>
          <a:p>
            <a:pPr lvl="1" eaLnBrk="1" hangingPunct="1"/>
            <a:r>
              <a:rPr lang="en-US" altLang="en-US"/>
              <a:t>Can have a predicate pi on the attributes of Di to specify entities of Di that are members of T. </a:t>
            </a:r>
          </a:p>
          <a:p>
            <a:pPr lvl="1" eaLnBrk="1" hangingPunct="1"/>
            <a:r>
              <a:rPr lang="en-US" altLang="en-US"/>
              <a:t>If a predicate is specified on every Di: T = (D1[p1] </a:t>
            </a:r>
            <a:r>
              <a:rPr lang="en-US" altLang="en-US">
                <a:ea typeface="ヒラギノ角ゴ Pro W3" pitchFamily="-84" charset="-128"/>
              </a:rPr>
              <a:t>∪</a:t>
            </a:r>
            <a:r>
              <a:rPr lang="en-US" altLang="en-US"/>
              <a:t> D2[p2] </a:t>
            </a:r>
            <a:r>
              <a:rPr lang="en-US" altLang="en-US">
                <a:ea typeface="ヒラギノ角ゴ Pro W3" pitchFamily="-84" charset="-128"/>
              </a:rPr>
              <a:t>∪</a:t>
            </a:r>
            <a:r>
              <a:rPr lang="en-US" altLang="en-US"/>
              <a:t>…</a:t>
            </a:r>
            <a:r>
              <a:rPr lang="en-US" altLang="en-US">
                <a:ea typeface="ヒラギノ角ゴ Pro W3" pitchFamily="-84" charset="-128"/>
              </a:rPr>
              <a:t>∪</a:t>
            </a:r>
            <a:r>
              <a:rPr lang="en-US" altLang="en-US"/>
              <a:t> Dn[pn])</a:t>
            </a:r>
          </a:p>
        </p:txBody>
      </p:sp>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Slide Number Placeholder 3">
            <a:extLst>
              <a:ext uri="{FF2B5EF4-FFF2-40B4-BE49-F238E27FC236}">
                <a16:creationId xmlns:a16="http://schemas.microsoft.com/office/drawing/2014/main" id="{889920D3-AF3A-0C16-3025-2D6822F50CD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solidFill>
                  <a:srgbClr val="990033"/>
                </a:solidFill>
              </a:rPr>
              <a:t>Slide 4- </a:t>
            </a:r>
            <a:fld id="{425684C0-97C4-4B14-9A88-AB49FDA796BB}" type="slidenum">
              <a:rPr lang="en-US" altLang="en-US" sz="1400">
                <a:solidFill>
                  <a:srgbClr val="990033"/>
                </a:solidFill>
              </a:rPr>
              <a:pPr/>
              <a:t>53</a:t>
            </a:fld>
            <a:endParaRPr lang="en-CA" altLang="en-US" sz="1400">
              <a:solidFill>
                <a:srgbClr val="990033"/>
              </a:solidFill>
            </a:endParaRPr>
          </a:p>
        </p:txBody>
      </p:sp>
      <p:sp>
        <p:nvSpPr>
          <p:cNvPr id="93186" name="Rectangle 1026">
            <a:extLst>
              <a:ext uri="{FF2B5EF4-FFF2-40B4-BE49-F238E27FC236}">
                <a16:creationId xmlns:a16="http://schemas.microsoft.com/office/drawing/2014/main" id="{B3A21EEF-76C8-69AB-40E2-9DF47C099E68}"/>
              </a:ext>
            </a:extLst>
          </p:cNvPr>
          <p:cNvSpPr>
            <a:spLocks noGrp="1" noChangeArrowheads="1"/>
          </p:cNvSpPr>
          <p:nvPr>
            <p:ph type="title"/>
          </p:nvPr>
        </p:nvSpPr>
        <p:spPr/>
        <p:txBody>
          <a:bodyPr/>
          <a:lstStyle/>
          <a:p>
            <a:pPr eaLnBrk="1" hangingPunct="1"/>
            <a:r>
              <a:rPr lang="en-US" altLang="en-US"/>
              <a:t>Alternative diagrammatic notations</a:t>
            </a:r>
          </a:p>
        </p:txBody>
      </p:sp>
      <p:sp>
        <p:nvSpPr>
          <p:cNvPr id="93187" name="Rectangle 1027">
            <a:extLst>
              <a:ext uri="{FF2B5EF4-FFF2-40B4-BE49-F238E27FC236}">
                <a16:creationId xmlns:a16="http://schemas.microsoft.com/office/drawing/2014/main" id="{C332C201-77C6-575E-4C6A-E12296B2536E}"/>
              </a:ext>
            </a:extLst>
          </p:cNvPr>
          <p:cNvSpPr>
            <a:spLocks noGrp="1" noChangeArrowheads="1"/>
          </p:cNvSpPr>
          <p:nvPr>
            <p:ph type="body" idx="1"/>
          </p:nvPr>
        </p:nvSpPr>
        <p:spPr/>
        <p:txBody>
          <a:bodyPr/>
          <a:lstStyle/>
          <a:p>
            <a:pPr eaLnBrk="1" hangingPunct="1"/>
            <a:r>
              <a:rPr lang="en-US" altLang="en-US"/>
              <a:t>ER/EER diagrams are a specific notation for displaying the concepts of the model diagrammatically</a:t>
            </a:r>
          </a:p>
          <a:p>
            <a:pPr eaLnBrk="1" hangingPunct="1"/>
            <a:r>
              <a:rPr lang="en-US" altLang="en-US"/>
              <a:t>DB design tools use many alternative notations for the same or similar concepts</a:t>
            </a:r>
          </a:p>
          <a:p>
            <a:pPr eaLnBrk="1" hangingPunct="1"/>
            <a:r>
              <a:rPr lang="en-US" altLang="en-US"/>
              <a:t>One popular alternative notation uses </a:t>
            </a:r>
            <a:r>
              <a:rPr lang="en-US" altLang="en-US" i="1"/>
              <a:t>UML class diagrams</a:t>
            </a:r>
          </a:p>
          <a:p>
            <a:pPr eaLnBrk="1" hangingPunct="1"/>
            <a:r>
              <a:rPr lang="en-US" altLang="en-US"/>
              <a:t>see next slides for UML class diagrams and other alternative notations</a:t>
            </a:r>
          </a:p>
        </p:txBody>
      </p:sp>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Slide Number Placeholder 3">
            <a:extLst>
              <a:ext uri="{FF2B5EF4-FFF2-40B4-BE49-F238E27FC236}">
                <a16:creationId xmlns:a16="http://schemas.microsoft.com/office/drawing/2014/main" id="{2EB62ACE-7A36-0C26-E452-011A3629C81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solidFill>
                  <a:srgbClr val="990033"/>
                </a:solidFill>
              </a:rPr>
              <a:t>Slide 4- </a:t>
            </a:r>
            <a:fld id="{27DDF07A-4473-485A-8CDB-6E37F80BDB95}" type="slidenum">
              <a:rPr lang="en-US" altLang="en-US" sz="1400">
                <a:solidFill>
                  <a:srgbClr val="990033"/>
                </a:solidFill>
              </a:rPr>
              <a:pPr/>
              <a:t>54</a:t>
            </a:fld>
            <a:endParaRPr lang="en-CA" altLang="en-US" sz="1400">
              <a:solidFill>
                <a:srgbClr val="990033"/>
              </a:solidFill>
            </a:endParaRPr>
          </a:p>
        </p:txBody>
      </p:sp>
      <p:sp>
        <p:nvSpPr>
          <p:cNvPr id="94210" name="Rectangle 5">
            <a:extLst>
              <a:ext uri="{FF2B5EF4-FFF2-40B4-BE49-F238E27FC236}">
                <a16:creationId xmlns:a16="http://schemas.microsoft.com/office/drawing/2014/main" id="{2D593DEF-D068-6C86-D1CB-A240A1A92CB0}"/>
              </a:ext>
            </a:extLst>
          </p:cNvPr>
          <p:cNvSpPr>
            <a:spLocks noGrp="1" noChangeArrowheads="1"/>
          </p:cNvSpPr>
          <p:nvPr>
            <p:ph type="title"/>
          </p:nvPr>
        </p:nvSpPr>
        <p:spPr/>
        <p:txBody>
          <a:bodyPr/>
          <a:lstStyle/>
          <a:p>
            <a:pPr eaLnBrk="1" hangingPunct="1"/>
            <a:r>
              <a:rPr lang="en-US" altLang="en-US"/>
              <a:t>UML Example for Displaying Specialization / Generalization</a:t>
            </a:r>
          </a:p>
        </p:txBody>
      </p:sp>
      <p:pic>
        <p:nvPicPr>
          <p:cNvPr id="94211" name="Picture 7" descr="fig04_10">
            <a:extLst>
              <a:ext uri="{FF2B5EF4-FFF2-40B4-BE49-F238E27FC236}">
                <a16:creationId xmlns:a16="http://schemas.microsoft.com/office/drawing/2014/main" id="{317653C4-9175-D41A-6D39-DA4B3B9B9F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2975" y="1590675"/>
            <a:ext cx="4645025" cy="496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E2B34685-011F-2A38-92A4-34D83096936C}"/>
              </a:ext>
            </a:extLst>
          </p:cNvPr>
          <p:cNvSpPr txBox="1"/>
          <p:nvPr/>
        </p:nvSpPr>
        <p:spPr>
          <a:xfrm>
            <a:off x="304800" y="3810000"/>
            <a:ext cx="1144865" cy="461665"/>
          </a:xfrm>
          <a:prstGeom prst="rect">
            <a:avLst/>
          </a:prstGeom>
          <a:noFill/>
        </p:spPr>
        <p:txBody>
          <a:bodyPr wrap="none" rtlCol="0">
            <a:spAutoFit/>
          </a:bodyPr>
          <a:lstStyle/>
          <a:p>
            <a:r>
              <a:rPr lang="en-US" dirty="0">
                <a:solidFill>
                  <a:srgbClr val="181617"/>
                </a:solidFill>
                <a:effectLst/>
                <a:latin typeface="Helvetica" pitchFamily="2" charset="0"/>
              </a:rPr>
              <a:t>disjoint</a:t>
            </a:r>
          </a:p>
        </p:txBody>
      </p:sp>
      <p:cxnSp>
        <p:nvCxnSpPr>
          <p:cNvPr id="4" name="Straight Arrow Connector 3">
            <a:extLst>
              <a:ext uri="{FF2B5EF4-FFF2-40B4-BE49-F238E27FC236}">
                <a16:creationId xmlns:a16="http://schemas.microsoft.com/office/drawing/2014/main" id="{078F57BF-05A4-E93A-79FF-D9180BC309D3}"/>
              </a:ext>
            </a:extLst>
          </p:cNvPr>
          <p:cNvCxnSpPr>
            <a:cxnSpLocks/>
            <a:stCxn id="2" idx="3"/>
          </p:cNvCxnSpPr>
          <p:nvPr/>
        </p:nvCxnSpPr>
        <p:spPr bwMode="auto">
          <a:xfrm flipV="1">
            <a:off x="1449665" y="4040832"/>
            <a:ext cx="1598335" cy="1"/>
          </a:xfrm>
          <a:prstGeom prst="straightConnector1">
            <a:avLst/>
          </a:prstGeom>
          <a:blipFill dpi="0" rotWithShape="0">
            <a:blip r:embed="rId4"/>
            <a:srcRect/>
            <a:tile tx="0" ty="0" sx="100000" sy="100000" flip="none" algn="tl"/>
          </a:blipFill>
          <a:ln w="9525" cap="flat" cmpd="sng" algn="ctr">
            <a:solidFill>
              <a:schemeClr val="tx1"/>
            </a:solidFill>
            <a:prstDash val="solid"/>
            <a:round/>
            <a:headEnd type="none" w="med" len="med"/>
            <a:tailEnd type="triangle"/>
          </a:ln>
          <a:effectLst/>
        </p:spPr>
      </p:cxnSp>
      <p:sp>
        <p:nvSpPr>
          <p:cNvPr id="7" name="TextBox 6">
            <a:extLst>
              <a:ext uri="{FF2B5EF4-FFF2-40B4-BE49-F238E27FC236}">
                <a16:creationId xmlns:a16="http://schemas.microsoft.com/office/drawing/2014/main" id="{882379A7-F05A-3636-3A17-CD02D9DFB68A}"/>
              </a:ext>
            </a:extLst>
          </p:cNvPr>
          <p:cNvSpPr txBox="1"/>
          <p:nvPr/>
        </p:nvSpPr>
        <p:spPr>
          <a:xfrm>
            <a:off x="685800" y="2437283"/>
            <a:ext cx="4572000" cy="461665"/>
          </a:xfrm>
          <a:prstGeom prst="rect">
            <a:avLst/>
          </a:prstGeom>
          <a:noFill/>
        </p:spPr>
        <p:txBody>
          <a:bodyPr wrap="square">
            <a:spAutoFit/>
          </a:bodyPr>
          <a:lstStyle/>
          <a:p>
            <a:r>
              <a:rPr lang="en-US" dirty="0">
                <a:solidFill>
                  <a:srgbClr val="181617"/>
                </a:solidFill>
                <a:effectLst/>
                <a:latin typeface="Helvetica" pitchFamily="2" charset="0"/>
              </a:rPr>
              <a:t>overlapping</a:t>
            </a:r>
          </a:p>
        </p:txBody>
      </p:sp>
      <p:cxnSp>
        <p:nvCxnSpPr>
          <p:cNvPr id="9" name="Straight Arrow Connector 8">
            <a:extLst>
              <a:ext uri="{FF2B5EF4-FFF2-40B4-BE49-F238E27FC236}">
                <a16:creationId xmlns:a16="http://schemas.microsoft.com/office/drawing/2014/main" id="{9591A4CE-E8E5-7BAE-48A9-35999F2F4EEC}"/>
              </a:ext>
            </a:extLst>
          </p:cNvPr>
          <p:cNvCxnSpPr/>
          <p:nvPr/>
        </p:nvCxnSpPr>
        <p:spPr bwMode="auto">
          <a:xfrm>
            <a:off x="2362200" y="2667000"/>
            <a:ext cx="2133600" cy="150168"/>
          </a:xfrm>
          <a:prstGeom prst="straightConnector1">
            <a:avLst/>
          </a:prstGeom>
          <a:blipFill dpi="0" rotWithShape="0">
            <a:blip r:embed="rId4"/>
            <a:srcRect/>
            <a:tile tx="0" ty="0" sx="100000" sy="100000" flip="none" algn="tl"/>
          </a:blipFill>
          <a:ln w="9525" cap="flat" cmpd="sng" algn="ctr">
            <a:solidFill>
              <a:schemeClr val="tx1"/>
            </a:solidFill>
            <a:prstDash val="solid"/>
            <a:round/>
            <a:headEnd type="none" w="med" len="med"/>
            <a:tailEnd type="triangle"/>
          </a:ln>
          <a:effectLst/>
        </p:spPr>
      </p:cxnSp>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Slide Number Placeholder 3">
            <a:extLst>
              <a:ext uri="{FF2B5EF4-FFF2-40B4-BE49-F238E27FC236}">
                <a16:creationId xmlns:a16="http://schemas.microsoft.com/office/drawing/2014/main" id="{B67A0F61-002D-2925-F88A-CF11CF6E37C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solidFill>
                  <a:srgbClr val="990033"/>
                </a:solidFill>
              </a:rPr>
              <a:t>Slide 4- </a:t>
            </a:r>
            <a:fld id="{ADB00798-245B-45BC-A7CD-D12D8CC0C9AC}" type="slidenum">
              <a:rPr lang="en-US" altLang="en-US" sz="1400">
                <a:solidFill>
                  <a:srgbClr val="990033"/>
                </a:solidFill>
              </a:rPr>
              <a:pPr/>
              <a:t>55</a:t>
            </a:fld>
            <a:endParaRPr lang="en-CA" altLang="en-US" sz="1400">
              <a:solidFill>
                <a:srgbClr val="990033"/>
              </a:solidFill>
            </a:endParaRPr>
          </a:p>
        </p:txBody>
      </p:sp>
      <p:sp>
        <p:nvSpPr>
          <p:cNvPr id="96258" name="Rectangle 14">
            <a:extLst>
              <a:ext uri="{FF2B5EF4-FFF2-40B4-BE49-F238E27FC236}">
                <a16:creationId xmlns:a16="http://schemas.microsoft.com/office/drawing/2014/main" id="{B5B1C29E-9CB3-7BAA-A450-AB49CC4F04D1}"/>
              </a:ext>
            </a:extLst>
          </p:cNvPr>
          <p:cNvSpPr>
            <a:spLocks noGrp="1" noChangeArrowheads="1"/>
          </p:cNvSpPr>
          <p:nvPr>
            <p:ph type="title"/>
          </p:nvPr>
        </p:nvSpPr>
        <p:spPr/>
        <p:txBody>
          <a:bodyPr/>
          <a:lstStyle/>
          <a:p>
            <a:pPr eaLnBrk="1" hangingPunct="1"/>
            <a:r>
              <a:rPr lang="en-US" altLang="en-US"/>
              <a:t>Alternative Diagrammatic Notations</a:t>
            </a:r>
          </a:p>
        </p:txBody>
      </p:sp>
      <p:pic>
        <p:nvPicPr>
          <p:cNvPr id="96259" name="Picture 16" descr="figA_01">
            <a:extLst>
              <a:ext uri="{FF2B5EF4-FFF2-40B4-BE49-F238E27FC236}">
                <a16:creationId xmlns:a16="http://schemas.microsoft.com/office/drawing/2014/main" id="{46D73E9A-FA14-C1D7-E970-C955FD54A1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5225" y="1524000"/>
            <a:ext cx="4041775" cy="508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7E56-304A-2B19-D075-70F6BE1E0077}"/>
              </a:ext>
            </a:extLst>
          </p:cNvPr>
          <p:cNvSpPr>
            <a:spLocks noGrp="1"/>
          </p:cNvSpPr>
          <p:nvPr>
            <p:ph type="title"/>
          </p:nvPr>
        </p:nvSpPr>
        <p:spPr/>
        <p:txBody>
          <a:bodyPr/>
          <a:lstStyle/>
          <a:p>
            <a:r>
              <a:rPr lang="en-TR" dirty="0"/>
              <a:t>Aggregation in EER</a:t>
            </a:r>
          </a:p>
        </p:txBody>
      </p:sp>
      <p:sp>
        <p:nvSpPr>
          <p:cNvPr id="3" name="Content Placeholder 2">
            <a:extLst>
              <a:ext uri="{FF2B5EF4-FFF2-40B4-BE49-F238E27FC236}">
                <a16:creationId xmlns:a16="http://schemas.microsoft.com/office/drawing/2014/main" id="{78A7E513-2E66-CD4D-A2CE-2C0021196B9D}"/>
              </a:ext>
            </a:extLst>
          </p:cNvPr>
          <p:cNvSpPr>
            <a:spLocks noGrp="1"/>
          </p:cNvSpPr>
          <p:nvPr>
            <p:ph idx="1"/>
          </p:nvPr>
        </p:nvSpPr>
        <p:spPr/>
        <p:txBody>
          <a:bodyPr/>
          <a:lstStyle/>
          <a:p>
            <a:r>
              <a:rPr lang="en-US" dirty="0">
                <a:solidFill>
                  <a:srgbClr val="181617"/>
                </a:solidFill>
                <a:latin typeface="Helvetica" pitchFamily="2" charset="0"/>
              </a:rPr>
              <a:t>S</a:t>
            </a:r>
            <a:r>
              <a:rPr lang="en-US" dirty="0">
                <a:solidFill>
                  <a:srgbClr val="181617"/>
                </a:solidFill>
                <a:effectLst/>
                <a:latin typeface="Helvetica" pitchFamily="2" charset="0"/>
              </a:rPr>
              <a:t>tores information about interviews by job applicants to various companies. </a:t>
            </a:r>
          </a:p>
          <a:p>
            <a:r>
              <a:rPr lang="en-US" dirty="0">
                <a:solidFill>
                  <a:srgbClr val="181617"/>
                </a:solidFill>
                <a:effectLst/>
                <a:latin typeface="Helvetica" pitchFamily="2" charset="0"/>
              </a:rPr>
              <a:t>The relationship attributes </a:t>
            </a:r>
            <a:r>
              <a:rPr lang="en-US" dirty="0" err="1">
                <a:solidFill>
                  <a:srgbClr val="181617"/>
                </a:solidFill>
                <a:effectLst/>
                <a:latin typeface="Helvetica" pitchFamily="2" charset="0"/>
              </a:rPr>
              <a:t>Contact_name</a:t>
            </a:r>
            <a:r>
              <a:rPr lang="en-US" dirty="0">
                <a:solidFill>
                  <a:srgbClr val="181617"/>
                </a:solidFill>
                <a:effectLst/>
                <a:latin typeface="Helvetica" pitchFamily="2" charset="0"/>
              </a:rPr>
              <a:t> and </a:t>
            </a:r>
            <a:r>
              <a:rPr lang="en-US" dirty="0" err="1">
                <a:solidFill>
                  <a:srgbClr val="181617"/>
                </a:solidFill>
                <a:effectLst/>
                <a:latin typeface="Helvetica" pitchFamily="2" charset="0"/>
              </a:rPr>
              <a:t>Contact_phone</a:t>
            </a:r>
            <a:r>
              <a:rPr lang="en-US" dirty="0">
                <a:solidFill>
                  <a:srgbClr val="181617"/>
                </a:solidFill>
                <a:effectLst/>
                <a:latin typeface="Helvetica" pitchFamily="2" charset="0"/>
              </a:rPr>
              <a:t> represent the name and phone number of the person in the company who is responsible for the interview</a:t>
            </a:r>
          </a:p>
          <a:p>
            <a:r>
              <a:rPr lang="en-US" dirty="0">
                <a:solidFill>
                  <a:srgbClr val="181617"/>
                </a:solidFill>
                <a:effectLst/>
                <a:latin typeface="Helvetica" pitchFamily="2" charset="0"/>
              </a:rPr>
              <a:t>Suppose that some interviews result in </a:t>
            </a:r>
            <a:r>
              <a:rPr lang="en-US" dirty="0">
                <a:solidFill>
                  <a:srgbClr val="181617"/>
                </a:solidFill>
                <a:effectLst/>
                <a:highlight>
                  <a:srgbClr val="FFFF00"/>
                </a:highlight>
                <a:latin typeface="Helvetica" pitchFamily="2" charset="0"/>
              </a:rPr>
              <a:t>job offers</a:t>
            </a:r>
            <a:r>
              <a:rPr lang="en-US" dirty="0">
                <a:solidFill>
                  <a:srgbClr val="181617"/>
                </a:solidFill>
                <a:effectLst/>
                <a:latin typeface="Helvetica" pitchFamily="2" charset="0"/>
              </a:rPr>
              <a:t>, whereas others do not.</a:t>
            </a:r>
          </a:p>
          <a:p>
            <a:endParaRPr lang="en-TR" dirty="0"/>
          </a:p>
        </p:txBody>
      </p:sp>
      <p:sp>
        <p:nvSpPr>
          <p:cNvPr id="4" name="Slide Number Placeholder 3">
            <a:extLst>
              <a:ext uri="{FF2B5EF4-FFF2-40B4-BE49-F238E27FC236}">
                <a16:creationId xmlns:a16="http://schemas.microsoft.com/office/drawing/2014/main" id="{EFFC95C3-EFB5-48F9-EF3E-BF2CD1BACCDC}"/>
              </a:ext>
            </a:extLst>
          </p:cNvPr>
          <p:cNvSpPr>
            <a:spLocks noGrp="1"/>
          </p:cNvSpPr>
          <p:nvPr>
            <p:ph type="sldNum" sz="quarter" idx="10"/>
          </p:nvPr>
        </p:nvSpPr>
        <p:spPr/>
        <p:txBody>
          <a:bodyPr/>
          <a:lstStyle/>
          <a:p>
            <a:r>
              <a:rPr lang="en-US" altLang="en-US"/>
              <a:t>Slide 4- </a:t>
            </a:r>
            <a:fld id="{C7430FC3-762C-4EFF-B03F-DC3BE5DA1ADD}" type="slidenum">
              <a:rPr lang="en-US" altLang="en-US" smtClean="0"/>
              <a:pPr/>
              <a:t>56</a:t>
            </a:fld>
            <a:endParaRPr lang="en-CA" altLang="en-US"/>
          </a:p>
        </p:txBody>
      </p:sp>
    </p:spTree>
    <p:extLst>
      <p:ext uri="{BB962C8B-B14F-4D97-AF65-F5344CB8AC3E}">
        <p14:creationId xmlns:p14="http://schemas.microsoft.com/office/powerpoint/2010/main" val="3882995118"/>
      </p:ext>
    </p:extLst>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30288-BC74-0A7C-C14E-EDF8E2832447}"/>
              </a:ext>
            </a:extLst>
          </p:cNvPr>
          <p:cNvSpPr>
            <a:spLocks noGrp="1"/>
          </p:cNvSpPr>
          <p:nvPr>
            <p:ph type="title"/>
          </p:nvPr>
        </p:nvSpPr>
        <p:spPr/>
        <p:txBody>
          <a:bodyPr/>
          <a:lstStyle/>
          <a:p>
            <a:endParaRPr lang="en-TR"/>
          </a:p>
        </p:txBody>
      </p:sp>
      <p:pic>
        <p:nvPicPr>
          <p:cNvPr id="6" name="Content Placeholder 5" descr="A diagram of a company&#10;&#10;Description automatically generated">
            <a:extLst>
              <a:ext uri="{FF2B5EF4-FFF2-40B4-BE49-F238E27FC236}">
                <a16:creationId xmlns:a16="http://schemas.microsoft.com/office/drawing/2014/main" id="{C171B5EC-FE0B-3D95-902A-33DFFEF99B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14500" y="19791"/>
            <a:ext cx="5715000" cy="6838209"/>
          </a:xfrm>
        </p:spPr>
      </p:pic>
      <p:sp>
        <p:nvSpPr>
          <p:cNvPr id="4" name="Slide Number Placeholder 3">
            <a:extLst>
              <a:ext uri="{FF2B5EF4-FFF2-40B4-BE49-F238E27FC236}">
                <a16:creationId xmlns:a16="http://schemas.microsoft.com/office/drawing/2014/main" id="{DDFA5666-D690-60FD-1DCE-2CB0B33DE531}"/>
              </a:ext>
            </a:extLst>
          </p:cNvPr>
          <p:cNvSpPr>
            <a:spLocks noGrp="1"/>
          </p:cNvSpPr>
          <p:nvPr>
            <p:ph type="sldNum" sz="quarter" idx="10"/>
          </p:nvPr>
        </p:nvSpPr>
        <p:spPr/>
        <p:txBody>
          <a:bodyPr/>
          <a:lstStyle/>
          <a:p>
            <a:r>
              <a:rPr lang="en-US" altLang="en-US"/>
              <a:t>Slide 4- </a:t>
            </a:r>
            <a:fld id="{C7430FC3-762C-4EFF-B03F-DC3BE5DA1ADD}" type="slidenum">
              <a:rPr lang="en-US" altLang="en-US" smtClean="0"/>
              <a:pPr/>
              <a:t>57</a:t>
            </a:fld>
            <a:endParaRPr lang="en-CA" altLang="en-US"/>
          </a:p>
        </p:txBody>
      </p:sp>
      <p:sp>
        <p:nvSpPr>
          <p:cNvPr id="7" name="TextBox 6">
            <a:extLst>
              <a:ext uri="{FF2B5EF4-FFF2-40B4-BE49-F238E27FC236}">
                <a16:creationId xmlns:a16="http://schemas.microsoft.com/office/drawing/2014/main" id="{D616FB55-50C6-95EE-FAB5-D465DE6C9B8B}"/>
              </a:ext>
            </a:extLst>
          </p:cNvPr>
          <p:cNvSpPr txBox="1"/>
          <p:nvPr/>
        </p:nvSpPr>
        <p:spPr>
          <a:xfrm>
            <a:off x="5264371" y="3657600"/>
            <a:ext cx="3574829" cy="707886"/>
          </a:xfrm>
          <a:prstGeom prst="rect">
            <a:avLst/>
          </a:prstGeom>
          <a:noFill/>
        </p:spPr>
        <p:txBody>
          <a:bodyPr wrap="square" rtlCol="0">
            <a:spAutoFit/>
          </a:bodyPr>
          <a:lstStyle/>
          <a:p>
            <a:r>
              <a:rPr lang="en-TR" sz="2000" dirty="0"/>
              <a:t>Composite single object but not allowed by many tools</a:t>
            </a:r>
          </a:p>
        </p:txBody>
      </p:sp>
    </p:spTree>
    <p:extLst>
      <p:ext uri="{BB962C8B-B14F-4D97-AF65-F5344CB8AC3E}">
        <p14:creationId xmlns:p14="http://schemas.microsoft.com/office/powerpoint/2010/main" val="4073715317"/>
      </p:ext>
    </p:extLst>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Slide Number Placeholder 3">
            <a:extLst>
              <a:ext uri="{FF2B5EF4-FFF2-40B4-BE49-F238E27FC236}">
                <a16:creationId xmlns:a16="http://schemas.microsoft.com/office/drawing/2014/main" id="{44168E3F-2E24-B1AE-79F7-8812B7E4191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solidFill>
                  <a:srgbClr val="990033"/>
                </a:solidFill>
              </a:rPr>
              <a:t>Slide 4- </a:t>
            </a:r>
            <a:fld id="{ADC74BA3-A90E-4D96-A905-1A48A1BADD1E}" type="slidenum">
              <a:rPr lang="en-US" altLang="en-US" sz="1400">
                <a:solidFill>
                  <a:srgbClr val="990033"/>
                </a:solidFill>
              </a:rPr>
              <a:pPr/>
              <a:t>58</a:t>
            </a:fld>
            <a:endParaRPr lang="en-CA" altLang="en-US" sz="1400">
              <a:solidFill>
                <a:srgbClr val="990033"/>
              </a:solidFill>
            </a:endParaRPr>
          </a:p>
        </p:txBody>
      </p:sp>
      <p:sp>
        <p:nvSpPr>
          <p:cNvPr id="104450" name="Rectangle 2">
            <a:extLst>
              <a:ext uri="{FF2B5EF4-FFF2-40B4-BE49-F238E27FC236}">
                <a16:creationId xmlns:a16="http://schemas.microsoft.com/office/drawing/2014/main" id="{8A5E4D84-85C8-8F9F-1AB4-F331C2AF0075}"/>
              </a:ext>
            </a:extLst>
          </p:cNvPr>
          <p:cNvSpPr>
            <a:spLocks noGrp="1" noChangeArrowheads="1"/>
          </p:cNvSpPr>
          <p:nvPr>
            <p:ph type="title"/>
          </p:nvPr>
        </p:nvSpPr>
        <p:spPr/>
        <p:txBody>
          <a:bodyPr/>
          <a:lstStyle/>
          <a:p>
            <a:pPr eaLnBrk="1" hangingPunct="1"/>
            <a:r>
              <a:rPr lang="en-US" altLang="en-US"/>
              <a:t>Summary</a:t>
            </a:r>
          </a:p>
        </p:txBody>
      </p:sp>
      <p:sp>
        <p:nvSpPr>
          <p:cNvPr id="104451" name="Rectangle 3">
            <a:extLst>
              <a:ext uri="{FF2B5EF4-FFF2-40B4-BE49-F238E27FC236}">
                <a16:creationId xmlns:a16="http://schemas.microsoft.com/office/drawing/2014/main" id="{E92FF154-0496-A121-B2BE-0CC50BC3CAAC}"/>
              </a:ext>
            </a:extLst>
          </p:cNvPr>
          <p:cNvSpPr>
            <a:spLocks noGrp="1" noChangeArrowheads="1"/>
          </p:cNvSpPr>
          <p:nvPr>
            <p:ph type="body" idx="1"/>
          </p:nvPr>
        </p:nvSpPr>
        <p:spPr/>
        <p:txBody>
          <a:bodyPr/>
          <a:lstStyle/>
          <a:p>
            <a:pPr eaLnBrk="1" hangingPunct="1"/>
            <a:r>
              <a:rPr lang="en-US" altLang="en-US" sz="2400"/>
              <a:t>Introduced the EER model concepts</a:t>
            </a:r>
          </a:p>
          <a:p>
            <a:pPr lvl="1" eaLnBrk="1" hangingPunct="1"/>
            <a:r>
              <a:rPr lang="en-US" altLang="en-US" sz="2400"/>
              <a:t>Class/subclass relationships</a:t>
            </a:r>
          </a:p>
          <a:p>
            <a:pPr lvl="1" eaLnBrk="1" hangingPunct="1"/>
            <a:r>
              <a:rPr lang="en-US" altLang="en-US" sz="2400"/>
              <a:t>Specialization and generalization</a:t>
            </a:r>
          </a:p>
          <a:p>
            <a:pPr lvl="1" eaLnBrk="1" hangingPunct="1"/>
            <a:r>
              <a:rPr lang="en-US" altLang="en-US" sz="2400"/>
              <a:t>Inheritance</a:t>
            </a:r>
          </a:p>
          <a:p>
            <a:pPr eaLnBrk="1" hangingPunct="1"/>
            <a:r>
              <a:rPr lang="en-US" altLang="en-US" sz="2400"/>
              <a:t>Constraints on EER schemas</a:t>
            </a:r>
          </a:p>
          <a:p>
            <a:pPr eaLnBrk="1" hangingPunct="1"/>
            <a:r>
              <a:rPr lang="en-US" altLang="en-US" sz="2400"/>
              <a:t>These augment the basic ER model concepts introduced in Chapter 3</a:t>
            </a:r>
          </a:p>
          <a:p>
            <a:pPr eaLnBrk="1" hangingPunct="1"/>
            <a:r>
              <a:rPr lang="en-US" altLang="en-US" sz="2400"/>
              <a:t>EER diagrams and alternative notations were presented</a:t>
            </a:r>
          </a:p>
          <a:p>
            <a:pPr eaLnBrk="1" hangingPunct="1"/>
            <a:r>
              <a:rPr lang="en-US" altLang="en-US" sz="2400"/>
              <a:t>Knowledge Representation and Ontologies were introduced and compared with Data Modeling</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Number Placeholder 3">
            <a:extLst>
              <a:ext uri="{FF2B5EF4-FFF2-40B4-BE49-F238E27FC236}">
                <a16:creationId xmlns:a16="http://schemas.microsoft.com/office/drawing/2014/main" id="{041044F2-4470-9FC7-2524-9FF07E222DD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solidFill>
                  <a:srgbClr val="990033"/>
                </a:solidFill>
              </a:rPr>
              <a:t>Slide 4- </a:t>
            </a:r>
            <a:fld id="{C885012D-4C99-40E0-B132-397832F900CA}" type="slidenum">
              <a:rPr lang="en-US" altLang="en-US" sz="1400">
                <a:solidFill>
                  <a:srgbClr val="990033"/>
                </a:solidFill>
              </a:rPr>
              <a:pPr/>
              <a:t>6</a:t>
            </a:fld>
            <a:endParaRPr lang="en-CA" altLang="en-US" sz="1400">
              <a:solidFill>
                <a:srgbClr val="990033"/>
              </a:solidFill>
            </a:endParaRPr>
          </a:p>
        </p:txBody>
      </p:sp>
      <p:sp>
        <p:nvSpPr>
          <p:cNvPr id="21506" name="Rectangle 4">
            <a:extLst>
              <a:ext uri="{FF2B5EF4-FFF2-40B4-BE49-F238E27FC236}">
                <a16:creationId xmlns:a16="http://schemas.microsoft.com/office/drawing/2014/main" id="{54641EE5-5E5D-EB06-2E9F-146AE767CC72}"/>
              </a:ext>
            </a:extLst>
          </p:cNvPr>
          <p:cNvSpPr>
            <a:spLocks noGrp="1" noChangeArrowheads="1"/>
          </p:cNvSpPr>
          <p:nvPr>
            <p:ph type="title"/>
          </p:nvPr>
        </p:nvSpPr>
        <p:spPr/>
        <p:txBody>
          <a:bodyPr/>
          <a:lstStyle/>
          <a:p>
            <a:pPr eaLnBrk="1" hangingPunct="1"/>
            <a:r>
              <a:rPr lang="en-US" altLang="en-US"/>
              <a:t>Subclasses and Superclasses (1)</a:t>
            </a:r>
          </a:p>
        </p:txBody>
      </p:sp>
      <p:sp>
        <p:nvSpPr>
          <p:cNvPr id="21507" name="Rectangle 5">
            <a:extLst>
              <a:ext uri="{FF2B5EF4-FFF2-40B4-BE49-F238E27FC236}">
                <a16:creationId xmlns:a16="http://schemas.microsoft.com/office/drawing/2014/main" id="{01D8E603-8898-54D5-7610-28A71D4921DE}"/>
              </a:ext>
            </a:extLst>
          </p:cNvPr>
          <p:cNvSpPr>
            <a:spLocks noGrp="1" noChangeArrowheads="1"/>
          </p:cNvSpPr>
          <p:nvPr>
            <p:ph type="body" idx="1"/>
          </p:nvPr>
        </p:nvSpPr>
        <p:spPr/>
        <p:txBody>
          <a:bodyPr/>
          <a:lstStyle/>
          <a:p>
            <a:pPr eaLnBrk="1" hangingPunct="1"/>
            <a:r>
              <a:rPr lang="en-US" altLang="en-US" sz="2400" dirty="0"/>
              <a:t>An entity type may have additional meaningful subgroupings of its entities</a:t>
            </a:r>
          </a:p>
          <a:p>
            <a:pPr lvl="1" eaLnBrk="1" hangingPunct="1"/>
            <a:r>
              <a:rPr lang="en-US" altLang="en-US" sz="2200" dirty="0"/>
              <a:t>Example: EMPLOYEE may be further grouped into: </a:t>
            </a:r>
          </a:p>
          <a:p>
            <a:pPr lvl="2" eaLnBrk="1" hangingPunct="1"/>
            <a:r>
              <a:rPr lang="en-US" altLang="en-US" sz="2000" dirty="0"/>
              <a:t>SECRETARY, ENGINEER, TECHNICIAN, …</a:t>
            </a:r>
          </a:p>
          <a:p>
            <a:pPr lvl="3" eaLnBrk="1" hangingPunct="1"/>
            <a:r>
              <a:rPr lang="en-US" altLang="en-US" sz="1800" dirty="0"/>
              <a:t>Based on the EMPLOYEE’s Job</a:t>
            </a:r>
          </a:p>
          <a:p>
            <a:pPr lvl="2" eaLnBrk="1" hangingPunct="1"/>
            <a:r>
              <a:rPr lang="en-US" altLang="en-US" sz="2000" dirty="0"/>
              <a:t>MANAGER</a:t>
            </a:r>
          </a:p>
          <a:p>
            <a:pPr lvl="3" eaLnBrk="1" hangingPunct="1"/>
            <a:r>
              <a:rPr lang="en-US" altLang="en-US" sz="1800" dirty="0"/>
              <a:t>EMPLOYEEs who are managers (the role they play)</a:t>
            </a:r>
          </a:p>
          <a:p>
            <a:pPr lvl="2" eaLnBrk="1" hangingPunct="1"/>
            <a:r>
              <a:rPr lang="en-US" altLang="en-US" sz="2000" dirty="0"/>
              <a:t>SALARIED_EMPLOYEE, HOURLY_EMPLOYEE</a:t>
            </a:r>
          </a:p>
          <a:p>
            <a:pPr lvl="3" eaLnBrk="1" hangingPunct="1"/>
            <a:r>
              <a:rPr lang="en-US" altLang="en-US" sz="1800" dirty="0"/>
              <a:t>Based on the EMPLOYEE’s method of pay</a:t>
            </a:r>
          </a:p>
          <a:p>
            <a:pPr eaLnBrk="1" hangingPunct="1"/>
            <a:r>
              <a:rPr lang="en-US" altLang="en-US" sz="2400" dirty="0"/>
              <a:t>EER diagrams extend ER diagrams to represent these additional subgroupings, called </a:t>
            </a:r>
            <a:r>
              <a:rPr lang="en-US" altLang="en-US" sz="2400" i="1" dirty="0"/>
              <a:t>subclasses</a:t>
            </a:r>
            <a:r>
              <a:rPr lang="en-US" altLang="en-US" sz="2400" dirty="0"/>
              <a:t> or </a:t>
            </a:r>
            <a:r>
              <a:rPr lang="en-US" altLang="en-US" sz="2400" i="1" dirty="0"/>
              <a:t>subtypes</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Number Placeholder 3">
            <a:extLst>
              <a:ext uri="{FF2B5EF4-FFF2-40B4-BE49-F238E27FC236}">
                <a16:creationId xmlns:a16="http://schemas.microsoft.com/office/drawing/2014/main" id="{08253A11-2518-8B62-A60C-40C46A7224A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solidFill>
                  <a:srgbClr val="990033"/>
                </a:solidFill>
              </a:rPr>
              <a:t>Slide 4- </a:t>
            </a:r>
            <a:fld id="{2211AC09-BD3D-4461-A9C2-B3A56DBCE280}" type="slidenum">
              <a:rPr lang="en-US" altLang="en-US" sz="1400">
                <a:solidFill>
                  <a:srgbClr val="990033"/>
                </a:solidFill>
              </a:rPr>
              <a:pPr/>
              <a:t>7</a:t>
            </a:fld>
            <a:endParaRPr lang="en-CA" altLang="en-US" sz="1400">
              <a:solidFill>
                <a:srgbClr val="990033"/>
              </a:solidFill>
            </a:endParaRPr>
          </a:p>
        </p:txBody>
      </p:sp>
      <p:pic>
        <p:nvPicPr>
          <p:cNvPr id="23554" name="Picture 3" descr="fig04_01">
            <a:extLst>
              <a:ext uri="{FF2B5EF4-FFF2-40B4-BE49-F238E27FC236}">
                <a16:creationId xmlns:a16="http://schemas.microsoft.com/office/drawing/2014/main" id="{0D59675A-1C56-04AF-6516-6E24145198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619250"/>
            <a:ext cx="7467600" cy="474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5" name="Text Box 4" descr="Pink tissue paper">
            <a:extLst>
              <a:ext uri="{FF2B5EF4-FFF2-40B4-BE49-F238E27FC236}">
                <a16:creationId xmlns:a16="http://schemas.microsoft.com/office/drawing/2014/main" id="{7D18C274-040B-DB27-3132-E0AA4A258676}"/>
              </a:ext>
            </a:extLst>
          </p:cNvPr>
          <p:cNvSpPr txBox="1">
            <a:spLocks noChangeArrowheads="1"/>
          </p:cNvSpPr>
          <p:nvPr/>
        </p:nvSpPr>
        <p:spPr bwMode="auto">
          <a:xfrm>
            <a:off x="838200" y="593725"/>
            <a:ext cx="7010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sz="3200">
                <a:solidFill>
                  <a:srgbClr val="800000"/>
                </a:solidFill>
              </a:rPr>
              <a:t>Subclasses and Superclasses</a:t>
            </a:r>
          </a:p>
        </p:txBody>
      </p:sp>
      <p:sp>
        <p:nvSpPr>
          <p:cNvPr id="2" name="TextBox 1">
            <a:extLst>
              <a:ext uri="{FF2B5EF4-FFF2-40B4-BE49-F238E27FC236}">
                <a16:creationId xmlns:a16="http://schemas.microsoft.com/office/drawing/2014/main" id="{9FBEF90D-9B43-F11C-8D69-2F55DA2384E7}"/>
              </a:ext>
            </a:extLst>
          </p:cNvPr>
          <p:cNvSpPr txBox="1"/>
          <p:nvPr/>
        </p:nvSpPr>
        <p:spPr>
          <a:xfrm>
            <a:off x="6934200" y="2590800"/>
            <a:ext cx="1660066" cy="738664"/>
          </a:xfrm>
          <a:prstGeom prst="rect">
            <a:avLst/>
          </a:prstGeom>
          <a:noFill/>
        </p:spPr>
        <p:txBody>
          <a:bodyPr wrap="square" rtlCol="0">
            <a:spAutoFit/>
          </a:bodyPr>
          <a:lstStyle/>
          <a:p>
            <a:r>
              <a:rPr lang="en-TR" sz="1400" dirty="0"/>
              <a:t>We do not need a circle if there is only one subclass</a:t>
            </a:r>
          </a:p>
        </p:txBody>
      </p:sp>
      <p:cxnSp>
        <p:nvCxnSpPr>
          <p:cNvPr id="4" name="Straight Arrow Connector 3">
            <a:extLst>
              <a:ext uri="{FF2B5EF4-FFF2-40B4-BE49-F238E27FC236}">
                <a16:creationId xmlns:a16="http://schemas.microsoft.com/office/drawing/2014/main" id="{78C02FBB-0616-4A6E-AA35-E4778236C461}"/>
              </a:ext>
            </a:extLst>
          </p:cNvPr>
          <p:cNvCxnSpPr>
            <a:stCxn id="2" idx="1"/>
          </p:cNvCxnSpPr>
          <p:nvPr/>
        </p:nvCxnSpPr>
        <p:spPr bwMode="auto">
          <a:xfrm flipH="1">
            <a:off x="5029200" y="2960132"/>
            <a:ext cx="1905000" cy="926068"/>
          </a:xfrm>
          <a:prstGeom prst="straightConnector1">
            <a:avLst/>
          </a:prstGeom>
          <a:blipFill dpi="0" rotWithShape="0">
            <a:blip r:embed="rId4"/>
            <a:srcRect/>
            <a:tile tx="0" ty="0" sx="100000" sy="100000" flip="none" algn="tl"/>
          </a:blipFill>
          <a:ln w="9525" cap="flat" cmpd="sng" algn="ctr">
            <a:solidFill>
              <a:schemeClr val="tx1"/>
            </a:solidFill>
            <a:prstDash val="solid"/>
            <a:round/>
            <a:headEnd type="none" w="med" len="med"/>
            <a:tailEnd type="triangle"/>
          </a:ln>
          <a:effectLst/>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Number Placeholder 3">
            <a:extLst>
              <a:ext uri="{FF2B5EF4-FFF2-40B4-BE49-F238E27FC236}">
                <a16:creationId xmlns:a16="http://schemas.microsoft.com/office/drawing/2014/main" id="{4E2FCF80-15A6-FE41-F2BA-186B6830B7D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solidFill>
                  <a:srgbClr val="990033"/>
                </a:solidFill>
              </a:rPr>
              <a:t>Slide 4- </a:t>
            </a:r>
            <a:fld id="{8AD4417B-A66B-4305-AAE9-16C75BF013F3}" type="slidenum">
              <a:rPr lang="en-US" altLang="en-US" sz="1400">
                <a:solidFill>
                  <a:srgbClr val="990033"/>
                </a:solidFill>
              </a:rPr>
              <a:pPr/>
              <a:t>8</a:t>
            </a:fld>
            <a:endParaRPr lang="en-CA" altLang="en-US" sz="1400">
              <a:solidFill>
                <a:srgbClr val="990033"/>
              </a:solidFill>
            </a:endParaRPr>
          </a:p>
        </p:txBody>
      </p:sp>
      <p:sp>
        <p:nvSpPr>
          <p:cNvPr id="25602" name="Rectangle 4">
            <a:extLst>
              <a:ext uri="{FF2B5EF4-FFF2-40B4-BE49-F238E27FC236}">
                <a16:creationId xmlns:a16="http://schemas.microsoft.com/office/drawing/2014/main" id="{99F3D2FF-E30D-AB52-F4CD-B1F3EC2833C2}"/>
              </a:ext>
            </a:extLst>
          </p:cNvPr>
          <p:cNvSpPr>
            <a:spLocks noGrp="1" noChangeArrowheads="1"/>
          </p:cNvSpPr>
          <p:nvPr>
            <p:ph type="title"/>
          </p:nvPr>
        </p:nvSpPr>
        <p:spPr/>
        <p:txBody>
          <a:bodyPr/>
          <a:lstStyle/>
          <a:p>
            <a:pPr eaLnBrk="1" hangingPunct="1"/>
            <a:r>
              <a:rPr lang="en-US" altLang="en-US"/>
              <a:t>Subclasses and Superclasses (2)</a:t>
            </a:r>
          </a:p>
        </p:txBody>
      </p:sp>
      <p:sp>
        <p:nvSpPr>
          <p:cNvPr id="25603" name="Rectangle 5">
            <a:extLst>
              <a:ext uri="{FF2B5EF4-FFF2-40B4-BE49-F238E27FC236}">
                <a16:creationId xmlns:a16="http://schemas.microsoft.com/office/drawing/2014/main" id="{DF3A254A-D25A-6E44-865A-945ED7A173B7}"/>
              </a:ext>
            </a:extLst>
          </p:cNvPr>
          <p:cNvSpPr>
            <a:spLocks noGrp="1" noChangeArrowheads="1"/>
          </p:cNvSpPr>
          <p:nvPr>
            <p:ph type="body" idx="1"/>
          </p:nvPr>
        </p:nvSpPr>
        <p:spPr/>
        <p:txBody>
          <a:bodyPr/>
          <a:lstStyle/>
          <a:p>
            <a:pPr eaLnBrk="1" hangingPunct="1"/>
            <a:r>
              <a:rPr lang="en-US" altLang="en-US" sz="2400" dirty="0"/>
              <a:t>Each of these subgroupings is a subset of EMPLOYEE entities </a:t>
            </a:r>
          </a:p>
          <a:p>
            <a:pPr eaLnBrk="1" hangingPunct="1"/>
            <a:r>
              <a:rPr lang="en-US" altLang="en-US" sz="2400" dirty="0"/>
              <a:t>Each is called a subclass of EMPLOYEE </a:t>
            </a:r>
          </a:p>
          <a:p>
            <a:pPr eaLnBrk="1" hangingPunct="1"/>
            <a:r>
              <a:rPr lang="en-US" altLang="en-US" sz="2400" dirty="0"/>
              <a:t>EMPLOYEE is the superclass for each of these subclasses </a:t>
            </a:r>
          </a:p>
          <a:p>
            <a:pPr eaLnBrk="1" hangingPunct="1"/>
            <a:r>
              <a:rPr lang="en-US" altLang="en-US" sz="2400" dirty="0"/>
              <a:t>These are called superclass/subclass relationships:</a:t>
            </a:r>
          </a:p>
          <a:p>
            <a:pPr lvl="1" eaLnBrk="1" hangingPunct="1"/>
            <a:r>
              <a:rPr lang="en-US" altLang="en-US" sz="2200" dirty="0"/>
              <a:t>EMPLOYEE/SECRETARY</a:t>
            </a:r>
          </a:p>
          <a:p>
            <a:pPr lvl="1" eaLnBrk="1" hangingPunct="1"/>
            <a:r>
              <a:rPr lang="en-US" altLang="en-US" sz="2200" dirty="0"/>
              <a:t>EMPLOYEE/TECHNICIAN</a:t>
            </a:r>
          </a:p>
          <a:p>
            <a:pPr lvl="1" eaLnBrk="1" hangingPunct="1"/>
            <a:r>
              <a:rPr lang="en-US" altLang="en-US" sz="2200" dirty="0"/>
              <a:t>EMPLOYEE/MANAGER</a:t>
            </a:r>
          </a:p>
          <a:p>
            <a:pPr lvl="1" eaLnBrk="1" hangingPunct="1"/>
            <a:r>
              <a:rPr lang="en-US" altLang="en-US" sz="2200" dirty="0"/>
              <a:t>…</a:t>
            </a:r>
          </a:p>
          <a:p>
            <a:pPr eaLnBrk="1" hangingPunct="1"/>
            <a:r>
              <a:rPr lang="en-US" altLang="en-US" sz="2400" dirty="0"/>
              <a:t>Subclass </a:t>
            </a:r>
            <a:r>
              <a:rPr lang="en-US" altLang="en-US" sz="2400" dirty="0">
                <a:highlight>
                  <a:srgbClr val="FFFF00"/>
                </a:highlight>
              </a:rPr>
              <a:t>inherits all the attributes </a:t>
            </a:r>
            <a:r>
              <a:rPr lang="en-US" altLang="en-US" sz="2400" dirty="0"/>
              <a:t>of the entity as a member of the superclass.</a:t>
            </a:r>
          </a:p>
          <a:p>
            <a:pPr eaLnBrk="1" hangingPunct="1"/>
            <a:endParaRPr lang="en-US" altLang="en-US" sz="2400" dirty="0"/>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Number Placeholder 3">
            <a:extLst>
              <a:ext uri="{FF2B5EF4-FFF2-40B4-BE49-F238E27FC236}">
                <a16:creationId xmlns:a16="http://schemas.microsoft.com/office/drawing/2014/main" id="{11815274-27A3-1764-7A98-2A7194099E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solidFill>
                  <a:srgbClr val="990033"/>
                </a:solidFill>
              </a:rPr>
              <a:t>Slide 4- </a:t>
            </a:r>
            <a:fld id="{BB446A3D-6B4A-4771-BB93-7C05B8F1816B}" type="slidenum">
              <a:rPr lang="en-US" altLang="en-US" sz="1400">
                <a:solidFill>
                  <a:srgbClr val="990033"/>
                </a:solidFill>
              </a:rPr>
              <a:pPr/>
              <a:t>9</a:t>
            </a:fld>
            <a:endParaRPr lang="en-CA" altLang="en-US" sz="1400">
              <a:solidFill>
                <a:srgbClr val="990033"/>
              </a:solidFill>
            </a:endParaRPr>
          </a:p>
        </p:txBody>
      </p:sp>
      <p:sp>
        <p:nvSpPr>
          <p:cNvPr id="27650" name="Rectangle 4">
            <a:extLst>
              <a:ext uri="{FF2B5EF4-FFF2-40B4-BE49-F238E27FC236}">
                <a16:creationId xmlns:a16="http://schemas.microsoft.com/office/drawing/2014/main" id="{77EC2365-FC19-74DB-E0B2-80D56956B752}"/>
              </a:ext>
            </a:extLst>
          </p:cNvPr>
          <p:cNvSpPr>
            <a:spLocks noGrp="1" noChangeArrowheads="1"/>
          </p:cNvSpPr>
          <p:nvPr>
            <p:ph type="title"/>
          </p:nvPr>
        </p:nvSpPr>
        <p:spPr/>
        <p:txBody>
          <a:bodyPr/>
          <a:lstStyle/>
          <a:p>
            <a:pPr eaLnBrk="1" hangingPunct="1"/>
            <a:r>
              <a:rPr lang="en-US" altLang="en-US"/>
              <a:t>Subclasses and Superclasses (3)</a:t>
            </a:r>
          </a:p>
        </p:txBody>
      </p:sp>
      <p:sp>
        <p:nvSpPr>
          <p:cNvPr id="27651" name="Rectangle 5">
            <a:extLst>
              <a:ext uri="{FF2B5EF4-FFF2-40B4-BE49-F238E27FC236}">
                <a16:creationId xmlns:a16="http://schemas.microsoft.com/office/drawing/2014/main" id="{2B07C39B-F230-CBC0-FDE7-7BC1A8382682}"/>
              </a:ext>
            </a:extLst>
          </p:cNvPr>
          <p:cNvSpPr>
            <a:spLocks noGrp="1" noChangeArrowheads="1"/>
          </p:cNvSpPr>
          <p:nvPr>
            <p:ph type="body" idx="1"/>
          </p:nvPr>
        </p:nvSpPr>
        <p:spPr/>
        <p:txBody>
          <a:bodyPr/>
          <a:lstStyle/>
          <a:p>
            <a:pPr eaLnBrk="1" hangingPunct="1">
              <a:lnSpc>
                <a:spcPct val="90000"/>
              </a:lnSpc>
            </a:pPr>
            <a:r>
              <a:rPr lang="en-US" altLang="en-US" sz="2400"/>
              <a:t>These are also called IS-A relationships</a:t>
            </a:r>
          </a:p>
          <a:p>
            <a:pPr lvl="1" eaLnBrk="1" hangingPunct="1">
              <a:lnSpc>
                <a:spcPct val="90000"/>
              </a:lnSpc>
            </a:pPr>
            <a:r>
              <a:rPr lang="en-US" altLang="en-US" sz="2200"/>
              <a:t>SECRETARY IS-A EMPLOYEE, TECHNICIAN IS-A EMPLOYEE, ….</a:t>
            </a:r>
          </a:p>
          <a:p>
            <a:pPr eaLnBrk="1" hangingPunct="1">
              <a:lnSpc>
                <a:spcPct val="90000"/>
              </a:lnSpc>
            </a:pPr>
            <a:r>
              <a:rPr lang="en-US" altLang="en-US" sz="2400"/>
              <a:t>Note: An entity that is member of a subclass represents the same real-world entity as some member of the superclass:</a:t>
            </a:r>
          </a:p>
          <a:p>
            <a:pPr lvl="1" eaLnBrk="1" hangingPunct="1">
              <a:lnSpc>
                <a:spcPct val="90000"/>
              </a:lnSpc>
            </a:pPr>
            <a:r>
              <a:rPr lang="en-US" altLang="en-US" sz="2200"/>
              <a:t>The subclass member is the same entity in a </a:t>
            </a:r>
            <a:r>
              <a:rPr lang="en-US" altLang="en-US" sz="2200" i="1"/>
              <a:t>distinct specific role</a:t>
            </a:r>
            <a:r>
              <a:rPr lang="en-US" altLang="en-US" sz="2200"/>
              <a:t> </a:t>
            </a:r>
          </a:p>
          <a:p>
            <a:pPr lvl="1" eaLnBrk="1" hangingPunct="1">
              <a:lnSpc>
                <a:spcPct val="90000"/>
              </a:lnSpc>
            </a:pPr>
            <a:r>
              <a:rPr lang="en-US" altLang="en-US" sz="2200"/>
              <a:t>An entity cannot exist in the database merely by being a member of a subclass; it must also be a member of the superclass </a:t>
            </a:r>
          </a:p>
          <a:p>
            <a:pPr lvl="1" eaLnBrk="1" hangingPunct="1">
              <a:lnSpc>
                <a:spcPct val="90000"/>
              </a:lnSpc>
            </a:pPr>
            <a:r>
              <a:rPr lang="en-US" altLang="en-US" sz="2200"/>
              <a:t>A member of the superclass can be optionally included as a member of any number of its subclasses</a:t>
            </a:r>
          </a:p>
        </p:txBody>
      </p:sp>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2400" b="0" i="0" u="none" strike="noStrike" cap="none" normalizeH="0" baseline="0" smtClean="0">
            <a:ln>
              <a:noFill/>
            </a:ln>
            <a:solidFill>
              <a:schemeClr val="tx1"/>
            </a:solidFill>
            <a:effectLst/>
            <a:latin typeface="Arial"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2483</TotalTime>
  <Words>3928</Words>
  <Application>Microsoft Macintosh PowerPoint</Application>
  <PresentationFormat>Letter Paper (8.5x11 in)</PresentationFormat>
  <Paragraphs>377</Paragraphs>
  <Slides>58</Slides>
  <Notes>38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58</vt:i4>
      </vt:variant>
    </vt:vector>
  </HeadingPairs>
  <TitlesOfParts>
    <vt:vector size="66" baseType="lpstr">
      <vt:lpstr>ＭＳ Ｐゴシック</vt:lpstr>
      <vt:lpstr>.AppleSystemUIFont</vt:lpstr>
      <vt:lpstr>Arial</vt:lpstr>
      <vt:lpstr>Helvetica</vt:lpstr>
      <vt:lpstr>Tahoma</vt:lpstr>
      <vt:lpstr>Wingdings</vt:lpstr>
      <vt:lpstr>ヒラギノ角ゴ Pro W3</vt:lpstr>
      <vt:lpstr>Blends</vt:lpstr>
      <vt:lpstr>PowerPoint Presentation</vt:lpstr>
      <vt:lpstr> </vt:lpstr>
      <vt:lpstr>Chapter Outline</vt:lpstr>
      <vt:lpstr>Need for Additional Semantic Data Modeling Concepts</vt:lpstr>
      <vt:lpstr>Enhansed ER (EER)</vt:lpstr>
      <vt:lpstr>Subclasses and Superclasses (1)</vt:lpstr>
      <vt:lpstr>PowerPoint Presentation</vt:lpstr>
      <vt:lpstr>Subclasses and Superclasses (2)</vt:lpstr>
      <vt:lpstr>Subclasses and Superclasses (3)</vt:lpstr>
      <vt:lpstr>Subclasses and Superclasses (4)</vt:lpstr>
      <vt:lpstr>Representing Specialization in EER Diagrams</vt:lpstr>
      <vt:lpstr>Instances of a Specilization</vt:lpstr>
      <vt:lpstr>Attribute Inheritance in Superclass / Subclass Relationships </vt:lpstr>
      <vt:lpstr>Specialization (1)</vt:lpstr>
      <vt:lpstr>Specialization (2)</vt:lpstr>
      <vt:lpstr>PowerPoint Presentation</vt:lpstr>
      <vt:lpstr>Generalization</vt:lpstr>
      <vt:lpstr>PowerPoint Presentation</vt:lpstr>
      <vt:lpstr>Generalization and Specialization (1)</vt:lpstr>
      <vt:lpstr>Generalization and Specialization (2)</vt:lpstr>
      <vt:lpstr>Types of Specialization</vt:lpstr>
      <vt:lpstr>Constraints on Specialization and Generalization (1)</vt:lpstr>
      <vt:lpstr>Constraints on Specialization and Generalization (2)</vt:lpstr>
      <vt:lpstr>Displaying an attribute-defined specialization in EER diagrams</vt:lpstr>
      <vt:lpstr>Constraints on Specialization and Generalization (3)</vt:lpstr>
      <vt:lpstr>Constraints on Specialization and Generalization (4)</vt:lpstr>
      <vt:lpstr>Constraints on Specialization and Generalization (5)</vt:lpstr>
      <vt:lpstr>Constraints on Specialization and Generalization (6)</vt:lpstr>
      <vt:lpstr>Example of disjoint partial Specialization</vt:lpstr>
      <vt:lpstr>PowerPoint Presentation</vt:lpstr>
      <vt:lpstr>Certain Insertion and Deletion Rules</vt:lpstr>
      <vt:lpstr>Specialization/Generalization Hierarchies, Lattices &amp; Shared Subclasses (1)</vt:lpstr>
      <vt:lpstr>PowerPoint Presentation</vt:lpstr>
      <vt:lpstr>Specialization/Generalization Hierarchies, Lattices &amp; Shared Subclasses (2)</vt:lpstr>
      <vt:lpstr>Specialization/Generalization Hierarchies, Lattices &amp; Shared Subclasses (3)</vt:lpstr>
      <vt:lpstr>Specialization / Generalization Lattice Example (UNIVERSITY)</vt:lpstr>
      <vt:lpstr>The Requirements for the Part of the UNIVERSITY Database</vt:lpstr>
      <vt:lpstr>The Requirements for the Part of the UNIVERSITY Database</vt:lpstr>
      <vt:lpstr>Generalization or Specilization</vt:lpstr>
      <vt:lpstr>Categories (UNION TYPES)</vt:lpstr>
      <vt:lpstr>Categories (UNION TYPES)</vt:lpstr>
      <vt:lpstr>Categories (UNION TYPES)</vt:lpstr>
      <vt:lpstr>Two categories (UNION types): OWNER, REGISTERED_VEHICLE</vt:lpstr>
      <vt:lpstr>Categories (UNION TYPES) Attribute Inheritance</vt:lpstr>
      <vt:lpstr>PowerPoint Presentation</vt:lpstr>
      <vt:lpstr>PowerPoint Presentation</vt:lpstr>
      <vt:lpstr>PowerPoint Presentation</vt:lpstr>
      <vt:lpstr>PowerPoint Presentation</vt:lpstr>
      <vt:lpstr>Formal Definitions of EER Model (1)</vt:lpstr>
      <vt:lpstr>Formal Definitions of EER Model (2)</vt:lpstr>
      <vt:lpstr>Formal Definitions of EER Model (3)</vt:lpstr>
      <vt:lpstr>Formal Definitions of EER Model (4)</vt:lpstr>
      <vt:lpstr>Alternative diagrammatic notations</vt:lpstr>
      <vt:lpstr>UML Example for Displaying Specialization / Generalization</vt:lpstr>
      <vt:lpstr>Alternative Diagrammatic Notations</vt:lpstr>
      <vt:lpstr>Aggregation in EER</vt:lpstr>
      <vt:lpstr>PowerPoint Presentation</vt:lpstr>
      <vt:lpstr>Summary</vt:lpstr>
    </vt:vector>
  </TitlesOfParts>
  <Manager/>
  <Company>©2007 Pearson Addison-Wesley. All rights reserved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dc:title>
  <dc:subject>Enhanced Entity-Relationship (EER) Modeling</dc:subject>
  <dc:creator>Elmasri/Navathe</dc:creator>
  <cp:keywords/>
  <dc:description/>
  <cp:lastModifiedBy>Murat Haciomeroglu</cp:lastModifiedBy>
  <cp:revision>95</cp:revision>
  <cp:lastPrinted>2001-11-04T00:51:13Z</cp:lastPrinted>
  <dcterms:created xsi:type="dcterms:W3CDTF">2005-02-25T19:46:41Z</dcterms:created>
  <dcterms:modified xsi:type="dcterms:W3CDTF">2025-03-01T14:21:18Z</dcterms:modified>
  <cp:category/>
</cp:coreProperties>
</file>