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96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59" r:id="rId13"/>
    <p:sldId id="308" r:id="rId14"/>
    <p:sldId id="309" r:id="rId15"/>
    <p:sldId id="310" r:id="rId16"/>
    <p:sldId id="360" r:id="rId17"/>
    <p:sldId id="361" r:id="rId18"/>
    <p:sldId id="311" r:id="rId19"/>
    <p:sldId id="312" r:id="rId20"/>
    <p:sldId id="313" r:id="rId21"/>
    <p:sldId id="314" r:id="rId22"/>
    <p:sldId id="315" r:id="rId23"/>
    <p:sldId id="342" r:id="rId24"/>
    <p:sldId id="316" r:id="rId25"/>
    <p:sldId id="317" r:id="rId26"/>
    <p:sldId id="318" r:id="rId27"/>
    <p:sldId id="319" r:id="rId28"/>
    <p:sldId id="343" r:id="rId29"/>
    <p:sldId id="320" r:id="rId30"/>
    <p:sldId id="362" r:id="rId31"/>
    <p:sldId id="321" r:id="rId32"/>
    <p:sldId id="344" r:id="rId33"/>
    <p:sldId id="363" r:id="rId34"/>
    <p:sldId id="322" r:id="rId35"/>
    <p:sldId id="364" r:id="rId36"/>
    <p:sldId id="347" r:id="rId37"/>
    <p:sldId id="346" r:id="rId38"/>
    <p:sldId id="348" r:id="rId39"/>
    <p:sldId id="349" r:id="rId40"/>
    <p:sldId id="350" r:id="rId41"/>
    <p:sldId id="351" r:id="rId42"/>
    <p:sldId id="352" r:id="rId43"/>
    <p:sldId id="353" r:id="rId44"/>
    <p:sldId id="323" r:id="rId45"/>
    <p:sldId id="324" r:id="rId46"/>
    <p:sldId id="325" r:id="rId47"/>
    <p:sldId id="365" r:id="rId48"/>
    <p:sldId id="326" r:id="rId49"/>
    <p:sldId id="327" r:id="rId50"/>
    <p:sldId id="328" r:id="rId51"/>
    <p:sldId id="329" r:id="rId52"/>
    <p:sldId id="366" r:id="rId53"/>
    <p:sldId id="330" r:id="rId54"/>
    <p:sldId id="331" r:id="rId55"/>
    <p:sldId id="367" r:id="rId56"/>
    <p:sldId id="332" r:id="rId57"/>
    <p:sldId id="354" r:id="rId58"/>
    <p:sldId id="334" r:id="rId59"/>
    <p:sldId id="335" r:id="rId60"/>
    <p:sldId id="355" r:id="rId61"/>
    <p:sldId id="340" r:id="rId6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6"/>
    <p:restoredTop sz="94687"/>
  </p:normalViewPr>
  <p:slideViewPr>
    <p:cSldViewPr snapToObjects="1">
      <p:cViewPr varScale="1">
        <p:scale>
          <a:sx n="226" d="100"/>
          <a:sy n="226" d="100"/>
        </p:scale>
        <p:origin x="1256" y="35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74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5D1326A-7466-1B5F-3163-1ADEB07CAC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4FDED15-4670-27E6-3F77-71FCB6B73E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1FF49AB-428B-8421-DE00-08A492FA874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6789AB00-9F84-0C5D-F5B7-7524B3611D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fld id="{1DF0EF4E-33BE-FC46-9E0C-CCB6E77E418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2333050-1674-EE97-1C46-F001E14422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CC21BAA-E1F5-3DFE-84CD-5C6C7AF371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C399654-B959-517A-EF1B-E7FFC91658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AE882B56-47B2-F586-2843-099AAFF859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4B0FAF82-D9A3-ABC1-F9EA-2B030E06C9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1CAFE687-E1F4-443D-BD5E-3ADEC97B3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fld id="{F701FCD0-5D5A-BA4D-8B30-AFABDBFDCA0B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F4C47D3-40B3-9BC4-AB65-D477427FB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124869-5434-3E46-8C81-6FAA932B7C37}" type="slidenum">
              <a:rPr lang="en-CA" altLang="en-US" sz="120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BDCEB83-3118-D7ED-F210-06A9FC13B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1C33C5B-5660-9CB1-7147-DAE7DF787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1181FB1-5FEE-3320-87EC-138FA4AC9F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2888B410-F256-F05D-7477-F3168731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7215C9F-7B0A-9E76-A42B-5B234CF8D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37DB36-C7B7-B44B-AFC0-64E82319637B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D0463A09-0AEF-ADF4-9AE0-D8485CC0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E80FEE3-874B-AA4F-9FCE-2559F9DB7F8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EF08A84-B6B1-4B88-1F35-CD3295E8F4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6F82697-A5B2-6311-A8A1-80A0D875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2C7DB6E-D187-576C-CD73-1E0BF7440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0B5E1E-D4C7-FF40-93E0-42D5287A8650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1FCD0-5D5A-BA4D-8B30-AFABDBFDCA0B}" type="slidenum">
              <a:rPr lang="en-CA" altLang="en-US" smtClean="0"/>
              <a:pPr/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115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7824BBC4-B5DB-54D9-289A-A21EDE6A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ADF08820-09A0-9584-2A59-7A677146CD7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95BD1D2E-D09E-06EE-D7B5-96E079255C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pic>
        <p:nvPicPr>
          <p:cNvPr id="5" name="Picture 35" descr="awtri_4c UPDATE_color">
            <a:extLst>
              <a:ext uri="{FF2B5EF4-FFF2-40B4-BE49-F238E27FC236}">
                <a16:creationId xmlns:a16="http://schemas.microsoft.com/office/drawing/2014/main" id="{38C7BC27-953F-C4DB-AC55-06CF73AC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6" descr="elmasri_thumb">
            <a:extLst>
              <a:ext uri="{FF2B5EF4-FFF2-40B4-BE49-F238E27FC236}">
                <a16:creationId xmlns:a16="http://schemas.microsoft.com/office/drawing/2014/main" id="{6F596CDF-3B30-5E09-0539-AEB519B9E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7CD19B55-2C77-4432-8596-9EBEBE97B4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35655299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F00DC15-D761-5FBA-B907-EBB025838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145F4372-DD94-FF45-9F77-E79EAC93E85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353108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4C25365-2861-CEF3-AAFE-FA48CB242F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A2304B70-378A-B940-93CE-419C4529802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501046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0BDA950-1329-C0EF-C278-864AB1E03C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7- </a:t>
            </a:r>
            <a:fld id="{8506193C-C904-A247-8D25-7D6A3D00A69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06333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7706F29-4754-AE33-F7DC-FE6E5C5336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F4F61D6C-D336-BB4D-98AE-0A66684AB22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956495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DB73633-45F2-4790-55CA-9A532B611B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1B263C25-B821-C94B-AD7A-2A15CDD9181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373448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062B6B-714F-C867-36FF-EF33A9D916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413344F5-4618-8047-B2CA-5723EF5880F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0825293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D64ECDDB-6604-E8E1-2625-C82B723C64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3FBF74CE-A9A9-9147-8230-85AAF98E2F6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20740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D0362820-60D6-863A-CDB8-9F368B22DB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706FE584-77F7-2046-A6E3-9645CDAB552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3022683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F494D53-F426-E32B-A8CD-CFEED1237B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4A5466E8-4627-374D-8EE1-982CE9C2215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0859915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1822D39-5970-4DAA-7629-457C81B44E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FDBA88C4-CF97-F845-9DB5-ACD9F3D845E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7755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079EE7DC-C47D-0F81-5F1F-26311F94EA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>
              <a:extLst>
                <a:ext uri="{FF2B5EF4-FFF2-40B4-BE49-F238E27FC236}">
                  <a16:creationId xmlns:a16="http://schemas.microsoft.com/office/drawing/2014/main" id="{4188B132-80E4-4F92-BDC6-8DC3BF92F54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>
              <a:extLst>
                <a:ext uri="{FF2B5EF4-FFF2-40B4-BE49-F238E27FC236}">
                  <a16:creationId xmlns:a16="http://schemas.microsoft.com/office/drawing/2014/main" id="{5F3F7DCF-F537-CFB1-81A0-887B12B0500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>
                <a:extLst>
                  <a:ext uri="{FF2B5EF4-FFF2-40B4-BE49-F238E27FC236}">
                    <a16:creationId xmlns:a16="http://schemas.microsoft.com/office/drawing/2014/main" id="{4E4594D8-A8F6-1DFA-2C56-C2B9CF59F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ED275421-144E-B43B-0C6F-CF6C48D533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>
            <a:extLst>
              <a:ext uri="{FF2B5EF4-FFF2-40B4-BE49-F238E27FC236}">
                <a16:creationId xmlns:a16="http://schemas.microsoft.com/office/drawing/2014/main" id="{62389290-AA80-8DBE-5430-A812CCCB5759}"/>
              </a:ext>
            </a:extLst>
          </p:cNvPr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/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1058B517-D521-D8B2-087B-51985B451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46143351-0A23-48A4-22AB-882E0230E1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1- </a:t>
            </a:r>
            <a:fld id="{49BC07B3-2D47-B846-9F66-A7E89FFAC2FB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1030" name="Rectangle 21">
            <a:extLst>
              <a:ext uri="{FF2B5EF4-FFF2-40B4-BE49-F238E27FC236}">
                <a16:creationId xmlns:a16="http://schemas.microsoft.com/office/drawing/2014/main" id="{A96FF514-6D11-AA14-9DAC-2ABCE8E31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>
            <a:extLst>
              <a:ext uri="{FF2B5EF4-FFF2-40B4-BE49-F238E27FC236}">
                <a16:creationId xmlns:a16="http://schemas.microsoft.com/office/drawing/2014/main" id="{565205C5-29CB-B31B-1C71-977D33D8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1">
            <a:extLst>
              <a:ext uri="{FF2B5EF4-FFF2-40B4-BE49-F238E27FC236}">
                <a16:creationId xmlns:a16="http://schemas.microsoft.com/office/drawing/2014/main" id="{1A3E299B-CDB4-F8D5-05C1-925E40CF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D1F40C8C-3BD2-3D37-F341-A67211DC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35C4B00-AEA0-3B5F-C28E-7DD88CE0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tuples of values in comparisons </a:t>
            </a:r>
          </a:p>
          <a:p>
            <a:pPr lvl="1"/>
            <a:r>
              <a:rPr lang="en-US" altLang="en-US" dirty="0"/>
              <a:t>Place them within parentheses</a:t>
            </a:r>
          </a:p>
          <a:p>
            <a:r>
              <a:rPr lang="en-US" altLang="en-US" dirty="0"/>
              <a:t>This query will select the </a:t>
            </a:r>
            <a:r>
              <a:rPr lang="en-US" altLang="en-US" dirty="0" err="1"/>
              <a:t>Essns</a:t>
            </a:r>
            <a:r>
              <a:rPr lang="en-US" altLang="en-US" dirty="0"/>
              <a:t> of all employees who work the same (project, hours) combination on some project that employee ‘John Smith’ (whose </a:t>
            </a:r>
            <a:r>
              <a:rPr lang="en-US" altLang="en-US" dirty="0" err="1"/>
              <a:t>Ssn</a:t>
            </a:r>
            <a:r>
              <a:rPr lang="en-US" altLang="en-US" dirty="0"/>
              <a:t> = ‘123456789’) works on.</a:t>
            </a:r>
          </a:p>
          <a:p>
            <a:endParaRPr lang="en-US" altLang="en-US" dirty="0"/>
          </a:p>
        </p:txBody>
      </p:sp>
      <p:sp>
        <p:nvSpPr>
          <p:cNvPr id="19461" name="Slide Number Placeholder 3">
            <a:extLst>
              <a:ext uri="{FF2B5EF4-FFF2-40B4-BE49-F238E27FC236}">
                <a16:creationId xmlns:a16="http://schemas.microsoft.com/office/drawing/2014/main" id="{A940618D-203E-4828-E1EC-314635F07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7- 10</a:t>
            </a:r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4080401B-AF61-D69D-EC6B-47A32DC7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92654"/>
            <a:ext cx="7772400" cy="16938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AE6E60-3486-696F-9E21-669665CB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300538"/>
          </a:xfrm>
        </p:spPr>
        <p:txBody>
          <a:bodyPr/>
          <a:lstStyle/>
          <a:p>
            <a:r>
              <a:rPr lang="en-US" altLang="en-US" dirty="0"/>
              <a:t>Use other comparison operators to compare a single value </a:t>
            </a:r>
            <a:r>
              <a:rPr lang="en-US" altLang="en-US" i="1" dirty="0"/>
              <a:t>v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ANY </a:t>
            </a:r>
            <a:r>
              <a:rPr lang="en-US" altLang="en-US" dirty="0"/>
              <a:t>(or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dirty="0"/>
              <a:t>) operator </a:t>
            </a:r>
          </a:p>
          <a:p>
            <a:pPr lvl="2"/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dirty="0"/>
              <a:t>if the value </a:t>
            </a:r>
            <a:r>
              <a:rPr lang="en-US" altLang="en-US" i="1" dirty="0"/>
              <a:t>v</a:t>
            </a:r>
            <a:r>
              <a:rPr lang="en-US" altLang="en-US" dirty="0"/>
              <a:t> is equal to some value in the set </a:t>
            </a:r>
            <a:r>
              <a:rPr lang="en-US" altLang="en-US" i="1" dirty="0"/>
              <a:t>V</a:t>
            </a:r>
            <a:r>
              <a:rPr lang="en-US" altLang="en-US" dirty="0"/>
              <a:t> and is hence equivalent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dirty="0"/>
              <a:t>Other operators that can be combined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dirty="0"/>
              <a:t> (or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dirty="0"/>
              <a:t>):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marL="800100" lvl="2" indent="0">
              <a:buNone/>
            </a:pPr>
            <a:r>
              <a:rPr lang="en-US" sz="1800" dirty="0"/>
              <a:t>SELECT *</a:t>
            </a:r>
          </a:p>
          <a:p>
            <a:pPr marL="800100" lvl="2" indent="0">
              <a:buNone/>
            </a:pPr>
            <a:r>
              <a:rPr lang="en-US" sz="1800" dirty="0"/>
              <a:t>FROM Orders</a:t>
            </a:r>
          </a:p>
          <a:p>
            <a:pPr marL="800100" lvl="2" indent="0">
              <a:buNone/>
            </a:pPr>
            <a:r>
              <a:rPr lang="en-US" sz="1800" dirty="0"/>
              <a:t>WHERE Amount &gt; ANY ( SELECT Amount</a:t>
            </a:r>
          </a:p>
          <a:p>
            <a:pPr marL="800100" lvl="2" indent="0">
              <a:buNone/>
            </a:pPr>
            <a:r>
              <a:rPr lang="en-US" sz="1800" dirty="0"/>
              <a:t>				FROM Orders</a:t>
            </a:r>
          </a:p>
          <a:p>
            <a:pPr marL="800100" lvl="2" indent="0">
              <a:buNone/>
            </a:pPr>
            <a:r>
              <a:rPr lang="en-US" sz="1800" dirty="0"/>
              <a:t>				WHERE </a:t>
            </a:r>
            <a:r>
              <a:rPr lang="en-US" sz="1800" dirty="0" err="1"/>
              <a:t>CustomerID</a:t>
            </a:r>
            <a:r>
              <a:rPr lang="en-US" sz="1800" dirty="0"/>
              <a:t> = 5);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Title 6">
            <a:extLst>
              <a:ext uri="{FF2B5EF4-FFF2-40B4-BE49-F238E27FC236}">
                <a16:creationId xmlns:a16="http://schemas.microsoft.com/office/drawing/2014/main" id="{4DA3BB00-5F22-6875-D4C8-EF536F73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84E9B35-4D8E-D401-2223-E6D911DAA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0ED9-4287-D734-5AFF-25E401E8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09A1-3CD0-F69C-F5D7-9835C3BA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altLang="en-US" dirty="0">
                <a:cs typeface="Courier New" panose="02070309020205020404" pitchFamily="49" charset="0"/>
              </a:rPr>
              <a:t>value must exceed all values from nested query</a:t>
            </a:r>
          </a:p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62C20-D98B-E064-09C2-772507BE1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12</a:t>
            </a:fld>
            <a:endParaRPr lang="en-CA" altLang="en-US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055B092-32D2-387A-BA55-92548909C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486400" cy="14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7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>
            <a:extLst>
              <a:ext uri="{FF2B5EF4-FFF2-40B4-BE49-F238E27FC236}">
                <a16:creationId xmlns:a16="http://schemas.microsoft.com/office/drawing/2014/main" id="{A0193F81-21BA-3F5B-101C-52102456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F86879A-4F01-FA52-D184-1DCADCD4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Avoid potential errors and ambiguities</a:t>
            </a:r>
          </a:p>
          <a:p>
            <a:pPr lvl="1"/>
            <a:r>
              <a:rPr lang="en-US" altLang="en-US"/>
              <a:t>Create tuple variables (aliases) for all tables referenced in SQL query</a:t>
            </a:r>
          </a:p>
        </p:txBody>
      </p:sp>
      <p:sp>
        <p:nvSpPr>
          <p:cNvPr id="21509" name="Slide Number Placeholder 3">
            <a:extLst>
              <a:ext uri="{FF2B5EF4-FFF2-40B4-BE49-F238E27FC236}">
                <a16:creationId xmlns:a16="http://schemas.microsoft.com/office/drawing/2014/main" id="{434736DA-BACF-9686-BF78-16181AFB3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F9607F5A-DC6D-CA42-92F0-BC9F4AFCDCE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 descr="A close-up of a question&#10;&#10;Description automatically generated">
            <a:extLst>
              <a:ext uri="{FF2B5EF4-FFF2-40B4-BE49-F238E27FC236}">
                <a16:creationId xmlns:a16="http://schemas.microsoft.com/office/drawing/2014/main" id="{C9CE505D-910C-9FDC-76B3-01372338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6" y="3429000"/>
            <a:ext cx="7772400" cy="24213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E5A4307-5641-BE06-31F3-D88511C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A3DDD55-6BDF-3AEC-56D2-D81BC589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Queries that are nested using the = or IN comparison operator </a:t>
            </a:r>
            <a:r>
              <a:rPr lang="en-US" altLang="en-US" dirty="0"/>
              <a:t>can be collapsed into one single block: E.g., Q16 can be written as: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sz="1800" b="1" dirty="0">
                <a:solidFill>
                  <a:srgbClr val="800000"/>
                </a:solidFill>
              </a:rPr>
              <a:t>Q16A:</a:t>
            </a:r>
            <a:r>
              <a:rPr lang="en-US" sz="1800" dirty="0">
                <a:solidFill>
                  <a:srgbClr val="800000"/>
                </a:solidFill>
              </a:rPr>
              <a:t>	</a:t>
            </a:r>
            <a:r>
              <a:rPr lang="en-US" sz="1800" b="1" dirty="0">
                <a:solidFill>
                  <a:srgbClr val="800000"/>
                </a:solidFill>
              </a:rPr>
              <a:t>SELECT</a:t>
            </a:r>
            <a:r>
              <a:rPr lang="en-US" sz="1800" dirty="0">
                <a:solidFill>
                  <a:srgbClr val="800000"/>
                </a:solidFill>
              </a:rPr>
              <a:t>		</a:t>
            </a:r>
            <a:r>
              <a:rPr lang="en-US" sz="1800" dirty="0" err="1">
                <a:solidFill>
                  <a:srgbClr val="800000"/>
                </a:solidFill>
              </a:rPr>
              <a:t>E.Fname</a:t>
            </a:r>
            <a:r>
              <a:rPr lang="en-US" sz="1800" dirty="0">
                <a:solidFill>
                  <a:srgbClr val="800000"/>
                </a:solidFill>
              </a:rPr>
              <a:t>, </a:t>
            </a:r>
            <a:r>
              <a:rPr lang="en-US" sz="1800" dirty="0" err="1">
                <a:solidFill>
                  <a:srgbClr val="800000"/>
                </a:solidFill>
              </a:rPr>
              <a:t>E.Lname</a:t>
            </a:r>
            <a:endParaRPr lang="en-US" sz="1800" dirty="0">
              <a:solidFill>
                <a:srgbClr val="8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		</a:t>
            </a:r>
            <a:r>
              <a:rPr lang="en-US" sz="1800" b="1" dirty="0">
                <a:solidFill>
                  <a:srgbClr val="800000"/>
                </a:solidFill>
              </a:rPr>
              <a:t>FROM</a:t>
            </a:r>
            <a:r>
              <a:rPr lang="en-US" sz="1800" dirty="0">
                <a:solidFill>
                  <a:srgbClr val="800000"/>
                </a:solidFill>
              </a:rPr>
              <a:t>		EMPLOYEE </a:t>
            </a:r>
            <a:r>
              <a:rPr lang="en-US" sz="1800" b="1" dirty="0">
                <a:solidFill>
                  <a:srgbClr val="800000"/>
                </a:solidFill>
              </a:rPr>
              <a:t>AS</a:t>
            </a:r>
            <a:r>
              <a:rPr lang="en-US" sz="1800" dirty="0">
                <a:solidFill>
                  <a:srgbClr val="800000"/>
                </a:solidFill>
              </a:rPr>
              <a:t> E, DEPENDENT </a:t>
            </a:r>
            <a:r>
              <a:rPr lang="en-US" sz="1800" b="1" dirty="0">
                <a:solidFill>
                  <a:srgbClr val="800000"/>
                </a:solidFill>
              </a:rPr>
              <a:t>AS</a:t>
            </a:r>
            <a:r>
              <a:rPr lang="en-US" sz="1800" dirty="0">
                <a:solidFill>
                  <a:srgbClr val="800000"/>
                </a:solidFill>
              </a:rPr>
              <a:t> 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		</a:t>
            </a:r>
            <a:r>
              <a:rPr lang="en-US" sz="1800" b="1" dirty="0">
                <a:solidFill>
                  <a:srgbClr val="800000"/>
                </a:solidFill>
              </a:rPr>
              <a:t>WHERE</a:t>
            </a:r>
            <a:r>
              <a:rPr lang="en-US" sz="1800" dirty="0">
                <a:solidFill>
                  <a:srgbClr val="800000"/>
                </a:solidFill>
              </a:rPr>
              <a:t>		</a:t>
            </a:r>
            <a:r>
              <a:rPr lang="en-US" sz="1800" dirty="0" err="1">
                <a:solidFill>
                  <a:srgbClr val="800000"/>
                </a:solidFill>
              </a:rPr>
              <a:t>E.Ssn</a:t>
            </a:r>
            <a:r>
              <a:rPr lang="en-US" sz="1800" dirty="0">
                <a:solidFill>
                  <a:srgbClr val="800000"/>
                </a:solidFill>
              </a:rPr>
              <a:t>=</a:t>
            </a:r>
            <a:r>
              <a:rPr lang="en-US" sz="1800" dirty="0" err="1">
                <a:solidFill>
                  <a:srgbClr val="800000"/>
                </a:solidFill>
              </a:rPr>
              <a:t>D.Essn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b="1" dirty="0">
                <a:solidFill>
                  <a:srgbClr val="800000"/>
                </a:solidFill>
              </a:rPr>
              <a:t>AND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dirty="0" err="1">
                <a:solidFill>
                  <a:srgbClr val="800000"/>
                </a:solidFill>
              </a:rPr>
              <a:t>E.Sex</a:t>
            </a:r>
            <a:r>
              <a:rPr lang="en-US" sz="1800" dirty="0">
                <a:solidFill>
                  <a:srgbClr val="800000"/>
                </a:solidFill>
              </a:rPr>
              <a:t>=</a:t>
            </a:r>
            <a:r>
              <a:rPr lang="en-US" sz="1800" dirty="0" err="1">
                <a:solidFill>
                  <a:srgbClr val="800000"/>
                </a:solidFill>
              </a:rPr>
              <a:t>D.Sex</a:t>
            </a:r>
            <a:endParaRPr lang="en-US" sz="1800" dirty="0">
              <a:solidFill>
                <a:srgbClr val="800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800000"/>
                </a:solidFill>
              </a:rPr>
              <a:t>						</a:t>
            </a:r>
            <a:r>
              <a:rPr lang="en-US" sz="1800" b="1" dirty="0">
                <a:solidFill>
                  <a:srgbClr val="800000"/>
                </a:solidFill>
              </a:rPr>
              <a:t>	AND</a:t>
            </a:r>
            <a:r>
              <a:rPr lang="en-US" sz="1800" dirty="0">
                <a:solidFill>
                  <a:srgbClr val="800000"/>
                </a:solidFill>
              </a:rPr>
              <a:t> 					</a:t>
            </a:r>
            <a:r>
              <a:rPr lang="en-US" sz="1800" dirty="0" err="1">
                <a:solidFill>
                  <a:srgbClr val="800000"/>
                </a:solidFill>
              </a:rPr>
              <a:t>E.Fname</a:t>
            </a:r>
            <a:r>
              <a:rPr lang="en-US" sz="1800" dirty="0">
                <a:solidFill>
                  <a:srgbClr val="800000"/>
                </a:solidFill>
              </a:rPr>
              <a:t>=</a:t>
            </a:r>
            <a:r>
              <a:rPr lang="en-US" sz="1800" dirty="0" err="1">
                <a:solidFill>
                  <a:srgbClr val="800000"/>
                </a:solidFill>
              </a:rPr>
              <a:t>D.Dependent_name</a:t>
            </a:r>
            <a:r>
              <a:rPr lang="en-US" sz="1800" dirty="0">
                <a:solidFill>
                  <a:srgbClr val="800000"/>
                </a:solidFill>
              </a:rPr>
              <a:t>;</a:t>
            </a:r>
          </a:p>
          <a:p>
            <a:pPr>
              <a:defRPr/>
            </a:pPr>
            <a:r>
              <a:rPr lang="en-US" altLang="en-US" b="1" dirty="0"/>
              <a:t>Correlated</a:t>
            </a:r>
            <a:r>
              <a:rPr lang="en-US" altLang="en-US" dirty="0"/>
              <a:t> nested query </a:t>
            </a:r>
          </a:p>
          <a:p>
            <a:pPr lvl="1">
              <a:defRPr/>
            </a:pPr>
            <a:r>
              <a:rPr lang="en-US" altLang="en-US" dirty="0"/>
              <a:t>Evaluated once for each tuple in the outer query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b="1" dirty="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4BD8502-38A7-794B-6412-14F8B80E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DA986C7-3A90-3B50-8753-5C3265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and UNIQUE Functions in SQL for correlating queries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710B75B-EC72-EC69-89C4-148864A2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/>
              <a:t> function </a:t>
            </a:r>
          </a:p>
          <a:p>
            <a:pPr lvl="1"/>
            <a:r>
              <a:rPr lang="en-US" altLang="en-US"/>
              <a:t>Check whether the result of a correlated nested query is empty or not. They are Boolean functions that return a TRUE or FALSE result.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EXISTS </a:t>
            </a:r>
          </a:p>
          <a:p>
            <a:pPr lvl="1"/>
            <a:r>
              <a:rPr lang="en-US" altLang="en-US"/>
              <a:t>Typically used in conjunction with a correlated nested query</a:t>
            </a:r>
          </a:p>
          <a:p>
            <a:r>
              <a:rPr lang="en-US" altLang="en-US"/>
              <a:t>SQL function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UNIQUE(Q)</a:t>
            </a:r>
          </a:p>
          <a:p>
            <a:pPr lvl="1"/>
            <a:r>
              <a:rPr lang="en-US" altLang="en-US"/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there are no duplicate tuples in the result of query Q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455AB7A-421D-20DD-0389-C0F21532F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173-C2BE-6004-6AD0-F1BF184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EXISTS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C8BA3-CF5A-AFA1-A475-943E5CC0C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16</a:t>
            </a:fld>
            <a:endParaRPr lang="en-CA" altLang="en-US"/>
          </a:p>
        </p:txBody>
      </p:sp>
      <p:pic>
        <p:nvPicPr>
          <p:cNvPr id="8" name="Picture 7" descr="A close-up of a question&#10;&#10;Description automatically generated">
            <a:extLst>
              <a:ext uri="{FF2B5EF4-FFF2-40B4-BE49-F238E27FC236}">
                <a16:creationId xmlns:a16="http://schemas.microsoft.com/office/drawing/2014/main" id="{03FFA234-19BD-3671-7116-F8A7E69BF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507929"/>
            <a:ext cx="7772400" cy="2394341"/>
          </a:xfrm>
          <a:prstGeom prst="rect">
            <a:avLst/>
          </a:prstGeom>
        </p:spPr>
      </p:pic>
      <p:pic>
        <p:nvPicPr>
          <p:cNvPr id="11" name="Content Placeholder 10" descr="A close up of a text&#10;&#10;Description automatically generated">
            <a:extLst>
              <a:ext uri="{FF2B5EF4-FFF2-40B4-BE49-F238E27FC236}">
                <a16:creationId xmlns:a16="http://schemas.microsoft.com/office/drawing/2014/main" id="{86774872-7B9E-7018-108D-CE294C4E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1" y="4426232"/>
            <a:ext cx="8294687" cy="1847678"/>
          </a:xfrm>
        </p:spPr>
      </p:pic>
    </p:spTree>
    <p:extLst>
      <p:ext uri="{BB962C8B-B14F-4D97-AF65-F5344CB8AC3E}">
        <p14:creationId xmlns:p14="http://schemas.microsoft.com/office/powerpoint/2010/main" val="4872346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40F7-1C48-D7B1-F6FF-6D6A5E50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EXISTS</a:t>
            </a:r>
            <a:endParaRPr lang="en-TR" dirty="0"/>
          </a:p>
        </p:txBody>
      </p:sp>
      <p:pic>
        <p:nvPicPr>
          <p:cNvPr id="6" name="Content Placeholder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F945C8A-9AC6-A243-2C1C-B6D9A5CCF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3" y="2757201"/>
            <a:ext cx="8294687" cy="2257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9575-DA8F-D3FE-D8A3-7571D2018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639122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23A2B8F-0D1D-34F8-4EC6-740E5106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EXISTS</a:t>
            </a:r>
          </a:p>
        </p:txBody>
      </p:sp>
      <p:pic>
        <p:nvPicPr>
          <p:cNvPr id="3" name="Content Placeholder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052FF70-6C61-90AD-07CE-BF6399D30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8228013" cy="3496354"/>
          </a:xfrm>
        </p:spPr>
      </p:pic>
      <p:sp>
        <p:nvSpPr>
          <p:cNvPr id="24581" name="Slide Number Placeholder 3">
            <a:extLst>
              <a:ext uri="{FF2B5EF4-FFF2-40B4-BE49-F238E27FC236}">
                <a16:creationId xmlns:a16="http://schemas.microsoft.com/office/drawing/2014/main" id="{8684F2F3-18AE-DEC1-7F50-E9DF2EF8D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12F1A39-3815-454A-1400-256F2654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NOT EXISTS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FF91900-D977-C0DA-DDB7-0EC97514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To achieve the “for all” (universal quantifier- see Ch.8) effect, we use double negation this way in SQL: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Query: List first and last name of employees who work on </a:t>
            </a:r>
            <a:r>
              <a:rPr lang="en-US" altLang="en-US" sz="2400" u="sng"/>
              <a:t>ALL projects controlled by Dno=5.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50B1EDFD-F79E-1036-764E-77124E45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3309938"/>
            <a:ext cx="6934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SELECT Fname, Lname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NOT EXISTS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( (SELECT  Pnumber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FROM PROJECT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WHERE Dno=5)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</a:t>
            </a: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EXCEPT </a:t>
            </a: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(SELECT   Pno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FROM WORKS_ON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WHERE Ssn= ESsn)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The above is equivalent to double negation: List names of those employees for whom there does NOT exist a project managed by department no. 5 that they do NOT work on.</a:t>
            </a:r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19F6CCB1-6AC8-5309-E083-3D257978F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7- 16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753847C-C4DD-A381-1868-6118990B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5F94C-FCE4-D457-5E44-444099A1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3200" b="1" dirty="0">
                <a:ea typeface="+mn-ea"/>
              </a:rPr>
              <a:t>CHAPTER 7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sz="3200" b="1" dirty="0">
              <a:ea typeface="+mn-ea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3600" b="1" dirty="0">
                <a:ea typeface="+mn-ea"/>
              </a:rPr>
              <a:t>More SQL: Complex Queries, Triggers, Views, and Schema Modification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B35F01B-8A53-8789-0713-B758450E7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0BFFC05E-1D10-FB42-9CCE-1AF37BB43F2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46644E2-08A3-6FDB-3327-F31E481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 Sets and Renaming of Attributes in SQL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29AB15F-60BA-BC2E-1F96-2508297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Can use explicit set of values in WHERE clause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Q17: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	DISTINCT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WORKS_ON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(1, 2, 3);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altLang="en-US" dirty="0"/>
              <a:t>Use qualifier AS followed by desired new name</a:t>
            </a:r>
          </a:p>
          <a:p>
            <a:pPr lvl="1">
              <a:defRPr/>
            </a:pPr>
            <a:r>
              <a:rPr lang="en-US" altLang="en-US" dirty="0"/>
              <a:t>Rename any attribute that appears in the result of a query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0CE153BA-A284-5300-1E87-98B5C670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5045075"/>
            <a:ext cx="7431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5D9BD9D0-EFE7-EB73-AB56-AC6641449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A450537-900D-3219-5BF7-F6403913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Joined Tables in the FROM Clause of SQL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2092195-478D-7B64-A791-33BD2E2E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Joined table</a:t>
            </a:r>
          </a:p>
          <a:p>
            <a:pPr lvl="1"/>
            <a:r>
              <a:rPr lang="en-US" altLang="en-US"/>
              <a:t>Permits users to specify a table resulting from a join operation in the FROM clause of a query</a:t>
            </a:r>
          </a:p>
          <a:p>
            <a:r>
              <a:rPr lang="en-US" altLang="en-US"/>
              <a:t>The FROM clause in Q1A </a:t>
            </a:r>
          </a:p>
          <a:p>
            <a:pPr lvl="1"/>
            <a:r>
              <a:rPr lang="en-US" altLang="en-US"/>
              <a:t>Contains a single joined table. JOIN may also be called INNER JOIN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FE17D4FA-D2AB-653C-7B91-91EB03F0C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48200"/>
            <a:ext cx="808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2D6C724C-5223-3A20-DC78-6D349B47C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7- 19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7B5F538A-9A14-4F0D-27EA-C06B5EDE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Types of JOINed Tables  in SQL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B7F1CC3-5455-4023-3506-2386563E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616075"/>
            <a:ext cx="8294687" cy="4572000"/>
          </a:xfrm>
        </p:spPr>
        <p:txBody>
          <a:bodyPr/>
          <a:lstStyle/>
          <a:p>
            <a:r>
              <a:rPr lang="en-US" altLang="en-US"/>
              <a:t>Specify different types of join</a:t>
            </a:r>
          </a:p>
          <a:p>
            <a:pPr lvl="1"/>
            <a:r>
              <a:rPr lang="en-US" altLang="en-US"/>
              <a:t>NATURAL JOIN </a:t>
            </a:r>
          </a:p>
          <a:p>
            <a:pPr lvl="1"/>
            <a:r>
              <a:rPr lang="en-US" altLang="en-US"/>
              <a:t>Various types of OUTER JOIN (LEFT, RIGHT, FULL )</a:t>
            </a:r>
          </a:p>
          <a:p>
            <a:r>
              <a:rPr lang="en-US" altLang="en-US"/>
              <a:t>NATURAL JOIN on two relations R and S</a:t>
            </a:r>
          </a:p>
          <a:p>
            <a:pPr lvl="1"/>
            <a:r>
              <a:rPr lang="en-US" altLang="en-US"/>
              <a:t>No join condition specified</a:t>
            </a:r>
          </a:p>
          <a:p>
            <a:pPr lvl="1"/>
            <a:r>
              <a:rPr lang="en-US" altLang="en-US"/>
              <a:t>Is equivalent to an implicit EQUIJOIN condition for each pair of attributes with same name from R and S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8C59F97-B685-A22E-EBE3-B1D70F833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7- 20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BD30D1-6827-58DF-56CB-EF9B1F6B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B5FA-1EE3-381A-D44E-D3249FFA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800000"/>
                </a:solidFill>
              </a:rPr>
              <a:t>Rename attributes of one relation so it can be joined with another using NATURAL JOIN: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/>
              <a:t>Q1B:        SELECT</a:t>
            </a:r>
            <a:r>
              <a:rPr lang="en-US" sz="2000" dirty="0"/>
              <a:t>        </a:t>
            </a:r>
            <a:r>
              <a:rPr lang="en-US" sz="2000" dirty="0" err="1"/>
              <a:t>Fname</a:t>
            </a:r>
            <a:r>
              <a:rPr lang="en-US" sz="2000" dirty="0"/>
              <a:t>, </a:t>
            </a:r>
            <a:r>
              <a:rPr lang="en-US" sz="2000" dirty="0" err="1"/>
              <a:t>Lname</a:t>
            </a:r>
            <a:r>
              <a:rPr lang="en-US" sz="2000" dirty="0"/>
              <a:t>, Address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000" b="1" dirty="0"/>
              <a:t>FROM</a:t>
            </a:r>
            <a:r>
              <a:rPr lang="en-US" sz="2000" dirty="0"/>
              <a:t>	(EMPLOYEE </a:t>
            </a:r>
            <a:r>
              <a:rPr lang="en-US" sz="2000" b="1" dirty="0"/>
              <a:t>NATURAL JOIN</a:t>
            </a:r>
            <a:endParaRPr lang="en-US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		(DEPARTMENT </a:t>
            </a:r>
            <a:r>
              <a:rPr lang="en-US" sz="2000" b="1" dirty="0"/>
              <a:t>AS</a:t>
            </a:r>
            <a:r>
              <a:rPr lang="en-US" sz="2000" dirty="0"/>
              <a:t> DEPT (</a:t>
            </a:r>
            <a:r>
              <a:rPr lang="en-US" sz="2000" dirty="0" err="1"/>
              <a:t>Dname</a:t>
            </a:r>
            <a:r>
              <a:rPr lang="en-US" sz="2000" dirty="0"/>
              <a:t>, </a:t>
            </a:r>
            <a:r>
              <a:rPr lang="en-US" sz="2000" dirty="0" err="1"/>
              <a:t>Dno</a:t>
            </a:r>
            <a:r>
              <a:rPr lang="en-US" sz="2000" dirty="0"/>
              <a:t>, </a:t>
            </a:r>
            <a:r>
              <a:rPr lang="en-US" sz="2000" dirty="0" err="1"/>
              <a:t>Mssn</a:t>
            </a:r>
            <a:r>
              <a:rPr lang="en-US" sz="2000" dirty="0"/>
              <a:t>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                                        </a:t>
            </a:r>
            <a:r>
              <a:rPr lang="en-US" sz="2000" dirty="0" err="1"/>
              <a:t>Msdate</a:t>
            </a:r>
            <a:r>
              <a:rPr lang="en-US" sz="2000" dirty="0"/>
              <a:t>)))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000" b="1" dirty="0"/>
              <a:t>WHERE</a:t>
            </a:r>
            <a:r>
              <a:rPr lang="en-US" sz="2000" dirty="0"/>
              <a:t>	 </a:t>
            </a:r>
            <a:r>
              <a:rPr lang="en-US" sz="2000" dirty="0" err="1"/>
              <a:t>Dname</a:t>
            </a:r>
            <a:r>
              <a:rPr lang="en-US" sz="2000" dirty="0"/>
              <a:t>=‘Research’;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800000"/>
                </a:solidFill>
              </a:rPr>
              <a:t>The above works with </a:t>
            </a:r>
            <a:r>
              <a:rPr lang="en-US" sz="2400" dirty="0" err="1">
                <a:solidFill>
                  <a:srgbClr val="800000"/>
                </a:solidFill>
              </a:rPr>
              <a:t>EMPLOYEE.Dno</a:t>
            </a:r>
            <a:r>
              <a:rPr lang="en-US" sz="2400" dirty="0">
                <a:solidFill>
                  <a:srgbClr val="800000"/>
                </a:solidFill>
              </a:rPr>
              <a:t> = </a:t>
            </a:r>
            <a:r>
              <a:rPr lang="en-US" sz="2400" dirty="0" err="1">
                <a:solidFill>
                  <a:srgbClr val="800000"/>
                </a:solidFill>
              </a:rPr>
              <a:t>DEPT.Dno</a:t>
            </a:r>
            <a:r>
              <a:rPr lang="en-US" sz="2400" dirty="0">
                <a:solidFill>
                  <a:srgbClr val="800000"/>
                </a:solidFill>
              </a:rPr>
              <a:t> as an implicit join condition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59B0E96-7E74-0502-43FD-C156B8D38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DF57BD65-55E7-0142-866A-C5930B8E020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>
            <a:extLst>
              <a:ext uri="{FF2B5EF4-FFF2-40B4-BE49-F238E27FC236}">
                <a16:creationId xmlns:a16="http://schemas.microsoft.com/office/drawing/2014/main" id="{43782B4B-53D6-3193-DD47-5132F169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and OUTER Joins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2C38CF2-C9B1-29C1-8F01-8A11AC96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/>
              <a:t>INNER JOIN  </a:t>
            </a:r>
            <a:r>
              <a:rPr lang="en-US" altLang="en-US" sz="2200" b="1"/>
              <a:t>(versus </a:t>
            </a:r>
            <a:r>
              <a:rPr lang="en-US" altLang="en-US" sz="2200"/>
              <a:t>OUTER JOIN</a:t>
            </a:r>
            <a:r>
              <a:rPr lang="en-US" altLang="en-US" sz="2200" b="1"/>
              <a:t>)</a:t>
            </a:r>
          </a:p>
          <a:p>
            <a:pPr lvl="1"/>
            <a:r>
              <a:rPr lang="en-US" altLang="en-US" sz="2200"/>
              <a:t>Default type of join in a joined table</a:t>
            </a:r>
          </a:p>
          <a:p>
            <a:pPr lvl="1"/>
            <a:r>
              <a:rPr lang="en-US" altLang="en-US" sz="2200"/>
              <a:t>Tuple is included in the result only if a matching tuple exists in the other relation</a:t>
            </a:r>
          </a:p>
          <a:p>
            <a:r>
              <a:rPr lang="en-US" altLang="en-US" sz="2200"/>
              <a:t>LEFT OUTER JOIN 	</a:t>
            </a:r>
          </a:p>
          <a:p>
            <a:pPr lvl="1"/>
            <a:r>
              <a:rPr lang="en-US" altLang="en-US" sz="2200"/>
              <a:t>Every tuple in left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right table</a:t>
            </a:r>
          </a:p>
          <a:p>
            <a:r>
              <a:rPr lang="en-US" altLang="en-US" sz="2200"/>
              <a:t>RIGHT OUTER JOIN</a:t>
            </a:r>
          </a:p>
          <a:p>
            <a:pPr lvl="1"/>
            <a:r>
              <a:rPr lang="en-US" altLang="en-US" sz="2200"/>
              <a:t>Every tuple in right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left table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7B1B0E5-8E35-8245-B44E-CF265A206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7- 22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4158F36-CC3E-9D7E-E073-9A01778A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LEFT OUTER JOIN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4BA2204-DC08-197B-C0B3-335916A3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Get all employees even if he/she does not have a supervisor</a:t>
            </a:r>
          </a:p>
        </p:txBody>
      </p:sp>
      <p:sp>
        <p:nvSpPr>
          <p:cNvPr id="32772" name="TextBox 3">
            <a:extLst>
              <a:ext uri="{FF2B5EF4-FFF2-40B4-BE49-F238E27FC236}">
                <a16:creationId xmlns:a16="http://schemas.microsoft.com/office/drawing/2014/main" id="{2003F75C-22CC-F2A5-7BFD-78333E18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11437"/>
            <a:ext cx="7086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Employee_Name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FROM Employee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LEFT OUTER JOIN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EMPLOYEE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ON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cs typeface="Arial" panose="020B0604020202020204" pitchFamily="34" charset="0"/>
              </a:rPr>
              <a:t>ALTERNATE SYNTAX: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FROM  EMPLOYEE E, EMPLOYEE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+ =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17A2AF77-2FC7-82B9-3450-EBC0831A1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3277683D-7CE4-114E-9C76-B89FD83A4DB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>
            <a:extLst>
              <a:ext uri="{FF2B5EF4-FFF2-40B4-BE49-F238E27FC236}">
                <a16:creationId xmlns:a16="http://schemas.microsoft.com/office/drawing/2014/main" id="{82367237-4B17-ABF6-24F2-F88D895F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Multiway JOIN in the FROM clause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15AB2D2-666E-50F1-90C0-F19E364D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FULL OUTER JOIN – combines result if LEFT and RIGHT OUTER JOIN</a:t>
            </a:r>
          </a:p>
          <a:p>
            <a:pPr>
              <a:defRPr/>
            </a:pPr>
            <a:r>
              <a:rPr lang="en-US" altLang="en-US" dirty="0"/>
              <a:t>Can nest JOIN specifications for a multiway join: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Q2A: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Dnum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Lname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Address,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Bdate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((PROJECT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DEPARTMENT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			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Dnum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EMPLOYEE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		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Mgr_ssn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Plocation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=‘Stafford’;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162A78D5-F16C-622F-146F-97F67E980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7FB43AB8-4467-CE49-8114-F2C59CB6761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CFDC6F6-80CB-5ECF-D739-C930A8D0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in SQL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0DC7071-BD46-2EF4-F499-A7529330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summarize information from multiple tuples into a single-tuple summary</a:t>
            </a:r>
          </a:p>
          <a:p>
            <a:r>
              <a:rPr lang="en-US" altLang="en-US"/>
              <a:t>Built-in aggregate functions 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/>
              <a:t>,</a:t>
            </a:r>
            <a:r>
              <a:rPr lang="en-US" altLang="en-US"/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/>
              <a:t>,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r>
              <a:rPr lang="en-US" altLang="en-US" b="1"/>
              <a:t>Grouping </a:t>
            </a:r>
          </a:p>
          <a:p>
            <a:pPr lvl="1"/>
            <a:r>
              <a:rPr lang="en-US" altLang="en-US"/>
              <a:t>Create subgroups of tuples before summarizing</a:t>
            </a:r>
          </a:p>
          <a:p>
            <a:r>
              <a:rPr lang="en-US" altLang="en-US"/>
              <a:t>To select entire groups,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/>
              <a:t> clause is used</a:t>
            </a:r>
          </a:p>
          <a:p>
            <a:r>
              <a:rPr lang="en-US" altLang="en-US"/>
              <a:t>Aggregate functions can be used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/>
              <a:t> clause or in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/>
              <a:t> clause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CD60474-EA42-BB99-B2D7-4B15713A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5FF7D31E-1F8E-6E46-9A37-E10457C63FC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0CE3F4A-E07F-C5A6-34EB-85AC5ED5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Renaming Results of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A942-6F61-611C-7D63-1F88ED86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Following query returns a single row of computed values from EMPLOYEE table: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Q19: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	             (Salary)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EMPLOYEE;</a:t>
            </a:r>
          </a:p>
          <a:p>
            <a:pPr>
              <a:defRPr/>
            </a:pPr>
            <a:r>
              <a:rPr lang="en-US" sz="2400" dirty="0"/>
              <a:t>The result can be presented with new names: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Q19A: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Total_Sal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	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Highest_Sal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Lowest_Sal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			(Salary)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Average_Sal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EMPLOYEE;</a:t>
            </a:r>
          </a:p>
          <a:p>
            <a:pPr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56BE488-7B44-9BCC-E5B8-D16C4261D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8944A783-248E-9B4A-AD23-7910029E87E2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8AD5D4B-02A1-D169-A44F-9A97FE6D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in SQL (cont’d.)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AE4285D-8DDE-583F-8F07-BC43C460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NULL values are discarded when aggregate functions are applied to a particular column</a:t>
            </a:r>
          </a:p>
          <a:p>
            <a:endParaRPr lang="en-US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6267E5BB-A958-4217-6AA8-F61EDAD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324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Slide Number Placeholder 3">
            <a:extLst>
              <a:ext uri="{FF2B5EF4-FFF2-40B4-BE49-F238E27FC236}">
                <a16:creationId xmlns:a16="http://schemas.microsoft.com/office/drawing/2014/main" id="{FEA93865-8408-89A3-31F6-4E6B7B1C9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B114209D-A5A1-B642-A803-827D882AD2E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ABE4A288-F332-148D-CF0B-5433AA675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7 Outline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375036E-A1EE-2B53-7CBE-A5DD2C2E8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More Complex SQL Retrieval Queries</a:t>
            </a:r>
          </a:p>
          <a:p>
            <a:r>
              <a:rPr lang="en-US" altLang="en-US"/>
              <a:t>Specifying Semantic Constraints as Assertions and Actions as Triggers</a:t>
            </a:r>
          </a:p>
          <a:p>
            <a:r>
              <a:rPr lang="en-US" altLang="en-US"/>
              <a:t>Views (Virtual Tables) in SQL</a:t>
            </a:r>
          </a:p>
          <a:p>
            <a:r>
              <a:rPr lang="en-US" altLang="en-US"/>
              <a:t>Schema Modification in SQL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5D2C233-3145-4D9D-CA5D-DBF31DBF20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7- 3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A34-83EF-245D-BBD8-715C284E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in SQL (cont’d.)</a:t>
            </a:r>
            <a:endParaRPr lang="en-TR" dirty="0"/>
          </a:p>
        </p:txBody>
      </p:sp>
      <p:pic>
        <p:nvPicPr>
          <p:cNvPr id="6" name="Content Placeholder 5" descr="A close-up of a sign&#10;&#10;Description automatically generated">
            <a:extLst>
              <a:ext uri="{FF2B5EF4-FFF2-40B4-BE49-F238E27FC236}">
                <a16:creationId xmlns:a16="http://schemas.microsoft.com/office/drawing/2014/main" id="{679DB0D4-99AC-E9D2-EAFB-0A2C5F1CE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6" y="2895600"/>
            <a:ext cx="7835900" cy="2044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2E299-C129-78B3-716C-32080593E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30</a:t>
            </a:fld>
            <a:endParaRPr lang="en-CA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6E342-9CD7-4407-2800-9934CD8B5E86}"/>
              </a:ext>
            </a:extLst>
          </p:cNvPr>
          <p:cNvSpPr txBox="1"/>
          <p:nvPr/>
        </p:nvSpPr>
        <p:spPr>
          <a:xfrm>
            <a:off x="272256" y="161272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Retrieve the names of all employees who have two or more</a:t>
            </a:r>
          </a:p>
          <a:p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dependents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412547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020AA5E-27CE-421F-BFDE-D174499D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Grouping: The GROUP BY Clause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252DAB2E-0C52-3230-89A2-FC3EAF6C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Partition</a:t>
            </a:r>
            <a:r>
              <a:rPr lang="en-US" altLang="en-US"/>
              <a:t> relation into subsets of tuples</a:t>
            </a:r>
          </a:p>
          <a:p>
            <a:pPr lvl="1"/>
            <a:r>
              <a:rPr lang="en-US" altLang="en-US"/>
              <a:t>Based on </a:t>
            </a:r>
            <a:r>
              <a:rPr lang="en-US" altLang="en-US" b="1"/>
              <a:t>grouping attribute(s)</a:t>
            </a:r>
          </a:p>
          <a:p>
            <a:pPr lvl="1"/>
            <a:r>
              <a:rPr lang="en-US" altLang="en-US"/>
              <a:t>Apply function to each such group independently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/>
              <a:t>clause </a:t>
            </a:r>
          </a:p>
          <a:p>
            <a:pPr lvl="1"/>
            <a:r>
              <a:rPr lang="en-US" altLang="en-US"/>
              <a:t>Specifies grouping attributes</a:t>
            </a:r>
          </a:p>
          <a:p>
            <a:r>
              <a:rPr lang="en-US" altLang="en-US"/>
              <a:t>COUNT (*) counts the number of rows in the group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41EB93D1-9D3E-D946-D899-146E93B4B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D177DA42-ABBE-3D4A-8164-A6D950BACC73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381D69A-B55D-1D00-94BA-96E8C6D3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C992-356B-FC25-A508-06C62FE3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The grouping attribute must appear in the SELECT clause: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Q24: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(Salary)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EMPLOYEE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defRPr/>
            </a:pPr>
            <a:r>
              <a:rPr lang="en-US" sz="2000" dirty="0"/>
              <a:t>If the grouping attribute has </a:t>
            </a:r>
            <a:r>
              <a:rPr lang="en-US" sz="2000" dirty="0">
                <a:highlight>
                  <a:srgbClr val="FFFF00"/>
                </a:highlight>
              </a:rPr>
              <a:t>NULL</a:t>
            </a:r>
            <a:r>
              <a:rPr lang="en-US" sz="2000" dirty="0"/>
              <a:t> as a possible value, then a </a:t>
            </a:r>
            <a:r>
              <a:rPr lang="en-US" sz="2000" dirty="0">
                <a:highlight>
                  <a:srgbClr val="FFFF00"/>
                </a:highlight>
              </a:rPr>
              <a:t>separate group </a:t>
            </a:r>
            <a:r>
              <a:rPr lang="en-US" sz="2000" dirty="0"/>
              <a:t>is created for the null value (e.g., null </a:t>
            </a:r>
            <a:r>
              <a:rPr lang="en-US" sz="2000" dirty="0" err="1"/>
              <a:t>Dno</a:t>
            </a:r>
            <a:r>
              <a:rPr lang="en-US" sz="2000" dirty="0"/>
              <a:t> in the above query)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FE77CC1-8720-D2C3-820F-5AFB9F342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1838744E-8AB8-A740-87E6-161688C52AD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4" name="Picture 3" descr="A table of numbers and a number&#10;&#10;Description automatically generated">
            <a:extLst>
              <a:ext uri="{FF2B5EF4-FFF2-40B4-BE49-F238E27FC236}">
                <a16:creationId xmlns:a16="http://schemas.microsoft.com/office/drawing/2014/main" id="{D2EB5C22-D893-F03D-BE9D-06C04719D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91554"/>
            <a:ext cx="7772400" cy="25293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D9C7-62EF-7D16-8669-C28E7A28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GROUP BY</a:t>
            </a:r>
            <a:endParaRPr lang="en-TR" dirty="0"/>
          </a:p>
        </p:txBody>
      </p:sp>
      <p:pic>
        <p:nvPicPr>
          <p:cNvPr id="6" name="Content Placeholder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4B9D3D4-7A63-9128-ECE8-6E9BD8F77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5" y="4114800"/>
            <a:ext cx="8294687" cy="19377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3A39A-CD90-F834-9920-9449288CC7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33</a:t>
            </a:fld>
            <a:endParaRPr lang="en-CA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ED891-7CE8-76C2-4B5E-2ED8AC1507EF}"/>
              </a:ext>
            </a:extLst>
          </p:cNvPr>
          <p:cNvSpPr txBox="1"/>
          <p:nvPr/>
        </p:nvSpPr>
        <p:spPr>
          <a:xfrm>
            <a:off x="239713" y="1600200"/>
            <a:ext cx="8294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Q25 shows how we can use a join condition in conjunction with GROUP BY. In this case, the grouping and functions are applied </a:t>
            </a:r>
            <a:r>
              <a:rPr lang="en-US" dirty="0">
                <a:solidFill>
                  <a:srgbClr val="181617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after the joining of the two relations </a:t>
            </a:r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in the WHERE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unique combination of </a:t>
            </a:r>
            <a:r>
              <a:rPr lang="en-US" dirty="0" err="1"/>
              <a:t>Pnumber</a:t>
            </a:r>
            <a:r>
              <a:rPr lang="en-US" dirty="0"/>
              <a:t> and </a:t>
            </a:r>
            <a:r>
              <a:rPr lang="en-US" dirty="0" err="1"/>
              <a:t>Pname</a:t>
            </a:r>
            <a:r>
              <a:rPr lang="en-US" dirty="0"/>
              <a:t> will form a separate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181617"/>
              </a:solidFill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777003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>
            <a:extLst>
              <a:ext uri="{FF2B5EF4-FFF2-40B4-BE49-F238E27FC236}">
                <a16:creationId xmlns:a16="http://schemas.microsoft.com/office/drawing/2014/main" id="{5032AB9A-B9E7-0558-8EAA-F130596F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Grouping: The GROUP BY and HAVING Clauses (cont’d.)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E213FFA-C436-0732-5CA4-3FBFCE5C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b="1" dirty="0"/>
              <a:t> </a:t>
            </a:r>
            <a:r>
              <a:rPr lang="en-US" altLang="en-US" dirty="0"/>
              <a:t>clause</a:t>
            </a:r>
          </a:p>
          <a:p>
            <a:pPr lvl="1">
              <a:defRPr/>
            </a:pPr>
            <a:r>
              <a:rPr lang="en-US" altLang="en-US" dirty="0"/>
              <a:t>Provides a condition to select or reject an entire group:</a:t>
            </a:r>
          </a:p>
          <a:p>
            <a:pPr>
              <a:defRPr/>
            </a:pPr>
            <a:r>
              <a:rPr lang="en-US" sz="2000" b="1" dirty="0"/>
              <a:t>Query 26.</a:t>
            </a:r>
            <a:r>
              <a:rPr lang="en-US" sz="2000" dirty="0"/>
              <a:t> For each project </a:t>
            </a:r>
            <a:r>
              <a:rPr lang="en-US" sz="2000" i="1" dirty="0"/>
              <a:t>on which more than two employees work,</a:t>
            </a:r>
            <a:r>
              <a:rPr lang="en-US" sz="2000" dirty="0"/>
              <a:t> retrieve the project number, the project name, and the number of employees who work on the project.</a:t>
            </a:r>
          </a:p>
          <a:p>
            <a:pPr>
              <a:defRPr/>
            </a:pPr>
            <a:endParaRPr lang="en-US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Q26: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PROJECT, WORKS_ON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Pname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 &gt; 2;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695BCB97-2062-A0F7-DD43-7199B8E85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7- 31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table&#10;&#10;Description automatically generated">
            <a:extLst>
              <a:ext uri="{FF2B5EF4-FFF2-40B4-BE49-F238E27FC236}">
                <a16:creationId xmlns:a16="http://schemas.microsoft.com/office/drawing/2014/main" id="{26078A8D-7005-BE43-C814-2C48A8D54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6324600" cy="6827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34282-1649-DD5A-99A1-24CA12447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762965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05156DA-D915-2EAC-4C52-58166F22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the WHERE and the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7540-D999-EDAC-5CB5-118960E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Consider the query: we want to count the </a:t>
            </a:r>
            <a:r>
              <a:rPr lang="en-US" sz="2400" i="1" dirty="0"/>
              <a:t>total</a:t>
            </a:r>
            <a:r>
              <a:rPr lang="en-US" sz="2400" dirty="0"/>
              <a:t> number of employees whose salaries exceed $40,000 in each department, but only for departments where more than five employees work. </a:t>
            </a:r>
          </a:p>
          <a:p>
            <a:pPr>
              <a:defRPr/>
            </a:pPr>
            <a:r>
              <a:rPr lang="en-US" sz="2400" dirty="0">
                <a:solidFill>
                  <a:srgbClr val="800000"/>
                </a:solidFill>
              </a:rPr>
              <a:t>INCORRECT QUERY:</a:t>
            </a:r>
            <a:endParaRPr lang="en-US" sz="2400" dirty="0"/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EMPLOYEE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Salary&gt;40000</a:t>
            </a: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2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(*) &gt; 5;</a:t>
            </a:r>
          </a:p>
          <a:p>
            <a:r>
              <a:rPr lang="en-US" sz="2400" dirty="0"/>
              <a:t>This is incorrect because it will select only departments that have more than five employees who each earn more than $40,000. </a:t>
            </a:r>
            <a:r>
              <a:rPr lang="en-US" sz="2000" dirty="0">
                <a:highlight>
                  <a:srgbClr val="FFFF00"/>
                </a:highlight>
              </a:rPr>
              <a:t>Where clause executed first (before HAVING).</a:t>
            </a:r>
            <a:endParaRPr lang="en-US" sz="2400" dirty="0">
              <a:highlight>
                <a:srgbClr val="FFFF00"/>
              </a:highlight>
            </a:endParaRPr>
          </a:p>
          <a:p>
            <a:pPr>
              <a:defRPr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79077C1-653F-9B88-3603-C4BEEEF95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E896707F-D041-5743-AC65-8E68BC9A5C2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2CD4612-17D2-CF40-74A4-607C32F5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the WHERE and the HAVING Clause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2B7F-8DAD-0537-5183-0D2EACFC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800000"/>
                </a:solidFill>
              </a:rPr>
              <a:t>Correct Specification of the Query:</a:t>
            </a:r>
          </a:p>
          <a:p>
            <a:pPr>
              <a:defRPr/>
            </a:pPr>
            <a:r>
              <a:rPr lang="en-US" dirty="0"/>
              <a:t>Note: the WHERE clause applies tuple by tuple whereas HAVING applies to entire group of tuples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D2D50A26-33BC-D264-8001-F0806C06C9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23BD3C0C-B5DB-6343-A074-150B9DDE999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53242299-E053-D462-12BE-1F1CDFEC2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500438"/>
            <a:ext cx="72215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5C66826-C1EB-0505-91EC-9C517779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WITH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66FA77E0-D5DB-22F4-433B-E016F0A4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WITH clause allows a user to define a table that will only be used in a particular query (not available in all SQL implementations)</a:t>
            </a:r>
          </a:p>
          <a:p>
            <a:r>
              <a:rPr lang="en-US" altLang="en-US"/>
              <a:t>Used for convenience to create a temporary “View” and use that immediately in a query</a:t>
            </a:r>
          </a:p>
          <a:p>
            <a:r>
              <a:rPr lang="en-US" altLang="en-US"/>
              <a:t>Allows a more straightforward way of looking a step-by-step query</a:t>
            </a:r>
          </a:p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0AE89AC6-B226-69FD-9D4E-633CAC4C2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73200A67-D526-2547-A741-5E272671DCC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161BA2C-66EC-F3A8-5FEE-FE112702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546A-49CB-3A78-187A-DC9798C7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See an alternate approach to doing Q28: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>
                <a:solidFill>
                  <a:schemeClr val="bg2"/>
                </a:solidFill>
              </a:rPr>
              <a:t>Q28’:</a:t>
            </a:r>
            <a:r>
              <a:rPr lang="en-US" sz="1600" dirty="0">
                <a:solidFill>
                  <a:schemeClr val="bg2"/>
                </a:solidFill>
              </a:rPr>
              <a:t>	              </a:t>
            </a:r>
            <a:r>
              <a:rPr lang="en-US" sz="1600" b="1" dirty="0">
                <a:solidFill>
                  <a:schemeClr val="bg2"/>
                </a:solidFill>
              </a:rPr>
              <a:t>WITH	</a:t>
            </a:r>
            <a:r>
              <a:rPr lang="en-US" sz="1600" dirty="0">
                <a:solidFill>
                  <a:schemeClr val="bg2"/>
                </a:solidFill>
              </a:rPr>
              <a:t>BIGDEPTS (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) </a:t>
            </a:r>
            <a:r>
              <a:rPr lang="en-US" sz="1600" b="1" dirty="0">
                <a:solidFill>
                  <a:schemeClr val="bg2"/>
                </a:solidFill>
              </a:rPr>
              <a:t>AS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             (	</a:t>
            </a:r>
            <a:r>
              <a:rPr lang="en-US" sz="1600" b="1" dirty="0">
                <a:solidFill>
                  <a:schemeClr val="bg2"/>
                </a:solidFill>
              </a:rPr>
              <a:t>SELECT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	</a:t>
            </a:r>
            <a:r>
              <a:rPr lang="en-US" sz="1600" b="1" dirty="0">
                <a:solidFill>
                  <a:schemeClr val="bg2"/>
                </a:solidFill>
              </a:rPr>
              <a:t>FROM</a:t>
            </a:r>
            <a:r>
              <a:rPr lang="en-US" sz="1600" dirty="0">
                <a:solidFill>
                  <a:schemeClr val="bg2"/>
                </a:solidFill>
              </a:rPr>
              <a:t>	EMPLOYEE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	</a:t>
            </a:r>
            <a:r>
              <a:rPr lang="en-US" sz="1600" b="1" dirty="0">
                <a:solidFill>
                  <a:schemeClr val="bg2"/>
                </a:solidFill>
              </a:rPr>
              <a:t>GROUP BY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	</a:t>
            </a:r>
            <a:r>
              <a:rPr lang="en-US" sz="1600" b="1" dirty="0">
                <a:solidFill>
                  <a:schemeClr val="bg2"/>
                </a:solidFill>
              </a:rPr>
              <a:t>HAVING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b="1" dirty="0">
                <a:solidFill>
                  <a:schemeClr val="bg2"/>
                </a:solidFill>
              </a:rPr>
              <a:t>COUNT</a:t>
            </a:r>
            <a:r>
              <a:rPr lang="en-US" sz="1600" dirty="0">
                <a:solidFill>
                  <a:schemeClr val="bg2"/>
                </a:solidFill>
              </a:rPr>
              <a:t> (*) &gt; 5)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b="1" dirty="0">
                <a:solidFill>
                  <a:schemeClr val="bg2"/>
                </a:solidFill>
              </a:rPr>
              <a:t>SELECT</a:t>
            </a: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COUNT</a:t>
            </a:r>
            <a:r>
              <a:rPr lang="en-US" sz="1600" dirty="0">
                <a:solidFill>
                  <a:schemeClr val="bg2"/>
                </a:solidFill>
              </a:rPr>
              <a:t> (*)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b="1" dirty="0">
                <a:solidFill>
                  <a:schemeClr val="bg2"/>
                </a:solidFill>
              </a:rPr>
              <a:t>FROM</a:t>
            </a:r>
            <a:r>
              <a:rPr lang="en-US" sz="1600" dirty="0">
                <a:solidFill>
                  <a:schemeClr val="bg2"/>
                </a:solidFill>
              </a:rPr>
              <a:t>		EMPLOYEE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bg2"/>
                </a:solidFill>
              </a:rPr>
              <a:t>		</a:t>
            </a:r>
            <a:r>
              <a:rPr lang="en-US" sz="1600" b="1" dirty="0">
                <a:solidFill>
                  <a:schemeClr val="bg2"/>
                </a:solidFill>
              </a:rPr>
              <a:t>WHERE</a:t>
            </a:r>
            <a:r>
              <a:rPr lang="en-US" sz="1600" dirty="0">
                <a:solidFill>
                  <a:schemeClr val="bg2"/>
                </a:solidFill>
              </a:rPr>
              <a:t>		Salary&gt;40000 </a:t>
            </a:r>
            <a:r>
              <a:rPr lang="en-US" sz="1600" b="1" dirty="0">
                <a:solidFill>
                  <a:schemeClr val="bg2"/>
                </a:solidFill>
              </a:rPr>
              <a:t>AND 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IN </a:t>
            </a:r>
            <a:r>
              <a:rPr lang="en-US" sz="1600" dirty="0">
                <a:solidFill>
                  <a:schemeClr val="bg2"/>
                </a:solidFill>
              </a:rPr>
              <a:t>BIGDEPTS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b="1" dirty="0">
                <a:solidFill>
                  <a:schemeClr val="bg2"/>
                </a:solidFill>
              </a:rPr>
              <a:t>GROUP BY </a:t>
            </a:r>
            <a:r>
              <a:rPr lang="en-US" sz="1600" dirty="0" err="1">
                <a:solidFill>
                  <a:schemeClr val="bg2"/>
                </a:solidFill>
              </a:rPr>
              <a:t>Dno</a:t>
            </a:r>
            <a:r>
              <a:rPr lang="en-US" sz="1600" dirty="0">
                <a:solidFill>
                  <a:schemeClr val="bg2"/>
                </a:solidFill>
              </a:rPr>
              <a:t>;</a:t>
            </a:r>
          </a:p>
          <a:p>
            <a:pP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139F7EE-67C8-1A34-1BF9-61C282F8C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88F6EDA1-7307-8A43-9FFF-CA77BB59A068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2A96F28-45A9-886A-3A54-BE518978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Complex SQL Retrieval Queries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26AD037-CFF9-636A-4880-A0F1AC73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Additional features allow users to specify more complex retrievals from database:</a:t>
            </a:r>
          </a:p>
          <a:p>
            <a:pPr lvl="1"/>
            <a:r>
              <a:rPr lang="en-US" altLang="en-US"/>
              <a:t>Nested queries, joined tables, and outer joins (in the FROM clause), aggregate functions, and grouping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FD4DC74-4E22-2993-6A93-CBD75BE19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75EC12B-4C68-EF9C-FD16-CDEAC4DD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CASE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273F9C2-3312-978F-6CAB-3885F88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SQL also has a CASE construct</a:t>
            </a:r>
          </a:p>
          <a:p>
            <a:r>
              <a:rPr lang="en-US" altLang="en-US"/>
              <a:t>Used when a value can be different based on certain conditions. </a:t>
            </a:r>
          </a:p>
          <a:p>
            <a:r>
              <a:rPr lang="en-US" altLang="en-US"/>
              <a:t>Can be used in any part of an SQL query where a value is expected</a:t>
            </a:r>
          </a:p>
          <a:p>
            <a:r>
              <a:rPr lang="en-US" altLang="en-US"/>
              <a:t>Applicable when querying, inserting or updating tuples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38FCDB5B-CB8D-2E35-40E3-0608CA5EE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97323F04-B997-6243-9295-DB8B5FC258B6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771F97E-1560-BB16-3697-1F84E9BE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use of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30BF-63D3-B550-D6B8-52DA7C41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following example shows that employees are receiving different raises in different departments (A variation of the update U6)</a:t>
            </a:r>
          </a:p>
          <a:p>
            <a:pPr>
              <a:defRPr/>
            </a:pPr>
            <a:endParaRPr lang="en-US" sz="2400" b="1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06457C88-06A0-4802-E4AC-EF93D4E5F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F64EDB52-9904-F442-9C56-20927DB3884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4" name="Picture 3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DC85E3B1-2ECB-4C89-D79A-39EC8986F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8" y="3657600"/>
            <a:ext cx="7772400" cy="19510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DB997E4-827E-ECF7-3EEA-1C2D61EE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Queries in SQL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552C635-66AB-B1CE-4BFA-3BBDAD23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of a </a:t>
            </a:r>
            <a:r>
              <a:rPr lang="en-US" altLang="en-US" b="1" dirty="0"/>
              <a:t>recursive relationship</a:t>
            </a:r>
            <a:r>
              <a:rPr lang="en-US" altLang="en-US" dirty="0"/>
              <a:t> between tuples of the same type is the relationship between an employee and a supervisor. </a:t>
            </a:r>
          </a:p>
          <a:p>
            <a:r>
              <a:rPr lang="en-US" altLang="en-US" dirty="0"/>
              <a:t>This relationship is described by the foreign key </a:t>
            </a:r>
            <a:r>
              <a:rPr lang="en-US" altLang="en-US" dirty="0" err="1"/>
              <a:t>Super_ssn</a:t>
            </a:r>
            <a:r>
              <a:rPr lang="en-US" altLang="en-US" dirty="0"/>
              <a:t> of the EMPLOYEE relation </a:t>
            </a:r>
          </a:p>
          <a:p>
            <a:r>
              <a:rPr lang="en-US" altLang="en-US" sz="2000" dirty="0"/>
              <a:t>An example of a </a:t>
            </a:r>
            <a:r>
              <a:rPr lang="en-US" altLang="en-US" sz="2000" b="1" dirty="0"/>
              <a:t>recursive operation </a:t>
            </a:r>
            <a:r>
              <a:rPr lang="en-US" altLang="en-US" sz="2000" dirty="0"/>
              <a:t>is to retrieve all supervisees of a supervisory employee </a:t>
            </a:r>
            <a:r>
              <a:rPr lang="en-US" altLang="en-US" sz="2000" i="1" dirty="0"/>
              <a:t>e</a:t>
            </a:r>
            <a:r>
              <a:rPr lang="en-US" altLang="en-US" sz="2000" dirty="0"/>
              <a:t> at all levels—that is, all employees </a:t>
            </a:r>
            <a:r>
              <a:rPr lang="en-US" altLang="en-US" sz="2000" i="1" dirty="0"/>
              <a:t>e</a:t>
            </a:r>
            <a:r>
              <a:rPr lang="en-US" altLang="en-US" sz="2000" dirty="0">
                <a:sym typeface="Symbol" pitchFamily="2" charset="2"/>
              </a:rPr>
              <a:t></a:t>
            </a:r>
            <a:r>
              <a:rPr lang="en-US" altLang="en-US" sz="2000" dirty="0"/>
              <a:t> directly supervised by </a:t>
            </a:r>
            <a:r>
              <a:rPr lang="en-US" altLang="en-US" sz="2000" i="1" dirty="0"/>
              <a:t>e</a:t>
            </a:r>
            <a:r>
              <a:rPr lang="en-US" altLang="en-US" sz="2000" dirty="0"/>
              <a:t>, all employees </a:t>
            </a:r>
            <a:r>
              <a:rPr lang="en-US" altLang="en-US" sz="2000" i="1" dirty="0"/>
              <a:t>e</a:t>
            </a:r>
            <a:r>
              <a:rPr lang="en-US" altLang="en-US" sz="2000" dirty="0">
                <a:sym typeface="Symbol" pitchFamily="2" charset="2"/>
              </a:rPr>
              <a:t></a:t>
            </a:r>
            <a:r>
              <a:rPr lang="en-US" altLang="en-US" sz="2000" dirty="0"/>
              <a:t>’ directly supervised by each employee </a:t>
            </a:r>
            <a:r>
              <a:rPr lang="en-US" altLang="en-US" sz="2000" i="1" dirty="0"/>
              <a:t>e</a:t>
            </a:r>
            <a:r>
              <a:rPr lang="en-US" altLang="en-US" sz="2000" dirty="0">
                <a:sym typeface="Symbol" pitchFamily="2" charset="2"/>
              </a:rPr>
              <a:t></a:t>
            </a:r>
            <a:r>
              <a:rPr lang="en-US" altLang="en-US" sz="2000" dirty="0"/>
              <a:t>, all employees </a:t>
            </a:r>
            <a:r>
              <a:rPr lang="en-US" altLang="en-US" sz="2000" i="1" dirty="0"/>
              <a:t>e</a:t>
            </a:r>
            <a:r>
              <a:rPr lang="en-US" altLang="en-US" sz="2000" dirty="0">
                <a:sym typeface="Symbol" pitchFamily="2" charset="2"/>
              </a:rPr>
              <a:t></a:t>
            </a:r>
            <a:r>
              <a:rPr lang="en-US" altLang="en-US" sz="2000" dirty="0"/>
              <a:t> directly supervised by each employee </a:t>
            </a:r>
            <a:r>
              <a:rPr lang="en-US" altLang="en-US" sz="2000" i="1" dirty="0"/>
              <a:t>e</a:t>
            </a:r>
            <a:r>
              <a:rPr lang="en-US" altLang="en-US" sz="2000" dirty="0">
                <a:sym typeface="Symbol" pitchFamily="2" charset="2"/>
              </a:rPr>
              <a:t></a:t>
            </a:r>
            <a:r>
              <a:rPr lang="en-US" altLang="en-US" sz="2000" dirty="0"/>
              <a:t>, and so on. Thus the CEO would have each employee in the company as a supervisee in the resulting table. Example shows such table SUP_EMP with 2 columns (</a:t>
            </a:r>
            <a:r>
              <a:rPr lang="en-US" altLang="en-US" sz="2000" dirty="0" err="1"/>
              <a:t>Supervisor,Supervisee</a:t>
            </a:r>
            <a:r>
              <a:rPr lang="en-US" altLang="en-US" sz="2000" dirty="0"/>
              <a:t>(any level)):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7001BEB-2F27-8307-EB1B-D88B88D5B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AD279D4E-198E-E245-AF2D-548AF204EC6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091A3B5-B054-856C-89CB-3B74FC5C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of RECURSIVE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BD29-7238-86A7-1BF7-03336F2E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2"/>
                </a:solidFill>
              </a:rPr>
              <a:t>Q29: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b="1" dirty="0">
                <a:solidFill>
                  <a:schemeClr val="bg2"/>
                </a:solidFill>
              </a:rPr>
              <a:t>WITH RECURSIVE </a:t>
            </a:r>
            <a:r>
              <a:rPr lang="en-US" sz="1800" dirty="0">
                <a:solidFill>
                  <a:srgbClr val="FF0000"/>
                </a:solidFill>
              </a:rPr>
              <a:t>SUP_EMP</a:t>
            </a:r>
            <a:r>
              <a:rPr lang="en-US" sz="1800" dirty="0">
                <a:solidFill>
                  <a:schemeClr val="bg2"/>
                </a:solidFill>
              </a:rPr>
              <a:t> (</a:t>
            </a:r>
            <a:r>
              <a:rPr lang="en-US" sz="1800" dirty="0" err="1">
                <a:solidFill>
                  <a:schemeClr val="bg2"/>
                </a:solidFill>
              </a:rPr>
              <a:t>SupSsn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EmpSsn</a:t>
            </a:r>
            <a:r>
              <a:rPr lang="en-US" sz="1800" dirty="0">
                <a:solidFill>
                  <a:schemeClr val="bg2"/>
                </a:solidFill>
              </a:rPr>
              <a:t>) </a:t>
            </a:r>
            <a:r>
              <a:rPr lang="en-US" sz="1800" b="1" dirty="0">
                <a:solidFill>
                  <a:schemeClr val="bg2"/>
                </a:solidFill>
              </a:rPr>
              <a:t>AS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</a:t>
            </a:r>
            <a:r>
              <a:rPr lang="en-US" sz="1800" b="1" dirty="0">
                <a:solidFill>
                  <a:schemeClr val="bg2"/>
                </a:solidFill>
              </a:rPr>
              <a:t>SELECT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SupervisorSsn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Ssn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 </a:t>
            </a:r>
            <a:r>
              <a:rPr lang="en-US" sz="1800" b="1" dirty="0">
                <a:solidFill>
                  <a:schemeClr val="bg2"/>
                </a:solidFill>
              </a:rPr>
              <a:t>FROM</a:t>
            </a:r>
            <a:r>
              <a:rPr lang="en-US" sz="1800" dirty="0">
                <a:solidFill>
                  <a:schemeClr val="bg2"/>
                </a:solidFill>
              </a:rPr>
              <a:t>	EMPLOYEE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		</a:t>
            </a:r>
            <a:r>
              <a:rPr lang="en-US" sz="1800" b="1" dirty="0">
                <a:solidFill>
                  <a:schemeClr val="bg2"/>
                </a:solidFill>
                <a:highlight>
                  <a:srgbClr val="FFFF00"/>
                </a:highlight>
              </a:rPr>
              <a:t>UNION</a:t>
            </a:r>
            <a:endParaRPr lang="en-US" sz="1800" dirty="0">
              <a:solidFill>
                <a:schemeClr val="bg2"/>
              </a:solidFill>
              <a:highlight>
                <a:srgbClr val="FFFF00"/>
              </a:highligh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 </a:t>
            </a:r>
            <a:r>
              <a:rPr lang="en-US" sz="1800" b="1" dirty="0">
                <a:solidFill>
                  <a:schemeClr val="bg2"/>
                </a:solidFill>
              </a:rPr>
              <a:t>SELECT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E.Ssn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S.SupSsn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 </a:t>
            </a:r>
            <a:r>
              <a:rPr lang="en-US" sz="1800" b="1" dirty="0">
                <a:solidFill>
                  <a:schemeClr val="bg2"/>
                </a:solidFill>
              </a:rPr>
              <a:t>FROM</a:t>
            </a:r>
            <a:r>
              <a:rPr lang="en-US" sz="1800" dirty="0">
                <a:solidFill>
                  <a:schemeClr val="bg2"/>
                </a:solidFill>
              </a:rPr>
              <a:t>	EMPLOYEE </a:t>
            </a:r>
            <a:r>
              <a:rPr lang="en-US" sz="1800" b="1" dirty="0">
                <a:solidFill>
                  <a:schemeClr val="bg2"/>
                </a:solidFill>
              </a:rPr>
              <a:t>AS </a:t>
            </a:r>
            <a:r>
              <a:rPr lang="en-US" sz="1800" dirty="0">
                <a:solidFill>
                  <a:schemeClr val="bg2"/>
                </a:solidFill>
              </a:rPr>
              <a:t>E, </a:t>
            </a:r>
            <a:r>
              <a:rPr lang="en-US" sz="1800" dirty="0">
                <a:solidFill>
                  <a:srgbClr val="FF0000"/>
                </a:solidFill>
              </a:rPr>
              <a:t>SUP_EMP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AS </a:t>
            </a:r>
            <a:r>
              <a:rPr lang="en-US" sz="18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 </a:t>
            </a:r>
            <a:r>
              <a:rPr lang="en-US" sz="1800" b="1" dirty="0">
                <a:solidFill>
                  <a:schemeClr val="bg2"/>
                </a:solidFill>
              </a:rPr>
              <a:t>WHERE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 err="1">
                <a:solidFill>
                  <a:schemeClr val="bg2"/>
                </a:solidFill>
              </a:rPr>
              <a:t>E.SupervisorSsn</a:t>
            </a:r>
            <a:r>
              <a:rPr lang="en-US" sz="1800" dirty="0">
                <a:solidFill>
                  <a:schemeClr val="bg2"/>
                </a:solidFill>
              </a:rPr>
              <a:t> = </a:t>
            </a:r>
            <a:r>
              <a:rPr lang="en-US" sz="1800" dirty="0" err="1">
                <a:solidFill>
                  <a:schemeClr val="bg2"/>
                </a:solidFill>
              </a:rPr>
              <a:t>S.EmpSsn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 </a:t>
            </a:r>
            <a:r>
              <a:rPr lang="en-US" sz="1800" b="1" dirty="0">
                <a:solidFill>
                  <a:schemeClr val="bg2"/>
                </a:solidFill>
              </a:rPr>
              <a:t>SELECT</a:t>
            </a:r>
            <a:r>
              <a:rPr lang="en-US" sz="1800" dirty="0">
                <a:solidFill>
                  <a:schemeClr val="bg2"/>
                </a:solidFill>
              </a:rPr>
              <a:t>		*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2"/>
                </a:solidFill>
              </a:rPr>
              <a:t>	           </a:t>
            </a:r>
            <a:r>
              <a:rPr lang="en-US" sz="1800" b="1" dirty="0">
                <a:solidFill>
                  <a:schemeClr val="bg2"/>
                </a:solidFill>
              </a:rPr>
              <a:t>FROM</a:t>
            </a:r>
            <a:r>
              <a:rPr lang="en-US" sz="1800" dirty="0">
                <a:solidFill>
                  <a:schemeClr val="bg2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SUP_EMP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  <a:p>
            <a:pPr>
              <a:defRPr/>
            </a:pPr>
            <a:r>
              <a:rPr lang="en-US" sz="2400" dirty="0"/>
              <a:t>The above query starts with an empty SUP_EMP and successively builds SUP_EMP table by computing immediate supervisees first, then second level supervisees </a:t>
            </a:r>
            <a:r>
              <a:rPr lang="en-US" sz="2400" dirty="0">
                <a:highlight>
                  <a:srgbClr val="FFFF00"/>
                </a:highlight>
              </a:rPr>
              <a:t>(union of tables), </a:t>
            </a:r>
            <a:r>
              <a:rPr lang="en-US" sz="2400" dirty="0"/>
              <a:t>etc. until a </a:t>
            </a:r>
            <a:r>
              <a:rPr lang="en-US" sz="2400" b="1" dirty="0"/>
              <a:t>fixed point </a:t>
            </a:r>
            <a:r>
              <a:rPr lang="en-US" sz="2400" dirty="0"/>
              <a:t>is reached and no more supervisees can be added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B64F9630-2107-F651-5917-4993C3159B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8459F7C3-F586-9448-9119-BA040A9F6A01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148D4C5-172A-B722-CB9B-1CEC1C37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EXPANDED Block Structure of SQL Queries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CC7C777-EB8B-534E-B3A5-AC3B776CCB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7- 40</a:t>
            </a:r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B1FDF-F4B9-11B8-703E-6083690B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6965576" cy="320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C4CC75D-D74F-C850-08CA-6FCBD523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8013" cy="1143000"/>
          </a:xfrm>
        </p:spPr>
        <p:txBody>
          <a:bodyPr/>
          <a:lstStyle/>
          <a:p>
            <a:r>
              <a:rPr lang="en-US" altLang="en-US"/>
              <a:t>Specifying Constraints as Assertions and Actions as Triggers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B850D37-3FBA-55C6-0970-385A4CA1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8013" cy="4224338"/>
          </a:xfrm>
        </p:spPr>
        <p:txBody>
          <a:bodyPr/>
          <a:lstStyle/>
          <a:p>
            <a:r>
              <a:rPr lang="en-US" altLang="en-US"/>
              <a:t>Semantic Constraints: The following are beyond the scope of the EER and relational model 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/>
              <a:t>Specify additional types of constraints outside scope of built-in relational model constraints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/>
              <a:t>Specify automatic actions that database system will perform when certain events and conditions occur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6B3C0E8-6A85-EA44-FC49-9F4A80CFA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3065096-A9F9-43FD-F855-98C7BD01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General Constraints as Assertions in SQL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AC4C580-B92D-BF43-DAF8-5331D1A9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altLang="en-US" dirty="0"/>
              <a:t>Specify a query that selects any tuples that violate the desired condition</a:t>
            </a:r>
          </a:p>
          <a:p>
            <a:pPr lvl="1"/>
            <a:r>
              <a:rPr lang="en-US" altLang="en-US" dirty="0"/>
              <a:t>Use only in cases where it goes beyond a simple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/>
              <a:t> which applies to individual attributes and domains</a:t>
            </a:r>
          </a:p>
          <a:p>
            <a:pPr lvl="1"/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Each assertion is given a constraint name</a:t>
            </a:r>
          </a:p>
          <a:p>
            <a:pPr lvl="1"/>
            <a:r>
              <a:rPr lang="en-US" altLang="en-US" dirty="0"/>
              <a:t>DBMS make sure the assertion condition satisfied at all states of the database.</a:t>
            </a:r>
          </a:p>
        </p:txBody>
      </p:sp>
      <p:sp>
        <p:nvSpPr>
          <p:cNvPr id="52229" name="Slide Number Placeholder 3">
            <a:extLst>
              <a:ext uri="{FF2B5EF4-FFF2-40B4-BE49-F238E27FC236}">
                <a16:creationId xmlns:a16="http://schemas.microsoft.com/office/drawing/2014/main" id="{5632A1EC-58FC-6C3B-5013-6635701BC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AF0C0814-9D05-524C-892B-2D99FCA56439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273C-9C7C-335B-1860-F70718A8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7EDC-0417-A158-6556-7EEE3E4B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salary of an employee must not be greater than the salary of the manager of the department that the employee works for</a:t>
            </a:r>
          </a:p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C68F9-A520-8EE8-C3FB-D63B77B99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47</a:t>
            </a:fld>
            <a:endParaRPr lang="en-CA" altLang="en-US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729E48-FD5A-49E7-F4C3-56BAA346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" y="3581400"/>
            <a:ext cx="7162800" cy="20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567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FB59717-325A-40DE-D785-9DD0F103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Triggers in SQL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BF1F162-701C-1836-E97E-42D509CD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/>
              <a:t>statement</a:t>
            </a:r>
          </a:p>
          <a:p>
            <a:pPr lvl="1"/>
            <a:r>
              <a:rPr lang="en-US" altLang="en-US" dirty="0"/>
              <a:t>Used to monitor the database</a:t>
            </a:r>
          </a:p>
          <a:p>
            <a:pPr lvl="1"/>
            <a:r>
              <a:rPr lang="en-US" altLang="en-US" dirty="0"/>
              <a:t>E.g., </a:t>
            </a:r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A manager may want to be informed if an employee’s travel expenses exceed a certain limit by receiving a message whenever this occurs.</a:t>
            </a:r>
            <a:endParaRPr lang="en-US" altLang="en-US" dirty="0"/>
          </a:p>
          <a:p>
            <a:r>
              <a:rPr lang="en-US" altLang="en-US" dirty="0"/>
              <a:t>Typical trigger has three components which make it a rule for an “active database “ (more on active databases in section 26.1) :</a:t>
            </a:r>
          </a:p>
          <a:p>
            <a:pPr lvl="1"/>
            <a:r>
              <a:rPr lang="en-US" altLang="en-US" b="1" dirty="0"/>
              <a:t>Event(s)</a:t>
            </a:r>
          </a:p>
          <a:p>
            <a:pPr lvl="1"/>
            <a:r>
              <a:rPr lang="en-US" altLang="en-US" b="1" dirty="0"/>
              <a:t>Condition</a:t>
            </a:r>
          </a:p>
          <a:p>
            <a:pPr lvl="1"/>
            <a:r>
              <a:rPr lang="en-US" altLang="en-US" b="1" dirty="0"/>
              <a:t>Action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DA9D907-E076-3AFD-A86F-8E4451A9A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</a:t>
            </a:r>
            <a:r>
              <a:rPr lang="en-CA" altLang="en-US" sz="1400">
                <a:solidFill>
                  <a:srgbClr val="990033"/>
                </a:solidFill>
              </a:rPr>
              <a:t>3</a:t>
            </a:r>
            <a:endParaRPr lang="en-US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5EDCCF1-DEC6-C578-3D84-65828B03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TRIGGERS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989A928-2113-DF90-8052-761E403F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with standard Syntax.(Note : other SQL implementations like PostgreSQL use a different syntax.)</a:t>
            </a:r>
          </a:p>
          <a:p>
            <a:endParaRPr lang="en-US" altLang="en-US" dirty="0"/>
          </a:p>
        </p:txBody>
      </p:sp>
      <p:sp>
        <p:nvSpPr>
          <p:cNvPr id="54276" name="TextBox 3">
            <a:extLst>
              <a:ext uri="{FF2B5EF4-FFF2-40B4-BE49-F238E27FC236}">
                <a16:creationId xmlns:a16="http://schemas.microsoft.com/office/drawing/2014/main" id="{E3D27631-F8FC-B513-9919-1A400A16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55988"/>
            <a:ext cx="7467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R5: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CREATE TRIGGER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SALARY_VIOLATION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BEFORE INSERT OR UPDATE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OF Salary,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ON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WHEN (NEW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.SALARY &gt;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SELECT Salary 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WHERE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NEW.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))  INFORM_SUPERVISOR (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NEW.Supervisor.Ssn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</p:txBody>
      </p:sp>
      <p:sp>
        <p:nvSpPr>
          <p:cNvPr id="54277" name="Slide Number Placeholder 3">
            <a:extLst>
              <a:ext uri="{FF2B5EF4-FFF2-40B4-BE49-F238E27FC236}">
                <a16:creationId xmlns:a16="http://schemas.microsoft.com/office/drawing/2014/main" id="{DB88C5D2-D019-CB32-74DA-A9E600617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7- 44</a:t>
            </a:r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3487C-D8CD-B0C7-DF05-79BCA761520C}"/>
              </a:ext>
            </a:extLst>
          </p:cNvPr>
          <p:cNvSpPr txBox="1"/>
          <p:nvPr/>
        </p:nvSpPr>
        <p:spPr>
          <a:xfrm>
            <a:off x="5791200" y="29718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Event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6528F6-0022-6767-2EED-D2FCEBF634EC}"/>
              </a:ext>
            </a:extLst>
          </p:cNvPr>
          <p:cNvCxnSpPr/>
          <p:nvPr/>
        </p:nvCxnSpPr>
        <p:spPr bwMode="auto">
          <a:xfrm flipH="1">
            <a:off x="2514600" y="3200400"/>
            <a:ext cx="3276600" cy="914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97AAC8-9FE6-477A-5DA6-C22DDA5EDAC7}"/>
              </a:ext>
            </a:extLst>
          </p:cNvPr>
          <p:cNvSpPr txBox="1"/>
          <p:nvPr/>
        </p:nvSpPr>
        <p:spPr>
          <a:xfrm>
            <a:off x="5715000" y="4370388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4F0466-AF4D-F6F7-A2E6-900073BF892E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3048000" y="4601221"/>
            <a:ext cx="2667000" cy="58037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5C5781-5461-27D7-4803-90421EF59252}"/>
              </a:ext>
            </a:extLst>
          </p:cNvPr>
          <p:cNvSpPr txBox="1"/>
          <p:nvPr/>
        </p:nvSpPr>
        <p:spPr>
          <a:xfrm>
            <a:off x="5372920" y="618457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Action (stored procedure)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79B3C-0B1E-CE03-6159-E09A5FF728B7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 flipV="1">
            <a:off x="2057400" y="5952629"/>
            <a:ext cx="3315520" cy="46278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E1A341-F42A-6ABA-5CCB-F8E8AE414D6F}"/>
              </a:ext>
            </a:extLst>
          </p:cNvPr>
          <p:cNvSpPr txBox="1"/>
          <p:nvPr/>
        </p:nvSpPr>
        <p:spPr>
          <a:xfrm>
            <a:off x="5810023" y="350438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800" dirty="0"/>
              <a:t>In case supervisor change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A6192-A098-AE38-9199-B468AC6C837F}"/>
              </a:ext>
            </a:extLst>
          </p:cNvPr>
          <p:cNvCxnSpPr/>
          <p:nvPr/>
        </p:nvCxnSpPr>
        <p:spPr bwMode="auto">
          <a:xfrm flipH="1">
            <a:off x="6248400" y="3886200"/>
            <a:ext cx="990600" cy="2555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7A8C1E4-D36A-FADA-9583-8DD9115D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Involving NULL</a:t>
            </a:r>
            <a:br>
              <a:rPr lang="en-US" altLang="en-US"/>
            </a:br>
            <a:r>
              <a:rPr lang="en-US" altLang="en-US"/>
              <a:t>and Three-Valued Logic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5A683A-055B-165D-5337-20B43DBE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8" y="1387475"/>
            <a:ext cx="8228012" cy="4524375"/>
          </a:xfrm>
        </p:spPr>
        <p:txBody>
          <a:bodyPr/>
          <a:lstStyle/>
          <a:p>
            <a:r>
              <a:rPr lang="en-US" altLang="en-US"/>
              <a:t>Meanings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b="1"/>
              <a:t>Unknown value</a:t>
            </a:r>
          </a:p>
          <a:p>
            <a:pPr lvl="1"/>
            <a:r>
              <a:rPr lang="en-US" altLang="en-US" b="1"/>
              <a:t>Unavailable or withheld value</a:t>
            </a:r>
          </a:p>
          <a:p>
            <a:pPr lvl="1"/>
            <a:r>
              <a:rPr lang="en-US" altLang="en-US" b="1"/>
              <a:t>Not applicable attribute</a:t>
            </a:r>
          </a:p>
          <a:p>
            <a:r>
              <a:rPr lang="en-US" altLang="en-US"/>
              <a:t>Each individual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/>
              <a:t> value considered to be different from every 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/>
              <a:t> value</a:t>
            </a:r>
          </a:p>
          <a:p>
            <a:r>
              <a:rPr lang="en-US" altLang="en-US"/>
              <a:t>SQL uses a three-valued logic: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altLang="en-US">
                <a:cs typeface="Courier New" panose="02070309020205020404" pitchFamily="49" charset="0"/>
              </a:rPr>
              <a:t>(like Maybe)</a:t>
            </a:r>
          </a:p>
          <a:p>
            <a:r>
              <a:rPr lang="en-US" altLang="en-US" b="1">
                <a:cs typeface="Courier New" panose="02070309020205020404" pitchFamily="49" charset="0"/>
              </a:rPr>
              <a:t>NULL = NULL  comparison is avoided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6F15909-962F-25BE-D620-70B8AAE53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58806FE-173C-3037-A1DC-9CC1F56A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 (Virtual Tables) in SQL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1D761FEF-51D8-82D8-AD48-21A23C93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Concept of a view in SQL</a:t>
            </a:r>
          </a:p>
          <a:p>
            <a:pPr lvl="1">
              <a:defRPr/>
            </a:pPr>
            <a:r>
              <a:rPr lang="en-US" altLang="en-US" dirty="0"/>
              <a:t>Single table derived from other tables called the </a:t>
            </a:r>
            <a:r>
              <a:rPr lang="en-US" altLang="en-US" b="1" dirty="0"/>
              <a:t>defining tables</a:t>
            </a:r>
          </a:p>
          <a:p>
            <a:pPr lvl="1">
              <a:defRPr/>
            </a:pPr>
            <a:r>
              <a:rPr lang="en-US" altLang="en-US" dirty="0"/>
              <a:t>Considered to be a virtual table that is not necessarily populated</a:t>
            </a:r>
          </a:p>
          <a:p>
            <a:pPr lvl="1"/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A view does not necessarily exist in </a:t>
            </a:r>
            <a:r>
              <a:rPr lang="en-US" dirty="0">
                <a:solidFill>
                  <a:srgbClr val="181617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physical form</a:t>
            </a:r>
          </a:p>
          <a:p>
            <a:pPr lvl="1">
              <a:defRPr/>
            </a:pPr>
            <a:r>
              <a:rPr lang="en-US" altLang="en-US" dirty="0"/>
              <a:t>E.g., We may frequently issue queries that retrieve the employee name and the project names that the employee works on (rather than joining three tables every time)</a:t>
            </a:r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en-US"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877508C-504F-CC01-AD8E-4083DA1C8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035A764-C0AF-5FBF-1CF9-09389984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Specification of Views in SQL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719AC4D9-8A25-63DD-E981-29B65605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dirty="0"/>
              <a:t> command</a:t>
            </a:r>
          </a:p>
          <a:p>
            <a:pPr lvl="1"/>
            <a:r>
              <a:rPr lang="en-US" altLang="en-US" sz="2400" dirty="0"/>
              <a:t>Give table name, list of attribute names, and a query to specify the contents of the view</a:t>
            </a:r>
          </a:p>
          <a:p>
            <a:pPr lvl="1"/>
            <a:r>
              <a:rPr lang="en-US" altLang="en-US" sz="2400" dirty="0"/>
              <a:t>In V1, attributes retain the names from base tables. In V2, attributes are assigned names</a:t>
            </a:r>
          </a:p>
          <a:p>
            <a:pPr lvl="1"/>
            <a:endParaRPr lang="en-US" altLang="en-US" sz="2400" dirty="0"/>
          </a:p>
        </p:txBody>
      </p:sp>
      <p:sp>
        <p:nvSpPr>
          <p:cNvPr id="56325" name="Slide Number Placeholder 3">
            <a:extLst>
              <a:ext uri="{FF2B5EF4-FFF2-40B4-BE49-F238E27FC236}">
                <a16:creationId xmlns:a16="http://schemas.microsoft.com/office/drawing/2014/main" id="{C55B65FC-1DB6-864E-8126-4541F6680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7- 46</a:t>
            </a:r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1FED8BF-6273-80CD-D88C-0729EF2E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56" y="3946398"/>
            <a:ext cx="6248400" cy="23401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7487-6A0A-16F5-BEFF-5BB45648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Specification of Views in SQL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6993-0DA2-6771-C968-8BD3FB27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We can now specify SQL queries on a view—or virtual table—in the same way we specify queries involving base tables. </a:t>
            </a:r>
          </a:p>
          <a:p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For example, to retrieve the last name and first name of all employees who work on the ‘</a:t>
            </a:r>
            <a:r>
              <a:rPr lang="en-US" dirty="0" err="1">
                <a:solidFill>
                  <a:srgbClr val="181617"/>
                </a:solidFill>
                <a:effectLst/>
                <a:latin typeface="Helvetica" pitchFamily="2" charset="0"/>
              </a:rPr>
              <a:t>ProductX</a:t>
            </a:r>
            <a:r>
              <a:rPr lang="en-US" dirty="0">
                <a:solidFill>
                  <a:srgbClr val="181617"/>
                </a:solidFill>
                <a:effectLst/>
                <a:latin typeface="Helvetica" pitchFamily="2" charset="0"/>
              </a:rPr>
              <a:t>’ project, we can utilize the WORKS_ON1 view and specify the query as in QV1</a:t>
            </a:r>
          </a:p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A2B7F-C70A-9B6E-0BF1-32068665D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52</a:t>
            </a:fld>
            <a:endParaRPr lang="en-CA" alt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A9D012E-17EC-AE0A-4445-FDCF9A7A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05400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132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>
            <a:extLst>
              <a:ext uri="{FF2B5EF4-FFF2-40B4-BE49-F238E27FC236}">
                <a16:creationId xmlns:a16="http://schemas.microsoft.com/office/drawing/2014/main" id="{8C71B4CE-AF96-6138-9D67-F0CACC23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Views in SQL (cont’d.)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639B94CF-8ABA-6E51-4761-BEF26DD0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a View is defined, SQL queries can use the View relation in the FROM clause</a:t>
            </a:r>
          </a:p>
          <a:p>
            <a:r>
              <a:rPr lang="en-US" altLang="en-US"/>
              <a:t>View is always up-to-date</a:t>
            </a:r>
          </a:p>
          <a:p>
            <a:pPr lvl="1"/>
            <a:r>
              <a:rPr lang="en-US" altLang="en-US"/>
              <a:t>Responsibility of the DBMS and not the user 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altLang="en-US"/>
              <a:t>command </a:t>
            </a:r>
          </a:p>
          <a:p>
            <a:pPr lvl="1"/>
            <a:r>
              <a:rPr lang="en-US" altLang="en-US"/>
              <a:t>Dispose of a view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9C954DFA-B8DF-87AB-4455-5D783B568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7- 47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0CD78D2-D4D2-2733-27D7-CEAD4E1B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Implementation, View Update, and Inline Views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2266547-C119-F123-A9AC-B6D7E267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Complex problem of efficiently implementing a view for querying</a:t>
            </a:r>
          </a:p>
          <a:p>
            <a:r>
              <a:rPr lang="en-US" altLang="en-US" b="1" dirty="0"/>
              <a:t>Strategy1: Query modification	</a:t>
            </a:r>
            <a:r>
              <a:rPr lang="en-US" altLang="en-US" dirty="0"/>
              <a:t>approach</a:t>
            </a:r>
          </a:p>
          <a:p>
            <a:pPr lvl="1"/>
            <a:r>
              <a:rPr lang="en-US" altLang="en-US" dirty="0"/>
              <a:t>Compute the view as and when needed. Do not store permanently</a:t>
            </a:r>
          </a:p>
          <a:p>
            <a:pPr lvl="1"/>
            <a:r>
              <a:rPr lang="en-US" altLang="en-US" dirty="0"/>
              <a:t>Modify view query into a query on underlying base tables</a:t>
            </a:r>
          </a:p>
          <a:p>
            <a:pPr lvl="1"/>
            <a:r>
              <a:rPr lang="en-US" altLang="en-US" dirty="0"/>
              <a:t>Disadvantage: inefficient for views defined via complex queries that are time-consuming to execute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F6C22E9-7445-8FD0-F833-F00B3A845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BB0A-CC27-92B0-8A28-9BB96D5D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Query modification </a:t>
            </a:r>
            <a:r>
              <a:rPr lang="en-US" altLang="en-US" dirty="0"/>
              <a:t>approach</a:t>
            </a:r>
            <a:endParaRPr lang="en-TR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C21F1219-44B9-2E8E-437E-36216EC78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751894"/>
            <a:ext cx="5969000" cy="1155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B9A6B-FA88-8F3D-1580-689EC596C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7- </a:t>
            </a:r>
            <a:fld id="{8506193C-C904-A247-8D25-7D6A3D00A696}" type="slidenum">
              <a:rPr lang="en-US" altLang="en-US" smtClean="0"/>
              <a:pPr/>
              <a:t>55</a:t>
            </a:fld>
            <a:endParaRPr lang="en-CA" alt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485575C-F24A-76FA-C8A5-0C4E78A7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506155"/>
            <a:ext cx="6540500" cy="151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EFDBB-F90F-9A8D-967B-92843B6FEA0C}"/>
              </a:ext>
            </a:extLst>
          </p:cNvPr>
          <p:cNvSpPr txBox="1"/>
          <p:nvPr/>
        </p:nvSpPr>
        <p:spPr>
          <a:xfrm>
            <a:off x="2588925" y="3488742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Convert the query on the fly</a:t>
            </a:r>
          </a:p>
        </p:txBody>
      </p:sp>
    </p:spTree>
    <p:extLst>
      <p:ext uri="{BB962C8B-B14F-4D97-AF65-F5344CB8AC3E}">
        <p14:creationId xmlns:p14="http://schemas.microsoft.com/office/powerpoint/2010/main" val="13244593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>
            <a:extLst>
              <a:ext uri="{FF2B5EF4-FFF2-40B4-BE49-F238E27FC236}">
                <a16:creationId xmlns:a16="http://schemas.microsoft.com/office/drawing/2014/main" id="{A9A26788-F71B-B59A-E389-A17D0BB6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Materialization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569A59B4-B076-40C8-AB7F-26F3F538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600200"/>
            <a:ext cx="8523287" cy="4572000"/>
          </a:xfrm>
        </p:spPr>
        <p:txBody>
          <a:bodyPr/>
          <a:lstStyle/>
          <a:p>
            <a:r>
              <a:rPr lang="en-US" altLang="en-US" b="1"/>
              <a:t>Strategy 2: View materialization </a:t>
            </a:r>
          </a:p>
          <a:p>
            <a:pPr lvl="1"/>
            <a:r>
              <a:rPr lang="en-US" altLang="en-US"/>
              <a:t>Physically create a temporary view table when the view is first queried </a:t>
            </a:r>
          </a:p>
          <a:p>
            <a:pPr lvl="1"/>
            <a:r>
              <a:rPr lang="en-US" altLang="en-US"/>
              <a:t>Keep that table on the assumption that other queries on the view will follow</a:t>
            </a:r>
          </a:p>
          <a:p>
            <a:pPr lvl="1"/>
            <a:r>
              <a:rPr lang="en-US" altLang="en-US"/>
              <a:t>Requires efficient strategy for automatically updating the view table when the base tables are updated</a:t>
            </a:r>
          </a:p>
          <a:p>
            <a:r>
              <a:rPr lang="en-US" altLang="en-US" b="1"/>
              <a:t>Incremental update strategy for materialized views</a:t>
            </a:r>
          </a:p>
          <a:p>
            <a:pPr lvl="1"/>
            <a:r>
              <a:rPr lang="en-US" altLang="en-US" sz="2400"/>
              <a:t>DBMS determines what new tuples must be inserted, deleted, or modified in a materialized view table</a:t>
            </a:r>
          </a:p>
          <a:p>
            <a:pPr lvl="1"/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F76CB7E-8B84-69A2-7E11-7CB699452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E58A6C3-33EA-F654-7666-3168FF52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Materialization (contd.)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9B126A66-444C-ADCC-F9E6-F7F5A0F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Multiple ways to handle materialization:</a:t>
            </a:r>
          </a:p>
          <a:p>
            <a:pPr lvl="1"/>
            <a:r>
              <a:rPr lang="en-US" altLang="en-US" b="1"/>
              <a:t>immediate update </a:t>
            </a:r>
            <a:r>
              <a:rPr lang="en-US" altLang="en-US"/>
              <a:t>strategy updates a view as soon as the base tables are changed</a:t>
            </a:r>
          </a:p>
          <a:p>
            <a:pPr lvl="1"/>
            <a:r>
              <a:rPr lang="en-US" altLang="en-US" b="1"/>
              <a:t>lazy update </a:t>
            </a:r>
            <a:r>
              <a:rPr lang="en-US" altLang="en-US"/>
              <a:t>strategy updates the view when needed by a view query</a:t>
            </a:r>
          </a:p>
          <a:p>
            <a:pPr lvl="1"/>
            <a:r>
              <a:rPr lang="en-US" altLang="en-US" b="1"/>
              <a:t>periodic update </a:t>
            </a:r>
            <a:r>
              <a:rPr lang="en-US" altLang="en-US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E7CCD21-0786-5E98-5FB9-85ED3362F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D7C8CB48-C5B6-8E48-8CC9-9C2DA60EC254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4">
            <a:extLst>
              <a:ext uri="{FF2B5EF4-FFF2-40B4-BE49-F238E27FC236}">
                <a16:creationId xmlns:a16="http://schemas.microsoft.com/office/drawing/2014/main" id="{D243600E-1A2D-D328-31D8-6C3E99EC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Update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787BB212-00C0-727B-024B-D6311420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Update on a view defined on a single table without any aggregate functions</a:t>
            </a:r>
          </a:p>
          <a:p>
            <a:pPr lvl="1">
              <a:defRPr/>
            </a:pPr>
            <a:r>
              <a:rPr lang="en-US" altLang="en-US" sz="2400" dirty="0"/>
              <a:t>Can be mapped to an update on underlying base table- possible if the primary key is preserved in the view</a:t>
            </a:r>
          </a:p>
          <a:p>
            <a:pPr>
              <a:defRPr/>
            </a:pPr>
            <a:r>
              <a:rPr lang="en-US" altLang="en-US" sz="2400" dirty="0"/>
              <a:t>Update not permitted on aggregate views. E.g.,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2"/>
                </a:solidFill>
              </a:rPr>
              <a:t>	UV2:</a:t>
            </a: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b="1" dirty="0">
                <a:solidFill>
                  <a:schemeClr val="bg2"/>
                </a:solidFill>
              </a:rPr>
              <a:t>UPDATE</a:t>
            </a:r>
            <a:r>
              <a:rPr lang="en-US" sz="2000" dirty="0">
                <a:solidFill>
                  <a:schemeClr val="bg2"/>
                </a:solidFill>
              </a:rPr>
              <a:t>		DEPT_INFO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>
                <a:solidFill>
                  <a:schemeClr val="bg2"/>
                </a:solidFill>
              </a:rPr>
              <a:t>SET</a:t>
            </a:r>
            <a:r>
              <a:rPr lang="en-US" sz="2000" dirty="0">
                <a:solidFill>
                  <a:schemeClr val="bg2"/>
                </a:solidFill>
              </a:rPr>
              <a:t>			</a:t>
            </a:r>
            <a:r>
              <a:rPr lang="en-US" sz="2000" dirty="0" err="1">
                <a:solidFill>
                  <a:schemeClr val="bg2"/>
                </a:solidFill>
              </a:rPr>
              <a:t>Total_sal</a:t>
            </a:r>
            <a:r>
              <a:rPr lang="en-US" sz="2000" dirty="0">
                <a:solidFill>
                  <a:schemeClr val="bg2"/>
                </a:solidFill>
              </a:rPr>
              <a:t>=100000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b="1" dirty="0">
                <a:solidFill>
                  <a:schemeClr val="bg2"/>
                </a:solidFill>
              </a:rPr>
              <a:t>WHERE</a:t>
            </a:r>
            <a:r>
              <a:rPr lang="en-US" sz="2000" dirty="0">
                <a:solidFill>
                  <a:schemeClr val="bg2"/>
                </a:solidFill>
              </a:rPr>
              <a:t>		</a:t>
            </a:r>
            <a:r>
              <a:rPr lang="en-US" sz="2000" dirty="0" err="1">
                <a:solidFill>
                  <a:schemeClr val="bg2"/>
                </a:solidFill>
              </a:rPr>
              <a:t>Dname</a:t>
            </a:r>
            <a:r>
              <a:rPr lang="en-US" sz="2000" dirty="0">
                <a:solidFill>
                  <a:schemeClr val="bg2"/>
                </a:solidFill>
              </a:rPr>
              <a:t>=‘Research’;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sz="2400" dirty="0"/>
              <a:t>cannot be processed because </a:t>
            </a:r>
            <a:r>
              <a:rPr lang="en-US" altLang="en-US" sz="2400" dirty="0" err="1"/>
              <a:t>Total_sal</a:t>
            </a:r>
            <a:r>
              <a:rPr lang="en-US" altLang="en-US" sz="2400" dirty="0"/>
              <a:t> is a computed value in the view definition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0C01D0DA-75F1-C04B-ACC4-6790006E3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7- 51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2B154B97-0B52-C65D-1A38-4CB3D08E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3919538"/>
          </a:xfrm>
        </p:spPr>
        <p:txBody>
          <a:bodyPr/>
          <a:lstStyle/>
          <a:p>
            <a:r>
              <a:rPr lang="en-US" altLang="en-US" dirty="0"/>
              <a:t>View involving joins</a:t>
            </a:r>
          </a:p>
          <a:p>
            <a:pPr lvl="1"/>
            <a:r>
              <a:rPr lang="en-US" altLang="en-US" dirty="0"/>
              <a:t>Often not possible for DBMS to determine which of the updates is intended</a:t>
            </a:r>
          </a:p>
          <a:p>
            <a:r>
              <a:rPr lang="en-US" altLang="en-US" dirty="0"/>
              <a:t>Clause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dirty="0"/>
              <a:t>WITH CHECK OPTION is a clause used when creating a </a:t>
            </a:r>
            <a:r>
              <a:rPr lang="en-US" b="1" dirty="0"/>
              <a:t>view</a:t>
            </a:r>
            <a:r>
              <a:rPr lang="en-US" dirty="0"/>
              <a:t> in SQL. It ensures that any </a:t>
            </a:r>
            <a:r>
              <a:rPr lang="en-US" b="1" dirty="0"/>
              <a:t>inserted or updated row through the view</a:t>
            </a:r>
            <a:r>
              <a:rPr lang="en-US" dirty="0"/>
              <a:t> still satisfies the </a:t>
            </a:r>
            <a:r>
              <a:rPr lang="en-US" b="1" dirty="0"/>
              <a:t>view’s defining condition</a:t>
            </a:r>
            <a:r>
              <a:rPr lang="en-US" dirty="0"/>
              <a:t>.</a:t>
            </a:r>
          </a:p>
          <a:p>
            <a:r>
              <a:rPr lang="en-US" altLang="en-US" b="1" dirty="0"/>
              <a:t>In-line view</a:t>
            </a:r>
          </a:p>
          <a:p>
            <a:pPr lvl="1"/>
            <a:r>
              <a:rPr lang="en-US" altLang="en-US" dirty="0"/>
              <a:t>Defined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/>
              <a:t> clause of an SQL query (e.g., we saw its used in the WITH example)</a:t>
            </a:r>
          </a:p>
        </p:txBody>
      </p:sp>
      <p:sp>
        <p:nvSpPr>
          <p:cNvPr id="62467" name="Title 4">
            <a:extLst>
              <a:ext uri="{FF2B5EF4-FFF2-40B4-BE49-F238E27FC236}">
                <a16:creationId xmlns:a16="http://schemas.microsoft.com/office/drawing/2014/main" id="{9F50025A-D6EA-529A-FE1E-7CA7D60C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Update and Inline Views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FDEC32B-C952-E261-D791-273CC2B2D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F24A0222-A749-2244-B62D-BAC25D9E12D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>
            <a:extLst>
              <a:ext uri="{FF2B5EF4-FFF2-40B4-BE49-F238E27FC236}">
                <a16:creationId xmlns:a16="http://schemas.microsoft.com/office/drawing/2014/main" id="{9DB17AE1-2CDA-D640-5A8D-795EAFB2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Involving NULL</a:t>
            </a:r>
            <a:br>
              <a:rPr lang="en-US" altLang="en-US"/>
            </a:br>
            <a:r>
              <a:rPr lang="en-US" altLang="en-US"/>
              <a:t>and Three-Valued Logic (cont’d.)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25ECA21-4EB9-F7B2-8370-F26938BB7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7- 6</a:t>
            </a:r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2252291-02A5-72FD-C4DD-9F5A85F2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772400" cy="4179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DCF3143-FFB7-C23A-591E-D31DB4B3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 as authorization mechanism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16AB0434-0649-9119-EB3B-FA9FDAAA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447800"/>
            <a:ext cx="8294687" cy="4724400"/>
          </a:xfrm>
        </p:spPr>
        <p:txBody>
          <a:bodyPr/>
          <a:lstStyle/>
          <a:p>
            <a:r>
              <a:rPr lang="en-US" altLang="en-US"/>
              <a:t>SQL query authorization statements (GRANT and REVOKE) are described in detail in Chapter 30</a:t>
            </a:r>
          </a:p>
          <a:p>
            <a:r>
              <a:rPr lang="en-US" altLang="en-US"/>
              <a:t>Views can be used to hide certain attributes or tuples from unauthorized users</a:t>
            </a:r>
          </a:p>
          <a:p>
            <a:r>
              <a:rPr lang="en-US" altLang="en-US"/>
              <a:t>E.g., For a user who is only allowed to see employee information for those who work for department 5, he may only access the view </a:t>
            </a:r>
            <a:r>
              <a:rPr lang="en-US" altLang="en-US" sz="2400">
                <a:solidFill>
                  <a:srgbClr val="800000"/>
                </a:solidFill>
              </a:rPr>
              <a:t>DEPT5EMP</a:t>
            </a:r>
            <a:r>
              <a:rPr lang="en-US" altLang="en-US" sz="2400"/>
              <a:t>:</a:t>
            </a:r>
            <a:endParaRPr lang="en-US" altLang="en-US"/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1800" b="1"/>
              <a:t>CREATE VIEW</a:t>
            </a:r>
            <a:r>
              <a:rPr lang="en-US" altLang="en-US" sz="1800"/>
              <a:t>	DEPT5EMP   </a:t>
            </a:r>
            <a:r>
              <a:rPr lang="en-US" altLang="en-US" sz="1800" b="1"/>
              <a:t>AS</a:t>
            </a:r>
            <a:endParaRPr lang="en-US" altLang="en-US" sz="1800"/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1800" b="1"/>
              <a:t>SELECT</a:t>
            </a:r>
            <a:r>
              <a:rPr lang="en-US" altLang="en-US" sz="1800"/>
              <a:t>		*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1800" b="1"/>
              <a:t>FROM</a:t>
            </a:r>
            <a:r>
              <a:rPr lang="en-US" altLang="en-US" sz="1800"/>
              <a:t>		EMPLOYEE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sz="1800" b="1"/>
              <a:t>WHERE</a:t>
            </a:r>
            <a:r>
              <a:rPr lang="en-US" altLang="en-US" sz="1800"/>
              <a:t>		Dno = 5;</a:t>
            </a:r>
          </a:p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A22B9266-89A8-DAE7-2AE8-E443326C5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582817AD-A2BF-344F-B095-39F71CC0CF7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B7D4742E-CE29-6616-9A33-FC8C8319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6D1726A0-C0C1-CC90-648F-2659FEC3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Complex SQL:</a:t>
            </a:r>
          </a:p>
          <a:p>
            <a:pPr lvl="1"/>
            <a:r>
              <a:rPr lang="en-US" altLang="en-US"/>
              <a:t>Nested queries, joined tables (in the FROM clause), outer joins, aggregate functions, grouping</a:t>
            </a:r>
          </a:p>
          <a:p>
            <a:r>
              <a:rPr lang="en-US" altLang="en-US"/>
              <a:t>Handling semantic constraints with </a:t>
            </a: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  <a:r>
              <a:rPr lang="en-US" altLang="en-US"/>
              <a:t>and </a:t>
            </a: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altLang="en-US"/>
              <a:t>statement and materialization strategies</a:t>
            </a:r>
          </a:p>
          <a:p>
            <a:r>
              <a:rPr lang="en-US" altLang="en-US"/>
              <a:t>Schema Modification for the DBAs using </a:t>
            </a: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, ADD and DROP COLUMN, ALTER CONSTRAINT </a:t>
            </a:r>
            <a:r>
              <a:rPr lang="en-US" altLang="en-US"/>
              <a:t>etc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97C9FB3C-FC60-014C-893E-40F4CEF63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7- 61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0AD3398A-834C-D72F-B252-D53B50FE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Involving NULL</a:t>
            </a:r>
            <a:br>
              <a:rPr lang="en-US" altLang="en-US"/>
            </a:br>
            <a:r>
              <a:rPr lang="en-US" altLang="en-US"/>
              <a:t>and Three-Valued Logic (cont’d.)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A2BA262-A9BF-056D-5515-AAA6A1272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Tuple combinations that evaluate to FALSE or UNKNOWN are </a:t>
            </a:r>
            <a:r>
              <a:rPr lang="en-US" altLang="en-US" dirty="0">
                <a:highlight>
                  <a:srgbClr val="FFFF00"/>
                </a:highlight>
              </a:rPr>
              <a:t>not selected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SQL allows queries that check whether an attribute value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NOT NULL (use them instead of = or &lt;&gt;)</a:t>
            </a:r>
          </a:p>
        </p:txBody>
      </p:sp>
      <p:sp>
        <p:nvSpPr>
          <p:cNvPr id="15365" name="Slide Number Placeholder 3">
            <a:extLst>
              <a:ext uri="{FF2B5EF4-FFF2-40B4-BE49-F238E27FC236}">
                <a16:creationId xmlns:a16="http://schemas.microsoft.com/office/drawing/2014/main" id="{815EDF4F-DF50-0B54-973F-C456A07E7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7- 7</a:t>
            </a:r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ECFA887-405D-E99B-55C4-A841914E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95800"/>
            <a:ext cx="7772400" cy="13534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B937EA1-C6BE-6F99-C675-DC60618D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Queries, Tuples,</a:t>
            </a:r>
            <a:br>
              <a:rPr lang="en-US" altLang="en-US"/>
            </a:br>
            <a:r>
              <a:rPr lang="en-US" altLang="en-US"/>
              <a:t>and Set/Multiset Comparisons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10B986C-A000-2335-969E-EE8E8623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Nested queries</a:t>
            </a:r>
          </a:p>
          <a:p>
            <a:pPr lvl="1"/>
            <a:r>
              <a:rPr lang="en-US" altLang="en-US"/>
              <a:t>Complete select-from-where blocks within WHERE clause of another query</a:t>
            </a:r>
          </a:p>
          <a:p>
            <a:pPr lvl="1"/>
            <a:r>
              <a:rPr lang="en-US" altLang="en-US" b="1"/>
              <a:t>Outer query and nested subqueries</a:t>
            </a:r>
          </a:p>
          <a:p>
            <a:r>
              <a:rPr lang="en-US" altLang="en-US"/>
              <a:t>Comparison operator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/>
              <a:t>Compares value </a:t>
            </a:r>
            <a:r>
              <a:rPr lang="en-US" altLang="en-US" i="1"/>
              <a:t>v</a:t>
            </a:r>
            <a:r>
              <a:rPr lang="en-US" altLang="en-US"/>
              <a:t> with a set (or multiset) of values </a:t>
            </a:r>
            <a:r>
              <a:rPr lang="en-US" altLang="en-US" i="1"/>
              <a:t>V </a:t>
            </a:r>
          </a:p>
          <a:p>
            <a:pPr lvl="1"/>
            <a:r>
              <a:rPr lang="en-US" altLang="en-US"/>
              <a:t>Evaluates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</a:t>
            </a:r>
            <a:r>
              <a:rPr lang="en-US" altLang="en-US" i="1"/>
              <a:t>v</a:t>
            </a:r>
            <a:r>
              <a:rPr lang="en-US" altLang="en-US"/>
              <a:t> is one of the elements in </a:t>
            </a:r>
            <a:r>
              <a:rPr lang="en-US" altLang="en-US" i="1"/>
              <a:t>V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DA399CB-E2D3-CBF9-132F-881871E12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7- 8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11C5A343-59C4-D310-5CB8-E490FCFD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1EA379F-9F15-CAA2-1EA5-31B21D68C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7- 9</a:t>
            </a:r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3" name="Picture 2" descr="A close-up of a computer&#10;&#10;Description automatically generated">
            <a:extLst>
              <a:ext uri="{FF2B5EF4-FFF2-40B4-BE49-F238E27FC236}">
                <a16:creationId xmlns:a16="http://schemas.microsoft.com/office/drawing/2014/main" id="{F3471CD1-8E2E-BD44-DC12-D2F31DF34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7772400" cy="351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B8A48-19FF-0852-08B1-71D3861FF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6349"/>
            <a:ext cx="7772400" cy="939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2075</TotalTime>
  <Words>3582</Words>
  <Application>Microsoft Macintosh PowerPoint</Application>
  <PresentationFormat>Letter Paper (8.5x11 in)</PresentationFormat>
  <Paragraphs>415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Courier New</vt:lpstr>
      <vt:lpstr>Helvetica</vt:lpstr>
      <vt:lpstr>Symbol</vt:lpstr>
      <vt:lpstr>Tahoma</vt:lpstr>
      <vt:lpstr>Wingdings</vt:lpstr>
      <vt:lpstr>Blends</vt:lpstr>
      <vt:lpstr>PowerPoint Presentation</vt:lpstr>
      <vt:lpstr>PowerPoint Presentation</vt:lpstr>
      <vt:lpstr>Chapter 7 Outline</vt:lpstr>
      <vt:lpstr>More Complex SQL Retrieval Queries</vt:lpstr>
      <vt:lpstr>Comparisons Involving NULL and Three-Valued Logic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PowerPoint Presentation</vt:lpstr>
      <vt:lpstr>Nested Queries (cont’d.)</vt:lpstr>
      <vt:lpstr>Correlated Nested Queries</vt:lpstr>
      <vt:lpstr>The EXISTS and UNIQUE Functions in SQL for correlating queries</vt:lpstr>
      <vt:lpstr>USE of EXISTS</vt:lpstr>
      <vt:lpstr>USE of EXISTS</vt:lpstr>
      <vt:lpstr>USE of EXISTS</vt:lpstr>
      <vt:lpstr>USE OF NOT EXISTS</vt:lpstr>
      <vt:lpstr>Explicit Sets and Renaming of Attributes in SQL</vt:lpstr>
      <vt:lpstr>Specifying Joined Tables in the FROM Clause of SQL</vt:lpstr>
      <vt:lpstr>Different Types of JOINed Tables  in SQL</vt:lpstr>
      <vt:lpstr>NATURAL JOIN</vt:lpstr>
      <vt:lpstr>INNER and OUTER Joins</vt:lpstr>
      <vt:lpstr>Example: LEFT OUTER JOIN</vt:lpstr>
      <vt:lpstr>Multiway JOIN in the FROM clause</vt:lpstr>
      <vt:lpstr>Aggregate Functions in SQL</vt:lpstr>
      <vt:lpstr>Renaming Results of Aggregation</vt:lpstr>
      <vt:lpstr>Aggregate Functions in SQL (cont’d.)</vt:lpstr>
      <vt:lpstr>Aggregate Functions in SQL (cont’d.)</vt:lpstr>
      <vt:lpstr>Grouping: The GROUP BY Clause</vt:lpstr>
      <vt:lpstr>Examples of GROUP BY</vt:lpstr>
      <vt:lpstr>Examples of GROUP BY</vt:lpstr>
      <vt:lpstr>Grouping: The GROUP BY and HAVING Clauses (cont’d.)</vt:lpstr>
      <vt:lpstr>PowerPoint Presentation</vt:lpstr>
      <vt:lpstr>Combining the WHERE and the HAVING Clause</vt:lpstr>
      <vt:lpstr>Combining the WHERE and the HAVING Clause (continued)</vt:lpstr>
      <vt:lpstr>Use of WITH</vt:lpstr>
      <vt:lpstr>Example of WITH</vt:lpstr>
      <vt:lpstr>Use of CASE</vt:lpstr>
      <vt:lpstr>EXAMPLE of use of CASE</vt:lpstr>
      <vt:lpstr>Recursive Queries in SQL</vt:lpstr>
      <vt:lpstr>An EXAMPLE of RECURSIVE Query</vt:lpstr>
      <vt:lpstr>EXPANDED Block Structure of SQL Queries</vt:lpstr>
      <vt:lpstr>Specifying Constraints as Assertions and Actions as Triggers</vt:lpstr>
      <vt:lpstr>Specifying General Constraints as Assertions in SQL</vt:lpstr>
      <vt:lpstr>PowerPoint Presentation</vt:lpstr>
      <vt:lpstr>Introduction to Triggers in SQL</vt:lpstr>
      <vt:lpstr>USE OF TRIGGERS</vt:lpstr>
      <vt:lpstr>Views (Virtual Tables) in SQL</vt:lpstr>
      <vt:lpstr>Specification of Views in SQL</vt:lpstr>
      <vt:lpstr>Specification of Views in SQL</vt:lpstr>
      <vt:lpstr>Specification of Views in SQL (cont’d.)</vt:lpstr>
      <vt:lpstr>View Implementation, View Update, and Inline Views</vt:lpstr>
      <vt:lpstr>Query modification approach</vt:lpstr>
      <vt:lpstr>View Materialization</vt:lpstr>
      <vt:lpstr>View Materialization (contd.)</vt:lpstr>
      <vt:lpstr>View Update</vt:lpstr>
      <vt:lpstr>View Update and Inline Views</vt:lpstr>
      <vt:lpstr>Views as authorization mechanism</vt:lpstr>
      <vt:lpstr>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keywords/>
  <dc:description/>
  <cp:lastModifiedBy>Murat Haciomeroglu</cp:lastModifiedBy>
  <cp:revision>131</cp:revision>
  <cp:lastPrinted>2001-11-04T00:51:13Z</cp:lastPrinted>
  <dcterms:created xsi:type="dcterms:W3CDTF">2005-02-25T19:46:41Z</dcterms:created>
  <dcterms:modified xsi:type="dcterms:W3CDTF">2025-03-26T10:07:37Z</dcterms:modified>
  <cp:category/>
</cp:coreProperties>
</file>