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Dosis Light"/>
      <p:regular r:id="rId33"/>
      <p:bold r:id="rId34"/>
    </p:embeddedFont>
    <p:embeddedFont>
      <p:font typeface="Dosis"/>
      <p:regular r:id="rId35"/>
      <p:bold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Pontano Sans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41" Type="http://schemas.openxmlformats.org/officeDocument/2006/relationships/font" Target="fonts/PontanoSans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DosisLigh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Dosis-regular.fntdata"/><Relationship Id="rId12" Type="http://schemas.openxmlformats.org/officeDocument/2006/relationships/slide" Target="slides/slide7.xml"/><Relationship Id="rId34" Type="http://schemas.openxmlformats.org/officeDocument/2006/relationships/font" Target="fonts/DosisLight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Dosis-bold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e7c2d2219_0_3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ae7c2d2219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ae7c2d2219_0_3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ae7c2d2219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a42cd36d84_0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a42cd36d8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a42cd36d84_0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a42cd36d8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ae7c2d2219_0_3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ae7c2d2219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ae7c2d2219_0_4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ae7c2d2219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b38959a322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b38959a32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Qos 0: At most once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Qos 1: At least once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Qos 2: Exactly once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a42cd36d84_0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a42cd36d8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Qos 0: At most once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Qos 1: At least once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Qos 2: Exactly once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a42cd36d84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a42cd36d8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b38ebce76b_1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b38ebce76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b2e011f625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b2e011f62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a42cd36d84_0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a42cd36d8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a42cd36d84_0_1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a42cd36d8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a42cd36d84_0_1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a42cd36d8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a42cd36d84_1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a42cd36d8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b2e011f625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b2e011f62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b2e011f625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b2e011f62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b38ebce76b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b38ebce76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a42cd36d84_1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a42cd36d8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e7c2d2219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ae7c2d221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42cd36d84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42cd36d8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2e011f62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b2e011f6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2e011f625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2e011f6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42cd36d84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42cd36d8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ae7c2d2219_0_2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ae7c2d221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ae7c2d2219_0_3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ae7c2d2219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rect b="b" l="l" r="r" t="t"/>
            <a:pathLst>
              <a:path extrusionOk="0" h="10385" w="11195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rect b="b" l="l" r="r" t="t"/>
            <a:pathLst>
              <a:path extrusionOk="0" h="25777" w="19959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/>
        </p:nvSpPr>
        <p:spPr>
          <a:xfrm>
            <a:off x="3193325" y="4525925"/>
            <a:ext cx="425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DSC 190 - IoT 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- Fall 2022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Team 6 - Alan Zhang, Harry Cheon, Theodore Hui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9900"/>
                </a:solidFill>
              </a:defRPr>
            </a:lvl1pPr>
            <a:lvl2pPr lvl="1" rtl="0">
              <a:buNone/>
              <a:defRPr>
                <a:solidFill>
                  <a:srgbClr val="FF9900"/>
                </a:solidFill>
              </a:defRPr>
            </a:lvl2pPr>
            <a:lvl3pPr lvl="2" rtl="0">
              <a:buNone/>
              <a:defRPr>
                <a:solidFill>
                  <a:srgbClr val="FF9900"/>
                </a:solidFill>
              </a:defRPr>
            </a:lvl3pPr>
            <a:lvl4pPr lvl="3" rtl="0">
              <a:buNone/>
              <a:defRPr>
                <a:solidFill>
                  <a:srgbClr val="FF9900"/>
                </a:solidFill>
              </a:defRPr>
            </a:lvl4pPr>
            <a:lvl5pPr lvl="4" rtl="0">
              <a:buNone/>
              <a:defRPr>
                <a:solidFill>
                  <a:srgbClr val="FF9900"/>
                </a:solidFill>
              </a:defRPr>
            </a:lvl5pPr>
            <a:lvl6pPr lvl="5" rtl="0">
              <a:buNone/>
              <a:defRPr>
                <a:solidFill>
                  <a:srgbClr val="FF9900"/>
                </a:solidFill>
              </a:defRPr>
            </a:lvl6pPr>
            <a:lvl7pPr lvl="6" rtl="0">
              <a:buNone/>
              <a:defRPr>
                <a:solidFill>
                  <a:srgbClr val="FF9900"/>
                </a:solidFill>
              </a:defRPr>
            </a:lvl7pPr>
            <a:lvl8pPr lvl="7" rtl="0">
              <a:buNone/>
              <a:defRPr>
                <a:solidFill>
                  <a:srgbClr val="FF9900"/>
                </a:solidFill>
              </a:defRPr>
            </a:lvl8pPr>
            <a:lvl9pPr lvl="8" rtl="0">
              <a:buNone/>
              <a:defRPr>
                <a:solidFill>
                  <a:srgbClr val="FF99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25926"/>
            <a:ext cx="2319526" cy="4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1"/>
          <p:cNvSpPr txBox="1"/>
          <p:nvPr/>
        </p:nvSpPr>
        <p:spPr>
          <a:xfrm>
            <a:off x="2759300" y="4568700"/>
            <a:ext cx="425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DSC 190 - IoT - Fall 2022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Team 6 - Alan Zhang, Harry Cheon, Theodore Hui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leaves">
  <p:cSld name="BLANK_2">
    <p:bg>
      <p:bgPr>
        <a:solidFill>
          <a:schemeClr val="accen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2"/>
          <p:cNvSpPr/>
          <p:nvPr/>
        </p:nvSpPr>
        <p:spPr>
          <a:xfrm rot="3560713">
            <a:off x="7919979" y="4139908"/>
            <a:ext cx="1129759" cy="685684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2"/>
          <p:cNvSpPr/>
          <p:nvPr/>
        </p:nvSpPr>
        <p:spPr>
          <a:xfrm rot="1619439">
            <a:off x="7518911" y="3963338"/>
            <a:ext cx="440102" cy="657294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2"/>
          <p:cNvSpPr/>
          <p:nvPr/>
        </p:nvSpPr>
        <p:spPr>
          <a:xfrm rot="-5564790">
            <a:off x="1156803" y="211500"/>
            <a:ext cx="672035" cy="536827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/>
          <p:nvPr/>
        </p:nvSpPr>
        <p:spPr>
          <a:xfrm rot="8585060">
            <a:off x="241104" y="264328"/>
            <a:ext cx="975659" cy="1597185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119" name="Google Shape;119;p12"/>
          <p:cNvSpPr txBox="1"/>
          <p:nvPr/>
        </p:nvSpPr>
        <p:spPr>
          <a:xfrm>
            <a:off x="2759300" y="4568700"/>
            <a:ext cx="425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DSC 190 - IoT - Fall 2022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Team 6 - Alan Zhang, Harry Cheon, Theodore Hui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chemeClr val="accen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3"/>
          <p:cNvSpPr/>
          <p:nvPr/>
        </p:nvSpPr>
        <p:spPr>
          <a:xfrm rot="3560713">
            <a:off x="7919979" y="4139908"/>
            <a:ext cx="1129759" cy="685684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/>
          <p:nvPr/>
        </p:nvSpPr>
        <p:spPr>
          <a:xfrm rot="1619439">
            <a:off x="7518911" y="3963338"/>
            <a:ext cx="440102" cy="657294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 rot="-5564790">
            <a:off x="1156803" y="211500"/>
            <a:ext cx="672035" cy="536827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 rot="8585060">
            <a:off x="241104" y="264328"/>
            <a:ext cx="975659" cy="1597185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2759300" y="4568700"/>
            <a:ext cx="425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DSC 190 - IoT - Fall 2022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Team 6 - Alan Zhang, Harry Cheon, Theodore Hui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235802" y="2802078"/>
            <a:ext cx="1905613" cy="1255536"/>
          </a:xfrm>
          <a:custGeom>
            <a:rect b="b" l="l" r="r" t="t"/>
            <a:pathLst>
              <a:path extrusionOk="0" h="12944" w="19646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136091"/>
            <a:ext cx="1085984" cy="1007319"/>
          </a:xfrm>
          <a:custGeom>
            <a:rect b="b" l="l" r="r" t="t"/>
            <a:pathLst>
              <a:path extrusionOk="0" h="10385" w="11196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1936070" cy="2500305"/>
          </a:xfrm>
          <a:custGeom>
            <a:rect b="b" l="l" r="r" t="t"/>
            <a:pathLst>
              <a:path extrusionOk="0" h="25777" w="1996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2221739" y="0"/>
            <a:ext cx="971624" cy="843005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680587" y="3914645"/>
            <a:ext cx="1491337" cy="1228764"/>
          </a:xfrm>
          <a:custGeom>
            <a:rect b="b" l="l" r="r" t="t"/>
            <a:pathLst>
              <a:path extrusionOk="0" h="12668" w="15375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25926"/>
            <a:ext cx="2319526" cy="4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/>
        </p:nvSpPr>
        <p:spPr>
          <a:xfrm>
            <a:off x="2759300" y="4568700"/>
            <a:ext cx="425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DSC 190 - IoT - Fall 2022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Team 6 - Alan Zhang, Harry Cheon, Theodore Hui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9900"/>
                </a:solidFill>
              </a:defRPr>
            </a:lvl1pPr>
            <a:lvl2pPr lvl="1" rtl="0">
              <a:buNone/>
              <a:defRPr>
                <a:solidFill>
                  <a:srgbClr val="FF9900"/>
                </a:solidFill>
              </a:defRPr>
            </a:lvl2pPr>
            <a:lvl3pPr lvl="2" rtl="0">
              <a:buNone/>
              <a:defRPr>
                <a:solidFill>
                  <a:srgbClr val="FF9900"/>
                </a:solidFill>
              </a:defRPr>
            </a:lvl3pPr>
            <a:lvl4pPr lvl="3" rtl="0">
              <a:buNone/>
              <a:defRPr>
                <a:solidFill>
                  <a:srgbClr val="FF9900"/>
                </a:solidFill>
              </a:defRPr>
            </a:lvl4pPr>
            <a:lvl5pPr lvl="4" rtl="0">
              <a:buNone/>
              <a:defRPr>
                <a:solidFill>
                  <a:srgbClr val="FF9900"/>
                </a:solidFill>
              </a:defRPr>
            </a:lvl5pPr>
            <a:lvl6pPr lvl="5" rtl="0">
              <a:buNone/>
              <a:defRPr>
                <a:solidFill>
                  <a:srgbClr val="FF9900"/>
                </a:solidFill>
              </a:defRPr>
            </a:lvl6pPr>
            <a:lvl7pPr lvl="6" rtl="0">
              <a:buNone/>
              <a:defRPr>
                <a:solidFill>
                  <a:srgbClr val="FF9900"/>
                </a:solidFill>
              </a:defRPr>
            </a:lvl7pPr>
            <a:lvl8pPr lvl="7" rtl="0">
              <a:buNone/>
              <a:defRPr>
                <a:solidFill>
                  <a:srgbClr val="FF9900"/>
                </a:solidFill>
              </a:defRPr>
            </a:lvl8pPr>
            <a:lvl9pPr lvl="8" rtl="0">
              <a:buNone/>
              <a:defRPr>
                <a:solidFill>
                  <a:srgbClr val="FF99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1650244" y="3237827"/>
            <a:ext cx="930521" cy="1355672"/>
          </a:xfrm>
          <a:custGeom>
            <a:rect b="b" l="l" r="r" t="t"/>
            <a:pathLst>
              <a:path extrusionOk="0" h="13976" w="9593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7602686" y="3512916"/>
            <a:ext cx="1278848" cy="1021604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6991883" y="3961149"/>
            <a:ext cx="566286" cy="927029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0" y="2514602"/>
            <a:ext cx="1378855" cy="1907408"/>
          </a:xfrm>
          <a:custGeom>
            <a:rect b="b" l="l" r="r" t="t"/>
            <a:pathLst>
              <a:path extrusionOk="0" h="19664" w="14215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2114578" y="0"/>
            <a:ext cx="1107352" cy="964471"/>
          </a:xfrm>
          <a:custGeom>
            <a:rect b="b" l="l" r="r" t="t"/>
            <a:pathLst>
              <a:path extrusionOk="0" h="9943" w="11416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7600940" y="421461"/>
            <a:ext cx="1543076" cy="2686124"/>
          </a:xfrm>
          <a:custGeom>
            <a:rect b="b" l="l" r="r" t="t"/>
            <a:pathLst>
              <a:path extrusionOk="0" h="27692" w="15908">
                <a:moveTo>
                  <a:pt x="13846" y="1"/>
                </a:moveTo>
                <a:lnTo>
                  <a:pt x="13128" y="19"/>
                </a:lnTo>
                <a:lnTo>
                  <a:pt x="12428" y="74"/>
                </a:lnTo>
                <a:lnTo>
                  <a:pt x="11729" y="166"/>
                </a:lnTo>
                <a:lnTo>
                  <a:pt x="11047" y="277"/>
                </a:lnTo>
                <a:lnTo>
                  <a:pt x="10384" y="442"/>
                </a:lnTo>
                <a:lnTo>
                  <a:pt x="9722" y="627"/>
                </a:lnTo>
                <a:lnTo>
                  <a:pt x="9077" y="848"/>
                </a:lnTo>
                <a:lnTo>
                  <a:pt x="8451" y="1087"/>
                </a:lnTo>
                <a:lnTo>
                  <a:pt x="7844" y="1363"/>
                </a:lnTo>
                <a:lnTo>
                  <a:pt x="7255" y="1676"/>
                </a:lnTo>
                <a:lnTo>
                  <a:pt x="6665" y="2007"/>
                </a:lnTo>
                <a:lnTo>
                  <a:pt x="6113" y="2357"/>
                </a:lnTo>
                <a:lnTo>
                  <a:pt x="5561" y="2744"/>
                </a:lnTo>
                <a:lnTo>
                  <a:pt x="5045" y="3167"/>
                </a:lnTo>
                <a:lnTo>
                  <a:pt x="4530" y="3591"/>
                </a:lnTo>
                <a:lnTo>
                  <a:pt x="4051" y="4051"/>
                </a:lnTo>
                <a:lnTo>
                  <a:pt x="3591" y="4530"/>
                </a:lnTo>
                <a:lnTo>
                  <a:pt x="3167" y="5045"/>
                </a:lnTo>
                <a:lnTo>
                  <a:pt x="2744" y="5561"/>
                </a:lnTo>
                <a:lnTo>
                  <a:pt x="2357" y="6113"/>
                </a:lnTo>
                <a:lnTo>
                  <a:pt x="2007" y="6666"/>
                </a:lnTo>
                <a:lnTo>
                  <a:pt x="1676" y="7255"/>
                </a:lnTo>
                <a:lnTo>
                  <a:pt x="1363" y="7844"/>
                </a:lnTo>
                <a:lnTo>
                  <a:pt x="1087" y="8452"/>
                </a:lnTo>
                <a:lnTo>
                  <a:pt x="847" y="9078"/>
                </a:lnTo>
                <a:lnTo>
                  <a:pt x="626" y="9722"/>
                </a:lnTo>
                <a:lnTo>
                  <a:pt x="442" y="10385"/>
                </a:lnTo>
                <a:lnTo>
                  <a:pt x="276" y="11048"/>
                </a:lnTo>
                <a:lnTo>
                  <a:pt x="166" y="11729"/>
                </a:lnTo>
                <a:lnTo>
                  <a:pt x="74" y="12428"/>
                </a:lnTo>
                <a:lnTo>
                  <a:pt x="19" y="13128"/>
                </a:lnTo>
                <a:lnTo>
                  <a:pt x="0" y="13846"/>
                </a:lnTo>
                <a:lnTo>
                  <a:pt x="19" y="14564"/>
                </a:lnTo>
                <a:lnTo>
                  <a:pt x="74" y="15264"/>
                </a:lnTo>
                <a:lnTo>
                  <a:pt x="166" y="15964"/>
                </a:lnTo>
                <a:lnTo>
                  <a:pt x="276" y="16645"/>
                </a:lnTo>
                <a:lnTo>
                  <a:pt x="442" y="17308"/>
                </a:lnTo>
                <a:lnTo>
                  <a:pt x="626" y="17970"/>
                </a:lnTo>
                <a:lnTo>
                  <a:pt x="847" y="18615"/>
                </a:lnTo>
                <a:lnTo>
                  <a:pt x="1087" y="19241"/>
                </a:lnTo>
                <a:lnTo>
                  <a:pt x="1363" y="19848"/>
                </a:lnTo>
                <a:lnTo>
                  <a:pt x="1676" y="20438"/>
                </a:lnTo>
                <a:lnTo>
                  <a:pt x="2007" y="21027"/>
                </a:lnTo>
                <a:lnTo>
                  <a:pt x="2357" y="21579"/>
                </a:lnTo>
                <a:lnTo>
                  <a:pt x="2744" y="22131"/>
                </a:lnTo>
                <a:lnTo>
                  <a:pt x="3167" y="22647"/>
                </a:lnTo>
                <a:lnTo>
                  <a:pt x="3591" y="23162"/>
                </a:lnTo>
                <a:lnTo>
                  <a:pt x="4051" y="23641"/>
                </a:lnTo>
                <a:lnTo>
                  <a:pt x="4530" y="24101"/>
                </a:lnTo>
                <a:lnTo>
                  <a:pt x="5045" y="24525"/>
                </a:lnTo>
                <a:lnTo>
                  <a:pt x="5561" y="24948"/>
                </a:lnTo>
                <a:lnTo>
                  <a:pt x="6113" y="25335"/>
                </a:lnTo>
                <a:lnTo>
                  <a:pt x="6665" y="25685"/>
                </a:lnTo>
                <a:lnTo>
                  <a:pt x="7255" y="26016"/>
                </a:lnTo>
                <a:lnTo>
                  <a:pt x="7844" y="26329"/>
                </a:lnTo>
                <a:lnTo>
                  <a:pt x="8451" y="26605"/>
                </a:lnTo>
                <a:lnTo>
                  <a:pt x="9077" y="26845"/>
                </a:lnTo>
                <a:lnTo>
                  <a:pt x="9722" y="27066"/>
                </a:lnTo>
                <a:lnTo>
                  <a:pt x="10384" y="27250"/>
                </a:lnTo>
                <a:lnTo>
                  <a:pt x="11047" y="27416"/>
                </a:lnTo>
                <a:lnTo>
                  <a:pt x="11729" y="27526"/>
                </a:lnTo>
                <a:lnTo>
                  <a:pt x="12428" y="27618"/>
                </a:lnTo>
                <a:lnTo>
                  <a:pt x="13128" y="27673"/>
                </a:lnTo>
                <a:lnTo>
                  <a:pt x="13846" y="27692"/>
                </a:lnTo>
                <a:lnTo>
                  <a:pt x="14361" y="27673"/>
                </a:lnTo>
                <a:lnTo>
                  <a:pt x="14895" y="27655"/>
                </a:lnTo>
                <a:lnTo>
                  <a:pt x="15392" y="27600"/>
                </a:lnTo>
                <a:lnTo>
                  <a:pt x="15908" y="27544"/>
                </a:lnTo>
                <a:lnTo>
                  <a:pt x="15908" y="148"/>
                </a:lnTo>
                <a:lnTo>
                  <a:pt x="15392" y="93"/>
                </a:lnTo>
                <a:lnTo>
                  <a:pt x="14895" y="37"/>
                </a:lnTo>
                <a:lnTo>
                  <a:pt x="14361" y="19"/>
                </a:lnTo>
                <a:lnTo>
                  <a:pt x="138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⊷"/>
              <a:defRPr i="1" sz="2600">
                <a:solidFill>
                  <a:schemeClr val="accent2"/>
                </a:solidFill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⊶"/>
              <a:defRPr i="1" sz="2600">
                <a:solidFill>
                  <a:schemeClr val="accent2"/>
                </a:solidFill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⊸"/>
              <a:defRPr i="1" sz="2600">
                <a:solidFill>
                  <a:schemeClr val="accent2"/>
                </a:solidFill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i="1" sz="2600">
                <a:solidFill>
                  <a:schemeClr val="accent2"/>
                </a:solidFill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i="1" sz="2600">
                <a:solidFill>
                  <a:schemeClr val="accent2"/>
                </a:solidFill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i="1" sz="2600">
                <a:solidFill>
                  <a:schemeClr val="accent2"/>
                </a:solidFill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i="1" sz="2600">
                <a:solidFill>
                  <a:schemeClr val="accent2"/>
                </a:solidFill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i="1" sz="2600">
                <a:solidFill>
                  <a:schemeClr val="accent2"/>
                </a:solidFill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i="1" sz="2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/>
        </p:nvSpPr>
        <p:spPr>
          <a:xfrm>
            <a:off x="1531725" y="1092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9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40" name="Google Shape;4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25926"/>
            <a:ext cx="2319526" cy="4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"/>
          <p:cNvSpPr txBox="1"/>
          <p:nvPr/>
        </p:nvSpPr>
        <p:spPr>
          <a:xfrm>
            <a:off x="2759300" y="4568700"/>
            <a:ext cx="425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DSC 190 - IoT - Fall 2022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Team 6 - Alan Zhang, Harry Cheon, Theodore Hui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9900"/>
                </a:solidFill>
              </a:defRPr>
            </a:lvl1pPr>
            <a:lvl2pPr lvl="1" rtl="0">
              <a:buNone/>
              <a:defRPr>
                <a:solidFill>
                  <a:srgbClr val="FF9900"/>
                </a:solidFill>
              </a:defRPr>
            </a:lvl2pPr>
            <a:lvl3pPr lvl="2" rtl="0">
              <a:buNone/>
              <a:defRPr>
                <a:solidFill>
                  <a:srgbClr val="FF9900"/>
                </a:solidFill>
              </a:defRPr>
            </a:lvl3pPr>
            <a:lvl4pPr lvl="3" rtl="0">
              <a:buNone/>
              <a:defRPr>
                <a:solidFill>
                  <a:srgbClr val="FF9900"/>
                </a:solidFill>
              </a:defRPr>
            </a:lvl4pPr>
            <a:lvl5pPr lvl="4" rtl="0">
              <a:buNone/>
              <a:defRPr>
                <a:solidFill>
                  <a:srgbClr val="FF9900"/>
                </a:solidFill>
              </a:defRPr>
            </a:lvl5pPr>
            <a:lvl6pPr lvl="5" rtl="0">
              <a:buNone/>
              <a:defRPr>
                <a:solidFill>
                  <a:srgbClr val="FF9900"/>
                </a:solidFill>
              </a:defRPr>
            </a:lvl6pPr>
            <a:lvl7pPr lvl="6" rtl="0">
              <a:buNone/>
              <a:defRPr>
                <a:solidFill>
                  <a:srgbClr val="FF9900"/>
                </a:solidFill>
              </a:defRPr>
            </a:lvl7pPr>
            <a:lvl8pPr lvl="7" rtl="0">
              <a:buNone/>
              <a:defRPr>
                <a:solidFill>
                  <a:srgbClr val="FF9900"/>
                </a:solidFill>
              </a:defRPr>
            </a:lvl8pPr>
            <a:lvl9pPr lvl="8" rtl="0">
              <a:buNone/>
              <a:defRPr>
                <a:solidFill>
                  <a:srgbClr val="FF99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528548" y="1071451"/>
            <a:ext cx="1164582" cy="1832524"/>
          </a:xfrm>
          <a:custGeom>
            <a:rect b="b" l="l" r="r" t="t"/>
            <a:pathLst>
              <a:path extrusionOk="0" h="18892" w="12006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1192991" y="0"/>
            <a:ext cx="2343229" cy="1357321"/>
          </a:xfrm>
          <a:custGeom>
            <a:rect b="b" l="l" r="r" t="t"/>
            <a:pathLst>
              <a:path extrusionOk="0" h="13993" w="24157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0" y="3350346"/>
            <a:ext cx="1257314" cy="1793142"/>
          </a:xfrm>
          <a:custGeom>
            <a:rect b="b" l="l" r="r" t="t"/>
            <a:pathLst>
              <a:path extrusionOk="0" h="18486" w="12962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pic>
        <p:nvPicPr>
          <p:cNvPr id="50" name="Google Shape;5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25926"/>
            <a:ext cx="2319526" cy="4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/>
          <p:nvPr/>
        </p:nvSpPr>
        <p:spPr>
          <a:xfrm>
            <a:off x="2759300" y="4568700"/>
            <a:ext cx="425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DSC 190 - IoT - Fall 2022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Team 6 - Alan Zhang, Harry Cheon, Theodore Hui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9900"/>
                </a:solidFill>
              </a:defRPr>
            </a:lvl1pPr>
            <a:lvl2pPr lvl="1" rtl="0">
              <a:buNone/>
              <a:defRPr>
                <a:solidFill>
                  <a:srgbClr val="FF9900"/>
                </a:solidFill>
              </a:defRPr>
            </a:lvl2pPr>
            <a:lvl3pPr lvl="2" rtl="0">
              <a:buNone/>
              <a:defRPr>
                <a:solidFill>
                  <a:srgbClr val="FF9900"/>
                </a:solidFill>
              </a:defRPr>
            </a:lvl3pPr>
            <a:lvl4pPr lvl="3" rtl="0">
              <a:buNone/>
              <a:defRPr>
                <a:solidFill>
                  <a:srgbClr val="FF9900"/>
                </a:solidFill>
              </a:defRPr>
            </a:lvl4pPr>
            <a:lvl5pPr lvl="4" rtl="0">
              <a:buNone/>
              <a:defRPr>
                <a:solidFill>
                  <a:srgbClr val="FF9900"/>
                </a:solidFill>
              </a:defRPr>
            </a:lvl5pPr>
            <a:lvl6pPr lvl="5" rtl="0">
              <a:buNone/>
              <a:defRPr>
                <a:solidFill>
                  <a:srgbClr val="FF9900"/>
                </a:solidFill>
              </a:defRPr>
            </a:lvl6pPr>
            <a:lvl7pPr lvl="6" rtl="0">
              <a:buNone/>
              <a:defRPr>
                <a:solidFill>
                  <a:srgbClr val="FF9900"/>
                </a:solidFill>
              </a:defRPr>
            </a:lvl7pPr>
            <a:lvl8pPr lvl="7" rtl="0">
              <a:buNone/>
              <a:defRPr>
                <a:solidFill>
                  <a:srgbClr val="FF9900"/>
                </a:solidFill>
              </a:defRPr>
            </a:lvl8pPr>
            <a:lvl9pPr lvl="8" rtl="0">
              <a:buNone/>
              <a:defRPr>
                <a:solidFill>
                  <a:srgbClr val="FF99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0" y="4136135"/>
            <a:ext cx="1085915" cy="1007345"/>
          </a:xfrm>
          <a:custGeom>
            <a:rect b="b" l="l" r="r" t="t"/>
            <a:pathLst>
              <a:path extrusionOk="0" h="10385" w="11195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0" y="0"/>
            <a:ext cx="1936023" cy="2500369"/>
          </a:xfrm>
          <a:custGeom>
            <a:rect b="b" l="l" r="r" t="t"/>
            <a:pathLst>
              <a:path extrusionOk="0" h="25777" w="19959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2221665" y="0"/>
            <a:ext cx="971649" cy="843027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 txBox="1"/>
          <p:nvPr>
            <p:ph type="title"/>
          </p:nvPr>
        </p:nvSpPr>
        <p:spPr>
          <a:xfrm>
            <a:off x="5242000" y="1198025"/>
            <a:ext cx="3444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" type="body"/>
          </p:nvPr>
        </p:nvSpPr>
        <p:spPr>
          <a:xfrm>
            <a:off x="5242000" y="1998975"/>
            <a:ext cx="3444900" cy="21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pic>
        <p:nvPicPr>
          <p:cNvPr id="60" name="Google Shape;6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25926"/>
            <a:ext cx="2319526" cy="4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6"/>
          <p:cNvSpPr txBox="1"/>
          <p:nvPr/>
        </p:nvSpPr>
        <p:spPr>
          <a:xfrm>
            <a:off x="2759300" y="4568700"/>
            <a:ext cx="425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DSC 190 - IoT - Fall 2022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Team 6 - Alan Zhang, Harry Cheon, Theodore Hui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9900"/>
                </a:solidFill>
              </a:defRPr>
            </a:lvl1pPr>
            <a:lvl2pPr lvl="1" rtl="0">
              <a:buNone/>
              <a:defRPr>
                <a:solidFill>
                  <a:srgbClr val="FF9900"/>
                </a:solidFill>
              </a:defRPr>
            </a:lvl2pPr>
            <a:lvl3pPr lvl="2" rtl="0">
              <a:buNone/>
              <a:defRPr>
                <a:solidFill>
                  <a:srgbClr val="FF9900"/>
                </a:solidFill>
              </a:defRPr>
            </a:lvl3pPr>
            <a:lvl4pPr lvl="3" rtl="0">
              <a:buNone/>
              <a:defRPr>
                <a:solidFill>
                  <a:srgbClr val="FF9900"/>
                </a:solidFill>
              </a:defRPr>
            </a:lvl4pPr>
            <a:lvl5pPr lvl="4" rtl="0">
              <a:buNone/>
              <a:defRPr>
                <a:solidFill>
                  <a:srgbClr val="FF9900"/>
                </a:solidFill>
              </a:defRPr>
            </a:lvl5pPr>
            <a:lvl6pPr lvl="5" rtl="0">
              <a:buNone/>
              <a:defRPr>
                <a:solidFill>
                  <a:srgbClr val="FF9900"/>
                </a:solidFill>
              </a:defRPr>
            </a:lvl6pPr>
            <a:lvl7pPr lvl="6" rtl="0">
              <a:buNone/>
              <a:defRPr>
                <a:solidFill>
                  <a:srgbClr val="FF9900"/>
                </a:solidFill>
              </a:defRPr>
            </a:lvl7pPr>
            <a:lvl8pPr lvl="7" rtl="0">
              <a:buNone/>
              <a:defRPr>
                <a:solidFill>
                  <a:srgbClr val="FF9900"/>
                </a:solidFill>
              </a:defRPr>
            </a:lvl8pPr>
            <a:lvl9pPr lvl="8" rtl="0">
              <a:buNone/>
              <a:defRPr>
                <a:solidFill>
                  <a:srgbClr val="FF99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2" name="Google Shape;72;p7"/>
          <p:cNvSpPr txBox="1"/>
          <p:nvPr>
            <p:ph idx="2" type="body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pic>
        <p:nvPicPr>
          <p:cNvPr id="73" name="Google Shape;7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25926"/>
            <a:ext cx="2319526" cy="4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7"/>
          <p:cNvSpPr txBox="1"/>
          <p:nvPr/>
        </p:nvSpPr>
        <p:spPr>
          <a:xfrm>
            <a:off x="2759300" y="4568700"/>
            <a:ext cx="425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DSC 190 - IoT - Fall 2022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Team 6 - Alan Zhang, Harry Cheon, Theodore Hui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9900"/>
                </a:solidFill>
              </a:defRPr>
            </a:lvl1pPr>
            <a:lvl2pPr lvl="1" rtl="0">
              <a:buNone/>
              <a:defRPr>
                <a:solidFill>
                  <a:srgbClr val="FF9900"/>
                </a:solidFill>
              </a:defRPr>
            </a:lvl2pPr>
            <a:lvl3pPr lvl="2" rtl="0">
              <a:buNone/>
              <a:defRPr>
                <a:solidFill>
                  <a:srgbClr val="FF9900"/>
                </a:solidFill>
              </a:defRPr>
            </a:lvl3pPr>
            <a:lvl4pPr lvl="3" rtl="0">
              <a:buNone/>
              <a:defRPr>
                <a:solidFill>
                  <a:srgbClr val="FF9900"/>
                </a:solidFill>
              </a:defRPr>
            </a:lvl4pPr>
            <a:lvl5pPr lvl="4" rtl="0">
              <a:buNone/>
              <a:defRPr>
                <a:solidFill>
                  <a:srgbClr val="FF9900"/>
                </a:solidFill>
              </a:defRPr>
            </a:lvl5pPr>
            <a:lvl6pPr lvl="5" rtl="0">
              <a:buNone/>
              <a:defRPr>
                <a:solidFill>
                  <a:srgbClr val="FF9900"/>
                </a:solidFill>
              </a:defRPr>
            </a:lvl6pPr>
            <a:lvl7pPr lvl="6" rtl="0">
              <a:buNone/>
              <a:defRPr>
                <a:solidFill>
                  <a:srgbClr val="FF9900"/>
                </a:solidFill>
              </a:defRPr>
            </a:lvl7pPr>
            <a:lvl8pPr lvl="7" rtl="0">
              <a:buNone/>
              <a:defRPr>
                <a:solidFill>
                  <a:srgbClr val="FF9900"/>
                </a:solidFill>
              </a:defRPr>
            </a:lvl8pPr>
            <a:lvl9pPr lvl="8" rtl="0">
              <a:buNone/>
              <a:defRPr>
                <a:solidFill>
                  <a:srgbClr val="FF99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" type="body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5" name="Google Shape;85;p8"/>
          <p:cNvSpPr txBox="1"/>
          <p:nvPr>
            <p:ph idx="2" type="body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6" name="Google Shape;86;p8"/>
          <p:cNvSpPr txBox="1"/>
          <p:nvPr>
            <p:ph idx="3" type="body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pic>
        <p:nvPicPr>
          <p:cNvPr id="87" name="Google Shape;8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25926"/>
            <a:ext cx="2319526" cy="4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8"/>
          <p:cNvSpPr txBox="1"/>
          <p:nvPr/>
        </p:nvSpPr>
        <p:spPr>
          <a:xfrm>
            <a:off x="2759300" y="4568700"/>
            <a:ext cx="425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DSC 190 - IoT - Fall 2022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Team 6 - Alan Zhang, Harry Cheon, Theodore Hui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9900"/>
                </a:solidFill>
              </a:defRPr>
            </a:lvl1pPr>
            <a:lvl2pPr lvl="1" rtl="0">
              <a:buNone/>
              <a:defRPr>
                <a:solidFill>
                  <a:srgbClr val="FF9900"/>
                </a:solidFill>
              </a:defRPr>
            </a:lvl2pPr>
            <a:lvl3pPr lvl="2" rtl="0">
              <a:buNone/>
              <a:defRPr>
                <a:solidFill>
                  <a:srgbClr val="FF9900"/>
                </a:solidFill>
              </a:defRPr>
            </a:lvl3pPr>
            <a:lvl4pPr lvl="3" rtl="0">
              <a:buNone/>
              <a:defRPr>
                <a:solidFill>
                  <a:srgbClr val="FF9900"/>
                </a:solidFill>
              </a:defRPr>
            </a:lvl4pPr>
            <a:lvl5pPr lvl="4" rtl="0">
              <a:buNone/>
              <a:defRPr>
                <a:solidFill>
                  <a:srgbClr val="FF9900"/>
                </a:solidFill>
              </a:defRPr>
            </a:lvl5pPr>
            <a:lvl6pPr lvl="5" rtl="0">
              <a:buNone/>
              <a:defRPr>
                <a:solidFill>
                  <a:srgbClr val="FF9900"/>
                </a:solidFill>
              </a:defRPr>
            </a:lvl6pPr>
            <a:lvl7pPr lvl="6" rtl="0">
              <a:buNone/>
              <a:defRPr>
                <a:solidFill>
                  <a:srgbClr val="FF9900"/>
                </a:solidFill>
              </a:defRPr>
            </a:lvl7pPr>
            <a:lvl8pPr lvl="7" rtl="0">
              <a:buNone/>
              <a:defRPr>
                <a:solidFill>
                  <a:srgbClr val="FF9900"/>
                </a:solidFill>
              </a:defRPr>
            </a:lvl8pPr>
            <a:lvl9pPr lvl="8" rtl="0">
              <a:buNone/>
              <a:defRPr>
                <a:solidFill>
                  <a:srgbClr val="FF99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id="98" name="Google Shape;9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25926"/>
            <a:ext cx="2319526" cy="4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9"/>
          <p:cNvSpPr txBox="1"/>
          <p:nvPr/>
        </p:nvSpPr>
        <p:spPr>
          <a:xfrm>
            <a:off x="2759300" y="4568700"/>
            <a:ext cx="425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DSC 190 - IoT - Fall 2022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Team 6 - Alan Zhang, Harry Cheon, Theodore Hui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9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9900"/>
                </a:solidFill>
              </a:defRPr>
            </a:lvl1pPr>
            <a:lvl2pPr lvl="1" rtl="0">
              <a:buNone/>
              <a:defRPr>
                <a:solidFill>
                  <a:srgbClr val="FF9900"/>
                </a:solidFill>
              </a:defRPr>
            </a:lvl2pPr>
            <a:lvl3pPr lvl="2" rtl="0">
              <a:buNone/>
              <a:defRPr>
                <a:solidFill>
                  <a:srgbClr val="FF9900"/>
                </a:solidFill>
              </a:defRPr>
            </a:lvl3pPr>
            <a:lvl4pPr lvl="3" rtl="0">
              <a:buNone/>
              <a:defRPr>
                <a:solidFill>
                  <a:srgbClr val="FF9900"/>
                </a:solidFill>
              </a:defRPr>
            </a:lvl4pPr>
            <a:lvl5pPr lvl="4" rtl="0">
              <a:buNone/>
              <a:defRPr>
                <a:solidFill>
                  <a:srgbClr val="FF9900"/>
                </a:solidFill>
              </a:defRPr>
            </a:lvl5pPr>
            <a:lvl6pPr lvl="5" rtl="0">
              <a:buNone/>
              <a:defRPr>
                <a:solidFill>
                  <a:srgbClr val="FF9900"/>
                </a:solidFill>
              </a:defRPr>
            </a:lvl6pPr>
            <a:lvl7pPr lvl="6" rtl="0">
              <a:buNone/>
              <a:defRPr>
                <a:solidFill>
                  <a:srgbClr val="FF9900"/>
                </a:solidFill>
              </a:defRPr>
            </a:lvl7pPr>
            <a:lvl8pPr lvl="7" rtl="0">
              <a:buNone/>
              <a:defRPr>
                <a:solidFill>
                  <a:srgbClr val="FF9900"/>
                </a:solidFill>
              </a:defRPr>
            </a:lvl8pPr>
            <a:lvl9pPr lvl="8" rtl="0">
              <a:buNone/>
              <a:defRPr>
                <a:solidFill>
                  <a:srgbClr val="FF99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1650244" y="3237827"/>
            <a:ext cx="930521" cy="1355672"/>
          </a:xfrm>
          <a:custGeom>
            <a:rect b="b" l="l" r="r" t="t"/>
            <a:pathLst>
              <a:path extrusionOk="0" h="13976" w="9593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0" y="2514602"/>
            <a:ext cx="1378855" cy="1907408"/>
          </a:xfrm>
          <a:custGeom>
            <a:rect b="b" l="l" r="r" t="t"/>
            <a:pathLst>
              <a:path extrusionOk="0" h="19664" w="14215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>
            <a:off x="2114578" y="0"/>
            <a:ext cx="1107352" cy="964471"/>
          </a:xfrm>
          <a:custGeom>
            <a:rect b="b" l="l" r="r" t="t"/>
            <a:pathLst>
              <a:path extrusionOk="0" h="9943" w="11416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3221925" y="4330100"/>
            <a:ext cx="54648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</a:lstStyle>
          <a:p/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9900"/>
                </a:solidFill>
              </a:defRPr>
            </a:lvl1pPr>
            <a:lvl2pPr lvl="1" rtl="0">
              <a:buNone/>
              <a:defRPr>
                <a:solidFill>
                  <a:srgbClr val="FF9900"/>
                </a:solidFill>
              </a:defRPr>
            </a:lvl2pPr>
            <a:lvl3pPr lvl="2" rtl="0">
              <a:buNone/>
              <a:defRPr>
                <a:solidFill>
                  <a:srgbClr val="FF9900"/>
                </a:solidFill>
              </a:defRPr>
            </a:lvl3pPr>
            <a:lvl4pPr lvl="3" rtl="0">
              <a:buNone/>
              <a:defRPr>
                <a:solidFill>
                  <a:srgbClr val="FF9900"/>
                </a:solidFill>
              </a:defRPr>
            </a:lvl4pPr>
            <a:lvl5pPr lvl="4" rtl="0">
              <a:buNone/>
              <a:defRPr>
                <a:solidFill>
                  <a:srgbClr val="FF9900"/>
                </a:solidFill>
              </a:defRPr>
            </a:lvl5pPr>
            <a:lvl6pPr lvl="5" rtl="0">
              <a:buNone/>
              <a:defRPr>
                <a:solidFill>
                  <a:srgbClr val="FF9900"/>
                </a:solidFill>
              </a:defRPr>
            </a:lvl6pPr>
            <a:lvl7pPr lvl="6" rtl="0">
              <a:buNone/>
              <a:defRPr>
                <a:solidFill>
                  <a:srgbClr val="FF9900"/>
                </a:solidFill>
              </a:defRPr>
            </a:lvl7pPr>
            <a:lvl8pPr lvl="7" rtl="0">
              <a:buNone/>
              <a:defRPr>
                <a:solidFill>
                  <a:srgbClr val="FF9900"/>
                </a:solidFill>
              </a:defRPr>
            </a:lvl8pPr>
            <a:lvl9pPr lvl="8" rtl="0">
              <a:buNone/>
              <a:defRPr>
                <a:solidFill>
                  <a:srgbClr val="FF99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25926"/>
            <a:ext cx="2319526" cy="4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0"/>
          <p:cNvSpPr txBox="1"/>
          <p:nvPr/>
        </p:nvSpPr>
        <p:spPr>
          <a:xfrm>
            <a:off x="2759300" y="4568700"/>
            <a:ext cx="425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DSC 190 - IoT - Fall 2022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Team 6 - Alan Zhang, Harry Cheon, Theodore Hui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11700" y="4525926"/>
            <a:ext cx="2319526" cy="451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MicroPlanter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4320075" y="1694175"/>
            <a:ext cx="4366800" cy="29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Soil Moisture Sensor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UV Light Sensor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PyNode+ Air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Temperature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Humidity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Air Quality</a:t>
            </a:r>
            <a:endParaRPr/>
          </a:p>
        </p:txBody>
      </p:sp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4"/>
          <p:cNvSpPr txBox="1"/>
          <p:nvPr>
            <p:ph idx="4294967295" type="title"/>
          </p:nvPr>
        </p:nvSpPr>
        <p:spPr>
          <a:xfrm>
            <a:off x="855300" y="133988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Wiring Diagram</a:t>
            </a:r>
            <a:endParaRPr sz="2000"/>
          </a:p>
        </p:txBody>
      </p:sp>
      <p:pic>
        <p:nvPicPr>
          <p:cNvPr id="198" name="Google Shape;198;p24"/>
          <p:cNvPicPr preferRelativeResize="0"/>
          <p:nvPr/>
        </p:nvPicPr>
        <p:blipFill rotWithShape="1">
          <a:blip r:embed="rId3">
            <a:alphaModFix/>
          </a:blip>
          <a:srcRect b="21761" l="0" r="0" t="3661"/>
          <a:stretch/>
        </p:blipFill>
        <p:spPr>
          <a:xfrm>
            <a:off x="1894500" y="573700"/>
            <a:ext cx="5511624" cy="391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700" y="891075"/>
            <a:ext cx="3378225" cy="33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2700" y="916150"/>
            <a:ext cx="2210107" cy="33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1791400" y="244575"/>
            <a:ext cx="305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ontano Sans"/>
                <a:ea typeface="Pontano Sans"/>
                <a:cs typeface="Pontano Sans"/>
                <a:sym typeface="Pontano Sans"/>
              </a:rPr>
              <a:t>Box Base</a:t>
            </a:r>
            <a:endParaRPr sz="3000"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5242700" y="269650"/>
            <a:ext cx="221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ontano Sans"/>
                <a:ea typeface="Pontano Sans"/>
                <a:cs typeface="Pontano Sans"/>
                <a:sym typeface="Pontano Sans"/>
              </a:rPr>
              <a:t>Box Lid</a:t>
            </a:r>
            <a:endParaRPr sz="3000"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239" y="708075"/>
            <a:ext cx="4129312" cy="372734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 txBox="1"/>
          <p:nvPr/>
        </p:nvSpPr>
        <p:spPr>
          <a:xfrm>
            <a:off x="3140975" y="154375"/>
            <a:ext cx="221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ontano Sans"/>
                <a:ea typeface="Pontano Sans"/>
                <a:cs typeface="Pontano Sans"/>
                <a:sym typeface="Pontano Sans"/>
              </a:rPr>
              <a:t>Box Walls</a:t>
            </a:r>
            <a:endParaRPr sz="3000"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28"/>
          <p:cNvSpPr txBox="1"/>
          <p:nvPr>
            <p:ph idx="4294967295" type="title"/>
          </p:nvPr>
        </p:nvSpPr>
        <p:spPr>
          <a:xfrm>
            <a:off x="855300" y="133988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Network Setup</a:t>
            </a:r>
            <a:endParaRPr sz="2000"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34" y="852488"/>
            <a:ext cx="61055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Plan: BT</a:t>
            </a:r>
            <a:endParaRPr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Bought wrong part (bought slave module)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Pysense only has library for BLE</a:t>
            </a:r>
            <a:endParaRPr/>
          </a:p>
        </p:txBody>
      </p:sp>
      <p:sp>
        <p:nvSpPr>
          <p:cNvPr id="233" name="Google Shape;233;p29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Alternative: MQTT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 Network Information Exchanged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Publish/Subscribe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Broker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Retain Flag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Persistent Session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QoS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0: Fire &amp; Forget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1: Acknowledged Delivery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2: </a:t>
            </a:r>
            <a:r>
              <a:rPr lang="en" sz="1800"/>
              <a:t>Assured Delivery</a:t>
            </a:r>
            <a:endParaRPr sz="1800"/>
          </a:p>
        </p:txBody>
      </p:sp>
      <p:sp>
        <p:nvSpPr>
          <p:cNvPr id="240" name="Google Shape;240;p30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Pybytes</a:t>
            </a:r>
            <a:endParaRPr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Cloud based MQTT service baked into pysense board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Easy visualization of sensor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Easy implementation of python on top of data collection for analysis</a:t>
            </a:r>
            <a:endParaRPr/>
          </a:p>
        </p:txBody>
      </p:sp>
      <p:sp>
        <p:nvSpPr>
          <p:cNvPr id="247" name="Google Shape;247;p31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525" y="250000"/>
            <a:ext cx="7236925" cy="418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</p:txBody>
      </p:sp>
      <p:sp>
        <p:nvSpPr>
          <p:cNvPr id="137" name="Google Shape;137;p15"/>
          <p:cNvSpPr txBox="1"/>
          <p:nvPr>
            <p:ph idx="1" type="subTitle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</a:t>
            </a:r>
            <a:endParaRPr/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⊷"/>
            </a:pPr>
            <a:r>
              <a:rPr lang="en"/>
              <a:t>Jaccard </a:t>
            </a:r>
            <a:r>
              <a:rPr lang="en"/>
              <a:t>Similarity</a:t>
            </a:r>
            <a:endParaRPr/>
          </a:p>
        </p:txBody>
      </p:sp>
      <p:sp>
        <p:nvSpPr>
          <p:cNvPr id="260" name="Google Shape;260;p33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575" y="2277827"/>
            <a:ext cx="2722176" cy="208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Similarity Score</a:t>
            </a:r>
            <a:endParaRPr/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Intersection of the soil temperature, harvest days, spacing divided by the union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Ensure that neither plant are on the avoid list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Bonus point for companion list and similar plant and harvest season</a:t>
            </a:r>
            <a:endParaRPr/>
          </a:p>
        </p:txBody>
      </p:sp>
      <p:sp>
        <p:nvSpPr>
          <p:cNvPr id="268" name="Google Shape;268;p34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 Weights</a:t>
            </a:r>
            <a:endParaRPr/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On Companion list = 30%	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</a:t>
            </a:r>
            <a:r>
              <a:rPr lang="en"/>
              <a:t>oil temperature = 25%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Days to harvest = 25%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Spacing = 10 %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Similarity in plant months = </a:t>
            </a:r>
            <a:r>
              <a:rPr lang="en"/>
              <a:t> 10%</a:t>
            </a:r>
            <a:endParaRPr/>
          </a:p>
        </p:txBody>
      </p:sp>
      <p:sp>
        <p:nvSpPr>
          <p:cNvPr id="275" name="Google Shape;275;p35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1" name="Google Shape;2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02" y="528113"/>
            <a:ext cx="3767274" cy="360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8675" y="528125"/>
            <a:ext cx="4771626" cy="36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 can work on</a:t>
            </a:r>
            <a:endParaRPr/>
          </a:p>
        </p:txBody>
      </p:sp>
      <p:sp>
        <p:nvSpPr>
          <p:cNvPr id="288" name="Google Shape;288;p37"/>
          <p:cNvSpPr txBox="1"/>
          <p:nvPr>
            <p:ph idx="1" type="body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Website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Recommender System Integration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Database Backend</a:t>
            </a:r>
            <a:endParaRPr/>
          </a:p>
        </p:txBody>
      </p:sp>
      <p:sp>
        <p:nvSpPr>
          <p:cNvPr id="289" name="Google Shape;289;p37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</a:t>
            </a:r>
            <a:endParaRPr/>
          </a:p>
        </p:txBody>
      </p:sp>
      <p:sp>
        <p:nvSpPr>
          <p:cNvPr id="295" name="Google Shape;295;p38"/>
          <p:cNvSpPr txBox="1"/>
          <p:nvPr>
            <p:ph idx="1" type="subTitle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to HDSI IoT Infrastructure</a:t>
            </a:r>
            <a:endParaRPr/>
          </a:p>
        </p:txBody>
      </p:sp>
      <p:sp>
        <p:nvSpPr>
          <p:cNvPr id="296" name="Google Shape;296;p38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Pulling data from Things Network</a:t>
            </a:r>
            <a:endParaRPr/>
          </a:p>
        </p:txBody>
      </p:sp>
      <p:sp>
        <p:nvSpPr>
          <p:cNvPr id="302" name="Google Shape;302;p39"/>
          <p:cNvSpPr txBox="1"/>
          <p:nvPr>
            <p:ph idx="1" type="body"/>
          </p:nvPr>
        </p:nvSpPr>
        <p:spPr>
          <a:xfrm>
            <a:off x="4777275" y="1694175"/>
            <a:ext cx="4366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⊷"/>
            </a:pPr>
            <a:r>
              <a:rPr lang="en"/>
              <a:t>MQTT Server is available to pull data to private 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⊷"/>
            </a:pPr>
            <a:r>
              <a:rPr lang="en"/>
              <a:t>Runnable on python, </a:t>
            </a:r>
            <a:r>
              <a:rPr lang="en"/>
              <a:t>third-party client, java, etc</a:t>
            </a:r>
            <a:endParaRPr/>
          </a:p>
        </p:txBody>
      </p:sp>
      <p:sp>
        <p:nvSpPr>
          <p:cNvPr id="303" name="Google Shape;303;p39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4" name="Google Shape;304;p39"/>
          <p:cNvPicPr preferRelativeResize="0"/>
          <p:nvPr/>
        </p:nvPicPr>
        <p:blipFill rotWithShape="1">
          <a:blip r:embed="rId3">
            <a:alphaModFix/>
          </a:blip>
          <a:srcRect b="0" l="0" r="11543" t="0"/>
          <a:stretch/>
        </p:blipFill>
        <p:spPr>
          <a:xfrm>
            <a:off x="293700" y="1435425"/>
            <a:ext cx="4202151" cy="29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3900775" y="1444275"/>
            <a:ext cx="2975700" cy="18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/>
              <a:t>Q/A</a:t>
            </a:r>
            <a:endParaRPr sz="12800"/>
          </a:p>
        </p:txBody>
      </p:sp>
      <p:sp>
        <p:nvSpPr>
          <p:cNvPr id="310" name="Google Shape;310;p40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4320075" y="1694175"/>
            <a:ext cx="4366800" cy="29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Home Gardening IoT Device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Monitoring Sunlight, Temperature, Humidity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Visualisation of Monitored Data</a:t>
            </a:r>
            <a:endParaRPr/>
          </a:p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promised</a:t>
            </a:r>
            <a:endParaRPr/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Must Have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Working and calibrated sensors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Sensors communicating through MQTT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PySense as the controller</a:t>
            </a:r>
            <a:endParaRPr/>
          </a:p>
        </p:txBody>
      </p:sp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promised</a:t>
            </a:r>
            <a:endParaRPr/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Nice Haves (completed)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3D printed box for the sensor suite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Recommender system</a:t>
            </a:r>
            <a:endParaRPr/>
          </a:p>
        </p:txBody>
      </p:sp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Technologies Used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4320075" y="1694175"/>
            <a:ext cx="4366800" cy="29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Sensors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3D Printing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MQTT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Pysense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Recommender System</a:t>
            </a:r>
            <a:endParaRPr/>
          </a:p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 b="13858" l="34360" r="32424" t="45020"/>
          <a:stretch/>
        </p:blipFill>
        <p:spPr>
          <a:xfrm flipH="1" rot="10800000">
            <a:off x="5313775" y="105248"/>
            <a:ext cx="2388198" cy="221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107525" y="97373"/>
            <a:ext cx="5144274" cy="3858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8753" y="2381875"/>
            <a:ext cx="2718815" cy="204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anio template">
  <a:themeElements>
    <a:clrScheme name="Custom 347">
      <a:dk1>
        <a:srgbClr val="484F56"/>
      </a:dk1>
      <a:lt1>
        <a:srgbClr val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