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17"/>
  </p:notesMasterIdLst>
  <p:sldIdLst>
    <p:sldId id="539" r:id="rId5"/>
    <p:sldId id="547" r:id="rId6"/>
    <p:sldId id="257" r:id="rId7"/>
    <p:sldId id="550" r:id="rId8"/>
    <p:sldId id="557" r:id="rId9"/>
    <p:sldId id="562" r:id="rId10"/>
    <p:sldId id="558" r:id="rId11"/>
    <p:sldId id="559" r:id="rId12"/>
    <p:sldId id="560" r:id="rId13"/>
    <p:sldId id="561" r:id="rId14"/>
    <p:sldId id="540" r:id="rId15"/>
    <p:sldId id="54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725" autoAdjust="0"/>
  </p:normalViewPr>
  <p:slideViewPr>
    <p:cSldViewPr snapToGrid="0">
      <p:cViewPr>
        <p:scale>
          <a:sx n="61" d="100"/>
          <a:sy n="61" d="100"/>
        </p:scale>
        <p:origin x="60" y="315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150736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827666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91380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6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7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38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4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036197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265444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188088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647088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824082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630604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Sample footer text</a:t>
            </a:r>
            <a:endParaRPr lang="en-US" sz="1000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77220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3/1/20XX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17920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21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2" r:id="rId15"/>
    <p:sldLayoutId id="214748369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jp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Airline</a:t>
            </a:r>
            <a:br>
              <a:rPr lang="en-US" sz="7200">
                <a:solidFill>
                  <a:schemeClr val="tx1"/>
                </a:solidFill>
              </a:rPr>
            </a:br>
            <a:r>
              <a:rPr lang="en-US" sz="7200">
                <a:solidFill>
                  <a:schemeClr val="tx1"/>
                </a:solidFill>
              </a:rPr>
              <a:t>Safety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Theodore Koby-Hercsky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Graphic 23" descr="Airplane">
            <a:extLst>
              <a:ext uri="{FF2B5EF4-FFF2-40B4-BE49-F238E27FC236}">
                <a16:creationId xmlns:a16="http://schemas.microsoft.com/office/drawing/2014/main" id="{0CB5BD6E-32A9-A9A9-18A5-B20C4B002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3DF-5D86-4285-9517-A48D1DB5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Fatalities by Airline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17040F-AC01-915C-89DA-77768C1A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8293" y="2335430"/>
            <a:ext cx="4632031" cy="3851787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Aeroflot has the highest number of accidents at 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Delta / Northwest trails behind with 12 accidents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American shows 5 accidents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4BFD-9ADC-4240-A332-E642B9A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22C9D3-859F-4BE2-E1C6-616278ED8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68" y="2407156"/>
            <a:ext cx="6412770" cy="4230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72E618-8A5A-D0E4-0615-E7528E4DF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680" y="5274246"/>
            <a:ext cx="2686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0D641-5445-4CDB-BF23-DE481B54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9" name="Picture Placeholder 18" descr="A picture containing sky, grass, outdoor, plane&#10;&#10;Description automatically generated">
            <a:extLst>
              <a:ext uri="{FF2B5EF4-FFF2-40B4-BE49-F238E27FC236}">
                <a16:creationId xmlns:a16="http://schemas.microsoft.com/office/drawing/2014/main" id="{CD1175CF-EDD7-BD3A-93DC-8FF0F45EE9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/>
          <a:srcRect l="13367" r="15586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6BF1-24A8-4CC3-B36E-FCFA069B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Airplane accidents and fatalities are at the lowest they have seen in decades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Due to Covid-19 all airlines have been grounded and caused record losses from 2019 to 2022 but are expected to see record breaking pre-pandemic estimated profit for the industry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dirty="0"/>
              <a:t>Record breaking Cargo RTMs at 52,530 million in 2021 that is estimated to continue as more products are needed around the world.</a:t>
            </a:r>
            <a:endParaRPr lang="en-US" sz="1800" dirty="0">
              <a:solidFill>
                <a:srgbClr val="000000"/>
              </a:solidFill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sz="1800" dirty="0">
              <a:solidFill>
                <a:srgbClr val="000000"/>
              </a:solidFill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6B839E-3F89-48A0-913B-EF8CF329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2480-21DF-4547-B928-8E2BEDC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9" y="220091"/>
            <a:ext cx="5012266" cy="227371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371E981-4499-C362-2C11-0AA5794A84EF}"/>
              </a:ext>
            </a:extLst>
          </p:cNvPr>
          <p:cNvSpPr txBox="1">
            <a:spLocks/>
          </p:cNvSpPr>
          <p:nvPr/>
        </p:nvSpPr>
        <p:spPr>
          <a:xfrm>
            <a:off x="157397" y="1356946"/>
            <a:ext cx="10118360" cy="22737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 Nova" panose="020B0604020202020204" pitchFamily="18" charset="0"/>
                <a:ea typeface="+mn-ea"/>
                <a:cs typeface="+mn-cs"/>
              </a:rPr>
              <a:t>How aviation safety has improved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 Nova" panose="020B0604020202020204" pitchFamily="18" charset="0"/>
                <a:ea typeface="+mn-ea"/>
                <a:cs typeface="+mn-cs"/>
              </a:rPr>
              <a:t>. AGCS Global. (n.d.). Retrieved June 28, 2022, from https://www.agcs.allianz.com/news-and-insights/expert-risk-articles/how-aviation-safety-has-improved.html </a:t>
            </a:r>
          </a:p>
          <a:p>
            <a:pPr marL="571500" indent="-571500" defTabSz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solidFill>
                  <a:schemeClr val="tx1"/>
                </a:solidFill>
                <a:effectLst/>
                <a:latin typeface="Rockwell Nova" panose="020B0604020202020204" pitchFamily="18" charset="0"/>
              </a:rPr>
              <a:t>Ryan, C. J. and C. (2022, June 21). </a:t>
            </a:r>
            <a:r>
              <a:rPr lang="en-US" sz="2300" i="1" dirty="0">
                <a:solidFill>
                  <a:schemeClr val="tx1"/>
                </a:solidFill>
                <a:effectLst/>
                <a:latin typeface="Rockwell Nova" panose="020B0604020202020204" pitchFamily="18" charset="0"/>
              </a:rPr>
              <a:t>Airline Industry predicts profit in 2023, defying slowdown</a:t>
            </a:r>
            <a:r>
              <a:rPr lang="en-US" sz="2300" dirty="0">
                <a:solidFill>
                  <a:schemeClr val="tx1"/>
                </a:solidFill>
                <a:effectLst/>
                <a:latin typeface="Rockwell Nova" panose="020B0604020202020204" pitchFamily="18" charset="0"/>
              </a:rPr>
              <a:t>. Kennebec Journal and Morning Sentinel. Retrieved June 28, 2022, from https://www.centralmaine.com/2022/06/20/airline-industry-predicts-profit-in-2023-defying-slowdown/ </a:t>
            </a:r>
          </a:p>
          <a:p>
            <a:pPr marL="571500" indent="-571500" defTabSz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300" i="1" dirty="0">
                <a:effectLst/>
                <a:latin typeface="Rockwell Nova" panose="020B0604020202020204" pitchFamily="18" charset="0"/>
              </a:rPr>
              <a:t>Aviation and plane crash statistics (updated 2022)</a:t>
            </a:r>
            <a:r>
              <a:rPr lang="en-US" sz="2300" dirty="0">
                <a:effectLst/>
                <a:latin typeface="Rockwell Nova" panose="020B0604020202020204" pitchFamily="18" charset="0"/>
              </a:rPr>
              <a:t>. </a:t>
            </a:r>
            <a:r>
              <a:rPr lang="en-US" sz="2300" dirty="0" err="1">
                <a:effectLst/>
                <a:latin typeface="Rockwell Nova" panose="020B0604020202020204" pitchFamily="18" charset="0"/>
              </a:rPr>
              <a:t>Panish</a:t>
            </a:r>
            <a:r>
              <a:rPr lang="en-US" sz="2300" dirty="0">
                <a:effectLst/>
                <a:latin typeface="Rockwell Nova" panose="020B0604020202020204" pitchFamily="18" charset="0"/>
              </a:rPr>
              <a:t> | Shea | Boyle | </a:t>
            </a:r>
            <a:r>
              <a:rPr lang="en-US" sz="2300" dirty="0" err="1">
                <a:effectLst/>
                <a:latin typeface="Rockwell Nova" panose="020B0604020202020204" pitchFamily="18" charset="0"/>
              </a:rPr>
              <a:t>Ravipudi</a:t>
            </a:r>
            <a:r>
              <a:rPr lang="en-US" sz="2300" dirty="0">
                <a:effectLst/>
                <a:latin typeface="Rockwell Nova" panose="020B0604020202020204" pitchFamily="18" charset="0"/>
              </a:rPr>
              <a:t> LLP. (2022, April 22). Retrieved June 28, 2022, from https://www.psbr.law/aviation_accident_statistics.html </a:t>
            </a:r>
          </a:p>
          <a:p>
            <a:pPr marL="571500" indent="-571500" defTabSz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chemeClr val="tx1"/>
              </a:solidFill>
              <a:effectLst/>
              <a:latin typeface="+mn-lt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800" dirty="0"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289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Flying said to be the safest form of transportation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Cockpit data monitoring system identify trends and used for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Fatal accidents fallen to 0.1 per million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8" name="Picture Placeholder 17" descr="Text&#10;&#10;Description automatically generated">
            <a:extLst>
              <a:ext uri="{FF2B5EF4-FFF2-40B4-BE49-F238E27FC236}">
                <a16:creationId xmlns:a16="http://schemas.microsoft.com/office/drawing/2014/main" id="{61C16CB8-E027-2F67-011C-4CA8711407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741" r="1741"/>
          <a:stretch>
            <a:fillRect/>
          </a:stretch>
        </p:blipFill>
        <p:spPr>
          <a:xfrm>
            <a:off x="736340" y="640334"/>
            <a:ext cx="4562475" cy="5815012"/>
          </a:xfrm>
        </p:spPr>
      </p:pic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6" name="Picture Placeholder 15" descr="The inside of an airplane&#10;&#10;Description automatically generated with medium confidence">
            <a:extLst>
              <a:ext uri="{FF2B5EF4-FFF2-40B4-BE49-F238E27FC236}">
                <a16:creationId xmlns:a16="http://schemas.microsoft.com/office/drawing/2014/main" id="{8A4F597D-102D-143A-C8CC-D29B711DB9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l="2932" r="2339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800">
                <a:solidFill>
                  <a:srgbClr val="000000"/>
                </a:solidFill>
              </a:rPr>
              <a:t>Airplane Fatalities &amp; Accidents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800">
                <a:solidFill>
                  <a:srgbClr val="000000"/>
                </a:solidFill>
              </a:rPr>
              <a:t>Airplane Pre-Tax Profit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800">
                <a:solidFill>
                  <a:srgbClr val="000000"/>
                </a:solidFill>
              </a:rPr>
              <a:t>Fatalities By Country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800">
                <a:solidFill>
                  <a:srgbClr val="000000"/>
                </a:solidFill>
              </a:rPr>
              <a:t>Departures &amp; Cargo RTM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800">
                <a:solidFill>
                  <a:srgbClr val="000000"/>
                </a:solidFill>
              </a:rPr>
              <a:t>Accidents Per Aircraft Type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800">
                <a:solidFill>
                  <a:srgbClr val="000000"/>
                </a:solidFill>
              </a:rPr>
              <a:t>Fatalities by Airline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3DF-5D86-4285-9517-A48D1DB5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Airplane Fatalities &amp; Accidents by Year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CDB220C1-6EE7-DB49-6FC0-0437894B4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22" y="1018722"/>
            <a:ext cx="7559688" cy="489489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17040F-AC01-915C-89DA-77768C1A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1972 Highest fatalities seen at 2,432 from 56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2021 Lowest fatalities seen at 104 from 4 flights</a:t>
            </a:r>
          </a:p>
        </p:txBody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2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4BFD-9ADC-4240-A332-E642B9A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F16BD4-BCB9-5E46-7E67-25D5E85AF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682" y="3837483"/>
            <a:ext cx="3132944" cy="14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0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3DF-5D86-4285-9517-A48D1DB5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Airplane Pre-Tax Profit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E133ECB-19C6-6C59-5279-2EA2FE3F1E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91" r="1" b="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17040F-AC01-915C-89DA-77768C1A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Covid-19 grounded airlines to a screeching halt in 2019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2020 showed a negative pre-tax loss at -$45,232 billion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2022 expected to record a pre-tax loss -9.7 Billion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Industry wide profit estimated for 2023 exceeding pre-pandemic levels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4BFD-9ADC-4240-A332-E642B9A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6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3DF-5D86-4285-9517-A48D1DB5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22" y="328246"/>
            <a:ext cx="6198920" cy="1305804"/>
          </a:xfrm>
        </p:spPr>
        <p:txBody>
          <a:bodyPr>
            <a:normAutofit/>
          </a:bodyPr>
          <a:lstStyle/>
          <a:p>
            <a:r>
              <a:rPr lang="en-US" sz="3600" dirty="0"/>
              <a:t>United States Accidents and Fatal Rates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23FFBCD-5EC8-1D58-BD2E-8B872F2E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92" y="1767229"/>
            <a:ext cx="5165970" cy="468811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17040F-AC01-915C-89DA-77768C1A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28" y="5038836"/>
            <a:ext cx="3677263" cy="194902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09/01/01 the United States had the largest terrorist attack causing the largest fatality seen.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2005 the United States had the highest fatal accidents per 100,000 departures that sat at 0.027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4BFD-9ADC-4240-A332-E642B9A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B2FF9-9490-072B-7F8A-60F9F9DF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985" y="179060"/>
            <a:ext cx="4923693" cy="474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6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3DF-5D86-4285-9517-A48D1DB5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Fatalities By Country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33D97-9109-3415-8CF2-9AC45F86E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223201"/>
            <a:ext cx="6882269" cy="442185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17040F-AC01-915C-89DA-77768C1A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Indonesia 260 commercial aircraft accident fatalities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USA 3 commercial aircraft accident fatalities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Pilot error accounts 53% of aircraft accidents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Mechanical failure 21% of aircraft accidents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Weather conditions 11% of aircraft accidents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62" name="Group 5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3" name="Oval 5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4" name="Oval 5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4BFD-9ADC-4240-A332-E642B9A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B1CE3-A0A9-D508-4A19-E0DA77A81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4082" y="5286374"/>
            <a:ext cx="28670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7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3DF-5D86-4285-9517-A48D1DB5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Departures &amp; Cargo RTM per Year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16A5391-081C-BBD5-523B-D522E493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2135"/>
            <a:ext cx="6912217" cy="480399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17040F-AC01-915C-89DA-77768C1A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2019 Cargo RTMs 43,474 mil with 10,405 departures Mil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2020 Cargo RTMs 46,429 mil with 6,468 departures Mil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2021 Cargo RTMs 52,530 mil with 8,401 departures Mil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4BFD-9ADC-4240-A332-E642B9A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B530C-054B-F059-672C-B4889148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042" y="4033271"/>
            <a:ext cx="3105648" cy="18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2FAC1768-F48E-62BA-CB05-CA1F1A1C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78" y="505223"/>
            <a:ext cx="7747241" cy="30601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3DF-5D86-4285-9517-A48D1DB5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sz="4600" dirty="0"/>
              <a:t>Accidents Per Aircraft Type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17040F-AC01-915C-89DA-77768C1A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/>
              <a:t>Commercial aircraft make up the highest accident percent coming in at 60.89% of all aircraft accidents.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/>
              <a:t>Non-commercial aircraft is seeing only 3.68% accidents.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/>
              <a:t>Push sales in private flights as this is truly the safest way to travel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4BFD-9ADC-4240-A332-E642B9A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4B9B4-20B9-A0F7-02BE-524883954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2079" y="360314"/>
            <a:ext cx="3648245" cy="13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7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1537</TotalTime>
  <Words>508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Rockwell Nova</vt:lpstr>
      <vt:lpstr>Wingdings</vt:lpstr>
      <vt:lpstr>Wood Type</vt:lpstr>
      <vt:lpstr>Airline Safety</vt:lpstr>
      <vt:lpstr>Introduction</vt:lpstr>
      <vt:lpstr>Agenda</vt:lpstr>
      <vt:lpstr>Airplane Fatalities &amp; Accidents by Year</vt:lpstr>
      <vt:lpstr>Airplane Pre-Tax Profit</vt:lpstr>
      <vt:lpstr>United States Accidents and Fatal Rates</vt:lpstr>
      <vt:lpstr>Fatalities By Country</vt:lpstr>
      <vt:lpstr>Departures &amp; Cargo RTM per Year</vt:lpstr>
      <vt:lpstr>Accidents Per Aircraft Type</vt:lpstr>
      <vt:lpstr>Fatalities by Airline</vt:lpstr>
      <vt:lpstr>Summary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Angela</dc:creator>
  <cp:lastModifiedBy>Angela</cp:lastModifiedBy>
  <cp:revision>5</cp:revision>
  <dcterms:created xsi:type="dcterms:W3CDTF">2022-06-28T22:18:04Z</dcterms:created>
  <dcterms:modified xsi:type="dcterms:W3CDTF">2022-06-29T23:55:26Z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