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62" r:id="rId8"/>
    <p:sldId id="273" r:id="rId9"/>
    <p:sldId id="268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69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0704" autoAdjust="0"/>
  </p:normalViewPr>
  <p:slideViewPr>
    <p:cSldViewPr snapToGrid="0">
      <p:cViewPr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iKnCc_wPw9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Layout" Target="../slideLayouts/slideLayout14.xml"/><Relationship Id="rId7" Type="http://schemas.openxmlformats.org/officeDocument/2006/relationships/hyperlink" Target="https://seaborn.pydata.org/generated/seaborn.heatmap.html" TargetMode="Externa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hyperlink" Target="https://www.w3resource.com/pandas/isnull.php#:~:text=The%20isnull()%20function%20is,arrays%2C%20NaT%20in%20datetimelike).&amp;text=Object%20to%20check%20for%20null%20or%20missing%20values" TargetMode="External"/><Relationship Id="rId5" Type="http://schemas.openxmlformats.org/officeDocument/2006/relationships/hyperlink" Target="https://www.w3schools.com/python/pandas/ref_df_describe.asp" TargetMode="External"/><Relationship Id="rId4" Type="http://schemas.openxmlformats.org/officeDocument/2006/relationships/hyperlink" Target="https://www.rateboard.io/en/blog/hotel-cancellations-pose-a-great-challeng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Predicting Hotel Cancellations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Theodore Koby-</a:t>
            </a:r>
            <a:r>
              <a:rPr lang="en-US" dirty="0" err="1"/>
              <a:t>Hercsky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898CAD48-BE15-DA15-49E1-2E5134791338}"/>
              </a:ext>
            </a:extLst>
          </p:cNvPr>
          <p:cNvSpPr txBox="1">
            <a:spLocks/>
          </p:cNvSpPr>
          <p:nvPr/>
        </p:nvSpPr>
        <p:spPr>
          <a:xfrm>
            <a:off x="6467465" y="5924413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Video Link: </a:t>
            </a:r>
            <a:r>
              <a:rPr lang="en-US" dirty="0">
                <a:hlinkClick r:id="rId2"/>
              </a:rPr>
              <a:t>https://youtu.be/iKnCc_wPw9k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10"/>
    </mc:Choice>
    <mc:Fallback>
      <p:transition spd="slow" advTm="801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0663"/>
            <a:ext cx="10515600" cy="1325563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5CC5AB4-5B9F-32FA-4633-8593CBE8B578}"/>
              </a:ext>
            </a:extLst>
          </p:cNvPr>
          <p:cNvSpPr txBox="1">
            <a:spLocks/>
          </p:cNvSpPr>
          <p:nvPr/>
        </p:nvSpPr>
        <p:spPr>
          <a:xfrm>
            <a:off x="263841" y="4141893"/>
            <a:ext cx="4875508" cy="21763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285750" indent="-285750"/>
            <a:r>
              <a:rPr lang="en-US" sz="2000" dirty="0"/>
              <a:t>Highest Correlation</a:t>
            </a:r>
          </a:p>
          <a:p>
            <a:pPr marL="742950" lvl="1" indent="-285750"/>
            <a:r>
              <a:rPr lang="en-US" sz="1600" dirty="0"/>
              <a:t>ADR and Children 33% Correlation</a:t>
            </a:r>
          </a:p>
          <a:p>
            <a:pPr marL="742950" lvl="1" indent="-285750"/>
            <a:endParaRPr lang="en-US" sz="2000" dirty="0"/>
          </a:p>
          <a:p>
            <a:pPr marL="742950" lvl="1" indent="-285750"/>
            <a:endParaRPr lang="en-US" sz="1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D84FC45-C25E-F526-4C03-7A988875F2D0}"/>
              </a:ext>
            </a:extLst>
          </p:cNvPr>
          <p:cNvSpPr txBox="1">
            <a:spLocks/>
          </p:cNvSpPr>
          <p:nvPr/>
        </p:nvSpPr>
        <p:spPr>
          <a:xfrm>
            <a:off x="838200" y="4289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Hotel data Heat Map 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84C16-ED14-8D2B-3FF7-30F582F1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159" y="1563139"/>
            <a:ext cx="6568984" cy="48659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473F9C-0BB3-D396-286B-F059EB993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1" y="1563139"/>
            <a:ext cx="4875509" cy="977336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94C19F2-E107-9737-D8D1-40C7C7D8FEB0}"/>
              </a:ext>
            </a:extLst>
          </p:cNvPr>
          <p:cNvSpPr txBox="1">
            <a:spLocks/>
          </p:cNvSpPr>
          <p:nvPr/>
        </p:nvSpPr>
        <p:spPr>
          <a:xfrm>
            <a:off x="263841" y="2404120"/>
            <a:ext cx="4875508" cy="21763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285750" indent="-285750"/>
            <a:r>
              <a:rPr lang="en-US" sz="2000" dirty="0"/>
              <a:t>Seaborn Heatmap</a:t>
            </a:r>
          </a:p>
          <a:p>
            <a:pPr marL="742950" lvl="1" indent="-285750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“Axes-level function and will draw the heatmap and used to plot a colormap.” (Waskom) </a:t>
            </a:r>
            <a:endParaRPr lang="en-US" sz="1600" dirty="0"/>
          </a:p>
          <a:p>
            <a:pPr marL="742950" lvl="1" indent="-285750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17229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705"/>
    </mc:Choice>
    <mc:Fallback>
      <p:transition spd="slow" advTm="2770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0663"/>
            <a:ext cx="10515600" cy="1325563"/>
          </a:xfrm>
        </p:spPr>
        <p:txBody>
          <a:bodyPr/>
          <a:lstStyle/>
          <a:p>
            <a:r>
              <a:rPr lang="en-US" dirty="0"/>
              <a:t>Modeling</a:t>
            </a:r>
            <a:br>
              <a:rPr lang="en-US" dirty="0"/>
            </a:br>
            <a:r>
              <a:rPr lang="en-US" dirty="0"/>
              <a:t>Setting the X and y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94C19F2-E107-9737-D8D1-40C7C7D8FEB0}"/>
              </a:ext>
            </a:extLst>
          </p:cNvPr>
          <p:cNvSpPr txBox="1">
            <a:spLocks/>
          </p:cNvSpPr>
          <p:nvPr/>
        </p:nvSpPr>
        <p:spPr>
          <a:xfrm>
            <a:off x="276455" y="3056044"/>
            <a:ext cx="5003116" cy="310527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285750" indent="-285750"/>
            <a:r>
              <a:rPr lang="en-US" sz="4500" dirty="0"/>
              <a:t>X Value</a:t>
            </a:r>
          </a:p>
          <a:p>
            <a:pPr marL="742950" lvl="1" indent="-285750"/>
            <a:r>
              <a:rPr lang="en-US" sz="4500" dirty="0"/>
              <a:t>Set to all remaining values</a:t>
            </a:r>
          </a:p>
          <a:p>
            <a:pPr marL="742950" lvl="1" indent="-285750"/>
            <a:r>
              <a:rPr lang="en-US" sz="4500" dirty="0"/>
              <a:t>Shape: </a:t>
            </a:r>
            <a:r>
              <a:rPr lang="en-US" sz="4500" dirty="0">
                <a:effectLst/>
                <a:ea typeface="Calibri" panose="020F0502020204030204" pitchFamily="34" charset="0"/>
              </a:rPr>
              <a:t>118,732 values for 24 variables </a:t>
            </a:r>
            <a:endParaRPr lang="en-US" sz="4500" dirty="0"/>
          </a:p>
          <a:p>
            <a:pPr marL="285750" indent="-285750"/>
            <a:r>
              <a:rPr lang="en-US" sz="4500" dirty="0"/>
              <a:t>Y Value</a:t>
            </a:r>
          </a:p>
          <a:p>
            <a:pPr marL="742950" lvl="1" indent="-285750"/>
            <a:r>
              <a:rPr lang="en-US" sz="4500" dirty="0"/>
              <a:t>Set to “</a:t>
            </a:r>
            <a:r>
              <a:rPr lang="en-US" sz="4500" dirty="0" err="1"/>
              <a:t>is_canceled</a:t>
            </a:r>
            <a:r>
              <a:rPr lang="en-US" sz="4500" dirty="0"/>
              <a:t>” Variable</a:t>
            </a:r>
          </a:p>
          <a:p>
            <a:pPr marL="742950" lvl="1" indent="-285750"/>
            <a:r>
              <a:rPr lang="en-US" sz="4500" dirty="0"/>
              <a:t>Shape: </a:t>
            </a:r>
            <a:r>
              <a:rPr lang="en-US" sz="4500" dirty="0">
                <a:effectLst/>
                <a:ea typeface="Calibri" panose="020F0502020204030204" pitchFamily="34" charset="0"/>
              </a:rPr>
              <a:t>118,732 values</a:t>
            </a:r>
            <a:endParaRPr lang="en-US" sz="4500" dirty="0"/>
          </a:p>
          <a:p>
            <a:pPr marL="742950" lvl="1" indent="-285750"/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7C4F8A-4F33-B434-B056-7CB8D0357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55" y="1072959"/>
            <a:ext cx="11639090" cy="13255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8C1AB0-B99C-F503-F6FD-FBDBE19E0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571" y="2764966"/>
            <a:ext cx="6635974" cy="137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97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199"/>
    </mc:Choice>
    <mc:Fallback>
      <p:transition spd="slow" advTm="3619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50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Modeling</a:t>
            </a:r>
            <a:br>
              <a:rPr lang="en-US" sz="3600" dirty="0"/>
            </a:br>
            <a:r>
              <a:rPr lang="en-US" sz="3600" dirty="0"/>
              <a:t>K-Nearest Neighbors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94C19F2-E107-9737-D8D1-40C7C7D8FEB0}"/>
              </a:ext>
            </a:extLst>
          </p:cNvPr>
          <p:cNvSpPr txBox="1">
            <a:spLocks/>
          </p:cNvSpPr>
          <p:nvPr/>
        </p:nvSpPr>
        <p:spPr>
          <a:xfrm>
            <a:off x="7987672" y="3910384"/>
            <a:ext cx="2403158" cy="223662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285750" indent="-285750"/>
            <a:r>
              <a:rPr lang="en-US" sz="3200" dirty="0"/>
              <a:t>Recall </a:t>
            </a:r>
          </a:p>
          <a:p>
            <a:pPr marL="742950" lvl="1" indent="-285750"/>
            <a:r>
              <a:rPr lang="en-US" sz="3200" dirty="0"/>
              <a:t>98%</a:t>
            </a:r>
          </a:p>
          <a:p>
            <a:pPr marL="285750" indent="-285750"/>
            <a:r>
              <a:rPr lang="en-US" sz="3200" dirty="0"/>
              <a:t>F1-Score</a:t>
            </a:r>
          </a:p>
          <a:p>
            <a:pPr marL="742950" lvl="1" indent="-285750"/>
            <a:r>
              <a:rPr lang="en-US" sz="3200" dirty="0"/>
              <a:t>97%</a:t>
            </a:r>
          </a:p>
          <a:p>
            <a:pPr marL="742950" lvl="1" indent="-285750"/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8CA2A-A314-D3E7-C028-0FEFB1CF5D03}"/>
              </a:ext>
            </a:extLst>
          </p:cNvPr>
          <p:cNvSpPr txBox="1">
            <a:spLocks/>
          </p:cNvSpPr>
          <p:nvPr/>
        </p:nvSpPr>
        <p:spPr>
          <a:xfrm>
            <a:off x="72110" y="1152381"/>
            <a:ext cx="6909846" cy="169230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285750" indent="-285750"/>
            <a:r>
              <a:rPr lang="en-US" sz="2400" dirty="0"/>
              <a:t>K-Nearest Neighbors</a:t>
            </a:r>
          </a:p>
          <a:p>
            <a:pPr marL="742950" lvl="1" indent="-285750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“one of the most famous machine learning algorithms that is unsupervised and Nonlinear.” (Real Python)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41448-1A99-BDB1-4437-18C0181D1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606" y="1103166"/>
            <a:ext cx="5491284" cy="24088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0BEA99-96B3-1891-3A8B-9CA1B6487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33" y="3511982"/>
            <a:ext cx="6742548" cy="303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39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264"/>
    </mc:Choice>
    <mc:Fallback>
      <p:transition spd="slow" advTm="2326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50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Modeling</a:t>
            </a:r>
            <a:br>
              <a:rPr lang="en-US" sz="3600" dirty="0"/>
            </a:br>
            <a:r>
              <a:rPr lang="en-US" sz="3600" dirty="0"/>
              <a:t>Random Forest Classifier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94C19F2-E107-9737-D8D1-40C7C7D8FEB0}"/>
              </a:ext>
            </a:extLst>
          </p:cNvPr>
          <p:cNvSpPr txBox="1">
            <a:spLocks/>
          </p:cNvSpPr>
          <p:nvPr/>
        </p:nvSpPr>
        <p:spPr>
          <a:xfrm>
            <a:off x="7987672" y="3910384"/>
            <a:ext cx="3072214" cy="21965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3200" dirty="0"/>
              <a:t>Array of 26,070 and 15,487</a:t>
            </a:r>
          </a:p>
          <a:p>
            <a:pPr marL="742950" lvl="1" indent="-285750"/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8CA2A-A314-D3E7-C028-0FEFB1CF5D03}"/>
              </a:ext>
            </a:extLst>
          </p:cNvPr>
          <p:cNvSpPr txBox="1">
            <a:spLocks/>
          </p:cNvSpPr>
          <p:nvPr/>
        </p:nvSpPr>
        <p:spPr>
          <a:xfrm>
            <a:off x="72110" y="1152381"/>
            <a:ext cx="6909846" cy="169230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285750" indent="-285750"/>
            <a:r>
              <a:rPr lang="en-US" sz="2400" dirty="0"/>
              <a:t>Random Forest Classifier</a:t>
            </a:r>
          </a:p>
          <a:p>
            <a:pPr marL="742950" lvl="1" indent="-285750"/>
            <a:r>
              <a:rPr lang="en-US" dirty="0">
                <a:effectLst/>
                <a:ea typeface="Calibri" panose="020F0502020204030204" pitchFamily="34" charset="0"/>
              </a:rPr>
              <a:t>“supervised learning algorithm that can be used both for classification and regression and is flexible and easy to use.” (</a:t>
            </a:r>
            <a:r>
              <a:rPr lang="en-US" dirty="0" err="1">
                <a:effectLst/>
                <a:ea typeface="Calibri" panose="020F0502020204030204" pitchFamily="34" charset="0"/>
              </a:rPr>
              <a:t>Navlani</a:t>
            </a:r>
            <a:r>
              <a:rPr lang="en-US" dirty="0">
                <a:effectLst/>
                <a:ea typeface="Calibri" panose="020F0502020204030204" pitchFamily="34" charset="0"/>
              </a:rPr>
              <a:t>)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9CB33-8EA8-875C-4CE4-0074D4217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269" y="1415143"/>
            <a:ext cx="5456609" cy="1532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957787-CB64-3C31-19EB-DD18F70B2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570450"/>
            <a:ext cx="7270296" cy="291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93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7"/>
    </mc:Choice>
    <mc:Fallback>
      <p:transition spd="slow" advTm="4000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50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Modeling</a:t>
            </a:r>
            <a:br>
              <a:rPr lang="en-US" sz="3600" dirty="0"/>
            </a:br>
            <a:r>
              <a:rPr lang="en-US" sz="3600" dirty="0"/>
              <a:t>Gradient Boosting Classifier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94C19F2-E107-9737-D8D1-40C7C7D8FEB0}"/>
              </a:ext>
            </a:extLst>
          </p:cNvPr>
          <p:cNvSpPr txBox="1">
            <a:spLocks/>
          </p:cNvSpPr>
          <p:nvPr/>
        </p:nvSpPr>
        <p:spPr>
          <a:xfrm>
            <a:off x="7987672" y="3910384"/>
            <a:ext cx="2403158" cy="223662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285750" indent="-285750"/>
            <a:r>
              <a:rPr lang="en-US" sz="3200" dirty="0"/>
              <a:t>Recall </a:t>
            </a:r>
          </a:p>
          <a:p>
            <a:pPr marL="742950" lvl="1" indent="-285750"/>
            <a:r>
              <a:rPr lang="en-US" sz="3200" dirty="0"/>
              <a:t>100%</a:t>
            </a:r>
          </a:p>
          <a:p>
            <a:pPr marL="285750" indent="-285750"/>
            <a:r>
              <a:rPr lang="en-US" sz="3200" dirty="0"/>
              <a:t>F1-Score</a:t>
            </a:r>
          </a:p>
          <a:p>
            <a:pPr marL="742950" lvl="1" indent="-285750"/>
            <a:r>
              <a:rPr lang="en-US" sz="3200" dirty="0"/>
              <a:t>100%</a:t>
            </a:r>
          </a:p>
          <a:p>
            <a:pPr marL="742950" lvl="1" indent="-285750"/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8CA2A-A314-D3E7-C028-0FEFB1CF5D03}"/>
              </a:ext>
            </a:extLst>
          </p:cNvPr>
          <p:cNvSpPr txBox="1">
            <a:spLocks/>
          </p:cNvSpPr>
          <p:nvPr/>
        </p:nvSpPr>
        <p:spPr>
          <a:xfrm>
            <a:off x="72110" y="820494"/>
            <a:ext cx="6361347" cy="22275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285750" indent="-285750"/>
            <a:r>
              <a:rPr lang="en-US" sz="2400" dirty="0"/>
              <a:t>Gradient Boosting Classifier</a:t>
            </a:r>
          </a:p>
          <a:p>
            <a:pPr marL="742950" lvl="1" indent="-285750"/>
            <a:r>
              <a:rPr lang="en-US" dirty="0">
                <a:effectLst/>
                <a:ea typeface="Calibri" panose="020F0502020204030204" pitchFamily="34" charset="0"/>
              </a:rPr>
              <a:t>“group of machine learning algorithms that combine many weak learning models together to create a strong predictive model.” (Nelson)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99F5E7-A774-C9FC-0D59-E85F43ABD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900" y="1408134"/>
            <a:ext cx="5268990" cy="1436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815BDC-F014-39EA-5C61-3D709AEB4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97" y="3176571"/>
            <a:ext cx="7301173" cy="299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00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071"/>
    </mc:Choice>
    <mc:Fallback>
      <p:transition spd="slow" advTm="2807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50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Overview of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8CA2A-A314-D3E7-C028-0FEFB1CF5D03}"/>
              </a:ext>
            </a:extLst>
          </p:cNvPr>
          <p:cNvSpPr txBox="1">
            <a:spLocks/>
          </p:cNvSpPr>
          <p:nvPr/>
        </p:nvSpPr>
        <p:spPr>
          <a:xfrm>
            <a:off x="72111" y="820494"/>
            <a:ext cx="6176290" cy="24887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285750" indent="-285750"/>
            <a:r>
              <a:rPr lang="en-US" sz="2400" dirty="0"/>
              <a:t>K-Nearest Neighbors </a:t>
            </a:r>
          </a:p>
          <a:p>
            <a:pPr marL="742950" lvl="1" indent="-285750"/>
            <a:r>
              <a:rPr lang="en-US" sz="2000" dirty="0"/>
              <a:t>Cancellation Precision: 96%</a:t>
            </a:r>
          </a:p>
          <a:p>
            <a:pPr marL="742950" lvl="1" indent="-285750"/>
            <a:r>
              <a:rPr lang="en-US" sz="2000" dirty="0"/>
              <a:t>Cancellation Recall: 94%</a:t>
            </a:r>
          </a:p>
          <a:p>
            <a:pPr marL="742950" lvl="1" indent="-285750"/>
            <a:r>
              <a:rPr lang="en-US" sz="2000" dirty="0"/>
              <a:t>Cancellation F1-Score: 95%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22901F-7850-0338-F579-8762C4692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1" y="3641616"/>
            <a:ext cx="9372600" cy="257175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A13DC63-0ED1-2A5C-A98E-F196C9D578ED}"/>
              </a:ext>
            </a:extLst>
          </p:cNvPr>
          <p:cNvSpPr txBox="1">
            <a:spLocks/>
          </p:cNvSpPr>
          <p:nvPr/>
        </p:nvSpPr>
        <p:spPr>
          <a:xfrm>
            <a:off x="3886884" y="1419210"/>
            <a:ext cx="4418232" cy="24887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285750" indent="-285750"/>
            <a:r>
              <a:rPr lang="en-US" sz="2400" dirty="0"/>
              <a:t>Random Forest Classifier</a:t>
            </a:r>
          </a:p>
          <a:p>
            <a:pPr marL="742950" lvl="1" indent="-285750"/>
            <a:r>
              <a:rPr lang="en-US" sz="2000" dirty="0"/>
              <a:t>Cancellation Precision: 100%</a:t>
            </a:r>
          </a:p>
          <a:p>
            <a:pPr marL="742950" lvl="1" indent="-285750"/>
            <a:r>
              <a:rPr lang="en-US" sz="2000" dirty="0"/>
              <a:t>Cancellation Recall: 100%</a:t>
            </a:r>
          </a:p>
          <a:p>
            <a:pPr marL="742950" lvl="1" indent="-285750"/>
            <a:r>
              <a:rPr lang="en-US" sz="2000" dirty="0"/>
              <a:t>Cancellation F1-Score: 100%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DBC5151-96DD-1ECC-606A-20928D35DD91}"/>
              </a:ext>
            </a:extLst>
          </p:cNvPr>
          <p:cNvSpPr txBox="1">
            <a:spLocks/>
          </p:cNvSpPr>
          <p:nvPr/>
        </p:nvSpPr>
        <p:spPr>
          <a:xfrm>
            <a:off x="7387325" y="820493"/>
            <a:ext cx="7413171" cy="38168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285750" indent="-285750"/>
            <a:r>
              <a:rPr lang="en-US" sz="2400" dirty="0"/>
              <a:t>Gradient Boosting Classifier</a:t>
            </a:r>
          </a:p>
          <a:p>
            <a:pPr marL="742950" lvl="1" indent="-285750"/>
            <a:r>
              <a:rPr lang="en-US" sz="2000" dirty="0"/>
              <a:t>Cancellation Precision: 100%</a:t>
            </a:r>
          </a:p>
          <a:p>
            <a:pPr marL="742950" lvl="1" indent="-285750"/>
            <a:r>
              <a:rPr lang="en-US" sz="2000" dirty="0"/>
              <a:t>Cancellation Recall: 100%</a:t>
            </a:r>
          </a:p>
          <a:p>
            <a:pPr marL="742950" lvl="1" indent="-285750"/>
            <a:r>
              <a:rPr lang="en-US" sz="2000" dirty="0"/>
              <a:t>Cancellation F1-Score: 100%</a:t>
            </a:r>
          </a:p>
        </p:txBody>
      </p:sp>
    </p:spTree>
    <p:extLst>
      <p:ext uri="{BB962C8B-B14F-4D97-AF65-F5344CB8AC3E}">
        <p14:creationId xmlns:p14="http://schemas.microsoft.com/office/powerpoint/2010/main" val="374207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321"/>
    </mc:Choice>
    <mc:Fallback>
      <p:transition spd="slow" advTm="3232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88FC8B3-5723-EA03-7607-027AC3432C3A}"/>
              </a:ext>
            </a:extLst>
          </p:cNvPr>
          <p:cNvSpPr txBox="1">
            <a:spLocks/>
          </p:cNvSpPr>
          <p:nvPr/>
        </p:nvSpPr>
        <p:spPr>
          <a:xfrm>
            <a:off x="431339" y="1473637"/>
            <a:ext cx="5272775" cy="37950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dirty="0"/>
              <a:t>Overall, all models are great choices when predicting cancellation rates for hotels.</a:t>
            </a:r>
          </a:p>
          <a:p>
            <a:r>
              <a:rPr lang="en-US" sz="2000" dirty="0"/>
              <a:t>Best Choice with 100% Accuracy</a:t>
            </a:r>
          </a:p>
          <a:p>
            <a:pPr lvl="1"/>
            <a:r>
              <a:rPr lang="en-US" sz="1600" dirty="0"/>
              <a:t>Random Forest Classifier</a:t>
            </a:r>
          </a:p>
          <a:p>
            <a:pPr lvl="1"/>
            <a:r>
              <a:rPr lang="en-US" sz="1600" dirty="0"/>
              <a:t>Gradient Boosting Classifier</a:t>
            </a:r>
          </a:p>
          <a:p>
            <a:r>
              <a:rPr lang="en-US" sz="2000" dirty="0"/>
              <a:t>Another great option with 96% Accuracy</a:t>
            </a:r>
          </a:p>
          <a:p>
            <a:pPr lvl="1"/>
            <a:r>
              <a:rPr lang="en-US" sz="1600" dirty="0"/>
              <a:t>K-Nearest Neighbors 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D4566-A270-B7C7-D416-C01F41A4B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827" y="1473637"/>
            <a:ext cx="6204834" cy="3649225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C1F8ECE-9BE7-BAFF-5FA9-68A955E80F1F}"/>
              </a:ext>
            </a:extLst>
          </p:cNvPr>
          <p:cNvSpPr txBox="1">
            <a:spLocks/>
          </p:cNvSpPr>
          <p:nvPr/>
        </p:nvSpPr>
        <p:spPr>
          <a:xfrm>
            <a:off x="698038" y="4983824"/>
            <a:ext cx="5272775" cy="1639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r>
              <a:rPr lang="en-US" sz="2400" dirty="0"/>
              <a:t>Resort Hotel – Spikes during summer and a steady low price for the rest of the year</a:t>
            </a:r>
          </a:p>
          <a:p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85B3720-7277-7DE5-18CF-833EDC9BA44E}"/>
              </a:ext>
            </a:extLst>
          </p:cNvPr>
          <p:cNvSpPr txBox="1">
            <a:spLocks/>
          </p:cNvSpPr>
          <p:nvPr/>
        </p:nvSpPr>
        <p:spPr>
          <a:xfrm>
            <a:off x="6221187" y="4983823"/>
            <a:ext cx="5272775" cy="1639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r>
              <a:rPr lang="en-US" sz="2400" dirty="0"/>
              <a:t>City Hotel– Steady price throughout the year that ranges from $100 to $120.</a:t>
            </a:r>
          </a:p>
          <a:p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069"/>
    </mc:Choice>
    <mc:Fallback>
      <p:transition spd="slow" advTm="9006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790" y="195943"/>
            <a:ext cx="5111750" cy="470808"/>
          </a:xfrm>
        </p:spPr>
        <p:txBody>
          <a:bodyPr>
            <a:normAutofit fontScale="90000"/>
          </a:bodyPr>
          <a:lstStyle/>
          <a:p>
            <a:r>
              <a:rPr lang="en-US" dirty="0"/>
              <a:t>Citations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1229" y="666751"/>
            <a:ext cx="7086600" cy="5102226"/>
          </a:xfrm>
        </p:spPr>
        <p:txBody>
          <a:bodyPr>
            <a:normAutofit/>
          </a:bodyPr>
          <a:lstStyle/>
          <a:p>
            <a:r>
              <a:rPr lang="en-US" sz="1600" dirty="0"/>
              <a:t>Eric. (n.d.). Hotel cancellations pose a great challenge. Revenue Management Software für Hotels </a:t>
            </a:r>
            <a:r>
              <a:rPr lang="en-US" sz="1600" dirty="0" err="1"/>
              <a:t>jeder</a:t>
            </a:r>
            <a:r>
              <a:rPr lang="en-US" sz="1600" dirty="0"/>
              <a:t> </a:t>
            </a:r>
            <a:r>
              <a:rPr lang="en-US" sz="1600" dirty="0" err="1"/>
              <a:t>Größe</a:t>
            </a:r>
            <a:r>
              <a:rPr lang="en-US" sz="1600" dirty="0"/>
              <a:t>. Retrieved December 6, 2022, from </a:t>
            </a:r>
            <a:r>
              <a:rPr lang="en-US" sz="1600" dirty="0">
                <a:hlinkClick r:id="rId4"/>
              </a:rPr>
              <a:t>https://www.rateboard.io/en/blog/hotel-cancellations-pose-a-great-challenge</a:t>
            </a:r>
            <a:r>
              <a:rPr lang="en-US" sz="1600" dirty="0"/>
              <a:t> </a:t>
            </a:r>
          </a:p>
          <a:p>
            <a:r>
              <a:rPr lang="en-US" sz="1600" dirty="0">
                <a:effectLst/>
                <a:ea typeface="Calibri" panose="020F0502020204030204" pitchFamily="34" charset="0"/>
              </a:rPr>
              <a:t>W3Schools. (n.d.). </a:t>
            </a:r>
            <a:r>
              <a:rPr lang="en-US" sz="1600" i="1" dirty="0">
                <a:effectLst/>
                <a:ea typeface="Calibri" panose="020F0502020204030204" pitchFamily="34" charset="0"/>
              </a:rPr>
              <a:t>Pandas DataFrame describe() Method</a:t>
            </a:r>
            <a:r>
              <a:rPr lang="en-US" sz="1600" dirty="0">
                <a:effectLst/>
                <a:ea typeface="Calibri" panose="020F0502020204030204" pitchFamily="34" charset="0"/>
              </a:rPr>
              <a:t>. Pandas </a:t>
            </a:r>
            <a:r>
              <a:rPr lang="en-US" sz="1600" dirty="0" err="1">
                <a:effectLst/>
                <a:ea typeface="Calibri" panose="020F0502020204030204" pitchFamily="34" charset="0"/>
              </a:rPr>
              <a:t>dataframe</a:t>
            </a:r>
            <a:r>
              <a:rPr lang="en-US" sz="1600" dirty="0">
                <a:effectLst/>
                <a:ea typeface="Calibri" panose="020F0502020204030204" pitchFamily="34" charset="0"/>
              </a:rPr>
              <a:t> describe() method. Retrieved December 6, 2022, from </a:t>
            </a:r>
            <a:r>
              <a:rPr lang="en-US" sz="1600" u="sng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https://www.w3schools.com/python/pandas/ref_df_describe.asp</a:t>
            </a:r>
            <a:endParaRPr lang="en-US" sz="1600" u="sng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r>
              <a:rPr lang="en-US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Pandas </a:t>
            </a:r>
            <a:r>
              <a:rPr lang="en-US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isnull</a:t>
            </a:r>
            <a:r>
              <a:rPr lang="en-US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 function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w3resource. (n.d.). Retrieved December 6, 2022, from </a:t>
            </a:r>
            <a:r>
              <a:rPr lang="en-US" sz="1600" u="sng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https://www.w3resource.com/pandas/isnull.php#:~:text=The%20isnull()%20function%20is,arrays%2C%20NaT%20in%20datetimelike).&amp;text=Object%20to%20check%20for%20null%20or%20missing%20values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Waskom, M. (n.d.). </a:t>
            </a:r>
            <a:r>
              <a:rPr lang="en-US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Seaborn.heatmap</a:t>
            </a:r>
            <a:r>
              <a:rPr lang="en-US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seaborn.heatmap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seaborn 0.12.1 documentation. Retrieved December 7, 2022, from </a:t>
            </a:r>
            <a:r>
              <a:rPr lang="en-US" sz="1600" u="sng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https://seaborn.pydata.org/generated/seaborn.heatmap.html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0C32B121-59AA-B6F2-A85F-B294EF12462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734800" y="64008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25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40"/>
    </mc:Choice>
    <mc:Fallback>
      <p:transition spd="slow" advTm="94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01988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998889"/>
            <a:ext cx="4087587" cy="2519363"/>
          </a:xfrm>
        </p:spPr>
        <p:txBody>
          <a:bodyPr>
            <a:noAutofit/>
          </a:bodyPr>
          <a:lstStyle/>
          <a:p>
            <a:r>
              <a:rPr lang="en-US" sz="1800" dirty="0"/>
              <a:t>Introduction</a:t>
            </a:r>
          </a:p>
          <a:p>
            <a:r>
              <a:rPr lang="en-US" sz="1800" dirty="0"/>
              <a:t>Business Problem &amp; Primary goals</a:t>
            </a:r>
          </a:p>
          <a:p>
            <a:r>
              <a:rPr lang="en-US" sz="1800" dirty="0"/>
              <a:t>Background on Data</a:t>
            </a:r>
          </a:p>
          <a:p>
            <a:r>
              <a:rPr lang="en-US" sz="1800" dirty="0"/>
              <a:t>Data Exploration</a:t>
            </a:r>
          </a:p>
          <a:p>
            <a:r>
              <a:rPr lang="en-US" sz="18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934"/>
    </mc:Choice>
    <mc:Fallback>
      <p:transition spd="slow" advTm="1193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990" y="1486582"/>
            <a:ext cx="5693066" cy="120491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990" y="3345088"/>
            <a:ext cx="5111750" cy="1525588"/>
          </a:xfrm>
        </p:spPr>
        <p:txBody>
          <a:bodyPr/>
          <a:lstStyle/>
          <a:p>
            <a:r>
              <a:rPr lang="en-US" dirty="0"/>
              <a:t>Does the duration of a stay have an impact on cancellation rates?</a:t>
            </a:r>
          </a:p>
          <a:p>
            <a:r>
              <a:rPr lang="en-US" dirty="0"/>
              <a:t>Duration of stay has a direct impact on cancellations as a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“room booked for only 1 or 2 nights; is more likely to be cancelled then if the length of stay is 3 nights or longer.” (Eric) 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344"/>
    </mc:Choice>
    <mc:Fallback>
      <p:transition spd="slow" advTm="2234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3429000"/>
            <a:ext cx="4569279" cy="609431"/>
          </a:xfrm>
        </p:spPr>
        <p:txBody>
          <a:bodyPr/>
          <a:lstStyle/>
          <a:p>
            <a:r>
              <a:rPr lang="en-US" dirty="0"/>
              <a:t>PRIMARY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5148" y="4435562"/>
            <a:ext cx="4721679" cy="1382544"/>
          </a:xfrm>
        </p:spPr>
        <p:txBody>
          <a:bodyPr>
            <a:normAutofit/>
          </a:bodyPr>
          <a:lstStyle/>
          <a:p>
            <a:r>
              <a:rPr lang="en-US" sz="2000" dirty="0">
                <a:ea typeface="Calibri" panose="020F0502020204030204" pitchFamily="34" charset="0"/>
              </a:rPr>
              <a:t>P</a:t>
            </a:r>
            <a:r>
              <a:rPr lang="en-US" sz="2000" dirty="0">
                <a:effectLst/>
                <a:ea typeface="Calibri" panose="020F0502020204030204" pitchFamily="34" charset="0"/>
              </a:rPr>
              <a:t>rovide hotels with a hassle-free way to predict cancellations to allow accurate forecasts for future occupancy rates. </a:t>
            </a:r>
            <a:r>
              <a:rPr lang="en-US" sz="2000" dirty="0"/>
              <a:t> 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C06341-A512-075C-C1EE-958A3CDF6C03}"/>
              </a:ext>
            </a:extLst>
          </p:cNvPr>
          <p:cNvSpPr txBox="1">
            <a:spLocks/>
          </p:cNvSpPr>
          <p:nvPr/>
        </p:nvSpPr>
        <p:spPr>
          <a:xfrm>
            <a:off x="5761263" y="542368"/>
            <a:ext cx="4569279" cy="8816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Problem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7931588-87D6-A81E-8622-04C5D39E0EC3}"/>
              </a:ext>
            </a:extLst>
          </p:cNvPr>
          <p:cNvSpPr txBox="1">
            <a:spLocks/>
          </p:cNvSpPr>
          <p:nvPr/>
        </p:nvSpPr>
        <p:spPr>
          <a:xfrm>
            <a:off x="6915148" y="1981596"/>
            <a:ext cx="4721679" cy="1050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a typeface="Calibri" panose="020F0502020204030204" pitchFamily="34" charset="0"/>
              </a:rPr>
              <a:t>Hotels are seeing an increase in cancellations due to options such as the 24-hour cancellation windows.</a:t>
            </a:r>
          </a:p>
          <a:p>
            <a:endParaRPr lang="en-US" sz="20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30"/>
    </mc:Choice>
    <mc:Fallback>
      <p:transition spd="slow" advTm="2503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990" y="517753"/>
            <a:ext cx="5693066" cy="1204912"/>
          </a:xfrm>
        </p:spPr>
        <p:txBody>
          <a:bodyPr>
            <a:normAutofit/>
          </a:bodyPr>
          <a:lstStyle/>
          <a:p>
            <a:r>
              <a:rPr lang="en-US" dirty="0"/>
              <a:t>Background on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990" y="2147659"/>
            <a:ext cx="5111750" cy="374151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consist of two hotels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City hotel – Lisbon Portugal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Resort hotel – Algarve Portugal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Date range from July 2015 – August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31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a typeface="Calibri" panose="020F0502020204030204" pitchFamily="34" charset="0"/>
              </a:rPr>
              <a:t>D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aily </a:t>
            </a:r>
            <a:r>
              <a:rPr lang="en-US" sz="1800" dirty="0">
                <a:solidFill>
                  <a:schemeClr val="tx1"/>
                </a:solidFill>
                <a:ea typeface="Calibri" panose="020F0502020204030204" pitchFamily="34" charset="0"/>
              </a:rPr>
              <a:t>R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a typeface="Calibri" panose="020F0502020204030204" pitchFamily="34" charset="0"/>
              </a:rPr>
              <a:t>C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ancellations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Lead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Guest Type</a:t>
            </a:r>
          </a:p>
        </p:txBody>
      </p:sp>
    </p:spTree>
    <p:extLst>
      <p:ext uri="{BB962C8B-B14F-4D97-AF65-F5344CB8AC3E}">
        <p14:creationId xmlns:p14="http://schemas.microsoft.com/office/powerpoint/2010/main" val="2438182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246"/>
    </mc:Choice>
    <mc:Fallback>
      <p:transition spd="slow" advTm="2524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5CC5AB4-5B9F-32FA-4633-8593CBE8B578}"/>
              </a:ext>
            </a:extLst>
          </p:cNvPr>
          <p:cNvSpPr txBox="1">
            <a:spLocks/>
          </p:cNvSpPr>
          <p:nvPr/>
        </p:nvSpPr>
        <p:spPr>
          <a:xfrm>
            <a:off x="1307578" y="1216930"/>
            <a:ext cx="5111750" cy="37415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800" dirty="0"/>
              <a:t>Describe Method </a:t>
            </a:r>
          </a:p>
          <a:p>
            <a:pPr marL="742950" lvl="1" indent="-285750"/>
            <a:r>
              <a:rPr lang="en-US" sz="1800" dirty="0"/>
              <a:t>Describe – “method that </a:t>
            </a:r>
            <a:r>
              <a:rPr lang="en-US" sz="1800" dirty="0">
                <a:effectLst/>
                <a:ea typeface="Calibri" panose="020F0502020204030204" pitchFamily="34" charset="0"/>
              </a:rPr>
              <a:t>returns description of the data in the DataFrame.” (W3Schools) </a:t>
            </a:r>
          </a:p>
          <a:p>
            <a:pPr marL="742950" lvl="1" indent="-285750"/>
            <a:r>
              <a:rPr lang="en-US" sz="1800" dirty="0"/>
              <a:t>Mean Cancelation Rate of 37.04%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150A00-F512-9BED-98BF-64F722240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48" y="2807604"/>
            <a:ext cx="5478552" cy="3367768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F9CEC00-BB95-220D-681D-933C9B009A4C}"/>
              </a:ext>
            </a:extLst>
          </p:cNvPr>
          <p:cNvSpPr txBox="1">
            <a:spLocks/>
          </p:cNvSpPr>
          <p:nvPr/>
        </p:nvSpPr>
        <p:spPr>
          <a:xfrm>
            <a:off x="6678840" y="1207631"/>
            <a:ext cx="5111750" cy="188005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800" dirty="0" err="1"/>
              <a:t>Insnull</a:t>
            </a:r>
            <a:r>
              <a:rPr lang="en-US" sz="1800" dirty="0"/>
              <a:t>() Function</a:t>
            </a:r>
          </a:p>
          <a:p>
            <a:pPr marL="742950" lvl="1" indent="-285750"/>
            <a:r>
              <a:rPr lang="en-US" sz="1800" dirty="0" err="1"/>
              <a:t>Isnull</a:t>
            </a:r>
            <a:r>
              <a:rPr lang="en-US" sz="1800" dirty="0"/>
              <a:t>() – “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detect missing values for an array-like object</a:t>
            </a:r>
            <a:r>
              <a:rPr lang="en-US" sz="1800" dirty="0">
                <a:effectLst/>
                <a:ea typeface="Calibri" panose="020F0502020204030204" pitchFamily="34" charset="0"/>
              </a:rPr>
              <a:t>.”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Pandas</a:t>
            </a:r>
            <a:r>
              <a:rPr lang="en-US" sz="1800" dirty="0">
                <a:effectLst/>
                <a:ea typeface="Calibri" panose="020F0502020204030204" pitchFamily="34" charset="0"/>
              </a:rPr>
              <a:t>) </a:t>
            </a:r>
          </a:p>
          <a:p>
            <a:pPr marL="742950" lvl="1" indent="-285750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hildren missing 4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ountry missing 488</a:t>
            </a:r>
          </a:p>
          <a:p>
            <a:pPr marL="742950" lvl="1" indent="-285750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gent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missing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16,340</a:t>
            </a:r>
          </a:p>
          <a:p>
            <a:pPr marL="742950" lvl="1" indent="-285750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ompany missing 112,593</a:t>
            </a:r>
            <a:endParaRPr lang="en-US" sz="1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333AABC-2A50-76F9-6FE5-35D82D2DF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785" y="3499747"/>
            <a:ext cx="4832804" cy="4202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7E2459-00AF-FDEF-B361-A107D0ADF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785" y="3919991"/>
            <a:ext cx="4067175" cy="10477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F1E440-67B9-6B3C-071A-5397911FF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786" y="4958442"/>
            <a:ext cx="40671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668"/>
    </mc:Choice>
    <mc:Fallback>
      <p:transition spd="slow" advTm="3866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5CC5AB4-5B9F-32FA-4633-8593CBE8B578}"/>
              </a:ext>
            </a:extLst>
          </p:cNvPr>
          <p:cNvSpPr txBox="1">
            <a:spLocks/>
          </p:cNvSpPr>
          <p:nvPr/>
        </p:nvSpPr>
        <p:spPr>
          <a:xfrm>
            <a:off x="1307578" y="1216930"/>
            <a:ext cx="5111750" cy="18707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800" dirty="0" err="1"/>
              <a:t>Sort_index</a:t>
            </a:r>
            <a:r>
              <a:rPr lang="en-US" sz="1800" dirty="0"/>
              <a:t>() on Arrival Month</a:t>
            </a:r>
          </a:p>
          <a:p>
            <a:pPr marL="742950" lvl="1" indent="-285750"/>
            <a:r>
              <a:rPr lang="en-US" sz="1800" dirty="0" err="1"/>
              <a:t>Sort_index</a:t>
            </a:r>
            <a:r>
              <a:rPr lang="en-US" sz="1800" dirty="0"/>
              <a:t>()  – “</a:t>
            </a:r>
            <a:r>
              <a:rPr lang="en-US" sz="1800" dirty="0">
                <a:effectLst/>
                <a:ea typeface="Calibri" panose="020F0502020204030204" pitchFamily="34" charset="0"/>
              </a:rPr>
              <a:t>returns a new DataFrame sorted by label.” (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Pandas.dataframe</a:t>
            </a:r>
            <a:r>
              <a:rPr lang="en-US" sz="1800" dirty="0">
                <a:effectLst/>
                <a:ea typeface="Calibri" panose="020F0502020204030204" pitchFamily="34" charset="0"/>
              </a:rPr>
              <a:t>) </a:t>
            </a:r>
          </a:p>
          <a:p>
            <a:pPr marL="742950" lvl="1" indent="-285750"/>
            <a:r>
              <a:rPr lang="en-US" sz="1800" dirty="0"/>
              <a:t>Highest Arrivals August – 8,609</a:t>
            </a:r>
          </a:p>
          <a:p>
            <a:pPr marL="742950" lvl="1" indent="-285750"/>
            <a:r>
              <a:rPr lang="en-US" sz="1800" dirty="0"/>
              <a:t>Lowest Arrivals January – 4,061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F9CEC00-BB95-220D-681D-933C9B009A4C}"/>
              </a:ext>
            </a:extLst>
          </p:cNvPr>
          <p:cNvSpPr txBox="1">
            <a:spLocks/>
          </p:cNvSpPr>
          <p:nvPr/>
        </p:nvSpPr>
        <p:spPr>
          <a:xfrm>
            <a:off x="6678840" y="1207631"/>
            <a:ext cx="5111750" cy="18800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800" dirty="0"/>
              <a:t>Histogram Visualization</a:t>
            </a:r>
          </a:p>
          <a:p>
            <a:pPr marL="742950" lvl="1" indent="-285750"/>
            <a:r>
              <a:rPr lang="en-US" sz="1800" dirty="0"/>
              <a:t>hist() – “</a:t>
            </a:r>
            <a:r>
              <a:rPr lang="en-US" sz="1800" dirty="0">
                <a:effectLst/>
                <a:ea typeface="Calibri" panose="020F0502020204030204" pitchFamily="34" charset="0"/>
              </a:rPr>
              <a:t>plot pre-computed bins and treating each bin as a single point with a weight equal to its count.” (Hunter) </a:t>
            </a:r>
          </a:p>
          <a:p>
            <a:pPr marL="742950" lvl="1" indent="-285750"/>
            <a:r>
              <a:rPr lang="en-US" sz="1800" dirty="0">
                <a:ea typeface="Calibri" panose="020F0502020204030204" pitchFamily="34" charset="0"/>
              </a:rPr>
              <a:t>Highest number of guests – Transient Guests</a:t>
            </a:r>
          </a:p>
          <a:p>
            <a:pPr marL="742950" lvl="1" indent="-285750"/>
            <a:r>
              <a:rPr lang="en-US" sz="1800" dirty="0"/>
              <a:t>Lowest number of guests - Groups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28184-BA4A-F92E-7F48-030F6A231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61" y="2825459"/>
            <a:ext cx="4908468" cy="3891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3745FF-E1FE-19B8-E654-C9A1C1775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746" y="3087686"/>
            <a:ext cx="4783938" cy="365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05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362"/>
    </mc:Choice>
    <mc:Fallback>
      <p:transition spd="slow" advTm="4736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0663"/>
            <a:ext cx="10515600" cy="1325563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5CC5AB4-5B9F-32FA-4633-8593CBE8B578}"/>
              </a:ext>
            </a:extLst>
          </p:cNvPr>
          <p:cNvSpPr txBox="1">
            <a:spLocks/>
          </p:cNvSpPr>
          <p:nvPr/>
        </p:nvSpPr>
        <p:spPr>
          <a:xfrm>
            <a:off x="338749" y="3149259"/>
            <a:ext cx="5416322" cy="3089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US" sz="1800" dirty="0"/>
          </a:p>
          <a:p>
            <a:pPr marL="285750" indent="-285750"/>
            <a:r>
              <a:rPr lang="en-US" sz="1800" dirty="0"/>
              <a:t>First Time Guest</a:t>
            </a:r>
          </a:p>
          <a:p>
            <a:pPr marL="742950" lvl="1" indent="-285750"/>
            <a:r>
              <a:rPr lang="en-US" sz="1800" dirty="0"/>
              <a:t>City Hotel Average Daily Rate - $100 and above</a:t>
            </a:r>
          </a:p>
          <a:p>
            <a:pPr marL="742950" lvl="1" indent="-285750"/>
            <a:r>
              <a:rPr lang="en-US" sz="1800" dirty="0"/>
              <a:t>Resort Hotel Average Daily Rate – above $90 </a:t>
            </a:r>
          </a:p>
          <a:p>
            <a:pPr marL="285750" indent="-285750"/>
            <a:r>
              <a:rPr lang="en-US" sz="1800" dirty="0"/>
              <a:t>Repeat Guest </a:t>
            </a:r>
          </a:p>
          <a:p>
            <a:pPr marL="742950" lvl="1" indent="-285750"/>
            <a:r>
              <a:rPr lang="en-US" sz="1800" dirty="0"/>
              <a:t>City Hotel Average Daily Rate - $60</a:t>
            </a:r>
          </a:p>
          <a:p>
            <a:pPr marL="742950" lvl="1" indent="-285750"/>
            <a:r>
              <a:rPr lang="en-US" sz="1800" dirty="0"/>
              <a:t>Resort Hotel Average Daily Rate – above $60 </a:t>
            </a:r>
          </a:p>
          <a:p>
            <a:pPr marL="742950" lvl="1" indent="-285750"/>
            <a:endParaRPr lang="en-US" sz="2000" dirty="0"/>
          </a:p>
          <a:p>
            <a:pPr marL="742950" lvl="1" indent="-285750"/>
            <a:endParaRPr lang="en-US" sz="2000" dirty="0"/>
          </a:p>
          <a:p>
            <a:pPr marL="742950" lvl="1" indent="-285750"/>
            <a:endParaRPr lang="en-US" sz="1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D84FC45-C25E-F526-4C03-7A988875F2D0}"/>
              </a:ext>
            </a:extLst>
          </p:cNvPr>
          <p:cNvSpPr txBox="1">
            <a:spLocks/>
          </p:cNvSpPr>
          <p:nvPr/>
        </p:nvSpPr>
        <p:spPr>
          <a:xfrm>
            <a:off x="534692" y="619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first time guest and repeat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guest average daily rate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FCAF7F-7093-4F3C-7973-AE73AFAB5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945142"/>
            <a:ext cx="10372725" cy="1104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A3FD61-8B1C-6459-4FED-3679CCB72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039" y="3149260"/>
            <a:ext cx="5416323" cy="353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48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963"/>
    </mc:Choice>
    <mc:Fallback>
      <p:transition spd="slow" advTm="3796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0663"/>
            <a:ext cx="10515600" cy="1325563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5CC5AB4-5B9F-32FA-4633-8593CBE8B578}"/>
              </a:ext>
            </a:extLst>
          </p:cNvPr>
          <p:cNvSpPr txBox="1">
            <a:spLocks/>
          </p:cNvSpPr>
          <p:nvPr/>
        </p:nvSpPr>
        <p:spPr>
          <a:xfrm>
            <a:off x="263841" y="3753805"/>
            <a:ext cx="4875508" cy="21763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285750" indent="-285750"/>
            <a:r>
              <a:rPr lang="en-US" sz="2000" dirty="0"/>
              <a:t>Resort Hotel</a:t>
            </a:r>
          </a:p>
          <a:p>
            <a:pPr marL="742950" lvl="1" indent="-285750"/>
            <a:r>
              <a:rPr lang="en-US" sz="2000" dirty="0"/>
              <a:t>Around 40,000 bookings</a:t>
            </a:r>
          </a:p>
          <a:p>
            <a:pPr marL="285750" indent="-285750"/>
            <a:r>
              <a:rPr lang="en-US" sz="2000" dirty="0"/>
              <a:t>City Hotel</a:t>
            </a:r>
          </a:p>
          <a:p>
            <a:pPr marL="742950" lvl="1" indent="-285750"/>
            <a:r>
              <a:rPr lang="en-US" sz="2000" dirty="0"/>
              <a:t>Under 80,000 bookings</a:t>
            </a:r>
          </a:p>
          <a:p>
            <a:pPr marL="742950" lvl="1" indent="-285750"/>
            <a:endParaRPr lang="en-US" sz="2000" dirty="0"/>
          </a:p>
          <a:p>
            <a:pPr marL="742950" lvl="1" indent="-285750"/>
            <a:endParaRPr lang="en-US" sz="1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D84FC45-C25E-F526-4C03-7A988875F2D0}"/>
              </a:ext>
            </a:extLst>
          </p:cNvPr>
          <p:cNvSpPr txBox="1">
            <a:spLocks/>
          </p:cNvSpPr>
          <p:nvPr/>
        </p:nvSpPr>
        <p:spPr>
          <a:xfrm>
            <a:off x="838200" y="4289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Booking Rate Per hotel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217EC8-51EB-A450-3839-AAF6792B2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92" y="1427795"/>
            <a:ext cx="10277475" cy="167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C61622-B892-1581-8664-C37254A58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657" y="3236891"/>
            <a:ext cx="5741533" cy="362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74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855"/>
    </mc:Choice>
    <mc:Fallback>
      <p:transition spd="slow" advTm="32855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{432EFE87-89B6-423F-9460-2FE178DDE2C1}tf67328976_win32</Template>
  <TotalTime>3415</TotalTime>
  <Words>867</Words>
  <Application>Microsoft Office PowerPoint</Application>
  <PresentationFormat>Widescreen</PresentationFormat>
  <Paragraphs>139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Tenorite</vt:lpstr>
      <vt:lpstr>Times New Roman</vt:lpstr>
      <vt:lpstr>Office Theme</vt:lpstr>
      <vt:lpstr>Predicting Hotel Cancellations</vt:lpstr>
      <vt:lpstr>AGENDA</vt:lpstr>
      <vt:lpstr>INTRODUCTION</vt:lpstr>
      <vt:lpstr>PRIMARY GOALS</vt:lpstr>
      <vt:lpstr>Background on Data</vt:lpstr>
      <vt:lpstr>Data Exploration</vt:lpstr>
      <vt:lpstr>Data Exploration</vt:lpstr>
      <vt:lpstr>Data Exploration</vt:lpstr>
      <vt:lpstr>Data Exploration</vt:lpstr>
      <vt:lpstr>Data Exploration</vt:lpstr>
      <vt:lpstr>Modeling Setting the X and y</vt:lpstr>
      <vt:lpstr>Modeling K-Nearest Neighbors</vt:lpstr>
      <vt:lpstr>Modeling Random Forest Classifier</vt:lpstr>
      <vt:lpstr>Modeling Gradient Boosting Classifier</vt:lpstr>
      <vt:lpstr>Overview of models</vt:lpstr>
      <vt:lpstr>Conclusion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Hotel Cancellations</dc:title>
  <dc:creator>Angela</dc:creator>
  <cp:lastModifiedBy>Angela</cp:lastModifiedBy>
  <cp:revision>22</cp:revision>
  <dcterms:created xsi:type="dcterms:W3CDTF">2022-12-22T22:21:17Z</dcterms:created>
  <dcterms:modified xsi:type="dcterms:W3CDTF">2022-12-30T21:04:20Z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