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89"/>
    <p:restoredTop sz="95946"/>
  </p:normalViewPr>
  <p:slideViewPr>
    <p:cSldViewPr snapToGrid="0" snapToObjects="1">
      <p:cViewPr varScale="1">
        <p:scale>
          <a:sx n="66" d="100"/>
          <a:sy n="66" d="100"/>
        </p:scale>
        <p:origin x="200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wTrhfby78s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gianalytics.com/predictive-analytics/predictive-algorithms-and-models/" TargetMode="External"/><Relationship Id="rId2" Type="http://schemas.openxmlformats.org/officeDocument/2006/relationships/hyperlink" Target="https://www.analyticsvidhya.com/blog/2020/07/10-techniques-to-deal-with-class-imbalance-in-machine-learn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2985-523E-FF51-362D-0008AB600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Disease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9985F-294F-E902-650F-FC6EC8D62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Theodore Koby-Hercsky</a:t>
            </a:r>
          </a:p>
          <a:p>
            <a:r>
              <a:rPr lang="en-US" dirty="0"/>
              <a:t>Presentation Link: </a:t>
            </a:r>
            <a:r>
              <a:rPr lang="en-US" dirty="0">
                <a:hlinkClick r:id="rId2"/>
              </a:rPr>
              <a:t>https://youtu.be/wTrhfby78sA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60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851A-67F8-3871-B3F8-ED9F65E1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808" y="94930"/>
            <a:ext cx="9601200" cy="1485900"/>
          </a:xfrm>
        </p:spPr>
        <p:txBody>
          <a:bodyPr/>
          <a:lstStyle/>
          <a:p>
            <a:r>
              <a:rPr lang="en-US" dirty="0"/>
              <a:t>Gradient Boost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B8669-DE27-C851-7D8A-C9BFB91A1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472" y="877964"/>
            <a:ext cx="9601200" cy="3581400"/>
          </a:xfrm>
        </p:spPr>
        <p:txBody>
          <a:bodyPr/>
          <a:lstStyle/>
          <a:p>
            <a:r>
              <a:rPr lang="en-US" sz="2800" dirty="0"/>
              <a:t>Trees Range from 3 – 100</a:t>
            </a:r>
          </a:p>
          <a:p>
            <a:r>
              <a:rPr lang="en-US" sz="2800" dirty="0"/>
              <a:t> Lowest Error at 25 trees</a:t>
            </a:r>
          </a:p>
          <a:p>
            <a:pPr lvl="1"/>
            <a:r>
              <a:rPr lang="en-US" sz="2800" dirty="0"/>
              <a:t>14.13% Error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49B9D-BFE2-546F-8E40-380399264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667" y="575496"/>
            <a:ext cx="2934010" cy="5707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9B1E2A-C362-3C78-D010-97360CDF8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022" y="2608005"/>
            <a:ext cx="6260099" cy="411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7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B17B-5E2E-C8FA-6351-B2493847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3856"/>
            <a:ext cx="9601200" cy="1485900"/>
          </a:xfrm>
        </p:spPr>
        <p:txBody>
          <a:bodyPr/>
          <a:lstStyle/>
          <a:p>
            <a:r>
              <a:rPr lang="en-US" dirty="0"/>
              <a:t>Random Forest Classifier Model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4E15-EC1F-3BCB-912E-8BFF0B9E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36806"/>
            <a:ext cx="9601200" cy="3581400"/>
          </a:xfrm>
        </p:spPr>
        <p:txBody>
          <a:bodyPr/>
          <a:lstStyle/>
          <a:p>
            <a:r>
              <a:rPr lang="en-US" sz="2800" dirty="0"/>
              <a:t>Trees Range from 25 – 400</a:t>
            </a:r>
          </a:p>
          <a:p>
            <a:r>
              <a:rPr lang="en-US" sz="2800" dirty="0"/>
              <a:t> Lowest Error at 400 trees</a:t>
            </a:r>
          </a:p>
          <a:p>
            <a:pPr lvl="1"/>
            <a:r>
              <a:rPr lang="en-US" sz="2800" dirty="0"/>
              <a:t>13.63%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298C1-70D1-CDD3-FBCF-8F4E1BE1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425" y="1036806"/>
            <a:ext cx="3257829" cy="4300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F18F3F-7C59-D1B1-5EE0-CD976D960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54" y="2821020"/>
            <a:ext cx="6002890" cy="38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7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ADE2-5B8B-BC81-C7C1-26BE8CBB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Vs. Random Forest Classifier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F5F7-8E0C-AD0A-8B85-D224B9647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pPr lvl="1"/>
            <a:r>
              <a:rPr lang="en-US" i="0" dirty="0">
                <a:highlight>
                  <a:srgbClr val="FFFF00"/>
                </a:highlight>
              </a:rPr>
              <a:t>Random Forest – 86.68%</a:t>
            </a:r>
          </a:p>
          <a:p>
            <a:pPr lvl="1"/>
            <a:r>
              <a:rPr lang="en-US" i="0" dirty="0"/>
              <a:t>Gradient Boost – 85.59%</a:t>
            </a:r>
            <a:endParaRPr lang="en-US" dirty="0"/>
          </a:p>
          <a:p>
            <a:r>
              <a:rPr lang="en-US" dirty="0"/>
              <a:t>F1 - Score</a:t>
            </a:r>
          </a:p>
          <a:p>
            <a:pPr lvl="1"/>
            <a:r>
              <a:rPr lang="en-US" i="0" dirty="0">
                <a:highlight>
                  <a:srgbClr val="FFFF00"/>
                </a:highlight>
              </a:rPr>
              <a:t>Random Forest – 86.74%</a:t>
            </a:r>
          </a:p>
          <a:p>
            <a:pPr lvl="1"/>
            <a:r>
              <a:rPr lang="en-US" i="0" dirty="0"/>
              <a:t>Gradient Boost – 85.69%</a:t>
            </a:r>
          </a:p>
          <a:p>
            <a:r>
              <a:rPr lang="en-US" dirty="0"/>
              <a:t>Recall</a:t>
            </a:r>
          </a:p>
          <a:p>
            <a:pPr lvl="1"/>
            <a:r>
              <a:rPr lang="en-US" i="0" dirty="0">
                <a:highlight>
                  <a:srgbClr val="FFFF00"/>
                </a:highlight>
              </a:rPr>
              <a:t>Random Forest – 86.87%</a:t>
            </a:r>
          </a:p>
          <a:p>
            <a:pPr lvl="1"/>
            <a:r>
              <a:rPr lang="en-US" i="0" dirty="0"/>
              <a:t>Gradient Boost – 84.61%</a:t>
            </a:r>
          </a:p>
          <a:p>
            <a:pPr marL="530352" lvl="1" indent="0">
              <a:buNone/>
            </a:pPr>
            <a:endParaRPr lang="en-US" i="0" dirty="0"/>
          </a:p>
          <a:p>
            <a:pPr marL="530352" lvl="1" indent="0">
              <a:buNone/>
            </a:pPr>
            <a:endParaRPr lang="en-US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4E54D-4CA8-1D01-854D-A043C2757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165" y="1428749"/>
            <a:ext cx="6161045" cy="1485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A48AD3-4305-248F-2EB0-5A44E8F5C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677" y="3429000"/>
            <a:ext cx="4884020" cy="315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5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7EF6F-D8A8-AF69-55CF-1DD30962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6" y="60522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Update and Split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CCB7-68D7-B1CF-8675-69C3C854A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54" y="770365"/>
            <a:ext cx="6343683" cy="3581400"/>
          </a:xfrm>
        </p:spPr>
        <p:txBody>
          <a:bodyPr>
            <a:noAutofit/>
          </a:bodyPr>
          <a:lstStyle/>
          <a:p>
            <a:r>
              <a:rPr lang="en-US" sz="2800" dirty="0"/>
              <a:t>Heart Disease Variable uneven 55.3% of patients with heart disease</a:t>
            </a:r>
          </a:p>
          <a:p>
            <a:r>
              <a:rPr lang="en-US" sz="2800" dirty="0"/>
              <a:t>Fit SMOTE </a:t>
            </a:r>
          </a:p>
          <a:p>
            <a:pPr lvl="1"/>
            <a:r>
              <a:rPr lang="en-US" sz="2800" i="0" dirty="0"/>
              <a:t>Oversampling technique even out heart disease variable</a:t>
            </a:r>
            <a:endParaRPr lang="en-US" sz="2800" dirty="0"/>
          </a:p>
          <a:p>
            <a:r>
              <a:rPr lang="en-US" sz="2800" dirty="0"/>
              <a:t>Highest correlation Features 40%</a:t>
            </a:r>
          </a:p>
          <a:p>
            <a:pPr lvl="1"/>
            <a:r>
              <a:rPr lang="en-US" sz="2800" i="0" dirty="0" err="1"/>
              <a:t>Oldpeak</a:t>
            </a:r>
            <a:endParaRPr lang="en-US" sz="2800" i="0" dirty="0"/>
          </a:p>
          <a:p>
            <a:pPr lvl="1"/>
            <a:r>
              <a:rPr lang="en-US" sz="2800" i="0" dirty="0"/>
              <a:t>Max Heart Rate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3DD16-42AC-A864-C013-53044916A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056" y="154532"/>
            <a:ext cx="2558444" cy="33528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398154D-4FB5-46D6-2CCD-606F1CF3D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935" y="3661864"/>
            <a:ext cx="4268388" cy="288283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7F3209-6F22-F4BD-CE8F-812723031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9" y="4670664"/>
            <a:ext cx="7010791" cy="187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62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2C50-E403-224A-5A79-0269A48D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8" y="101600"/>
            <a:ext cx="9601200" cy="1485900"/>
          </a:xfrm>
        </p:spPr>
        <p:txBody>
          <a:bodyPr/>
          <a:lstStyle/>
          <a:p>
            <a:r>
              <a:rPr lang="en-US" dirty="0"/>
              <a:t>Updated Gradient Boost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2450B-392E-B360-DB1F-D4967EA4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844550"/>
            <a:ext cx="9601200" cy="3581400"/>
          </a:xfrm>
        </p:spPr>
        <p:txBody>
          <a:bodyPr/>
          <a:lstStyle/>
          <a:p>
            <a:r>
              <a:rPr lang="en-US" sz="2800" dirty="0"/>
              <a:t>Trees Range from 3 – 100</a:t>
            </a:r>
          </a:p>
          <a:p>
            <a:r>
              <a:rPr lang="en-US" sz="2800" dirty="0"/>
              <a:t> Lowest Error at 90 and 100 trees</a:t>
            </a:r>
          </a:p>
          <a:p>
            <a:pPr lvl="1"/>
            <a:r>
              <a:rPr lang="en-US" sz="2800" dirty="0"/>
              <a:t>19.78% Error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C437A-3D5E-1D51-97B6-4867C68C3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73" y="2456331"/>
            <a:ext cx="6585626" cy="4300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3C584-E5C3-F5CE-5DA7-EAE2D28B2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877" y="628824"/>
            <a:ext cx="3015574" cy="560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1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F80D-B8FA-C857-C4D4-1A2A1776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128" y="371172"/>
            <a:ext cx="9601200" cy="1485900"/>
          </a:xfrm>
        </p:spPr>
        <p:txBody>
          <a:bodyPr/>
          <a:lstStyle/>
          <a:p>
            <a:r>
              <a:rPr lang="en-US" dirty="0"/>
              <a:t>Updated Random Forest Classifier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B0D9-B059-4BE3-D891-412AA5EE9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460" y="1123761"/>
            <a:ext cx="9601200" cy="3581400"/>
          </a:xfrm>
        </p:spPr>
        <p:txBody>
          <a:bodyPr/>
          <a:lstStyle/>
          <a:p>
            <a:r>
              <a:rPr lang="en-US" sz="2800" dirty="0"/>
              <a:t>Trees Range from 25 – 900</a:t>
            </a:r>
          </a:p>
          <a:p>
            <a:r>
              <a:rPr lang="en-US" sz="2800" dirty="0"/>
              <a:t> Lowest Error at 725 trees</a:t>
            </a:r>
          </a:p>
          <a:p>
            <a:pPr lvl="1"/>
            <a:r>
              <a:rPr lang="en-US" sz="2800" dirty="0"/>
              <a:t>25.59% Error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78B3B-0002-D9BC-BF95-50874ACB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008" y="178082"/>
            <a:ext cx="2628947" cy="6501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5A4167-745E-BCF7-7F5C-F2BBEA456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28" y="2600022"/>
            <a:ext cx="6429983" cy="421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8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8287-F935-C650-FF05-4CA8FBDC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52400"/>
            <a:ext cx="9601200" cy="1485900"/>
          </a:xfrm>
        </p:spPr>
        <p:txBody>
          <a:bodyPr/>
          <a:lstStyle/>
          <a:p>
            <a:r>
              <a:rPr lang="en-US" dirty="0"/>
              <a:t>Model Comparison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E5A39-08E1-7633-DD9B-1B13397C3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288104"/>
            <a:ext cx="96012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Minimum Error</a:t>
            </a:r>
          </a:p>
          <a:p>
            <a:r>
              <a:rPr lang="en-US" sz="2800" dirty="0"/>
              <a:t>Original Models</a:t>
            </a:r>
          </a:p>
          <a:p>
            <a:pPr lvl="1"/>
            <a:r>
              <a:rPr lang="en-US" sz="2400" i="0" dirty="0"/>
              <a:t>Gradient Boost – 25 trees at 14.13% </a:t>
            </a:r>
          </a:p>
          <a:p>
            <a:pPr lvl="1"/>
            <a:r>
              <a:rPr lang="en-US" sz="2400" i="0" dirty="0">
                <a:highlight>
                  <a:srgbClr val="FFFF00"/>
                </a:highlight>
              </a:rPr>
              <a:t>Random Forest– 400 Trees at 13.60%</a:t>
            </a:r>
            <a:endParaRPr lang="en-US" sz="2800" dirty="0">
              <a:highlight>
                <a:srgbClr val="FFFF00"/>
              </a:highlight>
            </a:endParaRPr>
          </a:p>
          <a:p>
            <a:r>
              <a:rPr lang="en-US" sz="2800" dirty="0"/>
              <a:t>Updated Models</a:t>
            </a:r>
          </a:p>
          <a:p>
            <a:pPr lvl="1"/>
            <a:r>
              <a:rPr lang="en-US" sz="2400" i="0" dirty="0"/>
              <a:t>Updated Gradient Boost – 90 - 100 Trees at 19.78% </a:t>
            </a:r>
          </a:p>
          <a:p>
            <a:pPr lvl="1"/>
            <a:r>
              <a:rPr lang="en-US" sz="2400" i="0" dirty="0"/>
              <a:t>Updated Random Forest – 725 Trees at 25.59 %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9283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F735-4A9F-763A-38D1-39DA027E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646" y="168207"/>
            <a:ext cx="7679311" cy="1485900"/>
          </a:xfrm>
        </p:spPr>
        <p:txBody>
          <a:bodyPr/>
          <a:lstStyle/>
          <a:p>
            <a:r>
              <a:rPr lang="en-US" dirty="0"/>
              <a:t>Conclusion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7261-4A81-C54E-A27E-7EC850D77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119" y="1638300"/>
            <a:ext cx="5253881" cy="3581400"/>
          </a:xfrm>
        </p:spPr>
        <p:txBody>
          <a:bodyPr/>
          <a:lstStyle/>
          <a:p>
            <a:r>
              <a:rPr lang="en-US" sz="2800" dirty="0"/>
              <a:t>Random Trees Original Model</a:t>
            </a:r>
          </a:p>
          <a:p>
            <a:pPr lvl="1"/>
            <a:r>
              <a:rPr lang="en-US" sz="2800" dirty="0"/>
              <a:t>Lowest Error – 13.63% at 400 trees</a:t>
            </a:r>
          </a:p>
          <a:p>
            <a:pPr lvl="1"/>
            <a:r>
              <a:rPr lang="en-US" sz="2800" dirty="0"/>
              <a:t>F1 – Score – 86.74%</a:t>
            </a:r>
          </a:p>
          <a:p>
            <a:pPr lvl="1"/>
            <a:r>
              <a:rPr lang="en-US" sz="2800" dirty="0"/>
              <a:t>Accuracy – 86.68%</a:t>
            </a:r>
          </a:p>
          <a:p>
            <a:pPr lvl="1"/>
            <a:r>
              <a:rPr lang="en-US" sz="2800" dirty="0"/>
              <a:t>Recall – 86.87%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5E5C6-EA8A-D347-5993-EF6859E85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09" y="4988263"/>
            <a:ext cx="617917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A09E06-5382-73B7-531A-DF8E05BBB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957" y="2171700"/>
            <a:ext cx="3218723" cy="413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AAAB9A-B839-F3B7-C89F-62B5BB5DB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565" y="168207"/>
            <a:ext cx="2514110" cy="46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37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424C-A565-99B8-2D77-08DF17A8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CE697-5150-235B-2CBE-D65598B7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World Health Organization. (n.d.). </a:t>
            </a:r>
            <a:r>
              <a:rPr lang="en-US" i="1" dirty="0"/>
              <a:t>Cardiovascular diseases (</a:t>
            </a:r>
            <a:r>
              <a:rPr lang="en-US" i="1" dirty="0" err="1"/>
              <a:t>cvds</a:t>
            </a:r>
            <a:r>
              <a:rPr lang="en-US" i="1" dirty="0"/>
              <a:t>)</a:t>
            </a:r>
            <a:r>
              <a:rPr lang="en-US" dirty="0"/>
              <a:t>. World Health Organization. Retrieved May 27, 2022, from https://</a:t>
            </a:r>
            <a:r>
              <a:rPr lang="en-US" dirty="0" err="1"/>
              <a:t>www.who.int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/news-room/fact-sheets/detail/cardiovascular-diseases-(</a:t>
            </a:r>
            <a:r>
              <a:rPr lang="en-US" dirty="0" err="1"/>
              <a:t>cvds</a:t>
            </a:r>
            <a:r>
              <a:rPr lang="en-US" dirty="0"/>
              <a:t>) </a:t>
            </a:r>
          </a:p>
          <a:p>
            <a:r>
              <a:rPr lang="en-US" dirty="0" err="1"/>
              <a:t>Fedesoriano</a:t>
            </a:r>
            <a:r>
              <a:rPr lang="en-US" dirty="0"/>
              <a:t>. (2021, September 10). </a:t>
            </a:r>
            <a:r>
              <a:rPr lang="en-US" i="1" dirty="0"/>
              <a:t>Heart failure prediction dataset</a:t>
            </a:r>
            <a:r>
              <a:rPr lang="en-US" dirty="0"/>
              <a:t>. Kaggle. Retrieved May 25, 2022, from 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fedesoriano</a:t>
            </a:r>
            <a:r>
              <a:rPr lang="en-US" dirty="0"/>
              <a:t>/</a:t>
            </a:r>
            <a:r>
              <a:rPr lang="en-US" dirty="0" err="1"/>
              <a:t>heart-failure-prediction?select</a:t>
            </a:r>
            <a:r>
              <a:rPr lang="en-US" dirty="0"/>
              <a:t>=</a:t>
            </a:r>
            <a:r>
              <a:rPr lang="en-US" dirty="0" err="1"/>
              <a:t>heart.csv</a:t>
            </a:r>
            <a:r>
              <a:rPr lang="en-US" dirty="0"/>
              <a:t> </a:t>
            </a:r>
          </a:p>
          <a:p>
            <a:r>
              <a:rPr lang="en-US" dirty="0"/>
              <a:t>Shah, R. (2020, July 24). Imbalanced classification: Handling imbalanced data using Python. Analytics Vidhya. Retrieved May 11, 2022, from </a:t>
            </a:r>
            <a:r>
              <a:rPr lang="en-US" u="sng" dirty="0">
                <a:hlinkClick r:id="rId2"/>
              </a:rPr>
              <a:t>https://www.analyticsvidhya.com/blog/2020/07/10-techniques-to-deal-with-class-imbalance-in-machine-learning/</a:t>
            </a:r>
            <a:endParaRPr lang="en-US" u="sng" dirty="0"/>
          </a:p>
          <a:p>
            <a:r>
              <a:rPr lang="en-US" dirty="0"/>
              <a:t>PARTHASARATHY, SRIRAM. “Top 5 Predictive Analytics Models and Algorithms: </a:t>
            </a:r>
            <a:r>
              <a:rPr lang="en-US" dirty="0" err="1"/>
              <a:t>Logi</a:t>
            </a:r>
            <a:r>
              <a:rPr lang="en-US" dirty="0"/>
              <a:t> Analytics Blog.” </a:t>
            </a:r>
            <a:r>
              <a:rPr lang="en-US" dirty="0" err="1"/>
              <a:t>Logi</a:t>
            </a:r>
            <a:r>
              <a:rPr lang="en-US" dirty="0"/>
              <a:t> Analytics, 12 Feb. 2021, </a:t>
            </a:r>
            <a:r>
              <a:rPr lang="en-US" u="sng" dirty="0">
                <a:hlinkClick r:id="rId3"/>
              </a:rPr>
              <a:t>https://www.logianalytics.com/predictive-analytics/predictive-algorithms-and-models/</a:t>
            </a:r>
            <a:r>
              <a:rPr lang="en-US" dirty="0"/>
              <a:t>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5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5938-5E7A-6BA6-6B5F-C9609965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9274-69DF-67DB-624E-D05837F8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62125"/>
            <a:ext cx="9601200" cy="35814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Group of disorders of the heart and blood vessels</a:t>
            </a:r>
          </a:p>
          <a:p>
            <a:pPr lvl="1"/>
            <a:r>
              <a:rPr lang="en-US" sz="2800" dirty="0"/>
              <a:t>Coronary heart disease</a:t>
            </a:r>
          </a:p>
          <a:p>
            <a:pPr lvl="1"/>
            <a:r>
              <a:rPr lang="en-US" sz="2800" dirty="0"/>
              <a:t>Cerebrovascular disease</a:t>
            </a:r>
          </a:p>
          <a:p>
            <a:pPr lvl="1"/>
            <a:r>
              <a:rPr lang="en-US" sz="2800" dirty="0"/>
              <a:t>Rheumatic heart disease</a:t>
            </a:r>
          </a:p>
          <a:p>
            <a:r>
              <a:rPr lang="en-US" sz="2800" dirty="0"/>
              <a:t>Leading cause of death globally</a:t>
            </a:r>
          </a:p>
          <a:p>
            <a:r>
              <a:rPr lang="en-US" sz="2800" dirty="0"/>
              <a:t>Taking 17.9 million lives a year</a:t>
            </a:r>
          </a:p>
          <a:p>
            <a:r>
              <a:rPr lang="en-US" sz="2800" dirty="0"/>
              <a:t>One third of these deaths occur to individuals under 70 years old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F7EEB-B512-F119-4A59-EECD45BD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879" y="151447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3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3063-EFC4-B7D1-5234-43432853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9262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  <a:br>
              <a:rPr lang="en-US" dirty="0"/>
            </a:br>
            <a:r>
              <a:rPr lang="en-US" dirty="0"/>
              <a:t>                         Heart Disease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207C-3638-4751-129C-BEF34E529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0698"/>
            <a:ext cx="9601200" cy="3581400"/>
          </a:xfrm>
        </p:spPr>
        <p:txBody>
          <a:bodyPr/>
          <a:lstStyle/>
          <a:p>
            <a:r>
              <a:rPr lang="en-US" sz="2800" dirty="0"/>
              <a:t>Review and prepare Heart Failure Data</a:t>
            </a:r>
          </a:p>
          <a:p>
            <a:r>
              <a:rPr lang="en-US" sz="2800" dirty="0"/>
              <a:t>Create models for prediction</a:t>
            </a:r>
          </a:p>
          <a:p>
            <a:r>
              <a:rPr lang="en-US" sz="2800" dirty="0"/>
              <a:t>Predict patients experiencing heart failure</a:t>
            </a:r>
          </a:p>
          <a:p>
            <a:r>
              <a:rPr lang="en-US" sz="2800" dirty="0"/>
              <a:t>Determine model best for prediction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384FB8-9F35-FB75-8D72-32786032B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388" y="4185459"/>
            <a:ext cx="7789713" cy="237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88A1-63F5-384D-D3AB-F18D6A28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br>
              <a:rPr lang="en-US" dirty="0"/>
            </a:br>
            <a:r>
              <a:rPr lang="en-US" dirty="0"/>
              <a:t>                        Heart Failure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2B3D7-3461-425D-4BAC-953FABAB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en-US" dirty="0" err="1"/>
              <a:t>MaxHR</a:t>
            </a:r>
            <a:r>
              <a:rPr lang="en-US" dirty="0"/>
              <a:t> – Maximum heart rate achieved                                     12 variables</a:t>
            </a:r>
          </a:p>
          <a:p>
            <a:r>
              <a:rPr lang="en-US" dirty="0" err="1"/>
              <a:t>Oldpeak</a:t>
            </a:r>
            <a:r>
              <a:rPr lang="en-US" dirty="0"/>
              <a:t> - Numeric value measured in depression</a:t>
            </a:r>
          </a:p>
          <a:p>
            <a:r>
              <a:rPr lang="en-US" dirty="0"/>
              <a:t>Heart Disease – 1 heart disease or 0 normal</a:t>
            </a:r>
          </a:p>
          <a:p>
            <a:r>
              <a:rPr lang="en-US" dirty="0"/>
              <a:t>Exercise Angina - Induced angina Yes, No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E8F32-4237-E1E2-7787-9B51C1A88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23" y="3962400"/>
            <a:ext cx="7326595" cy="27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4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5987-FAF6-7CC6-602C-490DAEF5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0" y="294830"/>
            <a:ext cx="9601200" cy="1485900"/>
          </a:xfrm>
        </p:spPr>
        <p:txBody>
          <a:bodyPr/>
          <a:lstStyle/>
          <a:p>
            <a:r>
              <a:rPr lang="en-US" dirty="0"/>
              <a:t>Heart Failure Data </a:t>
            </a:r>
            <a:br>
              <a:rPr lang="en-US" dirty="0"/>
            </a:br>
            <a:r>
              <a:rPr lang="en-US" dirty="0"/>
              <a:t>                               Described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6D330-4433-5159-C49C-E00BCF021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927" y="1340796"/>
            <a:ext cx="9601200" cy="3581400"/>
          </a:xfrm>
        </p:spPr>
        <p:txBody>
          <a:bodyPr/>
          <a:lstStyle/>
          <a:p>
            <a:r>
              <a:rPr lang="en-US" sz="2800" dirty="0"/>
              <a:t>Mean Age - 53</a:t>
            </a:r>
          </a:p>
          <a:p>
            <a:r>
              <a:rPr lang="en-US" sz="2800" dirty="0"/>
              <a:t>Mean Heart Rate - 136.80</a:t>
            </a:r>
          </a:p>
          <a:p>
            <a:r>
              <a:rPr lang="en-US" sz="2800" dirty="0"/>
              <a:t>Resting and Fasting Blood Pressure – Minimum is zero</a:t>
            </a:r>
          </a:p>
          <a:p>
            <a:r>
              <a:rPr lang="en-US" sz="2800" dirty="0"/>
              <a:t>Cholesterol - Minimum is zero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5C7B9-F669-27C6-805F-7C0A23FA5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332" y="3570377"/>
            <a:ext cx="8281481" cy="328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812F-C70C-656C-9ECD-584ADA43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5B97-63D4-4573-13DF-82F2E90F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Duplicates in data set: 0</a:t>
            </a:r>
          </a:p>
          <a:p>
            <a:r>
              <a:rPr lang="en-US" sz="2800" dirty="0"/>
              <a:t>Missing values in data set: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56768-5E9D-8769-A311-846A2640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03" y="3565187"/>
            <a:ext cx="9754418" cy="1393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51E95-1D6F-5101-7CC6-376B5F087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18" y="5219700"/>
            <a:ext cx="9208258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2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78E6-4B82-9965-9771-FB042121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A345E-FC2E-23CC-9BC7-121223DC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sz="2800" dirty="0"/>
              <a:t>Heart Disease and  </a:t>
            </a:r>
            <a:r>
              <a:rPr lang="en-US" sz="2800" dirty="0" err="1"/>
              <a:t>Oldpeak</a:t>
            </a:r>
            <a:r>
              <a:rPr lang="en-US" sz="2800" dirty="0"/>
              <a:t>: 40%</a:t>
            </a:r>
          </a:p>
          <a:p>
            <a:r>
              <a:rPr lang="en-US" sz="2800" dirty="0"/>
              <a:t>Heart Disease and  </a:t>
            </a:r>
            <a:r>
              <a:rPr lang="en-US" sz="2800" dirty="0" err="1"/>
              <a:t>MaxHR</a:t>
            </a:r>
            <a:r>
              <a:rPr lang="en-US" sz="2800" dirty="0"/>
              <a:t>:         - 40%</a:t>
            </a:r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38A531C-BBF2-E207-1CD8-234407C84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662153"/>
            <a:ext cx="6517065" cy="52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0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7C9D-CDB4-A2E9-5CF0-B010B780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965" y="380730"/>
            <a:ext cx="9601200" cy="1485900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0826E-A07F-7A7C-B0EF-C2AB6E836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660" y="1403975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Replacing Zero Minimums With Median Rate</a:t>
            </a:r>
          </a:p>
          <a:p>
            <a:pPr lvl="1"/>
            <a:r>
              <a:rPr lang="en-US" sz="2800" dirty="0"/>
              <a:t>Resting Blood Pressure - zero</a:t>
            </a:r>
          </a:p>
          <a:p>
            <a:pPr lvl="1"/>
            <a:r>
              <a:rPr lang="en-US" sz="2800" dirty="0"/>
              <a:t>Cholesterol - zero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71BEB-80FF-240F-4715-1E7D6F98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05" y="5525311"/>
            <a:ext cx="10211920" cy="831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1F2596-827F-69A2-BA64-BAB1EACA7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60" y="4487559"/>
            <a:ext cx="9900827" cy="831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DCB4C9-ECD5-6C7D-6168-D5DE0C510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674" y="2072633"/>
            <a:ext cx="4527666" cy="21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7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15CB-31F7-5F7B-B002-8B005D5B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16148"/>
            <a:ext cx="9601200" cy="1485900"/>
          </a:xfrm>
        </p:spPr>
        <p:txBody>
          <a:bodyPr/>
          <a:lstStyle/>
          <a:p>
            <a:r>
              <a:rPr lang="en-US" dirty="0"/>
              <a:t>Creating 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1C98-F611-0918-0213-CB163409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216" y="1154521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Dummy Variables for Categorical Variables</a:t>
            </a:r>
          </a:p>
          <a:p>
            <a:pPr lvl="1"/>
            <a:r>
              <a:rPr lang="en-US" sz="2800" i="0" dirty="0"/>
              <a:t>Sex</a:t>
            </a:r>
          </a:p>
          <a:p>
            <a:pPr lvl="1"/>
            <a:r>
              <a:rPr lang="en-US" sz="2800" i="0" dirty="0"/>
              <a:t>Chest Pain Type</a:t>
            </a:r>
          </a:p>
          <a:p>
            <a:pPr lvl="1"/>
            <a:r>
              <a:rPr lang="en-US" sz="2800" i="0" dirty="0"/>
              <a:t>Resting ECG</a:t>
            </a:r>
          </a:p>
          <a:p>
            <a:pPr lvl="1"/>
            <a:r>
              <a:rPr lang="en-US" sz="2800" i="0" dirty="0"/>
              <a:t>Exercise Angina</a:t>
            </a:r>
          </a:p>
          <a:p>
            <a:pPr lvl="1"/>
            <a:r>
              <a:rPr lang="en-US" sz="2800" i="0" dirty="0"/>
              <a:t>ST Slope - slope of the peak exercise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86A10-68FE-E062-5B0C-62F66B618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8" y="4577210"/>
            <a:ext cx="12016004" cy="196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905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9225</TotalTime>
  <Words>619</Words>
  <Application>Microsoft Macintosh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Franklin Gothic Book</vt:lpstr>
      <vt:lpstr>Crop</vt:lpstr>
      <vt:lpstr>Heart Disease Prediction</vt:lpstr>
      <vt:lpstr>Heart Disease</vt:lpstr>
      <vt:lpstr>Project Overview                          Heart Disease Prediction</vt:lpstr>
      <vt:lpstr>Data Overview                         Heart Failure Data</vt:lpstr>
      <vt:lpstr>Heart Failure Data                                 Described</vt:lpstr>
      <vt:lpstr>Data Validation</vt:lpstr>
      <vt:lpstr>Data Visualization</vt:lpstr>
      <vt:lpstr>Data Cleaning</vt:lpstr>
      <vt:lpstr>Creating Dummy Variables</vt:lpstr>
      <vt:lpstr>Gradient Boost Model</vt:lpstr>
      <vt:lpstr>Random Forest Classifier Model </vt:lpstr>
      <vt:lpstr>Gradient Boost Vs. Random Forest Classifier Models</vt:lpstr>
      <vt:lpstr>Update and Split Data</vt:lpstr>
      <vt:lpstr>Updated Gradient Boost Model</vt:lpstr>
      <vt:lpstr>Updated Random Forest Classifier Model</vt:lpstr>
      <vt:lpstr>Model Comparison </vt:lpstr>
      <vt:lpstr>Conclusion and Recommendation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Robyn Hanson</dc:creator>
  <cp:lastModifiedBy>Robyn Hanson</cp:lastModifiedBy>
  <cp:revision>17</cp:revision>
  <dcterms:created xsi:type="dcterms:W3CDTF">2022-05-27T15:26:01Z</dcterms:created>
  <dcterms:modified xsi:type="dcterms:W3CDTF">2022-06-03T01:11:19Z</dcterms:modified>
</cp:coreProperties>
</file>