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9" r:id="rId10"/>
    <p:sldId id="263" r:id="rId11"/>
    <p:sldId id="270" r:id="rId12"/>
    <p:sldId id="271" r:id="rId13"/>
    <p:sldId id="264" r:id="rId14"/>
    <p:sldId id="267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7E"/>
    <a:srgbClr val="FFA49D"/>
    <a:srgbClr val="658CBF"/>
    <a:srgbClr val="FF8839"/>
    <a:srgbClr val="0D00D6"/>
    <a:srgbClr val="0C00C9"/>
    <a:srgbClr val="1000E0"/>
    <a:srgbClr val="1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94"/>
  </p:normalViewPr>
  <p:slideViewPr>
    <p:cSldViewPr snapToGrid="0" snapToObjects="1">
      <p:cViewPr varScale="1">
        <p:scale>
          <a:sx n="108" d="100"/>
          <a:sy n="108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3CE36-1492-5C43-ADAE-E3B77CC963F0}" type="datetimeFigureOut">
              <a:rPr lang="en-GB" smtClean="0"/>
              <a:t>31/05/2018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D3A5-09F6-E641-9BA7-1AD7EAC175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6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my project is to be able to formulate a classification model that will accurately…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D3A5-09F6-E641-9BA7-1AD7EAC175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85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Reason: It is a very robust model in the sense that it is not just a stand alone model. It is one which many base models are built sequentially, with each making an attempt to reduce the error from the previous one – resulting in the final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D3A5-09F6-E641-9BA7-1AD7EAC175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5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dataset did not contain “annual salary of customers”.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feel that this could be a very key indicator of their capacity to subscribe to a term deposit.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may provide information on whether those living in social isolation may have a greater appreciate for telemarketing.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D3A5-09F6-E641-9BA7-1AD7EAC175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1A4B-8EEC-F84F-91EB-6C3E6D5F1CFA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FA3CE-1F43-6D44-8DE9-7C5361BDB1B2}"/>
              </a:ext>
            </a:extLst>
          </p:cNvPr>
          <p:cNvSpPr/>
          <p:nvPr/>
        </p:nvSpPr>
        <p:spPr>
          <a:xfrm>
            <a:off x="0" y="0"/>
            <a:ext cx="9144000" cy="27015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AFA46-AB5F-B74A-AC6C-909182E360BD}"/>
              </a:ext>
            </a:extLst>
          </p:cNvPr>
          <p:cNvSpPr/>
          <p:nvPr/>
        </p:nvSpPr>
        <p:spPr>
          <a:xfrm>
            <a:off x="0" y="2486614"/>
            <a:ext cx="9144001" cy="2656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5E402-AA37-C84C-B5C3-FDDFEAD40D1E}"/>
              </a:ext>
            </a:extLst>
          </p:cNvPr>
          <p:cNvSpPr/>
          <p:nvPr/>
        </p:nvSpPr>
        <p:spPr>
          <a:xfrm>
            <a:off x="170481" y="170481"/>
            <a:ext cx="8772041" cy="4773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C8ADE-68C2-4C48-8825-6BB80BF6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661" y="1391266"/>
            <a:ext cx="7772400" cy="1790700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Arial Black" panose="020B0604020202020204" pitchFamily="34" charset="0"/>
                <a:cs typeface="Arial Black" panose="020B0604020202020204" pitchFamily="34" charset="0"/>
              </a:rPr>
              <a:t>Brew Your Money?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8A8AD-CD68-F942-8F9C-19CA904D7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861" y="3302379"/>
            <a:ext cx="6858000" cy="1241822"/>
          </a:xfrm>
        </p:spPr>
        <p:txBody>
          <a:bodyPr/>
          <a:lstStyle/>
          <a:p>
            <a:r>
              <a:rPr lang="en-GB" b="1" dirty="0">
                <a:solidFill>
                  <a:srgbClr val="0D00D6"/>
                </a:solidFill>
              </a:rPr>
              <a:t>Theodore Tay</a:t>
            </a:r>
          </a:p>
          <a:p>
            <a:r>
              <a:rPr lang="en-GB" b="1" dirty="0">
                <a:solidFill>
                  <a:srgbClr val="0D00D6"/>
                </a:solidFill>
              </a:rPr>
              <a:t>DSI 3 – Capstone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55554B-E885-1649-AA8C-A022AFD0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397" y="700645"/>
            <a:ext cx="1477505" cy="14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2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00" y="273845"/>
            <a:ext cx="7886700" cy="994172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Features of interest?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987EE-063B-CA44-9E10-8B317693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75" y="1321719"/>
            <a:ext cx="7886700" cy="3263504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Employee variability rate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Duration of phone call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Previous participation in a campaign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Success of previous campaigns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Month of contact</a:t>
            </a:r>
            <a:endParaRPr lang="en-GB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B2448-3022-CB45-894D-82884591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11" y="1474883"/>
            <a:ext cx="4019326" cy="30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3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8162" y="1354499"/>
            <a:ext cx="6314461" cy="2219973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Age</a:t>
            </a:r>
            <a:b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versus</a:t>
            </a:r>
            <a:b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Duration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D24C6-9EB6-DD4B-989C-59FFD32C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934" y="0"/>
            <a:ext cx="4864966" cy="47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4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6" y="-328108"/>
            <a:ext cx="9037124" cy="2219973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Subscriptions based on employment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AE4B3-EBD5-AF43-B286-3BD3344C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68" y="1268765"/>
            <a:ext cx="5573861" cy="37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2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E2C5BE-AEE3-0E45-8F66-4665E3D9226E}"/>
              </a:ext>
            </a:extLst>
          </p:cNvPr>
          <p:cNvSpPr txBox="1">
            <a:spLocks/>
          </p:cNvSpPr>
          <p:nvPr/>
        </p:nvSpPr>
        <p:spPr>
          <a:xfrm>
            <a:off x="813661" y="1757795"/>
            <a:ext cx="7772400" cy="16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Technical Component</a:t>
            </a:r>
          </a:p>
        </p:txBody>
      </p:sp>
    </p:spTree>
    <p:extLst>
      <p:ext uri="{BB962C8B-B14F-4D97-AF65-F5344CB8AC3E}">
        <p14:creationId xmlns:p14="http://schemas.microsoft.com/office/powerpoint/2010/main" val="162882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FFECD9-81B5-CD4C-B2FC-E269843C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86207"/>
              </p:ext>
            </p:extLst>
          </p:nvPr>
        </p:nvGraphicFramePr>
        <p:xfrm>
          <a:off x="463139" y="491742"/>
          <a:ext cx="8051470" cy="427312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751509">
                  <a:extLst>
                    <a:ext uri="{9D8B030D-6E8A-4147-A177-3AD203B41FA5}">
                      <a16:colId xmlns:a16="http://schemas.microsoft.com/office/drawing/2014/main" val="837639947"/>
                    </a:ext>
                  </a:extLst>
                </a:gridCol>
                <a:gridCol w="1569779">
                  <a:extLst>
                    <a:ext uri="{9D8B030D-6E8A-4147-A177-3AD203B41FA5}">
                      <a16:colId xmlns:a16="http://schemas.microsoft.com/office/drawing/2014/main" val="4093297701"/>
                    </a:ext>
                  </a:extLst>
                </a:gridCol>
                <a:gridCol w="1661622">
                  <a:extLst>
                    <a:ext uri="{9D8B030D-6E8A-4147-A177-3AD203B41FA5}">
                      <a16:colId xmlns:a16="http://schemas.microsoft.com/office/drawing/2014/main" val="1972894373"/>
                    </a:ext>
                  </a:extLst>
                </a:gridCol>
                <a:gridCol w="1569779">
                  <a:extLst>
                    <a:ext uri="{9D8B030D-6E8A-4147-A177-3AD203B41FA5}">
                      <a16:colId xmlns:a16="http://schemas.microsoft.com/office/drawing/2014/main" val="1365037522"/>
                    </a:ext>
                  </a:extLst>
                </a:gridCol>
                <a:gridCol w="1498781">
                  <a:extLst>
                    <a:ext uri="{9D8B030D-6E8A-4147-A177-3AD203B41FA5}">
                      <a16:colId xmlns:a16="http://schemas.microsoft.com/office/drawing/2014/main" val="2483463310"/>
                    </a:ext>
                  </a:extLst>
                </a:gridCol>
              </a:tblGrid>
              <a:tr h="69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Models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Test set</a:t>
                      </a:r>
                      <a:endParaRPr lang="en-SG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Accuracy score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Precision for</a:t>
                      </a:r>
                      <a:endParaRPr lang="en-SG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Class 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F1 score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ROC-AUC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808084887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Baseline Accuracy</a:t>
                      </a:r>
                    </a:p>
                  </a:txBody>
                  <a:tcPr marL="57119" marR="57119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4007989930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Logistic regression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</a:rPr>
                        <a:t>0.838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0.44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0.86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</a:rPr>
                        <a:t>0.872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3166759105"/>
                  </a:ext>
                </a:extLst>
              </a:tr>
              <a:tr h="5474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Logistic regression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(with tuning)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</a:rPr>
                        <a:t>0.837 </a:t>
                      </a: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0.44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0.86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</a:rPr>
                        <a:t>0.871 </a:t>
                      </a: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2350978194"/>
                  </a:ext>
                </a:extLst>
              </a:tr>
              <a:tr h="5474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Support Vector Machine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0.847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0.46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0.87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0.865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2502728055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Decision Tree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0.866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0.49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0.88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</a:rPr>
                        <a:t>0.832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1525612646"/>
                  </a:ext>
                </a:extLst>
              </a:tr>
              <a:tr h="5474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Decision Tree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(with tuning)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0.866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0.49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0.88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</a:rPr>
                        <a:t>0.830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2040846918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Gradient Boosting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0.865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0.49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0.88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</a:rPr>
                        <a:t>0.871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508868625"/>
                  </a:ext>
                </a:extLst>
              </a:tr>
              <a:tr h="5474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Gradient Boosting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(with tuning)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</a:rPr>
                        <a:t>0.861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</a:rPr>
                        <a:t>0.48</a:t>
                      </a:r>
                      <a:endParaRPr lang="en-SG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0.88</a:t>
                      </a:r>
                      <a:endParaRPr lang="en-SG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</a:rPr>
                        <a:t>0.870</a:t>
                      </a:r>
                      <a:endParaRPr lang="en-SG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19" marR="57119" marT="0" marB="0" anchor="ctr"/>
                </a:tc>
                <a:extLst>
                  <a:ext uri="{0D108BD9-81ED-4DB2-BD59-A6C34878D82A}">
                    <a16:rowId xmlns:a16="http://schemas.microsoft.com/office/drawing/2014/main" val="16845432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4AFA79F-8340-D645-8762-4FDCD1FDBA51}"/>
              </a:ext>
            </a:extLst>
          </p:cNvPr>
          <p:cNvSpPr/>
          <p:nvPr/>
        </p:nvSpPr>
        <p:spPr>
          <a:xfrm>
            <a:off x="2220686" y="3859483"/>
            <a:ext cx="6293923" cy="3681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9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5FC87-B0BE-3142-A80C-3DB37AE7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67" y="407197"/>
            <a:ext cx="4508147" cy="44052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2FDFC8-9183-D540-A364-7C4182450090}"/>
              </a:ext>
            </a:extLst>
          </p:cNvPr>
          <p:cNvSpPr txBox="1">
            <a:spLocks/>
          </p:cNvSpPr>
          <p:nvPr/>
        </p:nvSpPr>
        <p:spPr>
          <a:xfrm>
            <a:off x="334023" y="1187779"/>
            <a:ext cx="7772400" cy="260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Adjusted</a:t>
            </a:r>
          </a:p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Cut-Offs</a:t>
            </a:r>
          </a:p>
        </p:txBody>
      </p:sp>
    </p:spTree>
    <p:extLst>
      <p:ext uri="{BB962C8B-B14F-4D97-AF65-F5344CB8AC3E}">
        <p14:creationId xmlns:p14="http://schemas.microsoft.com/office/powerpoint/2010/main" val="22932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FB3D-6D2A-7F4F-9BD1-988520FC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00" y="273845"/>
            <a:ext cx="7886700" cy="994172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Aim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C2408-03CA-3647-9E40-EF714173A405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C9C48-F144-F742-A792-2A329924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69" y="395268"/>
            <a:ext cx="1408435" cy="1408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05E34-B62A-6E48-B024-92008EBD4062}"/>
              </a:ext>
            </a:extLst>
          </p:cNvPr>
          <p:cNvSpPr txBox="1"/>
          <p:nvPr/>
        </p:nvSpPr>
        <p:spPr>
          <a:xfrm>
            <a:off x="6980390" y="1800709"/>
            <a:ext cx="164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Placed a</a:t>
            </a:r>
          </a:p>
          <a:p>
            <a:pPr algn="ctr"/>
            <a:r>
              <a:rPr lang="en-GB" sz="1600" b="1" i="1" dirty="0"/>
              <a:t>Term Deposit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64B76-7D30-7245-BEEF-377426EC9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82" y="1675159"/>
            <a:ext cx="1820718" cy="1820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AB7B39-8320-404C-B367-0D74A159CF48}"/>
              </a:ext>
            </a:extLst>
          </p:cNvPr>
          <p:cNvSpPr txBox="1"/>
          <p:nvPr/>
        </p:nvSpPr>
        <p:spPr>
          <a:xfrm>
            <a:off x="725635" y="3532523"/>
            <a:ext cx="1869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Customer behavioural insights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A05754-4414-544F-AE6F-374A5A5D9C99}"/>
              </a:ext>
            </a:extLst>
          </p:cNvPr>
          <p:cNvSpPr/>
          <p:nvPr/>
        </p:nvSpPr>
        <p:spPr>
          <a:xfrm>
            <a:off x="3851565" y="2166694"/>
            <a:ext cx="1482437" cy="802140"/>
          </a:xfrm>
          <a:prstGeom prst="roundRect">
            <a:avLst/>
          </a:prstGeom>
          <a:solidFill>
            <a:srgbClr val="FFA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Marketing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Campaign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47EB90-4C1F-C045-AE7F-2D55FA54D16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34002" y="1320143"/>
            <a:ext cx="1717962" cy="1247621"/>
          </a:xfrm>
          <a:prstGeom prst="bentConnector3">
            <a:avLst>
              <a:gd name="adj1" fmla="val 50000"/>
            </a:avLst>
          </a:prstGeom>
          <a:ln w="3492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5451D2-F4A7-E346-A2A4-E63510580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024" y="3274197"/>
            <a:ext cx="1087005" cy="10870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8C85A0-47B9-8043-BE17-FB35351CC828}"/>
              </a:ext>
            </a:extLst>
          </p:cNvPr>
          <p:cNvSpPr txBox="1"/>
          <p:nvPr/>
        </p:nvSpPr>
        <p:spPr>
          <a:xfrm>
            <a:off x="6938826" y="4363799"/>
            <a:ext cx="164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Did not place</a:t>
            </a:r>
          </a:p>
          <a:p>
            <a:pPr algn="ctr"/>
            <a:r>
              <a:rPr lang="en-GB" sz="1600" b="1" dirty="0"/>
              <a:t>a </a:t>
            </a:r>
            <a:r>
              <a:rPr lang="en-GB" sz="1600" b="1" i="1" dirty="0"/>
              <a:t>Term Deposit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0FD2FA8-30DA-1E4D-9F04-92F4E54F45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2933" y="2827813"/>
            <a:ext cx="1249938" cy="729837"/>
          </a:xfrm>
          <a:prstGeom prst="bentConnector3">
            <a:avLst>
              <a:gd name="adj1" fmla="val 100987"/>
            </a:avLst>
          </a:prstGeom>
          <a:ln w="3492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07D7E8-B9D3-3942-AFBB-DA37785203CC}"/>
              </a:ext>
            </a:extLst>
          </p:cNvPr>
          <p:cNvCxnSpPr>
            <a:cxnSpLocks/>
          </p:cNvCxnSpPr>
          <p:nvPr/>
        </p:nvCxnSpPr>
        <p:spPr>
          <a:xfrm>
            <a:off x="2645951" y="2588564"/>
            <a:ext cx="1164049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00" y="273845"/>
            <a:ext cx="7886700" cy="994172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Rationale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481FD06-8516-C844-989D-3F83581A1148}"/>
              </a:ext>
            </a:extLst>
          </p:cNvPr>
          <p:cNvSpPr>
            <a:spLocks/>
          </p:cNvSpPr>
          <p:nvPr/>
        </p:nvSpPr>
        <p:spPr bwMode="auto">
          <a:xfrm>
            <a:off x="154375" y="4021294"/>
            <a:ext cx="8383979" cy="685800"/>
          </a:xfrm>
          <a:custGeom>
            <a:avLst/>
            <a:gdLst>
              <a:gd name="T0" fmla="*/ 5490 w 5490"/>
              <a:gd name="T1" fmla="*/ 432 h 432"/>
              <a:gd name="T2" fmla="*/ 0 w 5490"/>
              <a:gd name="T3" fmla="*/ 432 h 432"/>
              <a:gd name="T4" fmla="*/ 328 w 5490"/>
              <a:gd name="T5" fmla="*/ 0 h 432"/>
              <a:gd name="T6" fmla="*/ 5173 w 5490"/>
              <a:gd name="T7" fmla="*/ 0 h 432"/>
              <a:gd name="T8" fmla="*/ 5490 w 5490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90" h="432">
                <a:moveTo>
                  <a:pt x="5490" y="432"/>
                </a:moveTo>
                <a:lnTo>
                  <a:pt x="0" y="432"/>
                </a:lnTo>
                <a:lnTo>
                  <a:pt x="328" y="0"/>
                </a:lnTo>
                <a:lnTo>
                  <a:pt x="5173" y="0"/>
                </a:lnTo>
                <a:lnTo>
                  <a:pt x="5490" y="432"/>
                </a:lnTo>
                <a:close/>
              </a:path>
            </a:pathLst>
          </a:custGeom>
          <a:gradFill>
            <a:gsLst>
              <a:gs pos="0">
                <a:srgbClr val="7F7F7F"/>
              </a:gs>
              <a:gs pos="100000">
                <a:schemeClr val="bg1">
                  <a:lumMod val="54000"/>
                </a:schemeClr>
              </a:gs>
            </a:gsLst>
            <a:lin ang="5400000" scaled="1"/>
          </a:gradFill>
          <a:ln w="9525" cap="flat" cmpd="sng" algn="ctr">
            <a:solidFill>
              <a:srgbClr val="606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2D2BFA4-2BDE-2B42-8C32-CD43D9B44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2" y="1309844"/>
            <a:ext cx="2152650" cy="3025775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27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r>
              <a:rPr lang="en-GB" sz="2400" dirty="0">
                <a:solidFill>
                  <a:schemeClr val="bg1"/>
                </a:solidFill>
              </a:rPr>
              <a:t>Campaign success rate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AEA10EC-A516-2047-B3F6-F666CDC7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309844"/>
            <a:ext cx="2152650" cy="3025775"/>
          </a:xfrm>
          <a:prstGeom prst="rect">
            <a:avLst/>
          </a:prstGeom>
          <a:solidFill>
            <a:srgbClr val="FF883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srgbClr val="000000">
                <a:alpha val="26667"/>
              </a:srgb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r>
              <a:rPr lang="en-GB" sz="2400" dirty="0">
                <a:solidFill>
                  <a:schemeClr val="bg1"/>
                </a:solidFill>
              </a:rPr>
              <a:t>Improve workplace efficiency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2B32C929-1327-9242-8809-7D881B270D16}"/>
              </a:ext>
            </a:extLst>
          </p:cNvPr>
          <p:cNvSpPr>
            <a:spLocks/>
          </p:cNvSpPr>
          <p:nvPr/>
        </p:nvSpPr>
        <p:spPr bwMode="auto">
          <a:xfrm>
            <a:off x="5737225" y="1309844"/>
            <a:ext cx="2149475" cy="3025775"/>
          </a:xfrm>
          <a:custGeom>
            <a:avLst/>
            <a:gdLst>
              <a:gd name="T0" fmla="*/ 1354 w 1354"/>
              <a:gd name="T1" fmla="*/ 0 h 1906"/>
              <a:gd name="T2" fmla="*/ 1354 w 1354"/>
              <a:gd name="T3" fmla="*/ 1906 h 1906"/>
              <a:gd name="T4" fmla="*/ 0 w 1354"/>
              <a:gd name="T5" fmla="*/ 1906 h 1906"/>
              <a:gd name="T6" fmla="*/ 0 w 1354"/>
              <a:gd name="T7" fmla="*/ 857 h 1906"/>
              <a:gd name="T8" fmla="*/ 0 w 1354"/>
              <a:gd name="T9" fmla="*/ 857 h 1906"/>
              <a:gd name="T10" fmla="*/ 0 w 1354"/>
              <a:gd name="T11" fmla="*/ 0 h 1906"/>
              <a:gd name="T12" fmla="*/ 1354 w 1354"/>
              <a:gd name="T13" fmla="*/ 0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4" h="1906">
                <a:moveTo>
                  <a:pt x="1354" y="0"/>
                </a:moveTo>
                <a:lnTo>
                  <a:pt x="1354" y="1906"/>
                </a:lnTo>
                <a:lnTo>
                  <a:pt x="0" y="1906"/>
                </a:lnTo>
                <a:lnTo>
                  <a:pt x="0" y="857"/>
                </a:lnTo>
                <a:lnTo>
                  <a:pt x="0" y="857"/>
                </a:lnTo>
                <a:lnTo>
                  <a:pt x="0" y="0"/>
                </a:lnTo>
                <a:lnTo>
                  <a:pt x="135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27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r>
              <a:rPr lang="en-GB" sz="2400" dirty="0">
                <a:solidFill>
                  <a:schemeClr val="bg1"/>
                </a:solidFill>
              </a:rPr>
              <a:t>Boost</a:t>
            </a:r>
          </a:p>
          <a:p>
            <a:pPr algn="ctr" defTabSz="814388">
              <a:lnSpc>
                <a:spcPct val="90000"/>
              </a:lnSpc>
              <a:defRPr/>
            </a:pPr>
            <a:r>
              <a:rPr lang="en-GB" sz="2400" dirty="0">
                <a:solidFill>
                  <a:schemeClr val="bg1"/>
                </a:solidFill>
              </a:rPr>
              <a:t>customer satisfaction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E1B2B-0DAE-884C-B9CC-00DC9637CC84}"/>
              </a:ext>
            </a:extLst>
          </p:cNvPr>
          <p:cNvSpPr txBox="1"/>
          <p:nvPr/>
        </p:nvSpPr>
        <p:spPr>
          <a:xfrm>
            <a:off x="1721136" y="1579418"/>
            <a:ext cx="67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F96E21-8FAB-7044-AAA2-92B8DA51B3D2}"/>
              </a:ext>
            </a:extLst>
          </p:cNvPr>
          <p:cNvSpPr/>
          <p:nvPr/>
        </p:nvSpPr>
        <p:spPr>
          <a:xfrm>
            <a:off x="1698172" y="1674420"/>
            <a:ext cx="415637" cy="415637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6BE03-95A3-BA45-9A4B-E1F3F7AB4D00}"/>
              </a:ext>
            </a:extLst>
          </p:cNvPr>
          <p:cNvSpPr txBox="1"/>
          <p:nvPr/>
        </p:nvSpPr>
        <p:spPr>
          <a:xfrm>
            <a:off x="4237754" y="1589850"/>
            <a:ext cx="67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D8727-5FF8-4A4C-8087-B00ED421AF25}"/>
              </a:ext>
            </a:extLst>
          </p:cNvPr>
          <p:cNvSpPr txBox="1"/>
          <p:nvPr/>
        </p:nvSpPr>
        <p:spPr>
          <a:xfrm>
            <a:off x="6672195" y="1589850"/>
            <a:ext cx="67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B77D24-D46E-024F-A01D-E5A05DEF31F8}"/>
              </a:ext>
            </a:extLst>
          </p:cNvPr>
          <p:cNvSpPr/>
          <p:nvPr/>
        </p:nvSpPr>
        <p:spPr>
          <a:xfrm>
            <a:off x="4225135" y="1696560"/>
            <a:ext cx="415637" cy="415637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F18FED-A5DA-5946-9798-19969B2E8DD3}"/>
              </a:ext>
            </a:extLst>
          </p:cNvPr>
          <p:cNvSpPr/>
          <p:nvPr/>
        </p:nvSpPr>
        <p:spPr>
          <a:xfrm>
            <a:off x="6649148" y="1674418"/>
            <a:ext cx="415637" cy="415637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642" y="4314960"/>
            <a:ext cx="2512946" cy="90379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 Black" panose="020B0604020202020204" pitchFamily="34" charset="0"/>
                <a:cs typeface="Arial Black" panose="020B0604020202020204" pitchFamily="34" charset="0"/>
              </a:rPr>
              <a:t>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87D78-BFE7-9C47-A5C8-5882B70A85B5}"/>
              </a:ext>
            </a:extLst>
          </p:cNvPr>
          <p:cNvSpPr txBox="1"/>
          <p:nvPr/>
        </p:nvSpPr>
        <p:spPr>
          <a:xfrm>
            <a:off x="143914" y="2024601"/>
            <a:ext cx="248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K-nearest neighbours</a:t>
            </a:r>
          </a:p>
          <a:p>
            <a:pPr algn="ctr"/>
            <a:r>
              <a:rPr lang="en-GB" sz="1400" b="1" dirty="0"/>
              <a:t>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4B0C-3789-754B-AA37-8DEBB0CD15ED}"/>
              </a:ext>
            </a:extLst>
          </p:cNvPr>
          <p:cNvSpPr txBox="1"/>
          <p:nvPr/>
        </p:nvSpPr>
        <p:spPr>
          <a:xfrm>
            <a:off x="2915812" y="2024601"/>
            <a:ext cx="2755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SMOTEENN</a:t>
            </a:r>
          </a:p>
          <a:p>
            <a:pPr algn="ctr"/>
            <a:r>
              <a:rPr lang="en-GB" sz="1400" b="1" dirty="0"/>
              <a:t>Select K Best</a:t>
            </a:r>
          </a:p>
          <a:p>
            <a:pPr algn="ctr"/>
            <a:r>
              <a:rPr lang="en-GB" sz="1400" b="1" dirty="0"/>
              <a:t>Lasso regularisation</a:t>
            </a:r>
          </a:p>
          <a:p>
            <a:pPr algn="ctr"/>
            <a:r>
              <a:rPr lang="en-GB" sz="1400" b="1" dirty="0"/>
              <a:t>Recursive feature elimination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BB797-9C4F-9A45-9B48-E0E8BD63B520}"/>
              </a:ext>
            </a:extLst>
          </p:cNvPr>
          <p:cNvSpPr txBox="1"/>
          <p:nvPr/>
        </p:nvSpPr>
        <p:spPr>
          <a:xfrm>
            <a:off x="5371225" y="2024601"/>
            <a:ext cx="4061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Logistic regression</a:t>
            </a:r>
          </a:p>
          <a:p>
            <a:pPr algn="ctr"/>
            <a:r>
              <a:rPr lang="en-SG" sz="1400" b="1" dirty="0"/>
              <a:t>Support Vector Machine</a:t>
            </a:r>
          </a:p>
          <a:p>
            <a:pPr algn="ctr"/>
            <a:r>
              <a:rPr lang="en-SG" sz="1400" b="1" dirty="0"/>
              <a:t>Decision Tree Classifiers</a:t>
            </a:r>
          </a:p>
          <a:p>
            <a:pPr algn="ctr"/>
            <a:r>
              <a:rPr lang="en-SG" sz="1400" b="1" dirty="0"/>
              <a:t>Gradient Boosting</a:t>
            </a:r>
          </a:p>
          <a:p>
            <a:pPr algn="ctr"/>
            <a:r>
              <a:rPr lang="en-SG" sz="1400" b="1" dirty="0"/>
              <a:t>(All with tuning)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8E7691-097E-9849-BD1B-FD41D871D858}"/>
              </a:ext>
            </a:extLst>
          </p:cNvPr>
          <p:cNvSpPr/>
          <p:nvPr/>
        </p:nvSpPr>
        <p:spPr>
          <a:xfrm>
            <a:off x="434071" y="251127"/>
            <a:ext cx="1732714" cy="17327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7355C6-F26F-0343-97BD-25D7FE17A208}"/>
              </a:ext>
            </a:extLst>
          </p:cNvPr>
          <p:cNvSpPr/>
          <p:nvPr/>
        </p:nvSpPr>
        <p:spPr>
          <a:xfrm>
            <a:off x="3427366" y="254092"/>
            <a:ext cx="1732714" cy="17327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B542C0-2DD5-E948-A695-07009F19425C}"/>
              </a:ext>
            </a:extLst>
          </p:cNvPr>
          <p:cNvSpPr/>
          <p:nvPr/>
        </p:nvSpPr>
        <p:spPr>
          <a:xfrm>
            <a:off x="6525460" y="236839"/>
            <a:ext cx="1732715" cy="17327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EAA9C-2EAF-AD4B-8E06-2CB6BEE91C47}"/>
              </a:ext>
            </a:extLst>
          </p:cNvPr>
          <p:cNvSpPr txBox="1"/>
          <p:nvPr/>
        </p:nvSpPr>
        <p:spPr>
          <a:xfrm>
            <a:off x="317880" y="671573"/>
            <a:ext cx="201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Step 1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Preliminary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14F68-3B35-6D46-9A64-441EAC7DA937}"/>
              </a:ext>
            </a:extLst>
          </p:cNvPr>
          <p:cNvSpPr txBox="1"/>
          <p:nvPr/>
        </p:nvSpPr>
        <p:spPr>
          <a:xfrm>
            <a:off x="3287457" y="647827"/>
            <a:ext cx="20125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Step 2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Re-sampling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Feature selection</a:t>
            </a:r>
          </a:p>
          <a:p>
            <a:pPr algn="ctr"/>
            <a:endParaRPr lang="en-GB" sz="1600" dirty="0">
              <a:solidFill>
                <a:schemeClr val="bg1"/>
              </a:solidFill>
            </a:endParaRPr>
          </a:p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4AA65-D10C-D04F-8F60-78CD6CE5A393}"/>
              </a:ext>
            </a:extLst>
          </p:cNvPr>
          <p:cNvSpPr txBox="1"/>
          <p:nvPr/>
        </p:nvSpPr>
        <p:spPr>
          <a:xfrm>
            <a:off x="6395642" y="658021"/>
            <a:ext cx="201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Step 3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Actual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780C7A-2280-3246-B9C4-5AA1619EF70D}"/>
              </a:ext>
            </a:extLst>
          </p:cNvPr>
          <p:cNvSpPr/>
          <p:nvPr/>
        </p:nvSpPr>
        <p:spPr>
          <a:xfrm>
            <a:off x="1708186" y="3236348"/>
            <a:ext cx="1732714" cy="1732714"/>
          </a:xfrm>
          <a:prstGeom prst="ellipse">
            <a:avLst/>
          </a:prstGeom>
          <a:solidFill>
            <a:srgbClr val="FF5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D8B395-77A7-A84D-A073-10BCD1A6D7BC}"/>
              </a:ext>
            </a:extLst>
          </p:cNvPr>
          <p:cNvSpPr/>
          <p:nvPr/>
        </p:nvSpPr>
        <p:spPr>
          <a:xfrm>
            <a:off x="4962394" y="3250636"/>
            <a:ext cx="1732714" cy="173271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6D450-1F3C-5644-AA2C-C2F01761CD04}"/>
              </a:ext>
            </a:extLst>
          </p:cNvPr>
          <p:cNvSpPr txBox="1"/>
          <p:nvPr/>
        </p:nvSpPr>
        <p:spPr>
          <a:xfrm>
            <a:off x="1581329" y="3648235"/>
            <a:ext cx="2012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Step 4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Test on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unseen data</a:t>
            </a:r>
          </a:p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4BBD1-2869-5A49-A98E-E38E640C698D}"/>
              </a:ext>
            </a:extLst>
          </p:cNvPr>
          <p:cNvSpPr txBox="1"/>
          <p:nvPr/>
        </p:nvSpPr>
        <p:spPr>
          <a:xfrm>
            <a:off x="4822485" y="3662341"/>
            <a:ext cx="201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Step 5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Reduce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false negatives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B5285D-C5A3-B14A-9466-F989F203C43B}"/>
              </a:ext>
            </a:extLst>
          </p:cNvPr>
          <p:cNvCxnSpPr>
            <a:cxnSpLocks/>
          </p:cNvCxnSpPr>
          <p:nvPr/>
        </p:nvCxnSpPr>
        <p:spPr>
          <a:xfrm>
            <a:off x="2476754" y="1117484"/>
            <a:ext cx="699863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214D15-7415-644F-93E1-F1419C96AD23}"/>
              </a:ext>
            </a:extLst>
          </p:cNvPr>
          <p:cNvCxnSpPr>
            <a:cxnSpLocks/>
          </p:cNvCxnSpPr>
          <p:nvPr/>
        </p:nvCxnSpPr>
        <p:spPr>
          <a:xfrm>
            <a:off x="3902224" y="4154401"/>
            <a:ext cx="699863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EB9B58-C145-7C49-990E-588F8724C4A6}"/>
              </a:ext>
            </a:extLst>
          </p:cNvPr>
          <p:cNvCxnSpPr>
            <a:cxnSpLocks/>
          </p:cNvCxnSpPr>
          <p:nvPr/>
        </p:nvCxnSpPr>
        <p:spPr>
          <a:xfrm>
            <a:off x="5550915" y="1134110"/>
            <a:ext cx="699863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CC48EA-2D64-D246-A958-9AB1622140DF}"/>
              </a:ext>
            </a:extLst>
          </p:cNvPr>
          <p:cNvCxnSpPr>
            <a:cxnSpLocks/>
          </p:cNvCxnSpPr>
          <p:nvPr/>
        </p:nvCxnSpPr>
        <p:spPr>
          <a:xfrm>
            <a:off x="507861" y="4126694"/>
            <a:ext cx="699863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own Arrow 57">
            <a:extLst>
              <a:ext uri="{FF2B5EF4-FFF2-40B4-BE49-F238E27FC236}">
                <a16:creationId xmlns:a16="http://schemas.microsoft.com/office/drawing/2014/main" id="{CDFBC9DC-2785-6C4B-925F-9CA09A55083E}"/>
              </a:ext>
            </a:extLst>
          </p:cNvPr>
          <p:cNvSpPr/>
          <p:nvPr/>
        </p:nvSpPr>
        <p:spPr>
          <a:xfrm rot="13602932">
            <a:off x="4656527" y="246633"/>
            <a:ext cx="240779" cy="436046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4597" y="347327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Model of choice: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57B2B4CF-0DC7-BB49-90FB-E2DEA5D9C43B}"/>
              </a:ext>
            </a:extLst>
          </p:cNvPr>
          <p:cNvSpPr>
            <a:spLocks/>
          </p:cNvSpPr>
          <p:nvPr/>
        </p:nvSpPr>
        <p:spPr bwMode="auto">
          <a:xfrm>
            <a:off x="4587564" y="1301685"/>
            <a:ext cx="95528" cy="531960"/>
          </a:xfrm>
          <a:custGeom>
            <a:avLst/>
            <a:gdLst>
              <a:gd name="T0" fmla="*/ 0 w 104"/>
              <a:gd name="T1" fmla="*/ 581 h 581"/>
              <a:gd name="T2" fmla="*/ 104 w 104"/>
              <a:gd name="T3" fmla="*/ 480 h 581"/>
              <a:gd name="T4" fmla="*/ 104 w 104"/>
              <a:gd name="T5" fmla="*/ 0 h 581"/>
              <a:gd name="T6" fmla="*/ 0 w 104"/>
              <a:gd name="T7" fmla="*/ 102 h 581"/>
              <a:gd name="T8" fmla="*/ 0 w 104"/>
              <a:gd name="T9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81">
                <a:moveTo>
                  <a:pt x="0" y="581"/>
                </a:moveTo>
                <a:lnTo>
                  <a:pt x="104" y="480"/>
                </a:lnTo>
                <a:lnTo>
                  <a:pt x="104" y="0"/>
                </a:lnTo>
                <a:lnTo>
                  <a:pt x="0" y="102"/>
                </a:lnTo>
                <a:lnTo>
                  <a:pt x="0" y="581"/>
                </a:lnTo>
                <a:close/>
              </a:path>
            </a:pathLst>
          </a:custGeom>
          <a:gradFill flip="none" rotWithShape="1">
            <a:gsLst>
              <a:gs pos="0">
                <a:srgbClr val="037AB5"/>
              </a:gs>
              <a:gs pos="100000">
                <a:srgbClr val="08A7EE">
                  <a:lumMod val="100000"/>
                </a:srgbClr>
              </a:gs>
            </a:gsLst>
            <a:lin ang="16200000" scaled="0"/>
            <a:tileRect/>
          </a:gradFill>
          <a:ln w="9525" cap="flat" cmpd="sng" algn="ctr">
            <a:solidFill>
              <a:srgbClr val="0195F9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5D806E26-03C1-124E-977A-1AFA05F4FB0E}"/>
              </a:ext>
            </a:extLst>
          </p:cNvPr>
          <p:cNvSpPr>
            <a:spLocks/>
          </p:cNvSpPr>
          <p:nvPr/>
        </p:nvSpPr>
        <p:spPr bwMode="auto">
          <a:xfrm>
            <a:off x="4592326" y="1740927"/>
            <a:ext cx="1690464" cy="92718"/>
          </a:xfrm>
          <a:custGeom>
            <a:avLst/>
            <a:gdLst>
              <a:gd name="T0" fmla="*/ 101 w 1847"/>
              <a:gd name="T1" fmla="*/ 0 h 101"/>
              <a:gd name="T2" fmla="*/ 0 w 1847"/>
              <a:gd name="T3" fmla="*/ 101 h 101"/>
              <a:gd name="T4" fmla="*/ 1746 w 1847"/>
              <a:gd name="T5" fmla="*/ 101 h 101"/>
              <a:gd name="T6" fmla="*/ 1847 w 1847"/>
              <a:gd name="T7" fmla="*/ 0 h 101"/>
              <a:gd name="T8" fmla="*/ 101 w 1847"/>
              <a:gd name="T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7" h="101">
                <a:moveTo>
                  <a:pt x="101" y="0"/>
                </a:moveTo>
                <a:lnTo>
                  <a:pt x="0" y="101"/>
                </a:lnTo>
                <a:lnTo>
                  <a:pt x="1746" y="101"/>
                </a:lnTo>
                <a:lnTo>
                  <a:pt x="1847" y="0"/>
                </a:lnTo>
                <a:lnTo>
                  <a:pt x="101" y="0"/>
                </a:lnTo>
                <a:close/>
              </a:path>
            </a:pathLst>
          </a:custGeom>
          <a:gradFill flip="none" rotWithShape="1">
            <a:gsLst>
              <a:gs pos="0">
                <a:srgbClr val="037AB5"/>
              </a:gs>
              <a:gs pos="100000">
                <a:srgbClr val="08A7EE">
                  <a:lumMod val="10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195F9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969B78D3-03EF-F242-AD01-A1DE8480865E}"/>
              </a:ext>
            </a:extLst>
          </p:cNvPr>
          <p:cNvSpPr>
            <a:spLocks/>
          </p:cNvSpPr>
          <p:nvPr/>
        </p:nvSpPr>
        <p:spPr bwMode="auto">
          <a:xfrm>
            <a:off x="3788691" y="2030062"/>
            <a:ext cx="95528" cy="531960"/>
          </a:xfrm>
          <a:custGeom>
            <a:avLst/>
            <a:gdLst>
              <a:gd name="T0" fmla="*/ 0 w 104"/>
              <a:gd name="T1" fmla="*/ 581 h 581"/>
              <a:gd name="T2" fmla="*/ 104 w 104"/>
              <a:gd name="T3" fmla="*/ 479 h 581"/>
              <a:gd name="T4" fmla="*/ 104 w 104"/>
              <a:gd name="T5" fmla="*/ 0 h 581"/>
              <a:gd name="T6" fmla="*/ 0 w 104"/>
              <a:gd name="T7" fmla="*/ 101 h 581"/>
              <a:gd name="T8" fmla="*/ 0 w 104"/>
              <a:gd name="T9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81">
                <a:moveTo>
                  <a:pt x="0" y="581"/>
                </a:moveTo>
                <a:lnTo>
                  <a:pt x="104" y="479"/>
                </a:lnTo>
                <a:lnTo>
                  <a:pt x="104" y="0"/>
                </a:lnTo>
                <a:lnTo>
                  <a:pt x="0" y="101"/>
                </a:lnTo>
                <a:lnTo>
                  <a:pt x="0" y="581"/>
                </a:lnTo>
                <a:close/>
              </a:path>
            </a:pathLst>
          </a:custGeom>
          <a:gradFill flip="none" rotWithShape="1">
            <a:gsLst>
              <a:gs pos="100000">
                <a:srgbClr val="043E72"/>
              </a:gs>
              <a:gs pos="0">
                <a:srgbClr val="0560B3"/>
              </a:gs>
            </a:gsLst>
            <a:lin ang="5400000" scaled="0"/>
            <a:tileRect/>
          </a:gradFill>
          <a:ln w="9525" cap="flat" cmpd="sng" algn="ctr">
            <a:solidFill>
              <a:srgbClr val="01568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27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2B333494-8164-EA41-8810-6335120ECD6A}"/>
              </a:ext>
            </a:extLst>
          </p:cNvPr>
          <p:cNvSpPr>
            <a:spLocks/>
          </p:cNvSpPr>
          <p:nvPr/>
        </p:nvSpPr>
        <p:spPr bwMode="auto">
          <a:xfrm>
            <a:off x="3793442" y="2468063"/>
            <a:ext cx="1690837" cy="93376"/>
          </a:xfrm>
          <a:custGeom>
            <a:avLst/>
            <a:gdLst>
              <a:gd name="T0" fmla="*/ 101 w 1847"/>
              <a:gd name="T1" fmla="*/ 0 h 102"/>
              <a:gd name="T2" fmla="*/ 0 w 1847"/>
              <a:gd name="T3" fmla="*/ 102 h 102"/>
              <a:gd name="T4" fmla="*/ 1746 w 1847"/>
              <a:gd name="T5" fmla="*/ 102 h 102"/>
              <a:gd name="T6" fmla="*/ 1847 w 1847"/>
              <a:gd name="T7" fmla="*/ 0 h 102"/>
              <a:gd name="T8" fmla="*/ 101 w 184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7" h="102">
                <a:moveTo>
                  <a:pt x="101" y="0"/>
                </a:moveTo>
                <a:lnTo>
                  <a:pt x="0" y="102"/>
                </a:lnTo>
                <a:lnTo>
                  <a:pt x="1746" y="102"/>
                </a:lnTo>
                <a:lnTo>
                  <a:pt x="1847" y="0"/>
                </a:lnTo>
                <a:lnTo>
                  <a:pt x="101" y="0"/>
                </a:lnTo>
                <a:close/>
              </a:path>
            </a:pathLst>
          </a:custGeom>
          <a:gradFill flip="none" rotWithShape="1">
            <a:gsLst>
              <a:gs pos="100000">
                <a:srgbClr val="043E72"/>
              </a:gs>
              <a:gs pos="0">
                <a:srgbClr val="0560B3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01568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27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42" name="Freeform 15">
            <a:extLst>
              <a:ext uri="{FF2B5EF4-FFF2-40B4-BE49-F238E27FC236}">
                <a16:creationId xmlns:a16="http://schemas.microsoft.com/office/drawing/2014/main" id="{29D1284D-228F-1A4A-ACB2-983A101FAD20}"/>
              </a:ext>
            </a:extLst>
          </p:cNvPr>
          <p:cNvSpPr>
            <a:spLocks/>
          </p:cNvSpPr>
          <p:nvPr/>
        </p:nvSpPr>
        <p:spPr bwMode="auto">
          <a:xfrm>
            <a:off x="3150890" y="2755937"/>
            <a:ext cx="95528" cy="531960"/>
          </a:xfrm>
          <a:custGeom>
            <a:avLst/>
            <a:gdLst>
              <a:gd name="T0" fmla="*/ 0 w 104"/>
              <a:gd name="T1" fmla="*/ 581 h 581"/>
              <a:gd name="T2" fmla="*/ 104 w 104"/>
              <a:gd name="T3" fmla="*/ 479 h 581"/>
              <a:gd name="T4" fmla="*/ 104 w 104"/>
              <a:gd name="T5" fmla="*/ 0 h 581"/>
              <a:gd name="T6" fmla="*/ 0 w 104"/>
              <a:gd name="T7" fmla="*/ 102 h 581"/>
              <a:gd name="T8" fmla="*/ 0 w 104"/>
              <a:gd name="T9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81">
                <a:moveTo>
                  <a:pt x="0" y="581"/>
                </a:moveTo>
                <a:lnTo>
                  <a:pt x="104" y="479"/>
                </a:lnTo>
                <a:lnTo>
                  <a:pt x="104" y="0"/>
                </a:lnTo>
                <a:lnTo>
                  <a:pt x="0" y="102"/>
                </a:lnTo>
                <a:lnTo>
                  <a:pt x="0" y="581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4CFD80D3-4227-BC46-9403-3DFE353A7651}"/>
              </a:ext>
            </a:extLst>
          </p:cNvPr>
          <p:cNvSpPr>
            <a:spLocks/>
          </p:cNvSpPr>
          <p:nvPr/>
        </p:nvSpPr>
        <p:spPr bwMode="auto">
          <a:xfrm>
            <a:off x="3167919" y="3180387"/>
            <a:ext cx="1691401" cy="93655"/>
          </a:xfrm>
          <a:custGeom>
            <a:avLst/>
            <a:gdLst>
              <a:gd name="T0" fmla="*/ 104 w 1848"/>
              <a:gd name="T1" fmla="*/ 0 h 102"/>
              <a:gd name="T2" fmla="*/ 0 w 1848"/>
              <a:gd name="T3" fmla="*/ 102 h 102"/>
              <a:gd name="T4" fmla="*/ 1746 w 1848"/>
              <a:gd name="T5" fmla="*/ 102 h 102"/>
              <a:gd name="T6" fmla="*/ 1848 w 1848"/>
              <a:gd name="T7" fmla="*/ 0 h 102"/>
              <a:gd name="T8" fmla="*/ 104 w 1848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8" h="102">
                <a:moveTo>
                  <a:pt x="104" y="0"/>
                </a:moveTo>
                <a:lnTo>
                  <a:pt x="0" y="102"/>
                </a:lnTo>
                <a:lnTo>
                  <a:pt x="1746" y="102"/>
                </a:lnTo>
                <a:lnTo>
                  <a:pt x="1848" y="0"/>
                </a:lnTo>
                <a:lnTo>
                  <a:pt x="104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B2B75597-F8D8-E44E-9DB8-77B0BF00CFF4}"/>
              </a:ext>
            </a:extLst>
          </p:cNvPr>
          <p:cNvSpPr>
            <a:spLocks/>
          </p:cNvSpPr>
          <p:nvPr/>
        </p:nvSpPr>
        <p:spPr bwMode="auto">
          <a:xfrm>
            <a:off x="2566292" y="3468623"/>
            <a:ext cx="94590" cy="531954"/>
          </a:xfrm>
          <a:custGeom>
            <a:avLst/>
            <a:gdLst>
              <a:gd name="T0" fmla="*/ 0 w 104"/>
              <a:gd name="T1" fmla="*/ 581 h 581"/>
              <a:gd name="T2" fmla="*/ 104 w 104"/>
              <a:gd name="T3" fmla="*/ 480 h 581"/>
              <a:gd name="T4" fmla="*/ 104 w 104"/>
              <a:gd name="T5" fmla="*/ 0 h 581"/>
              <a:gd name="T6" fmla="*/ 0 w 104"/>
              <a:gd name="T7" fmla="*/ 102 h 581"/>
              <a:gd name="T8" fmla="*/ 0 w 104"/>
              <a:gd name="T9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81">
                <a:moveTo>
                  <a:pt x="0" y="581"/>
                </a:moveTo>
                <a:lnTo>
                  <a:pt x="104" y="480"/>
                </a:lnTo>
                <a:lnTo>
                  <a:pt x="104" y="0"/>
                </a:lnTo>
                <a:lnTo>
                  <a:pt x="0" y="102"/>
                </a:lnTo>
                <a:lnTo>
                  <a:pt x="0" y="5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45" name="Freeform 19">
            <a:extLst>
              <a:ext uri="{FF2B5EF4-FFF2-40B4-BE49-F238E27FC236}">
                <a16:creationId xmlns:a16="http://schemas.microsoft.com/office/drawing/2014/main" id="{B7776B16-A7A9-3A45-BE78-430CA3EA0C15}"/>
              </a:ext>
            </a:extLst>
          </p:cNvPr>
          <p:cNvSpPr>
            <a:spLocks/>
          </p:cNvSpPr>
          <p:nvPr/>
        </p:nvSpPr>
        <p:spPr bwMode="auto">
          <a:xfrm>
            <a:off x="2569467" y="3907859"/>
            <a:ext cx="1690464" cy="92718"/>
          </a:xfrm>
          <a:custGeom>
            <a:avLst/>
            <a:gdLst>
              <a:gd name="T0" fmla="*/ 104 w 1847"/>
              <a:gd name="T1" fmla="*/ 0 h 101"/>
              <a:gd name="T2" fmla="*/ 0 w 1847"/>
              <a:gd name="T3" fmla="*/ 101 h 101"/>
              <a:gd name="T4" fmla="*/ 1746 w 1847"/>
              <a:gd name="T5" fmla="*/ 101 h 101"/>
              <a:gd name="T6" fmla="*/ 1847 w 1847"/>
              <a:gd name="T7" fmla="*/ 0 h 101"/>
              <a:gd name="T8" fmla="*/ 104 w 1847"/>
              <a:gd name="T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7" h="101">
                <a:moveTo>
                  <a:pt x="104" y="0"/>
                </a:moveTo>
                <a:lnTo>
                  <a:pt x="0" y="101"/>
                </a:lnTo>
                <a:lnTo>
                  <a:pt x="1746" y="101"/>
                </a:lnTo>
                <a:lnTo>
                  <a:pt x="1847" y="0"/>
                </a:lnTo>
                <a:lnTo>
                  <a:pt x="10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46" name="Freeform 20">
            <a:extLst>
              <a:ext uri="{FF2B5EF4-FFF2-40B4-BE49-F238E27FC236}">
                <a16:creationId xmlns:a16="http://schemas.microsoft.com/office/drawing/2014/main" id="{C8B973A4-F32D-B146-B9A0-7F6F921BDF25}"/>
              </a:ext>
            </a:extLst>
          </p:cNvPr>
          <p:cNvSpPr>
            <a:spLocks/>
          </p:cNvSpPr>
          <p:nvPr/>
        </p:nvSpPr>
        <p:spPr bwMode="auto">
          <a:xfrm rot="-180000">
            <a:off x="2976406" y="4009444"/>
            <a:ext cx="394676" cy="195888"/>
          </a:xfrm>
          <a:custGeom>
            <a:avLst/>
            <a:gdLst>
              <a:gd name="T0" fmla="*/ 168 w 404"/>
              <a:gd name="T1" fmla="*/ 175 h 175"/>
              <a:gd name="T2" fmla="*/ 0 w 404"/>
              <a:gd name="T3" fmla="*/ 175 h 175"/>
              <a:gd name="T4" fmla="*/ 236 w 404"/>
              <a:gd name="T5" fmla="*/ 0 h 175"/>
              <a:gd name="T6" fmla="*/ 404 w 404"/>
              <a:gd name="T7" fmla="*/ 0 h 175"/>
              <a:gd name="T8" fmla="*/ 168 w 404"/>
              <a:gd name="T9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175">
                <a:moveTo>
                  <a:pt x="168" y="175"/>
                </a:moveTo>
                <a:lnTo>
                  <a:pt x="0" y="175"/>
                </a:lnTo>
                <a:lnTo>
                  <a:pt x="236" y="0"/>
                </a:lnTo>
                <a:lnTo>
                  <a:pt x="404" y="0"/>
                </a:lnTo>
                <a:lnTo>
                  <a:pt x="168" y="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ctr" rotWithShape="0">
              <a:schemeClr val="tx2">
                <a:alpha val="27000"/>
              </a:schemeClr>
            </a:outerShdw>
          </a:effectLst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97231CFE-B96E-3045-9581-C31FAB490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069" y="1292664"/>
            <a:ext cx="1597746" cy="439240"/>
          </a:xfrm>
          <a:prstGeom prst="rect">
            <a:avLst/>
          </a:prstGeom>
          <a:gradFill rotWithShape="0">
            <a:gsLst>
              <a:gs pos="0">
                <a:srgbClr val="08A7EE"/>
              </a:gs>
              <a:gs pos="99001">
                <a:srgbClr val="17B2F7"/>
              </a:gs>
              <a:gs pos="100000">
                <a:srgbClr val="17B2F7"/>
              </a:gs>
            </a:gsLst>
            <a:lin ang="5400000" scaled="1"/>
          </a:gradFill>
          <a:ln w="9525" algn="ctr">
            <a:solidFill>
              <a:srgbClr val="0195F9"/>
            </a:solidFill>
            <a:round/>
            <a:headEnd/>
            <a:tailEnd/>
          </a:ln>
        </p:spPr>
        <p:txBody>
          <a:bodyPr lIns="82124" tIns="41061" rIns="82124" bIns="41061" anchor="ctr"/>
          <a:lstStyle>
            <a:lvl1pPr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1pPr>
            <a:lvl2pPr marL="742950" indent="-28575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2pPr>
            <a:lvl3pPr marL="11430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3pPr>
            <a:lvl4pPr marL="16002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4pPr>
            <a:lvl5pPr marL="20574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5pPr>
            <a:lvl6pPr marL="25146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6pPr>
            <a:lvl7pPr marL="29718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7pPr>
            <a:lvl8pPr marL="34290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8pPr>
            <a:lvl9pPr marL="38862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29BED06D-5BAF-9C4A-A5F5-C8FDDBFC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196" y="2020389"/>
            <a:ext cx="1597746" cy="438303"/>
          </a:xfrm>
          <a:prstGeom prst="rect">
            <a:avLst/>
          </a:prstGeom>
          <a:gradFill rotWithShape="0">
            <a:gsLst>
              <a:gs pos="0">
                <a:srgbClr val="0560B3"/>
              </a:gs>
              <a:gs pos="99001">
                <a:srgbClr val="066CC9"/>
              </a:gs>
              <a:gs pos="100000">
                <a:srgbClr val="066CC9"/>
              </a:gs>
            </a:gsLst>
            <a:lin ang="5400000" scaled="1"/>
          </a:gradFill>
          <a:ln w="9525" algn="ctr">
            <a:solidFill>
              <a:srgbClr val="01568F"/>
            </a:solidFill>
            <a:round/>
            <a:headEnd/>
            <a:tailEnd/>
          </a:ln>
        </p:spPr>
        <p:txBody>
          <a:bodyPr lIns="82124" tIns="41061" rIns="82124" bIns="41061" anchor="ctr"/>
          <a:lstStyle>
            <a:lvl1pPr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1pPr>
            <a:lvl2pPr marL="742950" indent="-28575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2pPr>
            <a:lvl3pPr marL="11430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3pPr>
            <a:lvl4pPr marL="16002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4pPr>
            <a:lvl5pPr marL="20574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5pPr>
            <a:lvl6pPr marL="25146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6pPr>
            <a:lvl7pPr marL="29718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7pPr>
            <a:lvl8pPr marL="34290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8pPr>
            <a:lvl9pPr marL="38862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F5A6F2C7-5B08-7742-A765-27BBC9D6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0" y="2732409"/>
            <a:ext cx="1597746" cy="438303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lIns="82124" tIns="41061" rIns="82124" bIns="41061" anchor="ctr"/>
          <a:lstStyle>
            <a:lvl1pPr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1pPr>
            <a:lvl2pPr marL="742950" indent="-28575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2pPr>
            <a:lvl3pPr marL="11430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3pPr>
            <a:lvl4pPr marL="16002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4pPr>
            <a:lvl5pPr marL="20574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5pPr>
            <a:lvl6pPr marL="25146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6pPr>
            <a:lvl7pPr marL="29718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7pPr>
            <a:lvl8pPr marL="34290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8pPr>
            <a:lvl9pPr marL="38862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98AE62-83C5-AB46-A96D-5CB6D44B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209" y="3459594"/>
            <a:ext cx="1597746" cy="4392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lIns="82124" tIns="41061" rIns="82124" bIns="41061" anchor="ctr"/>
          <a:lstStyle>
            <a:lvl1pPr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1pPr>
            <a:lvl2pPr marL="742950" indent="-28575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2pPr>
            <a:lvl3pPr marL="11430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3pPr>
            <a:lvl4pPr marL="16002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4pPr>
            <a:lvl5pPr marL="2057400" indent="-228600" defTabSz="814388"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5pPr>
            <a:lvl6pPr marL="25146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6pPr>
            <a:lvl7pPr marL="29718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7pPr>
            <a:lvl8pPr marL="34290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8pPr>
            <a:lvl9pPr marL="3886200" indent="-2286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067E3E27-3DBD-E749-B9A9-D4B0306DF6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44570" y="1402630"/>
            <a:ext cx="1690464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000000">
                      <a:alpha val="27000"/>
                    </a:srgbClr>
                  </a:outerShdw>
                </a:effectLst>
                <a:latin typeface="Arial"/>
                <a:cs typeface="+mn-cs"/>
              </a:rPr>
              <a:t>Model n</a:t>
            </a:r>
            <a:r>
              <a:rPr lang="en-US" sz="1600" baseline="30000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000000">
                      <a:alpha val="27000"/>
                    </a:srgbClr>
                  </a:outerShdw>
                </a:effectLst>
                <a:latin typeface="Arial"/>
                <a:cs typeface="+mn-cs"/>
              </a:rPr>
              <a:t>th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1E0CDF6E-E877-1F49-A75E-9D853E4EF6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47283" y="2130474"/>
            <a:ext cx="1691401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000000">
                      <a:alpha val="27000"/>
                    </a:srgbClr>
                  </a:outerShdw>
                </a:effectLst>
                <a:latin typeface="Arial"/>
                <a:cs typeface="+mn-cs"/>
              </a:rPr>
              <a:t>Model …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70F01E64-6556-E74B-B421-728FDB7EC5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29689" y="2842494"/>
            <a:ext cx="1698893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000000">
                      <a:alpha val="27000"/>
                    </a:srgbClr>
                  </a:outerShdw>
                </a:effectLst>
                <a:latin typeface="Arial"/>
                <a:cs typeface="+mn-cs"/>
              </a:rPr>
              <a:t>Model 2</a:t>
            </a:r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BD4C8877-61FA-4C4E-A3BB-D5C624195D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39173" y="3569562"/>
            <a:ext cx="1690464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27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25400" dir="5400000" algn="ctr" rotWithShape="0">
                    <a:srgbClr val="000000">
                      <a:alpha val="27000"/>
                    </a:srgbClr>
                  </a:outerShdw>
                </a:effectLst>
                <a:latin typeface="Arial"/>
                <a:cs typeface="+mn-cs"/>
              </a:rPr>
              <a:t>Model 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DB72A21-310B-2E42-85E5-AB8B3E77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12" y="128296"/>
            <a:ext cx="1016228" cy="101622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EF07E82-477A-2748-8090-C95F8D870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54" y="4263629"/>
            <a:ext cx="687365" cy="68736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2B8CF3-634A-C24D-8AFD-1CA03793CF39}"/>
              </a:ext>
            </a:extLst>
          </p:cNvPr>
          <p:cNvSpPr txBox="1"/>
          <p:nvPr/>
        </p:nvSpPr>
        <p:spPr>
          <a:xfrm>
            <a:off x="1186568" y="4650937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Dataset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9A4621-A8B6-DF4E-AD00-281EC8E11B12}"/>
              </a:ext>
            </a:extLst>
          </p:cNvPr>
          <p:cNvSpPr txBox="1"/>
          <p:nvPr/>
        </p:nvSpPr>
        <p:spPr>
          <a:xfrm>
            <a:off x="7282567" y="674678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104130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00" y="93730"/>
            <a:ext cx="7886700" cy="994172"/>
          </a:xfrm>
        </p:spPr>
        <p:txBody>
          <a:bodyPr>
            <a:noAutofit/>
          </a:bodyPr>
          <a:lstStyle/>
          <a:p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Model of choice: </a:t>
            </a:r>
            <a:r>
              <a:rPr lang="en-GB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4D386-A85A-704E-B405-0172CD5ED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28547"/>
              </p:ext>
            </p:extLst>
          </p:nvPr>
        </p:nvGraphicFramePr>
        <p:xfrm>
          <a:off x="762006" y="1038498"/>
          <a:ext cx="7628664" cy="374457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07166">
                  <a:extLst>
                    <a:ext uri="{9D8B030D-6E8A-4147-A177-3AD203B41FA5}">
                      <a16:colId xmlns:a16="http://schemas.microsoft.com/office/drawing/2014/main" val="4262330517"/>
                    </a:ext>
                  </a:extLst>
                </a:gridCol>
                <a:gridCol w="1907166">
                  <a:extLst>
                    <a:ext uri="{9D8B030D-6E8A-4147-A177-3AD203B41FA5}">
                      <a16:colId xmlns:a16="http://schemas.microsoft.com/office/drawing/2014/main" val="1201864494"/>
                    </a:ext>
                  </a:extLst>
                </a:gridCol>
                <a:gridCol w="1907166">
                  <a:extLst>
                    <a:ext uri="{9D8B030D-6E8A-4147-A177-3AD203B41FA5}">
                      <a16:colId xmlns:a16="http://schemas.microsoft.com/office/drawing/2014/main" val="4023291463"/>
                    </a:ext>
                  </a:extLst>
                </a:gridCol>
                <a:gridCol w="1907166">
                  <a:extLst>
                    <a:ext uri="{9D8B030D-6E8A-4147-A177-3AD203B41FA5}">
                      <a16:colId xmlns:a16="http://schemas.microsoft.com/office/drawing/2014/main" val="338222574"/>
                    </a:ext>
                  </a:extLst>
                </a:gridCol>
              </a:tblGrid>
              <a:tr h="64655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Test Set</a:t>
                      </a:r>
                    </a:p>
                    <a:p>
                      <a:pPr algn="ctr"/>
                      <a:r>
                        <a:rPr lang="en-GB" b="1" dirty="0"/>
                        <a:t>Accuracy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ROC-AUC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383146"/>
                  </a:ext>
                </a:extLst>
              </a:tr>
              <a:tr h="612864">
                <a:tc>
                  <a:txBody>
                    <a:bodyPr/>
                    <a:lstStyle/>
                    <a:p>
                      <a:r>
                        <a:rPr lang="en-GB" b="1" dirty="0"/>
                        <a:t>Baseline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913559"/>
                  </a:ext>
                </a:extLst>
              </a:tr>
              <a:tr h="646557">
                <a:tc>
                  <a:txBody>
                    <a:bodyPr/>
                    <a:lstStyle/>
                    <a:p>
                      <a:r>
                        <a:rPr lang="en-GB" b="1" dirty="0"/>
                        <a:t>Logistic Regression</a:t>
                      </a:r>
                    </a:p>
                    <a:p>
                      <a:pPr algn="l"/>
                      <a:r>
                        <a:rPr lang="en-GB" b="1" dirty="0"/>
                        <a:t>(with tuning)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703776"/>
                  </a:ext>
                </a:extLst>
              </a:tr>
              <a:tr h="612864">
                <a:tc>
                  <a:txBody>
                    <a:bodyPr/>
                    <a:lstStyle/>
                    <a:p>
                      <a:r>
                        <a:rPr lang="en-GB" b="1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972551"/>
                  </a:ext>
                </a:extLst>
              </a:tr>
              <a:tr h="612864">
                <a:tc>
                  <a:txBody>
                    <a:bodyPr/>
                    <a:lstStyle/>
                    <a:p>
                      <a:r>
                        <a:rPr lang="en-GB" b="1" dirty="0"/>
                        <a:t>Decision Tree Classifier</a:t>
                      </a:r>
                    </a:p>
                    <a:p>
                      <a:r>
                        <a:rPr lang="en-GB" b="1" dirty="0"/>
                        <a:t>(with tuning)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143646"/>
                  </a:ext>
                </a:extLst>
              </a:tr>
              <a:tr h="612864">
                <a:tc>
                  <a:txBody>
                    <a:bodyPr/>
                    <a:lstStyle/>
                    <a:p>
                      <a:r>
                        <a:rPr lang="en-GB" b="1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7826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D2B91BC-4B8D-E441-BDE5-5DE1C6E763DF}"/>
              </a:ext>
            </a:extLst>
          </p:cNvPr>
          <p:cNvSpPr/>
          <p:nvPr/>
        </p:nvSpPr>
        <p:spPr>
          <a:xfrm>
            <a:off x="2812473" y="4156364"/>
            <a:ext cx="5578197" cy="626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4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B0D843-314B-7746-8084-7BC99C47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481"/>
            <a:ext cx="9047724" cy="51729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2810-E1C9-404F-AF7F-E41D6DC5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004" y="1698462"/>
            <a:ext cx="7886700" cy="32635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900" dirty="0"/>
              <a:t>Dataset did not contain: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Demographics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Annual salary of customers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Current housing or personal loans</a:t>
            </a:r>
          </a:p>
          <a:p>
            <a:pPr>
              <a:lnSpc>
                <a:spcPct val="150000"/>
              </a:lnSpc>
            </a:pPr>
            <a:r>
              <a:rPr lang="en-GB" sz="1900" dirty="0"/>
              <a:t>Text summary of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4" y="2571750"/>
            <a:ext cx="7886700" cy="99417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39155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FA3CE-1F43-6D44-8DE9-7C5361BDB1B2}"/>
              </a:ext>
            </a:extLst>
          </p:cNvPr>
          <p:cNvSpPr/>
          <p:nvPr/>
        </p:nvSpPr>
        <p:spPr>
          <a:xfrm>
            <a:off x="0" y="0"/>
            <a:ext cx="9144000" cy="27015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AFA46-AB5F-B74A-AC6C-909182E360BD}"/>
              </a:ext>
            </a:extLst>
          </p:cNvPr>
          <p:cNvSpPr/>
          <p:nvPr/>
        </p:nvSpPr>
        <p:spPr>
          <a:xfrm>
            <a:off x="0" y="2486614"/>
            <a:ext cx="9144001" cy="2656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5E402-AA37-C84C-B5C3-FDDFEAD40D1E}"/>
              </a:ext>
            </a:extLst>
          </p:cNvPr>
          <p:cNvSpPr/>
          <p:nvPr/>
        </p:nvSpPr>
        <p:spPr>
          <a:xfrm>
            <a:off x="170481" y="170481"/>
            <a:ext cx="8772041" cy="4773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C8ADE-68C2-4C48-8825-6BB80BF6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661" y="856888"/>
            <a:ext cx="7772400" cy="1790700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8A8AD-CD68-F942-8F9C-19CA904D7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861" y="2684876"/>
            <a:ext cx="6858000" cy="124182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D00D6"/>
                </a:solidFill>
              </a:rPr>
              <a:t>I hope you enjoyed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15954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CC17-73D0-D842-A3D6-C087BEDF9720}"/>
              </a:ext>
            </a:extLst>
          </p:cNvPr>
          <p:cNvSpPr/>
          <p:nvPr/>
        </p:nvSpPr>
        <p:spPr>
          <a:xfrm>
            <a:off x="9047724" y="0"/>
            <a:ext cx="123986" cy="5143500"/>
          </a:xfrm>
          <a:prstGeom prst="rect">
            <a:avLst/>
          </a:prstGeom>
          <a:solidFill>
            <a:srgbClr val="10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91D4FD-A5D5-BC46-85BD-3D91B8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00" y="273845"/>
            <a:ext cx="7886700" cy="994172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604020202020204" pitchFamily="34" charset="0"/>
                <a:cs typeface="Arial Black" panose="020B0604020202020204" pitchFamily="34" charset="0"/>
              </a:rPr>
              <a:t>Features of interest?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987EE-063B-CA44-9E10-8B317693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75" y="1321719"/>
            <a:ext cx="7886700" cy="3263504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Employee variability rate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Duration of phone call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Previous participation in a campaign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Success of previous campaigns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Month of contact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B2448-3022-CB45-894D-82884591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11" y="1474883"/>
            <a:ext cx="4019326" cy="30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316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Theme" id="{D186FFAA-8AFB-0447-877B-7D9988EF0429}" vid="{AB959BD8-323D-EA49-97C8-D26A90931C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 Theme</Template>
  <TotalTime>704</TotalTime>
  <Words>437</Words>
  <Application>Microsoft Macintosh PowerPoint</Application>
  <PresentationFormat>On-screen Show (16:9)</PresentationFormat>
  <Paragraphs>160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Standard Theme</vt:lpstr>
      <vt:lpstr>Brew Your Money?</vt:lpstr>
      <vt:lpstr>Aim</vt:lpstr>
      <vt:lpstr>Rationale</vt:lpstr>
      <vt:lpstr>Workflow</vt:lpstr>
      <vt:lpstr>Model of choice: Gradient Boosting</vt:lpstr>
      <vt:lpstr>Model of choice: Gradient Boosting</vt:lpstr>
      <vt:lpstr>Limitations</vt:lpstr>
      <vt:lpstr>Thank you</vt:lpstr>
      <vt:lpstr>Features of interest?</vt:lpstr>
      <vt:lpstr>Features of interest?</vt:lpstr>
      <vt:lpstr>Age versus Duration</vt:lpstr>
      <vt:lpstr>Subscriptions based on employment status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 Your Money?</dc:title>
  <dc:creator>Microsoft Office User</dc:creator>
  <cp:lastModifiedBy>Microsoft Office User</cp:lastModifiedBy>
  <cp:revision>47</cp:revision>
  <dcterms:created xsi:type="dcterms:W3CDTF">2018-05-29T10:19:53Z</dcterms:created>
  <dcterms:modified xsi:type="dcterms:W3CDTF">2018-05-31T02:50:33Z</dcterms:modified>
</cp:coreProperties>
</file>