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C7D4"/>
    <a:srgbClr val="34E3FF"/>
    <a:srgbClr val="7777FF"/>
    <a:srgbClr val="3887FF"/>
    <a:srgbClr val="3DE7FF"/>
    <a:srgbClr val="FF42AC"/>
    <a:srgbClr val="72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2157"/>
  </p:normalViewPr>
  <p:slideViewPr>
    <p:cSldViewPr snapToGrid="0" snapToObjects="1">
      <p:cViewPr varScale="1">
        <p:scale>
          <a:sx n="88" d="100"/>
          <a:sy n="88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208E5-9372-254E-A784-32F112974E58}" type="datetimeFigureOut">
              <a:rPr lang="en-GB" smtClean="0"/>
              <a:t>20/05/2018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71524-6B2E-3149-A045-2D38564F2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49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71524-6B2E-3149-A045-2D38564F2DF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722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71524-6B2E-3149-A045-2D38564F2DF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202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71524-6B2E-3149-A045-2D38564F2DF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269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71524-6B2E-3149-A045-2D38564F2DF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015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71524-6B2E-3149-A045-2D38564F2DF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27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71524-6B2E-3149-A045-2D38564F2DF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654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71524-6B2E-3149-A045-2D38564F2DF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62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71524-6B2E-3149-A045-2D38564F2DF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688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1A4B-8EEC-F84F-91EB-6C3E6D5F1CFA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55AC-CFB2-FE41-B194-2A24B004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2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1A4B-8EEC-F84F-91EB-6C3E6D5F1CFA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55AC-CFB2-FE41-B194-2A24B004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1A4B-8EEC-F84F-91EB-6C3E6D5F1CFA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55AC-CFB2-FE41-B194-2A24B004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3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1A4B-8EEC-F84F-91EB-6C3E6D5F1CFA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55AC-CFB2-FE41-B194-2A24B004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5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1A4B-8EEC-F84F-91EB-6C3E6D5F1CFA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55AC-CFB2-FE41-B194-2A24B004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1A4B-8EEC-F84F-91EB-6C3E6D5F1CFA}" type="datetimeFigureOut">
              <a:rPr lang="en-US" smtClean="0"/>
              <a:t>5/20/18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55AC-CFB2-FE41-B194-2A24B004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1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1A4B-8EEC-F84F-91EB-6C3E6D5F1CFA}" type="datetimeFigureOut">
              <a:rPr lang="en-US" smtClean="0"/>
              <a:t>5/20/18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55AC-CFB2-FE41-B194-2A24B004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8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1A4B-8EEC-F84F-91EB-6C3E6D5F1CFA}" type="datetimeFigureOut">
              <a:rPr lang="en-US" smtClean="0"/>
              <a:t>5/20/18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55AC-CFB2-FE41-B194-2A24B004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7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1A4B-8EEC-F84F-91EB-6C3E6D5F1CFA}" type="datetimeFigureOut">
              <a:rPr lang="en-US" smtClean="0"/>
              <a:t>5/20/18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55AC-CFB2-FE41-B194-2A24B004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6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1A4B-8EEC-F84F-91EB-6C3E6D5F1CFA}" type="datetimeFigureOut">
              <a:rPr lang="en-US" smtClean="0"/>
              <a:t>5/20/18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55AC-CFB2-FE41-B194-2A24B004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9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1A4B-8EEC-F84F-91EB-6C3E6D5F1CFA}" type="datetimeFigureOut">
              <a:rPr lang="en-US" smtClean="0"/>
              <a:t>5/20/18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B55AC-CFB2-FE41-B194-2A24B004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5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91A4B-8EEC-F84F-91EB-6C3E6D5F1CFA}" type="datetimeFigureOut">
              <a:rPr lang="en-US" smtClean="0"/>
              <a:t>5/20/18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B55AC-CFB2-FE41-B194-2A24B0044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(null)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(null)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92AC1DF-3634-264C-BDAC-797FA86862B9}"/>
              </a:ext>
            </a:extLst>
          </p:cNvPr>
          <p:cNvSpPr/>
          <p:nvPr/>
        </p:nvSpPr>
        <p:spPr>
          <a:xfrm>
            <a:off x="1943100" y="4178802"/>
            <a:ext cx="8313736" cy="10075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49531-AA33-FC4F-A755-982F938DD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022346"/>
            <a:ext cx="10363200" cy="29352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6600" b="1" dirty="0">
                <a:solidFill>
                  <a:schemeClr val="accent2"/>
                </a:solidFill>
                <a:latin typeface="Arial Black" panose="020B0604020202020204" pitchFamily="34" charset="0"/>
                <a:ea typeface="Hiragino Sans GB W3" panose="020B0300000000000000" pitchFamily="34" charset="-128"/>
                <a:cs typeface="Arial Black" panose="020B0604020202020204" pitchFamily="34" charset="0"/>
              </a:rPr>
              <a:t>Telemarketing d</a:t>
            </a:r>
            <a:br>
              <a:rPr lang="en-GB" sz="6600" b="1" dirty="0">
                <a:solidFill>
                  <a:schemeClr val="accent2"/>
                </a:solidFill>
                <a:latin typeface="Arial Black" panose="020B0604020202020204" pitchFamily="34" charset="0"/>
                <a:ea typeface="Hiragino Sans GB W3" panose="020B0300000000000000" pitchFamily="34" charset="-128"/>
                <a:cs typeface="Arial Black" panose="020B0604020202020204" pitchFamily="34" charset="0"/>
              </a:rPr>
            </a:br>
            <a:r>
              <a:rPr lang="en-GB" sz="6600" b="1" dirty="0">
                <a:solidFill>
                  <a:schemeClr val="accent2"/>
                </a:solidFill>
                <a:latin typeface="Arial Black" panose="020B0604020202020204" pitchFamily="34" charset="0"/>
                <a:ea typeface="Hiragino Sans GB W3" panose="020B0300000000000000" pitchFamily="34" charset="-128"/>
                <a:cs typeface="Arial Black" panose="020B0604020202020204" pitchFamily="34" charset="0"/>
              </a:rPr>
              <a:t>a Dying Industry?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5FC04-C443-274C-B2A7-16AE74F53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4530"/>
            <a:ext cx="9144000" cy="1130907"/>
          </a:xfrm>
          <a:noFill/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Theodore Tay</a:t>
            </a:r>
          </a:p>
          <a:p>
            <a:r>
              <a:rPr lang="en-GB" b="1" dirty="0">
                <a:solidFill>
                  <a:schemeClr val="accent2"/>
                </a:solidFill>
              </a:rPr>
              <a:t>DSI 3 – Capstone Presentation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411F1C-A5E8-8547-B026-880988C161FB}"/>
              </a:ext>
            </a:extLst>
          </p:cNvPr>
          <p:cNvGrpSpPr/>
          <p:nvPr/>
        </p:nvGrpSpPr>
        <p:grpSpPr>
          <a:xfrm>
            <a:off x="9019379" y="1677194"/>
            <a:ext cx="1406526" cy="1400175"/>
            <a:chOff x="11576843" y="4320381"/>
            <a:chExt cx="1406526" cy="140017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ED1AE27-2E58-534D-8FB7-7B46FACF1052}"/>
                </a:ext>
              </a:extLst>
            </p:cNvPr>
            <p:cNvSpPr/>
            <p:nvPr/>
          </p:nvSpPr>
          <p:spPr>
            <a:xfrm>
              <a:off x="11576843" y="4320381"/>
              <a:ext cx="1406526" cy="1400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034FF77-86A8-8443-9C54-0D9E0A703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45912" y="4486274"/>
              <a:ext cx="1068388" cy="10683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44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F551-6D87-E141-B591-A082E0AC4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285692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latin typeface="Arial Black" panose="020B0604020202020204" pitchFamily="34" charset="0"/>
                <a:cs typeface="Arial Black" panose="020B0604020202020204" pitchFamily="34" charset="0"/>
              </a:rPr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E2EF55-B99E-C14B-A522-90832BE0E963}"/>
              </a:ext>
            </a:extLst>
          </p:cNvPr>
          <p:cNvSpPr/>
          <p:nvPr/>
        </p:nvSpPr>
        <p:spPr>
          <a:xfrm>
            <a:off x="12072939" y="0"/>
            <a:ext cx="14763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66F30E-2F98-F742-B781-AC54389E9750}"/>
              </a:ext>
            </a:extLst>
          </p:cNvPr>
          <p:cNvCxnSpPr/>
          <p:nvPr/>
        </p:nvCxnSpPr>
        <p:spPr>
          <a:xfrm>
            <a:off x="4397829" y="3918855"/>
            <a:ext cx="3585028" cy="0"/>
          </a:xfrm>
          <a:prstGeom prst="line">
            <a:avLst/>
          </a:prstGeom>
          <a:ln w="825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50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F551-6D87-E141-B591-A082E0AC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Arial Black" panose="020B0604020202020204" pitchFamily="34" charset="0"/>
                <a:cs typeface="Arial Black" panose="020B0604020202020204" pitchFamily="34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FD4FD-A3B2-614E-B71B-DF0059B79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73625"/>
            <a:ext cx="6362700" cy="1184275"/>
          </a:xfrm>
        </p:spPr>
        <p:txBody>
          <a:bodyPr>
            <a:normAutofit/>
          </a:bodyPr>
          <a:lstStyle/>
          <a:p>
            <a:r>
              <a:rPr lang="en-SG" sz="2400" dirty="0"/>
              <a:t>Prevailed as an effective sales strategy</a:t>
            </a:r>
          </a:p>
          <a:p>
            <a:r>
              <a:rPr lang="en-SG" sz="2400" dirty="0"/>
              <a:t>Improvement in job opportunities</a:t>
            </a:r>
          </a:p>
          <a:p>
            <a:endParaRPr lang="en-SG" sz="2400" dirty="0"/>
          </a:p>
          <a:p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E2EF55-B99E-C14B-A522-90832BE0E963}"/>
              </a:ext>
            </a:extLst>
          </p:cNvPr>
          <p:cNvSpPr/>
          <p:nvPr/>
        </p:nvSpPr>
        <p:spPr>
          <a:xfrm>
            <a:off x="12072939" y="0"/>
            <a:ext cx="14763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7A09C7-C9E2-3B46-9B10-9C41B74CC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850" y="2034382"/>
            <a:ext cx="2266950" cy="2266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99A297-58B9-E148-8608-95F216FCE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1873250"/>
            <a:ext cx="2266950" cy="226695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4A322C6-B825-7949-91E1-DD61B5FC3151}"/>
              </a:ext>
            </a:extLst>
          </p:cNvPr>
          <p:cNvSpPr txBox="1">
            <a:spLocks/>
          </p:cNvSpPr>
          <p:nvPr/>
        </p:nvSpPr>
        <p:spPr>
          <a:xfrm>
            <a:off x="6496050" y="4854575"/>
            <a:ext cx="63627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400" dirty="0"/>
              <a:t>Poor calling etiquette</a:t>
            </a:r>
          </a:p>
          <a:p>
            <a:r>
              <a:rPr lang="en-SG" sz="2400" dirty="0"/>
              <a:t>Scepticism from fraudulent transactions</a:t>
            </a:r>
          </a:p>
          <a:p>
            <a:r>
              <a:rPr lang="en-SG" sz="2400" dirty="0"/>
              <a:t>Interruption to daily routine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9188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F551-6D87-E141-B591-A082E0AC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b="1" dirty="0">
                <a:latin typeface="Arial Black" panose="020B0604020202020204" pitchFamily="34" charset="0"/>
                <a:cs typeface="Arial Black" panose="020B0604020202020204" pitchFamily="34" charset="0"/>
              </a:rPr>
              <a:t>Australian Communications &amp; Media Authority</a:t>
            </a:r>
            <a:endParaRPr lang="en-GB" sz="48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E2EF55-B99E-C14B-A522-90832BE0E963}"/>
              </a:ext>
            </a:extLst>
          </p:cNvPr>
          <p:cNvSpPr/>
          <p:nvPr/>
        </p:nvSpPr>
        <p:spPr>
          <a:xfrm>
            <a:off x="12072939" y="0"/>
            <a:ext cx="14763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38F36D-2C90-4C48-BC74-BBE2323B150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77" y="1942768"/>
            <a:ext cx="8074602" cy="4245382"/>
          </a:xfrm>
          <a:prstGeom prst="rect">
            <a:avLst/>
          </a:prstGeo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678CEB-C023-E441-8A41-47CDA89F4F44}"/>
              </a:ext>
            </a:extLst>
          </p:cNvPr>
          <p:cNvSpPr/>
          <p:nvPr/>
        </p:nvSpPr>
        <p:spPr>
          <a:xfrm>
            <a:off x="2314189" y="6323165"/>
            <a:ext cx="7510295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AU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</a:t>
            </a:r>
            <a:r>
              <a:rPr lang="en-AU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Spam Act – Reports and complaints received per month </a:t>
            </a:r>
            <a:endParaRPr lang="en-S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98E2D8-2E61-894B-981F-2E582AEB0F6E}"/>
              </a:ext>
            </a:extLst>
          </p:cNvPr>
          <p:cNvSpPr/>
          <p:nvPr/>
        </p:nvSpPr>
        <p:spPr>
          <a:xfrm>
            <a:off x="8333117" y="2139351"/>
            <a:ext cx="1190445" cy="3847381"/>
          </a:xfrm>
          <a:prstGeom prst="rect">
            <a:avLst/>
          </a:prstGeom>
          <a:noFill/>
          <a:ln w="539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46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F551-6D87-E141-B591-A082E0AC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Arial Black" panose="020B0604020202020204" pitchFamily="34" charset="0"/>
                <a:cs typeface="Arial Black" panose="020B0604020202020204" pitchFamily="34" charset="0"/>
              </a:rPr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FD4FD-A3B2-614E-B71B-DF0059B79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1690690"/>
            <a:ext cx="10515600" cy="465296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en-GB" dirty="0"/>
              <a:t>To provide valuable insights relating to </a:t>
            </a:r>
            <a:br>
              <a:rPr lang="en-GB" dirty="0"/>
            </a:br>
            <a:r>
              <a:rPr lang="en-GB" dirty="0"/>
              <a:t>telemarketing &amp; customer behaviour.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endParaRPr lang="en-GB" dirty="0"/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en-GB" dirty="0"/>
              <a:t>To create a model to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classify</a:t>
            </a:r>
            <a:r>
              <a:rPr lang="en-GB" dirty="0"/>
              <a:t> customers</a:t>
            </a:r>
            <a:br>
              <a:rPr lang="en-GB" dirty="0"/>
            </a:br>
            <a:r>
              <a:rPr lang="en-GB" dirty="0"/>
              <a:t> of a financial institution, </a:t>
            </a:r>
            <a:br>
              <a:rPr lang="en-GB" dirty="0"/>
            </a:br>
            <a:r>
              <a:rPr lang="en-GB" dirty="0"/>
              <a:t>based on their profiles, </a:t>
            </a:r>
            <a:br>
              <a:rPr lang="en-GB" dirty="0"/>
            </a:br>
            <a:r>
              <a:rPr lang="en-GB" dirty="0"/>
              <a:t>as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subscribing to a term deposit or not</a:t>
            </a:r>
            <a:r>
              <a:rPr lang="en-GB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E2EF55-B99E-C14B-A522-90832BE0E963}"/>
              </a:ext>
            </a:extLst>
          </p:cNvPr>
          <p:cNvSpPr/>
          <p:nvPr/>
        </p:nvSpPr>
        <p:spPr>
          <a:xfrm>
            <a:off x="12072939" y="0"/>
            <a:ext cx="14763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97FE06-170F-3C4B-9893-8DF9F8324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547" y="0"/>
            <a:ext cx="4279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0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F551-6D87-E141-B591-A082E0AC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Arial Black" panose="020B0604020202020204" pitchFamily="34" charset="0"/>
                <a:cs typeface="Arial Black" panose="020B0604020202020204" pitchFamily="34" charset="0"/>
              </a:rPr>
              <a:t>Model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E2EF55-B99E-C14B-A522-90832BE0E963}"/>
              </a:ext>
            </a:extLst>
          </p:cNvPr>
          <p:cNvSpPr/>
          <p:nvPr/>
        </p:nvSpPr>
        <p:spPr>
          <a:xfrm>
            <a:off x="12072939" y="0"/>
            <a:ext cx="14763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C7487B-5D77-C040-BCD4-099F8FF0BB04}"/>
              </a:ext>
            </a:extLst>
          </p:cNvPr>
          <p:cNvSpPr/>
          <p:nvPr/>
        </p:nvSpPr>
        <p:spPr>
          <a:xfrm>
            <a:off x="571500" y="1847850"/>
            <a:ext cx="3162300" cy="31623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348A3AF-AA08-4E40-BD22-464EFE21CBB8}"/>
              </a:ext>
            </a:extLst>
          </p:cNvPr>
          <p:cNvSpPr/>
          <p:nvPr/>
        </p:nvSpPr>
        <p:spPr>
          <a:xfrm>
            <a:off x="4343400" y="1828800"/>
            <a:ext cx="3162300" cy="31623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D32862-C091-E348-9778-5D12A99757CA}"/>
              </a:ext>
            </a:extLst>
          </p:cNvPr>
          <p:cNvSpPr/>
          <p:nvPr/>
        </p:nvSpPr>
        <p:spPr>
          <a:xfrm>
            <a:off x="8153400" y="1771650"/>
            <a:ext cx="3162300" cy="31623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EEC1A-8D0C-CD40-974E-A65FC6B09B8A}"/>
              </a:ext>
            </a:extLst>
          </p:cNvPr>
          <p:cNvSpPr txBox="1"/>
          <p:nvPr/>
        </p:nvSpPr>
        <p:spPr>
          <a:xfrm>
            <a:off x="671511" y="2724150"/>
            <a:ext cx="2890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Step 1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Preliminary Modelling Techniques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A98437-7B5B-B24A-A3CA-DDE4216D9249}"/>
              </a:ext>
            </a:extLst>
          </p:cNvPr>
          <p:cNvSpPr txBox="1"/>
          <p:nvPr/>
        </p:nvSpPr>
        <p:spPr>
          <a:xfrm>
            <a:off x="4462461" y="2724150"/>
            <a:ext cx="28908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Step 2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Re-sampling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Feature selection</a:t>
            </a:r>
          </a:p>
          <a:p>
            <a:pPr algn="ctr"/>
            <a:endParaRPr lang="en-GB" sz="2400" dirty="0">
              <a:solidFill>
                <a:schemeClr val="bg1"/>
              </a:solidFill>
            </a:endParaRPr>
          </a:p>
          <a:p>
            <a:pPr algn="ctr"/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9348DF-7FBA-1A45-91B0-8EEB69FB4FF9}"/>
              </a:ext>
            </a:extLst>
          </p:cNvPr>
          <p:cNvSpPr txBox="1"/>
          <p:nvPr/>
        </p:nvSpPr>
        <p:spPr>
          <a:xfrm>
            <a:off x="919161" y="5372100"/>
            <a:ext cx="2890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Logistic regression</a:t>
            </a:r>
          </a:p>
          <a:p>
            <a:pPr algn="ctr"/>
            <a:r>
              <a:rPr lang="en-GB" sz="2400" b="1" dirty="0"/>
              <a:t>K-nearest neighbours</a:t>
            </a:r>
            <a:endParaRPr lang="en-GB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E0CED7-5429-4444-82BD-15982C414C3A}"/>
              </a:ext>
            </a:extLst>
          </p:cNvPr>
          <p:cNvSpPr txBox="1"/>
          <p:nvPr/>
        </p:nvSpPr>
        <p:spPr>
          <a:xfrm>
            <a:off x="7058025" y="5224460"/>
            <a:ext cx="5276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Logistic regression</a:t>
            </a:r>
          </a:p>
          <a:p>
            <a:pPr algn="ctr"/>
            <a:r>
              <a:rPr lang="en-GB" sz="2400" b="1" dirty="0"/>
              <a:t>SVM etc.</a:t>
            </a:r>
          </a:p>
          <a:p>
            <a:pPr algn="ctr"/>
            <a:r>
              <a:rPr lang="en-GB" sz="2400" b="1" dirty="0"/>
              <a:t>(All of the above with Grid Search)</a:t>
            </a:r>
            <a:endParaRPr lang="en-GB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B6CD1A-FCA2-4940-9578-CD8103E55647}"/>
              </a:ext>
            </a:extLst>
          </p:cNvPr>
          <p:cNvSpPr txBox="1"/>
          <p:nvPr/>
        </p:nvSpPr>
        <p:spPr>
          <a:xfrm>
            <a:off x="8367711" y="2724150"/>
            <a:ext cx="2890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Step 3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Remodelling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ACE306-7C0C-B342-AB0C-50684011BEA6}"/>
              </a:ext>
            </a:extLst>
          </p:cNvPr>
          <p:cNvCxnSpPr>
            <a:cxnSpLocks/>
          </p:cNvCxnSpPr>
          <p:nvPr/>
        </p:nvCxnSpPr>
        <p:spPr>
          <a:xfrm>
            <a:off x="3829050" y="3478947"/>
            <a:ext cx="400050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9BAFD4-CE51-0F4D-A041-33F78CE6EEE1}"/>
              </a:ext>
            </a:extLst>
          </p:cNvPr>
          <p:cNvCxnSpPr>
            <a:cxnSpLocks/>
          </p:cNvCxnSpPr>
          <p:nvPr/>
        </p:nvCxnSpPr>
        <p:spPr>
          <a:xfrm>
            <a:off x="7620000" y="3517047"/>
            <a:ext cx="400050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05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F551-6D87-E141-B591-A082E0AC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4800" dirty="0">
                <a:latin typeface="Arial Black" panose="020B0604020202020204" pitchFamily="34" charset="0"/>
                <a:cs typeface="Arial Black" panose="020B0604020202020204" pitchFamily="34" charset="0"/>
              </a:rPr>
              <a:t>Model of Choice:</a:t>
            </a:r>
            <a:br>
              <a:rPr lang="en-GB" sz="4800" dirty="0"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GB" sz="4800" dirty="0">
                <a:latin typeface="Arial Black" panose="020B0604020202020204" pitchFamily="34" charset="0"/>
                <a:cs typeface="Arial Black" panose="020B0604020202020204" pitchFamily="34" charset="0"/>
              </a:rPr>
              <a:t>Support Vector Machine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E2EF55-B99E-C14B-A522-90832BE0E963}"/>
              </a:ext>
            </a:extLst>
          </p:cNvPr>
          <p:cNvSpPr/>
          <p:nvPr/>
        </p:nvSpPr>
        <p:spPr>
          <a:xfrm>
            <a:off x="12072939" y="0"/>
            <a:ext cx="14763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7">
            <a:extLst>
              <a:ext uri="{FF2B5EF4-FFF2-40B4-BE49-F238E27FC236}">
                <a16:creationId xmlns:a16="http://schemas.microsoft.com/office/drawing/2014/main" id="{3106BDFB-A7D7-A749-8D5E-A2F194EE3337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5218718"/>
            <a:ext cx="7056438" cy="1256693"/>
            <a:chOff x="1509713" y="4878388"/>
            <a:chExt cx="6494463" cy="147955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AF0AA30C-D523-0243-9BE1-14EAEEB0D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713" y="4878388"/>
              <a:ext cx="6494463" cy="1479550"/>
            </a:xfrm>
            <a:custGeom>
              <a:avLst/>
              <a:gdLst/>
              <a:ahLst/>
              <a:cxnLst>
                <a:cxn ang="0">
                  <a:pos x="1601" y="0"/>
                </a:cxn>
                <a:cxn ang="0">
                  <a:pos x="141" y="0"/>
                </a:cxn>
                <a:cxn ang="0">
                  <a:pos x="0" y="171"/>
                </a:cxn>
                <a:cxn ang="0">
                  <a:pos x="141" y="342"/>
                </a:cxn>
                <a:cxn ang="0">
                  <a:pos x="826" y="342"/>
                </a:cxn>
                <a:cxn ang="0">
                  <a:pos x="871" y="397"/>
                </a:cxn>
                <a:cxn ang="0">
                  <a:pos x="916" y="342"/>
                </a:cxn>
                <a:cxn ang="0">
                  <a:pos x="1601" y="342"/>
                </a:cxn>
                <a:cxn ang="0">
                  <a:pos x="1742" y="171"/>
                </a:cxn>
                <a:cxn ang="0">
                  <a:pos x="1601" y="0"/>
                </a:cxn>
              </a:cxnLst>
              <a:rect l="0" t="0" r="r" b="b"/>
              <a:pathLst>
                <a:path w="1742" h="397">
                  <a:moveTo>
                    <a:pt x="1601" y="0"/>
                  </a:moveTo>
                  <a:cubicBezTo>
                    <a:pt x="141" y="0"/>
                    <a:pt x="141" y="0"/>
                    <a:pt x="141" y="0"/>
                  </a:cubicBezTo>
                  <a:cubicBezTo>
                    <a:pt x="60" y="0"/>
                    <a:pt x="0" y="77"/>
                    <a:pt x="0" y="171"/>
                  </a:cubicBezTo>
                  <a:cubicBezTo>
                    <a:pt x="0" y="265"/>
                    <a:pt x="60" y="342"/>
                    <a:pt x="141" y="342"/>
                  </a:cubicBezTo>
                  <a:cubicBezTo>
                    <a:pt x="826" y="342"/>
                    <a:pt x="826" y="342"/>
                    <a:pt x="826" y="342"/>
                  </a:cubicBezTo>
                  <a:cubicBezTo>
                    <a:pt x="871" y="397"/>
                    <a:pt x="871" y="397"/>
                    <a:pt x="871" y="397"/>
                  </a:cubicBezTo>
                  <a:cubicBezTo>
                    <a:pt x="916" y="342"/>
                    <a:pt x="916" y="342"/>
                    <a:pt x="916" y="342"/>
                  </a:cubicBezTo>
                  <a:cubicBezTo>
                    <a:pt x="1601" y="342"/>
                    <a:pt x="1601" y="342"/>
                    <a:pt x="1601" y="342"/>
                  </a:cubicBezTo>
                  <a:cubicBezTo>
                    <a:pt x="1682" y="342"/>
                    <a:pt x="1742" y="265"/>
                    <a:pt x="1742" y="171"/>
                  </a:cubicBezTo>
                  <a:cubicBezTo>
                    <a:pt x="1742" y="77"/>
                    <a:pt x="1682" y="0"/>
                    <a:pt x="1601" y="0"/>
                  </a:cubicBezTo>
                  <a:close/>
                </a:path>
              </a:pathLst>
            </a:custGeom>
            <a:solidFill>
              <a:srgbClr val="0199A1"/>
            </a:solidFill>
            <a:ln w="9525" cap="flat" cmpd="sng" algn="ctr">
              <a:solidFill>
                <a:srgbClr val="048C89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5400" dir="5400000" algn="t" rotWithShape="0">
                <a:prstClr val="black">
                  <a:alpha val="27000"/>
                </a:prstClr>
              </a:outerShdw>
            </a:effectLst>
          </p:spPr>
          <p:txBody>
            <a:bodyPr lIns="82124" tIns="41061" rIns="82124" bIns="41061" anchor="ctr"/>
            <a:lstStyle/>
            <a:p>
              <a:pPr algn="ctr" defTabSz="814388">
                <a:lnSpc>
                  <a:spcPct val="90000"/>
                </a:lnSpc>
                <a:defRPr/>
              </a:pPr>
              <a:endParaRPr lang="en-US" sz="2400" dirty="0">
                <a:latin typeface="Arial" charset="0"/>
              </a:endParaRPr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C0BB3C36-3316-7147-9182-D987132D0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76" y="4878388"/>
              <a:ext cx="5689600" cy="1479550"/>
            </a:xfrm>
            <a:custGeom>
              <a:avLst/>
              <a:gdLst>
                <a:gd name="T0" fmla="*/ 610 w 1526"/>
                <a:gd name="T1" fmla="*/ 0 h 397"/>
                <a:gd name="T2" fmla="*/ 341 w 1526"/>
                <a:gd name="T3" fmla="*/ 0 h 397"/>
                <a:gd name="T4" fmla="*/ 0 w 1526"/>
                <a:gd name="T5" fmla="*/ 342 h 397"/>
                <a:gd name="T6" fmla="*/ 610 w 1526"/>
                <a:gd name="T7" fmla="*/ 342 h 397"/>
                <a:gd name="T8" fmla="*/ 655 w 1526"/>
                <a:gd name="T9" fmla="*/ 397 h 397"/>
                <a:gd name="T10" fmla="*/ 700 w 1526"/>
                <a:gd name="T11" fmla="*/ 342 h 397"/>
                <a:gd name="T12" fmla="*/ 1385 w 1526"/>
                <a:gd name="T13" fmla="*/ 342 h 397"/>
                <a:gd name="T14" fmla="*/ 1526 w 1526"/>
                <a:gd name="T15" fmla="*/ 171 h 397"/>
                <a:gd name="T16" fmla="*/ 1385 w 1526"/>
                <a:gd name="T17" fmla="*/ 0 h 397"/>
                <a:gd name="T18" fmla="*/ 700 w 1526"/>
                <a:gd name="T19" fmla="*/ 0 h 397"/>
                <a:gd name="T20" fmla="*/ 655 w 1526"/>
                <a:gd name="T21" fmla="*/ 55 h 397"/>
                <a:gd name="T22" fmla="*/ 610 w 1526"/>
                <a:gd name="T23" fmla="*/ 0 h 39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26" h="397">
                  <a:moveTo>
                    <a:pt x="610" y="0"/>
                  </a:moveTo>
                  <a:cubicBezTo>
                    <a:pt x="341" y="0"/>
                    <a:pt x="341" y="0"/>
                    <a:pt x="341" y="0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610" y="342"/>
                    <a:pt x="610" y="342"/>
                    <a:pt x="610" y="342"/>
                  </a:cubicBezTo>
                  <a:cubicBezTo>
                    <a:pt x="655" y="397"/>
                    <a:pt x="655" y="397"/>
                    <a:pt x="655" y="397"/>
                  </a:cubicBezTo>
                  <a:cubicBezTo>
                    <a:pt x="700" y="342"/>
                    <a:pt x="700" y="342"/>
                    <a:pt x="700" y="342"/>
                  </a:cubicBezTo>
                  <a:cubicBezTo>
                    <a:pt x="1385" y="342"/>
                    <a:pt x="1385" y="342"/>
                    <a:pt x="1385" y="342"/>
                  </a:cubicBezTo>
                  <a:cubicBezTo>
                    <a:pt x="1466" y="342"/>
                    <a:pt x="1526" y="265"/>
                    <a:pt x="1526" y="171"/>
                  </a:cubicBezTo>
                  <a:cubicBezTo>
                    <a:pt x="1526" y="77"/>
                    <a:pt x="1466" y="0"/>
                    <a:pt x="1385" y="0"/>
                  </a:cubicBezTo>
                  <a:cubicBezTo>
                    <a:pt x="700" y="0"/>
                    <a:pt x="700" y="0"/>
                    <a:pt x="700" y="0"/>
                  </a:cubicBezTo>
                  <a:cubicBezTo>
                    <a:pt x="655" y="55"/>
                    <a:pt x="655" y="55"/>
                    <a:pt x="655" y="55"/>
                  </a:cubicBezTo>
                  <a:lnTo>
                    <a:pt x="610" y="0"/>
                  </a:lnTo>
                  <a:close/>
                </a:path>
              </a:pathLst>
            </a:custGeom>
            <a:gradFill rotWithShape="1">
              <a:gsLst>
                <a:gs pos="0">
                  <a:srgbClr val="01315D">
                    <a:alpha val="28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" name="Group 48">
            <a:extLst>
              <a:ext uri="{FF2B5EF4-FFF2-40B4-BE49-F238E27FC236}">
                <a16:creationId xmlns:a16="http://schemas.microsoft.com/office/drawing/2014/main" id="{885B9CA9-3977-5E4D-9F92-F9C1D9E1A59C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116909"/>
            <a:ext cx="7056438" cy="1253995"/>
            <a:chOff x="1509713" y="3606800"/>
            <a:chExt cx="6494463" cy="1476375"/>
          </a:xfrm>
        </p:grpSpPr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7F6F5B13-03EE-CE47-8E91-CEFFFA5D0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713" y="3606800"/>
              <a:ext cx="6494463" cy="1476375"/>
            </a:xfrm>
            <a:custGeom>
              <a:avLst/>
              <a:gdLst/>
              <a:ahLst/>
              <a:cxnLst>
                <a:cxn ang="0">
                  <a:pos x="1601" y="0"/>
                </a:cxn>
                <a:cxn ang="0">
                  <a:pos x="141" y="0"/>
                </a:cxn>
                <a:cxn ang="0">
                  <a:pos x="0" y="171"/>
                </a:cxn>
                <a:cxn ang="0">
                  <a:pos x="141" y="341"/>
                </a:cxn>
                <a:cxn ang="0">
                  <a:pos x="826" y="341"/>
                </a:cxn>
                <a:cxn ang="0">
                  <a:pos x="871" y="396"/>
                </a:cxn>
                <a:cxn ang="0">
                  <a:pos x="916" y="341"/>
                </a:cxn>
                <a:cxn ang="0">
                  <a:pos x="1601" y="341"/>
                </a:cxn>
                <a:cxn ang="0">
                  <a:pos x="1742" y="171"/>
                </a:cxn>
                <a:cxn ang="0">
                  <a:pos x="1601" y="0"/>
                </a:cxn>
              </a:cxnLst>
              <a:rect l="0" t="0" r="r" b="b"/>
              <a:pathLst>
                <a:path w="1742" h="396">
                  <a:moveTo>
                    <a:pt x="1601" y="0"/>
                  </a:moveTo>
                  <a:cubicBezTo>
                    <a:pt x="141" y="0"/>
                    <a:pt x="141" y="0"/>
                    <a:pt x="141" y="0"/>
                  </a:cubicBezTo>
                  <a:cubicBezTo>
                    <a:pt x="60" y="0"/>
                    <a:pt x="0" y="76"/>
                    <a:pt x="0" y="171"/>
                  </a:cubicBezTo>
                  <a:cubicBezTo>
                    <a:pt x="0" y="265"/>
                    <a:pt x="60" y="341"/>
                    <a:pt x="141" y="341"/>
                  </a:cubicBezTo>
                  <a:cubicBezTo>
                    <a:pt x="826" y="341"/>
                    <a:pt x="826" y="341"/>
                    <a:pt x="826" y="341"/>
                  </a:cubicBezTo>
                  <a:cubicBezTo>
                    <a:pt x="871" y="396"/>
                    <a:pt x="871" y="396"/>
                    <a:pt x="871" y="396"/>
                  </a:cubicBezTo>
                  <a:cubicBezTo>
                    <a:pt x="916" y="341"/>
                    <a:pt x="916" y="341"/>
                    <a:pt x="916" y="341"/>
                  </a:cubicBezTo>
                  <a:cubicBezTo>
                    <a:pt x="1601" y="341"/>
                    <a:pt x="1601" y="341"/>
                    <a:pt x="1601" y="341"/>
                  </a:cubicBezTo>
                  <a:cubicBezTo>
                    <a:pt x="1682" y="341"/>
                    <a:pt x="1742" y="265"/>
                    <a:pt x="1742" y="171"/>
                  </a:cubicBezTo>
                  <a:cubicBezTo>
                    <a:pt x="1742" y="76"/>
                    <a:pt x="1682" y="0"/>
                    <a:pt x="1601" y="0"/>
                  </a:cubicBezTo>
                  <a:close/>
                </a:path>
              </a:pathLst>
            </a:custGeom>
            <a:solidFill>
              <a:srgbClr val="093667"/>
            </a:solidFill>
            <a:ln w="9525" cap="flat" cmpd="sng" algn="ctr">
              <a:solidFill>
                <a:srgbClr val="01325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5400" dir="5400000" algn="t" rotWithShape="0">
                <a:prstClr val="black">
                  <a:alpha val="27000"/>
                </a:prstClr>
              </a:outerShdw>
            </a:effectLst>
          </p:spPr>
          <p:txBody>
            <a:bodyPr lIns="82124" tIns="41061" rIns="82124" bIns="41061" anchor="ctr"/>
            <a:lstStyle/>
            <a:p>
              <a:pPr algn="ctr" defTabSz="814388">
                <a:lnSpc>
                  <a:spcPct val="90000"/>
                </a:lnSpc>
                <a:defRPr/>
              </a:pPr>
              <a:endParaRPr lang="en-US" sz="2400" dirty="0">
                <a:latin typeface="Arial" charset="0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F077B8B8-C9CC-9E4C-AFAA-1708AB0A7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9338" y="3606800"/>
              <a:ext cx="4414838" cy="1476375"/>
            </a:xfrm>
            <a:custGeom>
              <a:avLst/>
              <a:gdLst>
                <a:gd name="T0" fmla="*/ 1044 w 1184"/>
                <a:gd name="T1" fmla="*/ 0 h 396"/>
                <a:gd name="T2" fmla="*/ 1043 w 1184"/>
                <a:gd name="T3" fmla="*/ 0 h 396"/>
                <a:gd name="T4" fmla="*/ 358 w 1184"/>
                <a:gd name="T5" fmla="*/ 0 h 396"/>
                <a:gd name="T6" fmla="*/ 313 w 1184"/>
                <a:gd name="T7" fmla="*/ 55 h 396"/>
                <a:gd name="T8" fmla="*/ 301 w 1184"/>
                <a:gd name="T9" fmla="*/ 40 h 396"/>
                <a:gd name="T10" fmla="*/ 0 w 1184"/>
                <a:gd name="T11" fmla="*/ 341 h 396"/>
                <a:gd name="T12" fmla="*/ 268 w 1184"/>
                <a:gd name="T13" fmla="*/ 341 h 396"/>
                <a:gd name="T14" fmla="*/ 268 w 1184"/>
                <a:gd name="T15" fmla="*/ 341 h 396"/>
                <a:gd name="T16" fmla="*/ 313 w 1184"/>
                <a:gd name="T17" fmla="*/ 396 h 396"/>
                <a:gd name="T18" fmla="*/ 358 w 1184"/>
                <a:gd name="T19" fmla="*/ 341 h 396"/>
                <a:gd name="T20" fmla="*/ 358 w 1184"/>
                <a:gd name="T21" fmla="*/ 341 h 396"/>
                <a:gd name="T22" fmla="*/ 1043 w 1184"/>
                <a:gd name="T23" fmla="*/ 341 h 396"/>
                <a:gd name="T24" fmla="*/ 1184 w 1184"/>
                <a:gd name="T25" fmla="*/ 171 h 396"/>
                <a:gd name="T26" fmla="*/ 1044 w 1184"/>
                <a:gd name="T27" fmla="*/ 0 h 39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84" h="396">
                  <a:moveTo>
                    <a:pt x="1044" y="0"/>
                  </a:moveTo>
                  <a:cubicBezTo>
                    <a:pt x="1043" y="0"/>
                    <a:pt x="1043" y="0"/>
                    <a:pt x="1043" y="0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313" y="55"/>
                    <a:pt x="313" y="55"/>
                    <a:pt x="313" y="55"/>
                  </a:cubicBezTo>
                  <a:cubicBezTo>
                    <a:pt x="301" y="40"/>
                    <a:pt x="301" y="40"/>
                    <a:pt x="301" y="40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268" y="341"/>
                    <a:pt x="268" y="341"/>
                    <a:pt x="268" y="341"/>
                  </a:cubicBezTo>
                  <a:cubicBezTo>
                    <a:pt x="268" y="341"/>
                    <a:pt x="268" y="341"/>
                    <a:pt x="268" y="341"/>
                  </a:cubicBezTo>
                  <a:cubicBezTo>
                    <a:pt x="313" y="396"/>
                    <a:pt x="313" y="396"/>
                    <a:pt x="313" y="396"/>
                  </a:cubicBezTo>
                  <a:cubicBezTo>
                    <a:pt x="358" y="341"/>
                    <a:pt x="358" y="341"/>
                    <a:pt x="358" y="341"/>
                  </a:cubicBezTo>
                  <a:cubicBezTo>
                    <a:pt x="358" y="341"/>
                    <a:pt x="358" y="341"/>
                    <a:pt x="358" y="341"/>
                  </a:cubicBezTo>
                  <a:cubicBezTo>
                    <a:pt x="1043" y="341"/>
                    <a:pt x="1043" y="341"/>
                    <a:pt x="1043" y="341"/>
                  </a:cubicBezTo>
                  <a:cubicBezTo>
                    <a:pt x="1124" y="341"/>
                    <a:pt x="1184" y="265"/>
                    <a:pt x="1184" y="171"/>
                  </a:cubicBezTo>
                  <a:cubicBezTo>
                    <a:pt x="1184" y="77"/>
                    <a:pt x="1124" y="1"/>
                    <a:pt x="104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C16">
                    <a:alpha val="34901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1" name="Group 49">
            <a:extLst>
              <a:ext uri="{FF2B5EF4-FFF2-40B4-BE49-F238E27FC236}">
                <a16:creationId xmlns:a16="http://schemas.microsoft.com/office/drawing/2014/main" id="{372D7DF0-34BE-3848-8827-7AE93EE9830E}"/>
              </a:ext>
            </a:extLst>
          </p:cNvPr>
          <p:cNvGrpSpPr>
            <a:grpSpLocks/>
          </p:cNvGrpSpPr>
          <p:nvPr/>
        </p:nvGrpSpPr>
        <p:grpSpPr bwMode="auto">
          <a:xfrm>
            <a:off x="2667001" y="3017693"/>
            <a:ext cx="7059888" cy="1258040"/>
            <a:chOff x="1509713" y="2333625"/>
            <a:chExt cx="6497638" cy="1481138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242B729-7EBE-8047-A740-B3FF3E22E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713" y="2333625"/>
              <a:ext cx="6494463" cy="1477963"/>
            </a:xfrm>
            <a:custGeom>
              <a:avLst/>
              <a:gdLst/>
              <a:ahLst/>
              <a:cxnLst>
                <a:cxn ang="0">
                  <a:pos x="1601" y="0"/>
                </a:cxn>
                <a:cxn ang="0">
                  <a:pos x="141" y="0"/>
                </a:cxn>
                <a:cxn ang="0">
                  <a:pos x="0" y="171"/>
                </a:cxn>
                <a:cxn ang="0">
                  <a:pos x="141" y="341"/>
                </a:cxn>
                <a:cxn ang="0">
                  <a:pos x="826" y="341"/>
                </a:cxn>
                <a:cxn ang="0">
                  <a:pos x="871" y="396"/>
                </a:cxn>
                <a:cxn ang="0">
                  <a:pos x="916" y="341"/>
                </a:cxn>
                <a:cxn ang="0">
                  <a:pos x="1601" y="341"/>
                </a:cxn>
                <a:cxn ang="0">
                  <a:pos x="1742" y="171"/>
                </a:cxn>
                <a:cxn ang="0">
                  <a:pos x="1601" y="0"/>
                </a:cxn>
              </a:cxnLst>
              <a:rect l="0" t="0" r="r" b="b"/>
              <a:pathLst>
                <a:path w="1742" h="396">
                  <a:moveTo>
                    <a:pt x="1601" y="0"/>
                  </a:moveTo>
                  <a:cubicBezTo>
                    <a:pt x="141" y="0"/>
                    <a:pt x="141" y="0"/>
                    <a:pt x="141" y="0"/>
                  </a:cubicBezTo>
                  <a:cubicBezTo>
                    <a:pt x="60" y="0"/>
                    <a:pt x="0" y="76"/>
                    <a:pt x="0" y="171"/>
                  </a:cubicBezTo>
                  <a:cubicBezTo>
                    <a:pt x="0" y="265"/>
                    <a:pt x="60" y="341"/>
                    <a:pt x="141" y="341"/>
                  </a:cubicBezTo>
                  <a:cubicBezTo>
                    <a:pt x="826" y="341"/>
                    <a:pt x="826" y="341"/>
                    <a:pt x="826" y="341"/>
                  </a:cubicBezTo>
                  <a:cubicBezTo>
                    <a:pt x="871" y="396"/>
                    <a:pt x="871" y="396"/>
                    <a:pt x="871" y="396"/>
                  </a:cubicBezTo>
                  <a:cubicBezTo>
                    <a:pt x="916" y="341"/>
                    <a:pt x="916" y="341"/>
                    <a:pt x="916" y="341"/>
                  </a:cubicBezTo>
                  <a:cubicBezTo>
                    <a:pt x="1601" y="341"/>
                    <a:pt x="1601" y="341"/>
                    <a:pt x="1601" y="341"/>
                  </a:cubicBezTo>
                  <a:cubicBezTo>
                    <a:pt x="1682" y="341"/>
                    <a:pt x="1742" y="265"/>
                    <a:pt x="1742" y="171"/>
                  </a:cubicBezTo>
                  <a:cubicBezTo>
                    <a:pt x="1742" y="76"/>
                    <a:pt x="1682" y="0"/>
                    <a:pt x="1601" y="0"/>
                  </a:cubicBezTo>
                  <a:close/>
                </a:path>
              </a:pathLst>
            </a:custGeom>
            <a:solidFill>
              <a:srgbClr val="0560B3"/>
            </a:solidFill>
            <a:ln w="9525" cap="flat" cmpd="sng" algn="ctr">
              <a:solidFill>
                <a:srgbClr val="01568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5400" dir="5400000" algn="t" rotWithShape="0">
                <a:prstClr val="black">
                  <a:alpha val="27000"/>
                </a:prstClr>
              </a:outerShdw>
            </a:effectLst>
          </p:spPr>
          <p:txBody>
            <a:bodyPr lIns="82124" tIns="41061" rIns="82124" bIns="41061" anchor="ctr"/>
            <a:lstStyle/>
            <a:p>
              <a:pPr algn="ctr" defTabSz="814388">
                <a:lnSpc>
                  <a:spcPct val="90000"/>
                </a:lnSpc>
                <a:defRPr/>
              </a:pPr>
              <a:endParaRPr lang="en-US" sz="2400" dirty="0">
                <a:latin typeface="Arial" charset="0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7201703-02D5-AC4A-8717-1EC4C0633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876" y="2336800"/>
              <a:ext cx="3292475" cy="1477963"/>
            </a:xfrm>
            <a:custGeom>
              <a:avLst/>
              <a:gdLst>
                <a:gd name="T0" fmla="*/ 742 w 883"/>
                <a:gd name="T1" fmla="*/ 0 h 396"/>
                <a:gd name="T2" fmla="*/ 381 w 883"/>
                <a:gd name="T3" fmla="*/ 0 h 396"/>
                <a:gd name="T4" fmla="*/ 40 w 883"/>
                <a:gd name="T5" fmla="*/ 341 h 396"/>
                <a:gd name="T6" fmla="*/ 0 w 883"/>
                <a:gd name="T7" fmla="*/ 381 h 396"/>
                <a:gd name="T8" fmla="*/ 12 w 883"/>
                <a:gd name="T9" fmla="*/ 396 h 396"/>
                <a:gd name="T10" fmla="*/ 57 w 883"/>
                <a:gd name="T11" fmla="*/ 341 h 396"/>
                <a:gd name="T12" fmla="*/ 742 w 883"/>
                <a:gd name="T13" fmla="*/ 341 h 396"/>
                <a:gd name="T14" fmla="*/ 743 w 883"/>
                <a:gd name="T15" fmla="*/ 341 h 396"/>
                <a:gd name="T16" fmla="*/ 883 w 883"/>
                <a:gd name="T17" fmla="*/ 171 h 396"/>
                <a:gd name="T18" fmla="*/ 742 w 883"/>
                <a:gd name="T19" fmla="*/ 0 h 3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3" h="396">
                  <a:moveTo>
                    <a:pt x="742" y="0"/>
                  </a:moveTo>
                  <a:cubicBezTo>
                    <a:pt x="381" y="0"/>
                    <a:pt x="381" y="0"/>
                    <a:pt x="381" y="0"/>
                  </a:cubicBezTo>
                  <a:cubicBezTo>
                    <a:pt x="40" y="341"/>
                    <a:pt x="40" y="341"/>
                    <a:pt x="40" y="341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12" y="396"/>
                    <a:pt x="12" y="396"/>
                    <a:pt x="12" y="396"/>
                  </a:cubicBezTo>
                  <a:cubicBezTo>
                    <a:pt x="57" y="341"/>
                    <a:pt x="57" y="341"/>
                    <a:pt x="57" y="341"/>
                  </a:cubicBezTo>
                  <a:cubicBezTo>
                    <a:pt x="742" y="341"/>
                    <a:pt x="742" y="341"/>
                    <a:pt x="742" y="341"/>
                  </a:cubicBezTo>
                  <a:cubicBezTo>
                    <a:pt x="742" y="341"/>
                    <a:pt x="742" y="341"/>
                    <a:pt x="743" y="341"/>
                  </a:cubicBezTo>
                  <a:cubicBezTo>
                    <a:pt x="823" y="341"/>
                    <a:pt x="883" y="265"/>
                    <a:pt x="883" y="171"/>
                  </a:cubicBezTo>
                  <a:cubicBezTo>
                    <a:pt x="883" y="76"/>
                    <a:pt x="823" y="0"/>
                    <a:pt x="74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1315D">
                    <a:alpha val="28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4" name="Group 50">
            <a:extLst>
              <a:ext uri="{FF2B5EF4-FFF2-40B4-BE49-F238E27FC236}">
                <a16:creationId xmlns:a16="http://schemas.microsoft.com/office/drawing/2014/main" id="{3EB462ED-5A61-3D4B-BB3A-FF2A3F8C6B3D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915884"/>
            <a:ext cx="7056438" cy="1255344"/>
            <a:chOff x="1509713" y="1062038"/>
            <a:chExt cx="6494463" cy="1477963"/>
          </a:xfrm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6D6185F-B513-A54F-8028-A6F476C6D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713" y="1062038"/>
              <a:ext cx="6494463" cy="1477963"/>
            </a:xfrm>
            <a:custGeom>
              <a:avLst/>
              <a:gdLst/>
              <a:ahLst/>
              <a:cxnLst>
                <a:cxn ang="0">
                  <a:pos x="1601" y="0"/>
                </a:cxn>
                <a:cxn ang="0">
                  <a:pos x="141" y="0"/>
                </a:cxn>
                <a:cxn ang="0">
                  <a:pos x="0" y="170"/>
                </a:cxn>
                <a:cxn ang="0">
                  <a:pos x="141" y="341"/>
                </a:cxn>
                <a:cxn ang="0">
                  <a:pos x="826" y="341"/>
                </a:cxn>
                <a:cxn ang="0">
                  <a:pos x="871" y="396"/>
                </a:cxn>
                <a:cxn ang="0">
                  <a:pos x="916" y="341"/>
                </a:cxn>
                <a:cxn ang="0">
                  <a:pos x="1601" y="341"/>
                </a:cxn>
                <a:cxn ang="0">
                  <a:pos x="1742" y="170"/>
                </a:cxn>
                <a:cxn ang="0">
                  <a:pos x="1601" y="0"/>
                </a:cxn>
              </a:cxnLst>
              <a:rect l="0" t="0" r="r" b="b"/>
              <a:pathLst>
                <a:path w="1742" h="396">
                  <a:moveTo>
                    <a:pt x="1601" y="0"/>
                  </a:moveTo>
                  <a:cubicBezTo>
                    <a:pt x="141" y="0"/>
                    <a:pt x="141" y="0"/>
                    <a:pt x="141" y="0"/>
                  </a:cubicBezTo>
                  <a:cubicBezTo>
                    <a:pt x="60" y="0"/>
                    <a:pt x="0" y="76"/>
                    <a:pt x="0" y="170"/>
                  </a:cubicBezTo>
                  <a:cubicBezTo>
                    <a:pt x="0" y="265"/>
                    <a:pt x="60" y="341"/>
                    <a:pt x="141" y="341"/>
                  </a:cubicBezTo>
                  <a:cubicBezTo>
                    <a:pt x="826" y="341"/>
                    <a:pt x="826" y="341"/>
                    <a:pt x="826" y="341"/>
                  </a:cubicBezTo>
                  <a:cubicBezTo>
                    <a:pt x="871" y="396"/>
                    <a:pt x="871" y="396"/>
                    <a:pt x="871" y="396"/>
                  </a:cubicBezTo>
                  <a:cubicBezTo>
                    <a:pt x="916" y="341"/>
                    <a:pt x="916" y="341"/>
                    <a:pt x="916" y="341"/>
                  </a:cubicBezTo>
                  <a:cubicBezTo>
                    <a:pt x="1601" y="341"/>
                    <a:pt x="1601" y="341"/>
                    <a:pt x="1601" y="341"/>
                  </a:cubicBezTo>
                  <a:cubicBezTo>
                    <a:pt x="1682" y="341"/>
                    <a:pt x="1742" y="265"/>
                    <a:pt x="1742" y="170"/>
                  </a:cubicBezTo>
                  <a:cubicBezTo>
                    <a:pt x="1742" y="76"/>
                    <a:pt x="1682" y="0"/>
                    <a:pt x="1601" y="0"/>
                  </a:cubicBezTo>
                  <a:close/>
                </a:path>
              </a:pathLst>
            </a:custGeom>
            <a:solidFill>
              <a:srgbClr val="08A7EE"/>
            </a:solidFill>
            <a:ln w="9525" cap="flat" cmpd="sng" algn="ctr">
              <a:solidFill>
                <a:srgbClr val="0195F9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5400" dir="5400000" algn="t" rotWithShape="0">
                <a:srgbClr val="000000">
                  <a:alpha val="26667"/>
                </a:srgbClr>
              </a:outerShdw>
            </a:effectLst>
          </p:spPr>
          <p:txBody>
            <a:bodyPr lIns="82124" tIns="41061" rIns="82124" bIns="41061" anchor="ctr"/>
            <a:lstStyle/>
            <a:p>
              <a:pPr algn="ctr" defTabSz="814388">
                <a:lnSpc>
                  <a:spcPct val="90000"/>
                </a:lnSpc>
                <a:defRPr/>
              </a:pPr>
              <a:endParaRPr lang="en-US" sz="2400" dirty="0">
                <a:latin typeface="Arial" charset="0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DB7455A1-6087-614F-A9C4-32299D8DB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513" y="1074738"/>
              <a:ext cx="1871663" cy="1271588"/>
            </a:xfrm>
            <a:custGeom>
              <a:avLst/>
              <a:gdLst>
                <a:gd name="T0" fmla="*/ 361 w 502"/>
                <a:gd name="T1" fmla="*/ 341 h 341"/>
                <a:gd name="T2" fmla="*/ 502 w 502"/>
                <a:gd name="T3" fmla="*/ 170 h 341"/>
                <a:gd name="T4" fmla="*/ 361 w 502"/>
                <a:gd name="T5" fmla="*/ 0 h 341"/>
                <a:gd name="T6" fmla="*/ 341 w 502"/>
                <a:gd name="T7" fmla="*/ 0 h 341"/>
                <a:gd name="T8" fmla="*/ 0 w 502"/>
                <a:gd name="T9" fmla="*/ 341 h 341"/>
                <a:gd name="T10" fmla="*/ 361 w 502"/>
                <a:gd name="T11" fmla="*/ 341 h 3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2" h="341">
                  <a:moveTo>
                    <a:pt x="361" y="341"/>
                  </a:moveTo>
                  <a:cubicBezTo>
                    <a:pt x="442" y="341"/>
                    <a:pt x="502" y="265"/>
                    <a:pt x="502" y="170"/>
                  </a:cubicBezTo>
                  <a:cubicBezTo>
                    <a:pt x="502" y="76"/>
                    <a:pt x="442" y="0"/>
                    <a:pt x="361" y="0"/>
                  </a:cubicBezTo>
                  <a:cubicBezTo>
                    <a:pt x="341" y="0"/>
                    <a:pt x="341" y="0"/>
                    <a:pt x="341" y="0"/>
                  </a:cubicBezTo>
                  <a:cubicBezTo>
                    <a:pt x="0" y="341"/>
                    <a:pt x="0" y="341"/>
                    <a:pt x="0" y="341"/>
                  </a:cubicBezTo>
                  <a:lnTo>
                    <a:pt x="361" y="341"/>
                  </a:lnTo>
                  <a:close/>
                </a:path>
              </a:pathLst>
            </a:custGeom>
            <a:gradFill rotWithShape="1">
              <a:gsLst>
                <a:gs pos="0">
                  <a:srgbClr val="01315D">
                    <a:alpha val="28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7" name="Oval 27">
            <a:extLst>
              <a:ext uri="{FF2B5EF4-FFF2-40B4-BE49-F238E27FC236}">
                <a16:creationId xmlns:a16="http://schemas.microsoft.com/office/drawing/2014/main" id="{6A013926-1FC9-404B-8E10-E1DDD2433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812" y="2093310"/>
            <a:ext cx="7791450" cy="733428"/>
          </a:xfrm>
          <a:prstGeom prst="rect">
            <a:avLst/>
          </a:prstGeom>
          <a:noFill/>
          <a:effectLst>
            <a:outerShdw blurRad="38100" dist="25400" dir="5400000" algn="tl" rotWithShape="0">
              <a:srgbClr val="000000">
                <a:alpha val="27000"/>
              </a:srgb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Applicable to linearly or non-linearly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separable (classification) classes</a:t>
            </a:r>
          </a:p>
        </p:txBody>
      </p:sp>
      <p:sp>
        <p:nvSpPr>
          <p:cNvPr id="18" name="Oval 27">
            <a:extLst>
              <a:ext uri="{FF2B5EF4-FFF2-40B4-BE49-F238E27FC236}">
                <a16:creationId xmlns:a16="http://schemas.microsoft.com/office/drawing/2014/main" id="{BD040AF7-83D3-0545-A101-FA9253CE9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137" y="3311525"/>
            <a:ext cx="7162800" cy="461962"/>
          </a:xfrm>
          <a:prstGeom prst="rect">
            <a:avLst/>
          </a:prstGeom>
          <a:noFill/>
          <a:effectLst>
            <a:outerShdw blurRad="38100" dist="25400" dir="5400000" algn="tl" rotWithShape="0">
              <a:srgbClr val="000000">
                <a:alpha val="27000"/>
              </a:srgbClr>
            </a:outerShdw>
          </a:effectLst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Baseline accuracy </a:t>
            </a:r>
            <a:r>
              <a:rPr lang="en-US" sz="2400" u="sng" dirty="0">
                <a:solidFill>
                  <a:srgbClr val="FFFFFF"/>
                </a:solidFill>
                <a:latin typeface="Arial"/>
                <a:cs typeface="Arial"/>
              </a:rPr>
              <a:t>0.538</a:t>
            </a:r>
            <a:endParaRPr lang="en-US" sz="2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9" name="Oval 27">
            <a:extLst>
              <a:ext uri="{FF2B5EF4-FFF2-40B4-BE49-F238E27FC236}">
                <a16:creationId xmlns:a16="http://schemas.microsoft.com/office/drawing/2014/main" id="{1BC96AE2-6081-534A-9CB2-7AFC6CFE0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7" y="4427537"/>
            <a:ext cx="7162800" cy="461963"/>
          </a:xfrm>
          <a:prstGeom prst="rect">
            <a:avLst/>
          </a:prstGeom>
          <a:noFill/>
          <a:effectLst>
            <a:outerShdw blurRad="38100" dist="25400" dir="5400000" algn="tl" rotWithShape="0">
              <a:srgbClr val="000000">
                <a:alpha val="27000"/>
              </a:srgbClr>
            </a:outerShdw>
          </a:effectLst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Prediction accuracy </a:t>
            </a:r>
            <a:r>
              <a:rPr lang="en-US" sz="2400" u="sng" dirty="0">
                <a:solidFill>
                  <a:srgbClr val="FFFFFF"/>
                </a:solidFill>
                <a:latin typeface="Arial"/>
                <a:cs typeface="Arial"/>
              </a:rPr>
              <a:t>0.846</a:t>
            </a:r>
            <a:endParaRPr lang="en-US" sz="2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0" name="Oval 27">
            <a:extLst>
              <a:ext uri="{FF2B5EF4-FFF2-40B4-BE49-F238E27FC236}">
                <a16:creationId xmlns:a16="http://schemas.microsoft.com/office/drawing/2014/main" id="{566E3BF3-86B2-184A-84BB-7B398E601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137" y="5530850"/>
            <a:ext cx="7162800" cy="461962"/>
          </a:xfrm>
          <a:prstGeom prst="rect">
            <a:avLst/>
          </a:prstGeom>
          <a:noFill/>
          <a:effectLst>
            <a:outerShdw blurRad="38100" dist="25400" dir="5400000" algn="tl" rotWithShape="0">
              <a:srgbClr val="000000">
                <a:alpha val="27000"/>
              </a:srgbClr>
            </a:outerShdw>
          </a:effectLst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Classification report</a:t>
            </a:r>
          </a:p>
        </p:txBody>
      </p:sp>
    </p:spTree>
    <p:extLst>
      <p:ext uri="{BB962C8B-B14F-4D97-AF65-F5344CB8AC3E}">
        <p14:creationId xmlns:p14="http://schemas.microsoft.com/office/powerpoint/2010/main" val="76505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F551-6D87-E141-B591-A082E0AC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Arial Black" panose="020B0604020202020204" pitchFamily="34" charset="0"/>
                <a:cs typeface="Arial Black" panose="020B0604020202020204" pitchFamily="34" charset="0"/>
              </a:rPr>
              <a:t>Features of interest?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FD4FD-A3B2-614E-B71B-DF0059B79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90000"/>
              </a:lnSpc>
              <a:buFont typeface="+mj-lt"/>
              <a:buAutoNum type="arabicPeriod"/>
            </a:pPr>
            <a:r>
              <a:rPr lang="en-SG" dirty="0"/>
              <a:t>Employee variability rate</a:t>
            </a:r>
          </a:p>
          <a:p>
            <a:pPr marL="514350" indent="-514350">
              <a:lnSpc>
                <a:spcPct val="190000"/>
              </a:lnSpc>
              <a:buFont typeface="+mj-lt"/>
              <a:buAutoNum type="arabicPeriod"/>
            </a:pPr>
            <a:r>
              <a:rPr lang="en-SG" dirty="0"/>
              <a:t>Duration of phone call</a:t>
            </a:r>
          </a:p>
          <a:p>
            <a:pPr marL="514350" indent="-514350">
              <a:lnSpc>
                <a:spcPct val="190000"/>
              </a:lnSpc>
              <a:buFont typeface="+mj-lt"/>
              <a:buAutoNum type="arabicPeriod"/>
            </a:pPr>
            <a:r>
              <a:rPr lang="en-SG" dirty="0"/>
              <a:t>Previous participation in a campaign</a:t>
            </a:r>
          </a:p>
          <a:p>
            <a:pPr marL="514350" indent="-514350">
              <a:lnSpc>
                <a:spcPct val="190000"/>
              </a:lnSpc>
              <a:buFont typeface="+mj-lt"/>
              <a:buAutoNum type="arabicPeriod"/>
            </a:pPr>
            <a:r>
              <a:rPr lang="en-SG" dirty="0"/>
              <a:t>Success of previous campaigns</a:t>
            </a:r>
          </a:p>
          <a:p>
            <a:pPr marL="514350" indent="-514350">
              <a:lnSpc>
                <a:spcPct val="190000"/>
              </a:lnSpc>
              <a:buFont typeface="+mj-lt"/>
              <a:buAutoNum type="arabicPeriod"/>
            </a:pPr>
            <a:r>
              <a:rPr lang="en-SG" dirty="0"/>
              <a:t>Month of contact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E2EF55-B99E-C14B-A522-90832BE0E963}"/>
              </a:ext>
            </a:extLst>
          </p:cNvPr>
          <p:cNvSpPr/>
          <p:nvPr/>
        </p:nvSpPr>
        <p:spPr>
          <a:xfrm>
            <a:off x="12072939" y="0"/>
            <a:ext cx="14763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80802-47D6-384E-94F9-F4122987A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678" y="2584685"/>
            <a:ext cx="4730572" cy="359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2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F551-6D87-E141-B591-A082E0AC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Arial Black" panose="020B0604020202020204" pitchFamily="34" charset="0"/>
                <a:cs typeface="Arial Black" panose="020B0604020202020204" pitchFamily="34" charset="0"/>
              </a:rPr>
              <a:t>Features of interest?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FD4FD-A3B2-614E-B71B-DF0059B79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90000"/>
              </a:lnSpc>
              <a:buFont typeface="+mj-lt"/>
              <a:buAutoNum type="arabicPeriod"/>
            </a:pPr>
            <a:r>
              <a:rPr lang="en-SG" dirty="0"/>
              <a:t>Employee variability rate</a:t>
            </a:r>
          </a:p>
          <a:p>
            <a:pPr marL="514350" indent="-514350">
              <a:lnSpc>
                <a:spcPct val="190000"/>
              </a:lnSpc>
              <a:buFont typeface="+mj-lt"/>
              <a:buAutoNum type="arabicPeriod"/>
            </a:pPr>
            <a:r>
              <a:rPr lang="en-SG" b="1" dirty="0">
                <a:solidFill>
                  <a:srgbClr val="C00000"/>
                </a:solidFill>
              </a:rPr>
              <a:t>Duration of phone call</a:t>
            </a:r>
          </a:p>
          <a:p>
            <a:pPr marL="514350" indent="-514350">
              <a:lnSpc>
                <a:spcPct val="190000"/>
              </a:lnSpc>
              <a:buFont typeface="+mj-lt"/>
              <a:buAutoNum type="arabicPeriod"/>
            </a:pPr>
            <a:r>
              <a:rPr lang="en-SG" dirty="0"/>
              <a:t>Previous participation in a campaign</a:t>
            </a:r>
          </a:p>
          <a:p>
            <a:pPr marL="514350" indent="-514350">
              <a:lnSpc>
                <a:spcPct val="190000"/>
              </a:lnSpc>
              <a:buFont typeface="+mj-lt"/>
              <a:buAutoNum type="arabicPeriod"/>
            </a:pPr>
            <a:r>
              <a:rPr lang="en-SG" dirty="0"/>
              <a:t>Success of previous campaigns</a:t>
            </a:r>
          </a:p>
          <a:p>
            <a:pPr marL="514350" indent="-514350">
              <a:lnSpc>
                <a:spcPct val="190000"/>
              </a:lnSpc>
              <a:buFont typeface="+mj-lt"/>
              <a:buAutoNum type="arabicPeriod"/>
            </a:pPr>
            <a:r>
              <a:rPr lang="en-SG" b="1" dirty="0">
                <a:solidFill>
                  <a:srgbClr val="C00000"/>
                </a:solidFill>
              </a:rPr>
              <a:t>Month of contact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E2EF55-B99E-C14B-A522-90832BE0E963}"/>
              </a:ext>
            </a:extLst>
          </p:cNvPr>
          <p:cNvSpPr/>
          <p:nvPr/>
        </p:nvSpPr>
        <p:spPr>
          <a:xfrm>
            <a:off x="12072939" y="0"/>
            <a:ext cx="14763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80802-47D6-384E-94F9-F4122987A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678" y="2584685"/>
            <a:ext cx="4730572" cy="359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6BFA99-E4DE-364B-91FB-CC71947B11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000"/>
          </a:blip>
          <a:srcRect t="-14271" b="-14271"/>
          <a:stretch/>
        </p:blipFill>
        <p:spPr>
          <a:xfrm>
            <a:off x="0" y="-967125"/>
            <a:ext cx="12072939" cy="8792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2FF551-6D87-E141-B591-A082E0AC4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527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dirty="0">
                <a:latin typeface="Arial Black" panose="020B0604020202020204" pitchFamily="34" charset="0"/>
                <a:cs typeface="Arial Black" panose="020B060402020202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FD4FD-A3B2-614E-B71B-DF0059B79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Improve workplace efficiency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Campaign success rate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Customer satisfaction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Retain revenue stream from niche customer segment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E2EF55-B99E-C14B-A522-90832BE0E963}"/>
              </a:ext>
            </a:extLst>
          </p:cNvPr>
          <p:cNvSpPr/>
          <p:nvPr/>
        </p:nvSpPr>
        <p:spPr>
          <a:xfrm>
            <a:off x="12072939" y="0"/>
            <a:ext cx="14763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02203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Theme" id="{D186FFAA-8AFB-0447-877B-7D9988EF0429}" vid="{AB959BD8-323D-EA49-97C8-D26A90931C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 Theme</Template>
  <TotalTime>703</TotalTime>
  <Words>182</Words>
  <Application>Microsoft Macintosh PowerPoint</Application>
  <PresentationFormat>Widescreen</PresentationFormat>
  <Paragraphs>60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Hiragino Sans GB W3</vt:lpstr>
      <vt:lpstr>Arial</vt:lpstr>
      <vt:lpstr>Arial Black</vt:lpstr>
      <vt:lpstr>Calibri</vt:lpstr>
      <vt:lpstr>Calibri Light</vt:lpstr>
      <vt:lpstr>Times New Roman</vt:lpstr>
      <vt:lpstr>Standard Theme</vt:lpstr>
      <vt:lpstr>Telemarketing d a Dying Industry?</vt:lpstr>
      <vt:lpstr>Background</vt:lpstr>
      <vt:lpstr>Australian Communications &amp; Media Authority</vt:lpstr>
      <vt:lpstr>Aim</vt:lpstr>
      <vt:lpstr>Model Workflow</vt:lpstr>
      <vt:lpstr>Model of Choice: Support Vector Machine</vt:lpstr>
      <vt:lpstr>Features of interest?</vt:lpstr>
      <vt:lpstr>Features of interest?</vt:lpstr>
      <vt:lpstr>Summary</vt:lpstr>
      <vt:lpstr>Thank you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Telemarketing a Dying Industry?</dc:title>
  <dc:creator>Microsoft Office User</dc:creator>
  <cp:lastModifiedBy>Microsoft Office User</cp:lastModifiedBy>
  <cp:revision>40</cp:revision>
  <dcterms:created xsi:type="dcterms:W3CDTF">2018-05-16T23:35:19Z</dcterms:created>
  <dcterms:modified xsi:type="dcterms:W3CDTF">2018-05-20T04:05:07Z</dcterms:modified>
</cp:coreProperties>
</file>