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1" r:id="rId9"/>
    <p:sldId id="262" r:id="rId10"/>
    <p:sldId id="264" r:id="rId11"/>
    <p:sldId id="26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88" autoAdjust="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30694\Desktop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30694\Desktop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30694\Desktop\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Database Comparison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SQL SERVER Time(s)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Sheet1!$B$2:$B$21</c:f>
              <c:numCache>
                <c:formatCode>General</c:formatCode>
                <c:ptCount val="20"/>
                <c:pt idx="0">
                  <c:v>0.12765699999999999</c:v>
                </c:pt>
                <c:pt idx="1">
                  <c:v>1.9949999999999998E-3</c:v>
                </c:pt>
                <c:pt idx="2">
                  <c:v>1.9949999999999998E-3</c:v>
                </c:pt>
                <c:pt idx="3">
                  <c:v>2.9910000000000002E-3</c:v>
                </c:pt>
                <c:pt idx="4">
                  <c:v>0.45260499999999998</c:v>
                </c:pt>
                <c:pt idx="5">
                  <c:v>4.9880000000000002E-3</c:v>
                </c:pt>
                <c:pt idx="6">
                  <c:v>0.36709000000000003</c:v>
                </c:pt>
                <c:pt idx="7">
                  <c:v>2.5904E-2</c:v>
                </c:pt>
                <c:pt idx="8">
                  <c:v>3.2911999999999997E-2</c:v>
                </c:pt>
                <c:pt idx="9">
                  <c:v>3.9890000000000004E-3</c:v>
                </c:pt>
                <c:pt idx="10">
                  <c:v>6.8816000000000002E-2</c:v>
                </c:pt>
                <c:pt idx="11">
                  <c:v>0.19629199999999999</c:v>
                </c:pt>
                <c:pt idx="12">
                  <c:v>1.1048020000000001</c:v>
                </c:pt>
                <c:pt idx="13">
                  <c:v>0.51163199999999998</c:v>
                </c:pt>
                <c:pt idx="14">
                  <c:v>0.36901200000000001</c:v>
                </c:pt>
                <c:pt idx="15">
                  <c:v>0.21143500000000001</c:v>
                </c:pt>
                <c:pt idx="16">
                  <c:v>0.89597800000000005</c:v>
                </c:pt>
                <c:pt idx="17">
                  <c:v>0.68912499999999999</c:v>
                </c:pt>
                <c:pt idx="18">
                  <c:v>3.9890000000000004E-3</c:v>
                </c:pt>
                <c:pt idx="19">
                  <c:v>0.52657500000000002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MySQL Time(s)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Sheet1!$E$2:$E$20</c:f>
              <c:numCache>
                <c:formatCode>General</c:formatCode>
                <c:ptCount val="19"/>
                <c:pt idx="0">
                  <c:v>8.7763999999999995E-2</c:v>
                </c:pt>
                <c:pt idx="1">
                  <c:v>4.9880000000000002E-3</c:v>
                </c:pt>
                <c:pt idx="2">
                  <c:v>3.9880000000000002E-3</c:v>
                </c:pt>
                <c:pt idx="3">
                  <c:v>7.979E-3</c:v>
                </c:pt>
                <c:pt idx="4">
                  <c:v>0.32164599999999999</c:v>
                </c:pt>
                <c:pt idx="5">
                  <c:v>8.9669999999999993E-3</c:v>
                </c:pt>
                <c:pt idx="6">
                  <c:v>0.25633600000000001</c:v>
                </c:pt>
                <c:pt idx="7">
                  <c:v>9.9690000000000004E-3</c:v>
                </c:pt>
                <c:pt idx="8">
                  <c:v>1.2964E-2</c:v>
                </c:pt>
                <c:pt idx="9">
                  <c:v>6.9800000000000001E-3</c:v>
                </c:pt>
                <c:pt idx="10">
                  <c:v>3.4904999999999999E-2</c:v>
                </c:pt>
                <c:pt idx="11">
                  <c:v>0.169546</c:v>
                </c:pt>
                <c:pt idx="12">
                  <c:v>0.56454199999999999</c:v>
                </c:pt>
                <c:pt idx="13">
                  <c:v>0.35063899999999998</c:v>
                </c:pt>
                <c:pt idx="14">
                  <c:v>0.25383299999999998</c:v>
                </c:pt>
                <c:pt idx="15">
                  <c:v>0.162051</c:v>
                </c:pt>
                <c:pt idx="16">
                  <c:v>0.93607099999999999</c:v>
                </c:pt>
                <c:pt idx="17">
                  <c:v>0.111689</c:v>
                </c:pt>
                <c:pt idx="18">
                  <c:v>0.42512100000000003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Oracle Time(s)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Sheet1!$F$2:$F$20</c:f>
              <c:numCache>
                <c:formatCode>General</c:formatCode>
                <c:ptCount val="19"/>
                <c:pt idx="0">
                  <c:v>7.1807999999999997E-2</c:v>
                </c:pt>
                <c:pt idx="1">
                  <c:v>1.993E-3</c:v>
                </c:pt>
                <c:pt idx="2">
                  <c:v>1.9959999999999999E-3</c:v>
                </c:pt>
                <c:pt idx="3">
                  <c:v>0.26685999999999999</c:v>
                </c:pt>
                <c:pt idx="4">
                  <c:v>0.30868000000000001</c:v>
                </c:pt>
                <c:pt idx="5">
                  <c:v>2.9580000000000001E-3</c:v>
                </c:pt>
                <c:pt idx="6">
                  <c:v>0.279057</c:v>
                </c:pt>
                <c:pt idx="7">
                  <c:v>8.9759999999999996E-3</c:v>
                </c:pt>
                <c:pt idx="8">
                  <c:v>1.0970000000000001E-2</c:v>
                </c:pt>
                <c:pt idx="9">
                  <c:v>2.9919999999999999E-3</c:v>
                </c:pt>
                <c:pt idx="10">
                  <c:v>3.9891999999999997E-2</c:v>
                </c:pt>
                <c:pt idx="11">
                  <c:v>0.142619</c:v>
                </c:pt>
                <c:pt idx="12">
                  <c:v>0.58581300000000003</c:v>
                </c:pt>
                <c:pt idx="13">
                  <c:v>0.35356199999999999</c:v>
                </c:pt>
                <c:pt idx="14">
                  <c:v>0.24135400000000001</c:v>
                </c:pt>
                <c:pt idx="15">
                  <c:v>0.13164699999999999</c:v>
                </c:pt>
                <c:pt idx="16">
                  <c:v>0.53130599999999994</c:v>
                </c:pt>
                <c:pt idx="17">
                  <c:v>0.41089999999999999</c:v>
                </c:pt>
                <c:pt idx="18">
                  <c:v>3.0240000000000002E-3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Sheet1!$G$1</c:f>
              <c:strCache>
                <c:ptCount val="1"/>
                <c:pt idx="0">
                  <c:v>PostgreSQL Time(s)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Sheet1!$G$2:$G$20</c:f>
              <c:numCache>
                <c:formatCode>General</c:formatCode>
                <c:ptCount val="19"/>
                <c:pt idx="0">
                  <c:v>8.3787E-2</c:v>
                </c:pt>
                <c:pt idx="1">
                  <c:v>2.9810000000000001E-3</c:v>
                </c:pt>
                <c:pt idx="2">
                  <c:v>1.9620000000000002E-3</c:v>
                </c:pt>
                <c:pt idx="3">
                  <c:v>1.9940000000000001E-3</c:v>
                </c:pt>
                <c:pt idx="4">
                  <c:v>0.30316199999999999</c:v>
                </c:pt>
                <c:pt idx="5">
                  <c:v>2.9919999999999999E-3</c:v>
                </c:pt>
                <c:pt idx="6">
                  <c:v>0.25681799999999999</c:v>
                </c:pt>
                <c:pt idx="7">
                  <c:v>7.9780000000000007E-3</c:v>
                </c:pt>
                <c:pt idx="8">
                  <c:v>2.9919999999999999E-3</c:v>
                </c:pt>
                <c:pt idx="9">
                  <c:v>1.9589999999999998E-3</c:v>
                </c:pt>
                <c:pt idx="10">
                  <c:v>2.1940999999999999E-2</c:v>
                </c:pt>
                <c:pt idx="11">
                  <c:v>0.13164799999999999</c:v>
                </c:pt>
                <c:pt idx="12">
                  <c:v>0.64008399999999999</c:v>
                </c:pt>
                <c:pt idx="13">
                  <c:v>0.306751</c:v>
                </c:pt>
                <c:pt idx="14">
                  <c:v>0.23787</c:v>
                </c:pt>
                <c:pt idx="15">
                  <c:v>0.154586</c:v>
                </c:pt>
                <c:pt idx="16">
                  <c:v>0.51489700000000005</c:v>
                </c:pt>
                <c:pt idx="17">
                  <c:v>0.44945099999999999</c:v>
                </c:pt>
                <c:pt idx="18">
                  <c:v>3.9880000000000002E-3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3269216"/>
        <c:axId val="333266496"/>
      </c:lineChart>
      <c:catAx>
        <c:axId val="3332692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333266496"/>
        <c:crosses val="autoZero"/>
        <c:auto val="1"/>
        <c:lblAlgn val="ctr"/>
        <c:lblOffset val="100"/>
        <c:noMultiLvlLbl val="0"/>
      </c:catAx>
      <c:valAx>
        <c:axId val="33326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33326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Query Execution Timer per Engine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SQL SERVER Time(s)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Query 1</c:v>
                </c:pt>
                <c:pt idx="1">
                  <c:v>Query 2</c:v>
                </c:pt>
                <c:pt idx="2">
                  <c:v>Query 3</c:v>
                </c:pt>
                <c:pt idx="3">
                  <c:v>Query 4</c:v>
                </c:pt>
                <c:pt idx="4">
                  <c:v>Query 5</c:v>
                </c:pt>
                <c:pt idx="5">
                  <c:v>Query 6</c:v>
                </c:pt>
                <c:pt idx="6">
                  <c:v>Query 7</c:v>
                </c:pt>
                <c:pt idx="7">
                  <c:v>Query 8</c:v>
                </c:pt>
                <c:pt idx="8">
                  <c:v>Query 9</c:v>
                </c:pt>
                <c:pt idx="9">
                  <c:v>Query 10</c:v>
                </c:pt>
                <c:pt idx="10">
                  <c:v>Query 11</c:v>
                </c:pt>
                <c:pt idx="11">
                  <c:v>Query 12</c:v>
                </c:pt>
                <c:pt idx="12">
                  <c:v>Query 13</c:v>
                </c:pt>
                <c:pt idx="13">
                  <c:v>Query 14</c:v>
                </c:pt>
                <c:pt idx="14">
                  <c:v>Query 15</c:v>
                </c:pt>
                <c:pt idx="15">
                  <c:v>Query 16</c:v>
                </c:pt>
                <c:pt idx="16">
                  <c:v>Query 17</c:v>
                </c:pt>
                <c:pt idx="17">
                  <c:v>Query 18</c:v>
                </c:pt>
                <c:pt idx="18">
                  <c:v>Query 19</c:v>
                </c:pt>
                <c:pt idx="19">
                  <c:v>Query 20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0.12765699999999999</c:v>
                </c:pt>
                <c:pt idx="1">
                  <c:v>1.9949999999999998E-3</c:v>
                </c:pt>
                <c:pt idx="2">
                  <c:v>1.9949999999999998E-3</c:v>
                </c:pt>
                <c:pt idx="3">
                  <c:v>2.9910000000000002E-3</c:v>
                </c:pt>
                <c:pt idx="4">
                  <c:v>0.45260499999999998</c:v>
                </c:pt>
                <c:pt idx="5">
                  <c:v>4.9880000000000002E-3</c:v>
                </c:pt>
                <c:pt idx="6">
                  <c:v>0.36709000000000003</c:v>
                </c:pt>
                <c:pt idx="7">
                  <c:v>2.5904E-2</c:v>
                </c:pt>
                <c:pt idx="8">
                  <c:v>3.2911999999999997E-2</c:v>
                </c:pt>
                <c:pt idx="9">
                  <c:v>3.9890000000000004E-3</c:v>
                </c:pt>
                <c:pt idx="10">
                  <c:v>6.8816000000000002E-2</c:v>
                </c:pt>
                <c:pt idx="11">
                  <c:v>0.19629199999999999</c:v>
                </c:pt>
                <c:pt idx="12">
                  <c:v>1.1048020000000001</c:v>
                </c:pt>
                <c:pt idx="13">
                  <c:v>0.51163199999999998</c:v>
                </c:pt>
                <c:pt idx="14">
                  <c:v>0.36901200000000001</c:v>
                </c:pt>
                <c:pt idx="15">
                  <c:v>0.21143500000000001</c:v>
                </c:pt>
                <c:pt idx="16">
                  <c:v>0.89597800000000005</c:v>
                </c:pt>
                <c:pt idx="17">
                  <c:v>0.68912499999999999</c:v>
                </c:pt>
                <c:pt idx="18">
                  <c:v>3.9890000000000004E-3</c:v>
                </c:pt>
                <c:pt idx="19">
                  <c:v>0.52657500000000002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Spark(1) Time(s)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Query 1</c:v>
                </c:pt>
                <c:pt idx="1">
                  <c:v>Query 2</c:v>
                </c:pt>
                <c:pt idx="2">
                  <c:v>Query 3</c:v>
                </c:pt>
                <c:pt idx="3">
                  <c:v>Query 4</c:v>
                </c:pt>
                <c:pt idx="4">
                  <c:v>Query 5</c:v>
                </c:pt>
                <c:pt idx="5">
                  <c:v>Query 6</c:v>
                </c:pt>
                <c:pt idx="6">
                  <c:v>Query 7</c:v>
                </c:pt>
                <c:pt idx="7">
                  <c:v>Query 8</c:v>
                </c:pt>
                <c:pt idx="8">
                  <c:v>Query 9</c:v>
                </c:pt>
                <c:pt idx="9">
                  <c:v>Query 10</c:v>
                </c:pt>
                <c:pt idx="10">
                  <c:v>Query 11</c:v>
                </c:pt>
                <c:pt idx="11">
                  <c:v>Query 12</c:v>
                </c:pt>
                <c:pt idx="12">
                  <c:v>Query 13</c:v>
                </c:pt>
                <c:pt idx="13">
                  <c:v>Query 14</c:v>
                </c:pt>
                <c:pt idx="14">
                  <c:v>Query 15</c:v>
                </c:pt>
                <c:pt idx="15">
                  <c:v>Query 16</c:v>
                </c:pt>
                <c:pt idx="16">
                  <c:v>Query 17</c:v>
                </c:pt>
                <c:pt idx="17">
                  <c:v>Query 18</c:v>
                </c:pt>
                <c:pt idx="18">
                  <c:v>Query 19</c:v>
                </c:pt>
                <c:pt idx="19">
                  <c:v>Query 20</c:v>
                </c:pt>
              </c:strCache>
            </c:str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6.4790000000000004E-3</c:v>
                </c:pt>
                <c:pt idx="1">
                  <c:v>4.4039999999999999E-3</c:v>
                </c:pt>
                <c:pt idx="2">
                  <c:v>2.0170000000000001E-3</c:v>
                </c:pt>
                <c:pt idx="3">
                  <c:v>1.2604000000000001E-2</c:v>
                </c:pt>
                <c:pt idx="4">
                  <c:v>1.2021E-2</c:v>
                </c:pt>
                <c:pt idx="5">
                  <c:v>3.6410000000000001E-3</c:v>
                </c:pt>
                <c:pt idx="6">
                  <c:v>1.4534999999999999E-2</c:v>
                </c:pt>
                <c:pt idx="7">
                  <c:v>1.4598E-2</c:v>
                </c:pt>
                <c:pt idx="8">
                  <c:v>3.1357000000000003E-2</c:v>
                </c:pt>
                <c:pt idx="9">
                  <c:v>2.0270000000000002E-3</c:v>
                </c:pt>
                <c:pt idx="10">
                  <c:v>1.3920999999999999E-2</c:v>
                </c:pt>
                <c:pt idx="11">
                  <c:v>1.0943E-2</c:v>
                </c:pt>
                <c:pt idx="12">
                  <c:v>1.3112E-2</c:v>
                </c:pt>
                <c:pt idx="13">
                  <c:v>5.5909999999999996E-3</c:v>
                </c:pt>
                <c:pt idx="14">
                  <c:v>1.3273E-2</c:v>
                </c:pt>
                <c:pt idx="15">
                  <c:v>2.8219999999999999E-2</c:v>
                </c:pt>
                <c:pt idx="16">
                  <c:v>2.1214E-2</c:v>
                </c:pt>
                <c:pt idx="17">
                  <c:v>1.8208999999999999E-2</c:v>
                </c:pt>
                <c:pt idx="18">
                  <c:v>9.7169999999999999E-3</c:v>
                </c:pt>
                <c:pt idx="19">
                  <c:v>1.8967000000000001E-2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Spark(*) Time(s)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Query 1</c:v>
                </c:pt>
                <c:pt idx="1">
                  <c:v>Query 2</c:v>
                </c:pt>
                <c:pt idx="2">
                  <c:v>Query 3</c:v>
                </c:pt>
                <c:pt idx="3">
                  <c:v>Query 4</c:v>
                </c:pt>
                <c:pt idx="4">
                  <c:v>Query 5</c:v>
                </c:pt>
                <c:pt idx="5">
                  <c:v>Query 6</c:v>
                </c:pt>
                <c:pt idx="6">
                  <c:v>Query 7</c:v>
                </c:pt>
                <c:pt idx="7">
                  <c:v>Query 8</c:v>
                </c:pt>
                <c:pt idx="8">
                  <c:v>Query 9</c:v>
                </c:pt>
                <c:pt idx="9">
                  <c:v>Query 10</c:v>
                </c:pt>
                <c:pt idx="10">
                  <c:v>Query 11</c:v>
                </c:pt>
                <c:pt idx="11">
                  <c:v>Query 12</c:v>
                </c:pt>
                <c:pt idx="12">
                  <c:v>Query 13</c:v>
                </c:pt>
                <c:pt idx="13">
                  <c:v>Query 14</c:v>
                </c:pt>
                <c:pt idx="14">
                  <c:v>Query 15</c:v>
                </c:pt>
                <c:pt idx="15">
                  <c:v>Query 16</c:v>
                </c:pt>
                <c:pt idx="16">
                  <c:v>Query 17</c:v>
                </c:pt>
                <c:pt idx="17">
                  <c:v>Query 18</c:v>
                </c:pt>
                <c:pt idx="18">
                  <c:v>Query 19</c:v>
                </c:pt>
                <c:pt idx="19">
                  <c:v>Query 20</c:v>
                </c:pt>
              </c:strCache>
            </c:str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1.9959999999999999E-3</c:v>
                </c:pt>
                <c:pt idx="1">
                  <c:v>5.1630000000000001E-3</c:v>
                </c:pt>
                <c:pt idx="2">
                  <c:v>3.9919999999999999E-3</c:v>
                </c:pt>
                <c:pt idx="3">
                  <c:v>6.0650000000000001E-3</c:v>
                </c:pt>
                <c:pt idx="4">
                  <c:v>8.6390000000000008E-3</c:v>
                </c:pt>
                <c:pt idx="5">
                  <c:v>5.195E-3</c:v>
                </c:pt>
                <c:pt idx="6">
                  <c:v>6.0600000000000003E-3</c:v>
                </c:pt>
                <c:pt idx="7">
                  <c:v>8.7790000000000003E-3</c:v>
                </c:pt>
                <c:pt idx="8">
                  <c:v>1.4396000000000001E-2</c:v>
                </c:pt>
                <c:pt idx="9">
                  <c:v>9.5460000000000007E-3</c:v>
                </c:pt>
                <c:pt idx="10">
                  <c:v>7.816E-3</c:v>
                </c:pt>
                <c:pt idx="11">
                  <c:v>4.437E-3</c:v>
                </c:pt>
                <c:pt idx="12">
                  <c:v>9.1660000000000005E-3</c:v>
                </c:pt>
                <c:pt idx="13">
                  <c:v>4.5979999999999997E-3</c:v>
                </c:pt>
                <c:pt idx="14">
                  <c:v>9.8919999999999998E-3</c:v>
                </c:pt>
                <c:pt idx="15">
                  <c:v>1.8124999999999999E-2</c:v>
                </c:pt>
                <c:pt idx="16">
                  <c:v>8.3689999999999997E-3</c:v>
                </c:pt>
                <c:pt idx="17">
                  <c:v>1.6400999999999999E-2</c:v>
                </c:pt>
                <c:pt idx="18">
                  <c:v>9.6249999999999999E-3</c:v>
                </c:pt>
                <c:pt idx="19">
                  <c:v>8.1659999999999996E-3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MySQL Time(s)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Query 1</c:v>
                </c:pt>
                <c:pt idx="1">
                  <c:v>Query 2</c:v>
                </c:pt>
                <c:pt idx="2">
                  <c:v>Query 3</c:v>
                </c:pt>
                <c:pt idx="3">
                  <c:v>Query 4</c:v>
                </c:pt>
                <c:pt idx="4">
                  <c:v>Query 5</c:v>
                </c:pt>
                <c:pt idx="5">
                  <c:v>Query 6</c:v>
                </c:pt>
                <c:pt idx="6">
                  <c:v>Query 7</c:v>
                </c:pt>
                <c:pt idx="7">
                  <c:v>Query 8</c:v>
                </c:pt>
                <c:pt idx="8">
                  <c:v>Query 9</c:v>
                </c:pt>
                <c:pt idx="9">
                  <c:v>Query 10</c:v>
                </c:pt>
                <c:pt idx="10">
                  <c:v>Query 11</c:v>
                </c:pt>
                <c:pt idx="11">
                  <c:v>Query 12</c:v>
                </c:pt>
                <c:pt idx="12">
                  <c:v>Query 13</c:v>
                </c:pt>
                <c:pt idx="13">
                  <c:v>Query 14</c:v>
                </c:pt>
                <c:pt idx="14">
                  <c:v>Query 15</c:v>
                </c:pt>
                <c:pt idx="15">
                  <c:v>Query 16</c:v>
                </c:pt>
                <c:pt idx="16">
                  <c:v>Query 17</c:v>
                </c:pt>
                <c:pt idx="17">
                  <c:v>Query 18</c:v>
                </c:pt>
                <c:pt idx="18">
                  <c:v>Query 19</c:v>
                </c:pt>
                <c:pt idx="19">
                  <c:v>Query 20</c:v>
                </c:pt>
              </c:strCache>
            </c:strRef>
          </c:cat>
          <c:val>
            <c:numRef>
              <c:f>Sheet1!$E$2:$E$21</c:f>
              <c:numCache>
                <c:formatCode>General</c:formatCode>
                <c:ptCount val="20"/>
                <c:pt idx="0">
                  <c:v>8.7763999999999995E-2</c:v>
                </c:pt>
                <c:pt idx="1">
                  <c:v>4.9880000000000002E-3</c:v>
                </c:pt>
                <c:pt idx="2">
                  <c:v>3.9880000000000002E-3</c:v>
                </c:pt>
                <c:pt idx="3">
                  <c:v>7.979E-3</c:v>
                </c:pt>
                <c:pt idx="4">
                  <c:v>0.32164599999999999</c:v>
                </c:pt>
                <c:pt idx="5">
                  <c:v>8.9669999999999993E-3</c:v>
                </c:pt>
                <c:pt idx="6">
                  <c:v>0.25633600000000001</c:v>
                </c:pt>
                <c:pt idx="7">
                  <c:v>9.9690000000000004E-3</c:v>
                </c:pt>
                <c:pt idx="8">
                  <c:v>1.2964E-2</c:v>
                </c:pt>
                <c:pt idx="9">
                  <c:v>6.9800000000000001E-3</c:v>
                </c:pt>
                <c:pt idx="10">
                  <c:v>3.4904999999999999E-2</c:v>
                </c:pt>
                <c:pt idx="11">
                  <c:v>0.169546</c:v>
                </c:pt>
                <c:pt idx="12">
                  <c:v>0.56454199999999999</c:v>
                </c:pt>
                <c:pt idx="13">
                  <c:v>0.35063899999999998</c:v>
                </c:pt>
                <c:pt idx="14">
                  <c:v>0.25383299999999998</c:v>
                </c:pt>
                <c:pt idx="15">
                  <c:v>0.162051</c:v>
                </c:pt>
                <c:pt idx="16">
                  <c:v>0.93607099999999999</c:v>
                </c:pt>
                <c:pt idx="17">
                  <c:v>0.111689</c:v>
                </c:pt>
                <c:pt idx="18">
                  <c:v>0.42512100000000003</c:v>
                </c:pt>
                <c:pt idx="19">
                  <c:v>0.27327000000000001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Oracle Time(s)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Query 1</c:v>
                </c:pt>
                <c:pt idx="1">
                  <c:v>Query 2</c:v>
                </c:pt>
                <c:pt idx="2">
                  <c:v>Query 3</c:v>
                </c:pt>
                <c:pt idx="3">
                  <c:v>Query 4</c:v>
                </c:pt>
                <c:pt idx="4">
                  <c:v>Query 5</c:v>
                </c:pt>
                <c:pt idx="5">
                  <c:v>Query 6</c:v>
                </c:pt>
                <c:pt idx="6">
                  <c:v>Query 7</c:v>
                </c:pt>
                <c:pt idx="7">
                  <c:v>Query 8</c:v>
                </c:pt>
                <c:pt idx="8">
                  <c:v>Query 9</c:v>
                </c:pt>
                <c:pt idx="9">
                  <c:v>Query 10</c:v>
                </c:pt>
                <c:pt idx="10">
                  <c:v>Query 11</c:v>
                </c:pt>
                <c:pt idx="11">
                  <c:v>Query 12</c:v>
                </c:pt>
                <c:pt idx="12">
                  <c:v>Query 13</c:v>
                </c:pt>
                <c:pt idx="13">
                  <c:v>Query 14</c:v>
                </c:pt>
                <c:pt idx="14">
                  <c:v>Query 15</c:v>
                </c:pt>
                <c:pt idx="15">
                  <c:v>Query 16</c:v>
                </c:pt>
                <c:pt idx="16">
                  <c:v>Query 17</c:v>
                </c:pt>
                <c:pt idx="17">
                  <c:v>Query 18</c:v>
                </c:pt>
                <c:pt idx="18">
                  <c:v>Query 19</c:v>
                </c:pt>
                <c:pt idx="19">
                  <c:v>Query 20</c:v>
                </c:pt>
              </c:strCache>
            </c:strRef>
          </c:cat>
          <c:val>
            <c:numRef>
              <c:f>Sheet1!$F$2:$F$21</c:f>
              <c:numCache>
                <c:formatCode>General</c:formatCode>
                <c:ptCount val="20"/>
                <c:pt idx="0">
                  <c:v>7.1807999999999997E-2</c:v>
                </c:pt>
                <c:pt idx="1">
                  <c:v>1.993E-3</c:v>
                </c:pt>
                <c:pt idx="2">
                  <c:v>1.9959999999999999E-3</c:v>
                </c:pt>
                <c:pt idx="3">
                  <c:v>0.26685999999999999</c:v>
                </c:pt>
                <c:pt idx="4">
                  <c:v>0.30868000000000001</c:v>
                </c:pt>
                <c:pt idx="5">
                  <c:v>2.9580000000000001E-3</c:v>
                </c:pt>
                <c:pt idx="6">
                  <c:v>0.279057</c:v>
                </c:pt>
                <c:pt idx="7">
                  <c:v>8.9759999999999996E-3</c:v>
                </c:pt>
                <c:pt idx="8">
                  <c:v>1.0970000000000001E-2</c:v>
                </c:pt>
                <c:pt idx="9">
                  <c:v>2.9919999999999999E-3</c:v>
                </c:pt>
                <c:pt idx="10">
                  <c:v>3.9891999999999997E-2</c:v>
                </c:pt>
                <c:pt idx="11">
                  <c:v>0.142619</c:v>
                </c:pt>
                <c:pt idx="12">
                  <c:v>0.58581300000000003</c:v>
                </c:pt>
                <c:pt idx="13">
                  <c:v>0.35356199999999999</c:v>
                </c:pt>
                <c:pt idx="14">
                  <c:v>0.24135400000000001</c:v>
                </c:pt>
                <c:pt idx="15">
                  <c:v>0.13164699999999999</c:v>
                </c:pt>
                <c:pt idx="16">
                  <c:v>0.53130599999999994</c:v>
                </c:pt>
                <c:pt idx="17">
                  <c:v>0.41089999999999999</c:v>
                </c:pt>
                <c:pt idx="18">
                  <c:v>3.0240000000000002E-3</c:v>
                </c:pt>
                <c:pt idx="19">
                  <c:v>0.25486700000000001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PostgreSQL Time(s)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Query 1</c:v>
                </c:pt>
                <c:pt idx="1">
                  <c:v>Query 2</c:v>
                </c:pt>
                <c:pt idx="2">
                  <c:v>Query 3</c:v>
                </c:pt>
                <c:pt idx="3">
                  <c:v>Query 4</c:v>
                </c:pt>
                <c:pt idx="4">
                  <c:v>Query 5</c:v>
                </c:pt>
                <c:pt idx="5">
                  <c:v>Query 6</c:v>
                </c:pt>
                <c:pt idx="6">
                  <c:v>Query 7</c:v>
                </c:pt>
                <c:pt idx="7">
                  <c:v>Query 8</c:v>
                </c:pt>
                <c:pt idx="8">
                  <c:v>Query 9</c:v>
                </c:pt>
                <c:pt idx="9">
                  <c:v>Query 10</c:v>
                </c:pt>
                <c:pt idx="10">
                  <c:v>Query 11</c:v>
                </c:pt>
                <c:pt idx="11">
                  <c:v>Query 12</c:v>
                </c:pt>
                <c:pt idx="12">
                  <c:v>Query 13</c:v>
                </c:pt>
                <c:pt idx="13">
                  <c:v>Query 14</c:v>
                </c:pt>
                <c:pt idx="14">
                  <c:v>Query 15</c:v>
                </c:pt>
                <c:pt idx="15">
                  <c:v>Query 16</c:v>
                </c:pt>
                <c:pt idx="16">
                  <c:v>Query 17</c:v>
                </c:pt>
                <c:pt idx="17">
                  <c:v>Query 18</c:v>
                </c:pt>
                <c:pt idx="18">
                  <c:v>Query 19</c:v>
                </c:pt>
                <c:pt idx="19">
                  <c:v>Query 20</c:v>
                </c:pt>
              </c:strCache>
            </c:strRef>
          </c:cat>
          <c:val>
            <c:numRef>
              <c:f>Sheet1!$G$2:$G$21</c:f>
              <c:numCache>
                <c:formatCode>General</c:formatCode>
                <c:ptCount val="20"/>
                <c:pt idx="0">
                  <c:v>8.3787E-2</c:v>
                </c:pt>
                <c:pt idx="1">
                  <c:v>2.9810000000000001E-3</c:v>
                </c:pt>
                <c:pt idx="2">
                  <c:v>1.9620000000000002E-3</c:v>
                </c:pt>
                <c:pt idx="3">
                  <c:v>1.9940000000000001E-3</c:v>
                </c:pt>
                <c:pt idx="4">
                  <c:v>0.30316199999999999</c:v>
                </c:pt>
                <c:pt idx="5">
                  <c:v>2.9919999999999999E-3</c:v>
                </c:pt>
                <c:pt idx="6">
                  <c:v>0.25681799999999999</c:v>
                </c:pt>
                <c:pt idx="7">
                  <c:v>7.9780000000000007E-3</c:v>
                </c:pt>
                <c:pt idx="8">
                  <c:v>2.9919999999999999E-3</c:v>
                </c:pt>
                <c:pt idx="9">
                  <c:v>1.9589999999999998E-3</c:v>
                </c:pt>
                <c:pt idx="10">
                  <c:v>2.1940999999999999E-2</c:v>
                </c:pt>
                <c:pt idx="11">
                  <c:v>0.13164799999999999</c:v>
                </c:pt>
                <c:pt idx="12">
                  <c:v>0.64008399999999999</c:v>
                </c:pt>
                <c:pt idx="13">
                  <c:v>0.306751</c:v>
                </c:pt>
                <c:pt idx="14">
                  <c:v>0.23787</c:v>
                </c:pt>
                <c:pt idx="15">
                  <c:v>0.154586</c:v>
                </c:pt>
                <c:pt idx="16">
                  <c:v>0.51489700000000005</c:v>
                </c:pt>
                <c:pt idx="17">
                  <c:v>0.44945099999999999</c:v>
                </c:pt>
                <c:pt idx="18">
                  <c:v>3.9880000000000002E-3</c:v>
                </c:pt>
                <c:pt idx="19">
                  <c:v>0.21792300000000001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3271936"/>
        <c:axId val="333259424"/>
      </c:lineChart>
      <c:catAx>
        <c:axId val="33327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333259424"/>
        <c:crosses val="autoZero"/>
        <c:auto val="1"/>
        <c:lblAlgn val="ctr"/>
        <c:lblOffset val="100"/>
        <c:noMultiLvlLbl val="0"/>
      </c:catAx>
      <c:valAx>
        <c:axId val="333259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333271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Spark</a:t>
            </a:r>
            <a:r>
              <a:rPr lang="en-US" baseline="0"/>
              <a:t> core comparison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Spark(1) Time(s)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Sheet1!$C$2:$C$21</c:f>
              <c:numCache>
                <c:formatCode>General</c:formatCode>
                <c:ptCount val="20"/>
                <c:pt idx="0">
                  <c:v>6.4790000000000004E-3</c:v>
                </c:pt>
                <c:pt idx="1">
                  <c:v>4.4039999999999999E-3</c:v>
                </c:pt>
                <c:pt idx="2">
                  <c:v>2.0170000000000001E-3</c:v>
                </c:pt>
                <c:pt idx="3">
                  <c:v>1.2604000000000001E-2</c:v>
                </c:pt>
                <c:pt idx="4">
                  <c:v>1.2021E-2</c:v>
                </c:pt>
                <c:pt idx="5">
                  <c:v>3.6410000000000001E-3</c:v>
                </c:pt>
                <c:pt idx="6">
                  <c:v>1.4534999999999999E-2</c:v>
                </c:pt>
                <c:pt idx="7">
                  <c:v>1.4598E-2</c:v>
                </c:pt>
                <c:pt idx="8">
                  <c:v>3.1357000000000003E-2</c:v>
                </c:pt>
                <c:pt idx="9">
                  <c:v>2.0270000000000002E-3</c:v>
                </c:pt>
                <c:pt idx="10">
                  <c:v>1.3920999999999999E-2</c:v>
                </c:pt>
                <c:pt idx="11">
                  <c:v>1.0943E-2</c:v>
                </c:pt>
                <c:pt idx="12">
                  <c:v>1.3112E-2</c:v>
                </c:pt>
                <c:pt idx="13">
                  <c:v>5.5909999999999996E-3</c:v>
                </c:pt>
                <c:pt idx="14">
                  <c:v>1.3273E-2</c:v>
                </c:pt>
                <c:pt idx="15">
                  <c:v>2.8219999999999999E-2</c:v>
                </c:pt>
                <c:pt idx="16">
                  <c:v>2.1214E-2</c:v>
                </c:pt>
                <c:pt idx="17">
                  <c:v>1.8208999999999999E-2</c:v>
                </c:pt>
                <c:pt idx="18">
                  <c:v>9.7169999999999999E-3</c:v>
                </c:pt>
                <c:pt idx="19">
                  <c:v>1.8967000000000001E-2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Spark(*) Time(s)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Sheet1!$D$2:$D$21</c:f>
              <c:numCache>
                <c:formatCode>General</c:formatCode>
                <c:ptCount val="20"/>
                <c:pt idx="0">
                  <c:v>1.9959999999999999E-3</c:v>
                </c:pt>
                <c:pt idx="1">
                  <c:v>5.1630000000000001E-3</c:v>
                </c:pt>
                <c:pt idx="2">
                  <c:v>3.9919999999999999E-3</c:v>
                </c:pt>
                <c:pt idx="3">
                  <c:v>6.0650000000000001E-3</c:v>
                </c:pt>
                <c:pt idx="4">
                  <c:v>8.6390000000000008E-3</c:v>
                </c:pt>
                <c:pt idx="5">
                  <c:v>5.195E-3</c:v>
                </c:pt>
                <c:pt idx="6">
                  <c:v>6.0600000000000003E-3</c:v>
                </c:pt>
                <c:pt idx="7">
                  <c:v>8.7790000000000003E-3</c:v>
                </c:pt>
                <c:pt idx="8">
                  <c:v>1.4396000000000001E-2</c:v>
                </c:pt>
                <c:pt idx="9">
                  <c:v>9.5460000000000007E-3</c:v>
                </c:pt>
                <c:pt idx="10">
                  <c:v>7.816E-3</c:v>
                </c:pt>
                <c:pt idx="11">
                  <c:v>4.437E-3</c:v>
                </c:pt>
                <c:pt idx="12">
                  <c:v>9.1660000000000005E-3</c:v>
                </c:pt>
                <c:pt idx="13">
                  <c:v>4.5979999999999997E-3</c:v>
                </c:pt>
                <c:pt idx="14">
                  <c:v>9.8919999999999998E-3</c:v>
                </c:pt>
                <c:pt idx="15">
                  <c:v>1.8124999999999999E-2</c:v>
                </c:pt>
                <c:pt idx="16">
                  <c:v>8.3689999999999997E-3</c:v>
                </c:pt>
                <c:pt idx="17">
                  <c:v>1.6400999999999999E-2</c:v>
                </c:pt>
                <c:pt idx="18">
                  <c:v>9.6249999999999999E-3</c:v>
                </c:pt>
                <c:pt idx="19">
                  <c:v>8.1659999999999996E-3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3265952"/>
        <c:axId val="333259968"/>
      </c:barChart>
      <c:catAx>
        <c:axId val="333265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333259968"/>
        <c:crosses val="autoZero"/>
        <c:auto val="1"/>
        <c:lblAlgn val="ctr"/>
        <c:lblOffset val="100"/>
        <c:noMultiLvlLbl val="0"/>
      </c:catAx>
      <c:valAx>
        <c:axId val="333259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333265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C2ABB-D53B-449D-B37E-24F94FA30D95}" type="datetimeFigureOut">
              <a:rPr lang="el-GR" smtClean="0"/>
              <a:t>6/4/2020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A858A-1D5E-4070-8BA9-7343B8B57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10221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racle.com/database/" TargetMode="External"/><Relationship Id="rId3" Type="http://schemas.openxmlformats.org/officeDocument/2006/relationships/hyperlink" Target="https://towardsdatascience.com/python-and-postgresql-how-to-access-a-postgresql-database-like-a-data-scientist-b5a9c5a0ea43" TargetMode="External"/><Relationship Id="rId7" Type="http://schemas.openxmlformats.org/officeDocument/2006/relationships/hyperlink" Target="https://en.wikipedia.org/wiki/MySQ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oracle.github.io/python-cx_Oracle/" TargetMode="External"/><Relationship Id="rId11" Type="http://schemas.openxmlformats.org/officeDocument/2006/relationships/hyperlink" Target="https://seeklogo.com/vector-logo/298266/microsoft-sql-server" TargetMode="External"/><Relationship Id="rId5" Type="http://schemas.openxmlformats.org/officeDocument/2006/relationships/hyperlink" Target="http://www.mysqltutorial.org/wp-content/uploads/2014/10/" TargetMode="External"/><Relationship Id="rId10" Type="http://schemas.openxmlformats.org/officeDocument/2006/relationships/hyperlink" Target="https://en.wikipedia.org/wiki/Apache_Spark" TargetMode="External"/><Relationship Id="rId4" Type="http://schemas.openxmlformats.org/officeDocument/2006/relationships/hyperlink" Target="https://www.youtube.com/watch?v=pSfBRsTQ-n8" TargetMode="External"/><Relationship Id="rId9" Type="http://schemas.openxmlformats.org/officeDocument/2006/relationships/hyperlink" Target="https://www.postgresql.org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Sources:</a:t>
            </a:r>
          </a:p>
          <a:p>
            <a:r>
              <a:rPr lang="en-US" dirty="0" smtClean="0">
                <a:hlinkClick r:id="rId3"/>
              </a:rPr>
              <a:t>https://towardsdatascience.com/python-and-postgresql-how-to-access-a-postgresql-database-like-a-data-scientist-b5a9c5a0ea43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https://www.youtube.com/watch?v=pSfBRsTQ-n8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http://www.mysqltutorial.org/wp-content/uploads/2014/10/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https://oracle.github.io/python-cx_Oracle/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https://en.wikipedia.org/wiki/MySQL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https://www.oracle.com/database/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https://www.postgresql.org/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https://en.wikipedia.org/wiki/Apache_Spark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https://seeklogo.com/vector-logo/298266/microsoft-sql-server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A858A-1D5E-4070-8BA9-7343B8B57D7E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9130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Storing and Retrieving Data Project</a:t>
            </a:r>
            <a:br>
              <a:rPr lang="en-US" dirty="0" smtClean="0"/>
            </a:br>
            <a:r>
              <a:rPr lang="en-US" dirty="0" smtClean="0"/>
              <a:t>Prof: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Ioannis</a:t>
            </a:r>
            <a:r>
              <a:rPr lang="en-US" dirty="0" smtClean="0"/>
              <a:t> T Christou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Kalmanidis</a:t>
            </a:r>
            <a:r>
              <a:rPr lang="en-US" dirty="0" smtClean="0"/>
              <a:t> </a:t>
            </a:r>
            <a:r>
              <a:rPr lang="en-US" dirty="0" err="1" smtClean="0"/>
              <a:t>Theodoros</a:t>
            </a:r>
            <a:r>
              <a:rPr lang="en-US" dirty="0"/>
              <a:t> </a:t>
            </a:r>
            <a:r>
              <a:rPr lang="en-US" dirty="0" smtClean="0"/>
              <a:t>ID:218580</a:t>
            </a:r>
          </a:p>
          <a:p>
            <a:r>
              <a:rPr lang="en-US" dirty="0" smtClean="0"/>
              <a:t>Winter Term 2020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87193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Analysis</a:t>
            </a:r>
            <a:endParaRPr lang="el-G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048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Analysis</a:t>
            </a:r>
            <a:endParaRPr lang="el-G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99447"/>
              </p:ext>
            </p:extLst>
          </p:nvPr>
        </p:nvGraphicFramePr>
        <p:xfrm>
          <a:off x="3592692" y="346016"/>
          <a:ext cx="8001209" cy="3863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573444758"/>
              </p:ext>
            </p:extLst>
          </p:nvPr>
        </p:nvGraphicFramePr>
        <p:xfrm>
          <a:off x="3490822" y="4353420"/>
          <a:ext cx="5075207" cy="2340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55585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 Questions?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2132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dataset</a:t>
            </a:r>
          </a:p>
          <a:p>
            <a:r>
              <a:rPr lang="en-US" dirty="0" smtClean="0"/>
              <a:t>Technological Stack</a:t>
            </a:r>
          </a:p>
          <a:p>
            <a:r>
              <a:rPr lang="en-US" dirty="0" smtClean="0"/>
              <a:t>Databases &amp; Spark Framework</a:t>
            </a:r>
          </a:p>
          <a:p>
            <a:r>
              <a:rPr lang="en-US" dirty="0" smtClean="0"/>
              <a:t>Queries</a:t>
            </a:r>
          </a:p>
          <a:p>
            <a:r>
              <a:rPr lang="en-US" dirty="0" smtClean="0"/>
              <a:t>Statistical Analysis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8904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dataset</a:t>
            </a:r>
            <a:endParaRPr lang="el-GR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836" y="4980946"/>
            <a:ext cx="7315200" cy="10790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054415" y="862642"/>
            <a:ext cx="6556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dataset is about Churn Modeling and it contains 10000 rows and 15 attributes; 3 of them have at least 10 distinct values</a:t>
            </a:r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3704836" y="1630392"/>
            <a:ext cx="2419919" cy="2898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607046" y="2242867"/>
            <a:ext cx="3022564" cy="2545141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6443932" y="1508973"/>
            <a:ext cx="5287993" cy="347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0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Technological Stack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9487" y="807245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SQL Server 2012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Oracle 11 G2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Postgresql</a:t>
            </a:r>
            <a:r>
              <a:rPr lang="en-US" dirty="0" smtClean="0"/>
              <a:t> 10.12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MySQL 8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Apache Spark Framework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333" y="3930217"/>
            <a:ext cx="888520" cy="6834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483" y="4779034"/>
            <a:ext cx="1443359" cy="9459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9904" y="3102358"/>
            <a:ext cx="914579" cy="6441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6310" y="2047829"/>
            <a:ext cx="950883" cy="8708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6593" y="1175759"/>
            <a:ext cx="996350" cy="7941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07291" y="563201"/>
            <a:ext cx="33297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Libraries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Pyodbc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Cx_Oracle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Psycopg2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MySql</a:t>
            </a:r>
            <a:r>
              <a:rPr lang="en-US" dirty="0" smtClean="0"/>
              <a:t> Connector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Pypsark</a:t>
            </a:r>
            <a:endParaRPr lang="en-US" dirty="0" smtClean="0"/>
          </a:p>
          <a:p>
            <a:pPr algn="ctr"/>
            <a:endParaRPr lang="el-G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5396" y="4973425"/>
            <a:ext cx="1390098" cy="7649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39164" y="3930217"/>
            <a:ext cx="1156330" cy="7734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90361" y="981569"/>
            <a:ext cx="883953" cy="7006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66297" y="2801191"/>
            <a:ext cx="1273924" cy="8592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66297" y="1758582"/>
            <a:ext cx="1019112" cy="90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6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&amp; Spark Framework</a:t>
            </a:r>
            <a:br>
              <a:rPr lang="en-US" dirty="0"/>
            </a:b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4537336" y="3244334"/>
            <a:ext cx="3117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Databases &amp; Spark Framework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62" y="435096"/>
            <a:ext cx="8006270" cy="3344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62" y="3862584"/>
            <a:ext cx="7646606" cy="2468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711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&amp; Spark Framework</a:t>
            </a:r>
            <a:br>
              <a:rPr lang="en-US" dirty="0"/>
            </a:b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4537336" y="3244334"/>
            <a:ext cx="3117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Databases &amp; Spark Framework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434" y="572933"/>
            <a:ext cx="7707566" cy="3434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434" y="4166616"/>
            <a:ext cx="7497254" cy="2346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666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&amp; Spark Framework</a:t>
            </a:r>
            <a:endParaRPr lang="el-GR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1161805"/>
            <a:ext cx="7315200" cy="4524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919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l-G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5073" y="1001848"/>
            <a:ext cx="8389360" cy="514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8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l-G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7432" y="810884"/>
            <a:ext cx="8261363" cy="523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1844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114</TotalTime>
  <Words>146</Words>
  <Application>Microsoft Office PowerPoint</Application>
  <PresentationFormat>Widescreen</PresentationFormat>
  <Paragraphs>63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 2</vt:lpstr>
      <vt:lpstr>Frame</vt:lpstr>
      <vt:lpstr>Storing and Retrieving Data Project Prof: Dr Ioannis T Christou</vt:lpstr>
      <vt:lpstr>Agenda</vt:lpstr>
      <vt:lpstr>The dataset</vt:lpstr>
      <vt:lpstr>Technological Stack</vt:lpstr>
      <vt:lpstr>Databases &amp; Spark Framework </vt:lpstr>
      <vt:lpstr>Databases &amp; Spark Framework </vt:lpstr>
      <vt:lpstr>Databases &amp; Spark Framework</vt:lpstr>
      <vt:lpstr>Queries</vt:lpstr>
      <vt:lpstr>Queries</vt:lpstr>
      <vt:lpstr>Statistical Analysis</vt:lpstr>
      <vt:lpstr>Statistical Analysis</vt:lpstr>
      <vt:lpstr>Thank you! Questions?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Storing and Retrieving Data Project</dc:title>
  <dc:creator>Θοδωρης Κ.</dc:creator>
  <cp:lastModifiedBy>Θοδωρης Κ.</cp:lastModifiedBy>
  <cp:revision>7</cp:revision>
  <dcterms:created xsi:type="dcterms:W3CDTF">2020-04-05T22:06:36Z</dcterms:created>
  <dcterms:modified xsi:type="dcterms:W3CDTF">2020-04-06T00:00:53Z</dcterms:modified>
</cp:coreProperties>
</file>