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256" r:id="rId5"/>
    <p:sldId id="289" r:id="rId6"/>
    <p:sldId id="257" r:id="rId7"/>
    <p:sldId id="294" r:id="rId8"/>
    <p:sldId id="295" r:id="rId9"/>
    <p:sldId id="296" r:id="rId10"/>
    <p:sldId id="297" r:id="rId11"/>
    <p:sldId id="309" r:id="rId12"/>
    <p:sldId id="298" r:id="rId13"/>
    <p:sldId id="305" r:id="rId14"/>
    <p:sldId id="306" r:id="rId15"/>
    <p:sldId id="300" r:id="rId16"/>
    <p:sldId id="308" r:id="rId17"/>
    <p:sldId id="310" r:id="rId18"/>
    <p:sldId id="313" r:id="rId19"/>
    <p:sldId id="314" r:id="rId20"/>
    <p:sldId id="315" r:id="rId21"/>
    <p:sldId id="316" r:id="rId22"/>
    <p:sldId id="317" r:id="rId23"/>
    <p:sldId id="272" r:id="rId24"/>
    <p:sldId id="320" r:id="rId25"/>
    <p:sldId id="312" r:id="rId26"/>
    <p:sldId id="321" r:id="rId27"/>
    <p:sldId id="322" r:id="rId28"/>
    <p:sldId id="344" r:id="rId29"/>
    <p:sldId id="345" r:id="rId30"/>
    <p:sldId id="324" r:id="rId31"/>
    <p:sldId id="323" r:id="rId32"/>
    <p:sldId id="311" r:id="rId33"/>
    <p:sldId id="275" r:id="rId34"/>
    <p:sldId id="276" r:id="rId35"/>
    <p:sldId id="318" r:id="rId36"/>
    <p:sldId id="307" r:id="rId37"/>
    <p:sldId id="329" r:id="rId38"/>
    <p:sldId id="330" r:id="rId39"/>
    <p:sldId id="338" r:id="rId40"/>
    <p:sldId id="264" r:id="rId41"/>
    <p:sldId id="346" r:id="rId42"/>
    <p:sldId id="331" r:id="rId43"/>
    <p:sldId id="343" r:id="rId44"/>
    <p:sldId id="337" r:id="rId45"/>
    <p:sldId id="319" r:id="rId46"/>
    <p:sldId id="325" r:id="rId47"/>
    <p:sldId id="326" r:id="rId48"/>
    <p:sldId id="327" r:id="rId49"/>
    <p:sldId id="328" r:id="rId50"/>
    <p:sldId id="334" r:id="rId51"/>
    <p:sldId id="335" r:id="rId52"/>
    <p:sldId id="336" r:id="rId53"/>
    <p:sldId id="339" r:id="rId54"/>
    <p:sldId id="340" r:id="rId55"/>
    <p:sldId id="341" r:id="rId56"/>
    <p:sldId id="342" r:id="rId57"/>
    <p:sldId id="349" r:id="rId58"/>
    <p:sldId id="268" r:id="rId59"/>
    <p:sldId id="270" r:id="rId60"/>
    <p:sldId id="271" r:id="rId61"/>
    <p:sldId id="347" r:id="rId62"/>
    <p:sldId id="348" r:id="rId63"/>
    <p:sldId id="259" r:id="rId64"/>
    <p:sldId id="274" r:id="rId65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608E2-6D82-4202-8A40-382F0938EB4C}" v="1" dt="2022-02-22T09:06:13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SMEU" userId="S::stefan.smeu@s.unibuc.ro::d0589f52-071a-4d62-8633-ee7cb6be7397" providerId="AD" clId="Web-{7E9608E2-6D82-4202-8A40-382F0938EB4C}"/>
    <pc:docChg chg="sldOrd">
      <pc:chgData name="STEFAN SMEU" userId="S::stefan.smeu@s.unibuc.ro::d0589f52-071a-4d62-8633-ee7cb6be7397" providerId="AD" clId="Web-{7E9608E2-6D82-4202-8A40-382F0938EB4C}" dt="2022-02-22T09:06:13.068" v="0"/>
      <pc:docMkLst>
        <pc:docMk/>
      </pc:docMkLst>
      <pc:sldChg chg="ord">
        <pc:chgData name="STEFAN SMEU" userId="S::stefan.smeu@s.unibuc.ro::d0589f52-071a-4d62-8633-ee7cb6be7397" providerId="AD" clId="Web-{7E9608E2-6D82-4202-8A40-382F0938EB4C}" dt="2022-02-22T09:06:13.068" v="0"/>
        <pc:sldMkLst>
          <pc:docMk/>
          <pc:sldMk cId="1401581907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22.02.2022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2162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48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1232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5082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22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430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7763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393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947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026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351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431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2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838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13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22.02.2022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charts/difficulty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/difficulty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fsc.org/en/innovation/blockchai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Bitcoin_Block_Data.png" TargetMode="External"/><Relationship Id="rId3" Type="http://schemas.openxmlformats.org/officeDocument/2006/relationships/hyperlink" Target="https://ethereum.github.io/yellowpaper/paper.pdf" TargetMode="External"/><Relationship Id="rId7" Type="http://schemas.openxmlformats.org/officeDocument/2006/relationships/hyperlink" Target="https://www.oreilly.com/library/view/mastering-bitcoin/9781491902639/ch07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shcash.org/papers/hashcash.pdf" TargetMode="External"/><Relationship Id="rId5" Type="http://schemas.openxmlformats.org/officeDocument/2006/relationships/hyperlink" Target="http://www.hit.bme.hu/~buttyan/courses/BMEVIHIM219/2009/Chaum.BlindSigForPayment.1982.PDF" TargetMode="External"/><Relationship Id="rId4" Type="http://schemas.openxmlformats.org/officeDocument/2006/relationships/hyperlink" Target="https://ethereum.org/en/whitepaper/" TargetMode="External"/><Relationship Id="rId9" Type="http://schemas.openxmlformats.org/officeDocument/2006/relationships/hyperlink" Target="https://www.balloonhq.com/photos/ts2019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/>
              <a:t>INTRODUCTION, BITCOIN</a:t>
            </a:r>
            <a:endParaRPr lang="ro-RO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/>
              <a:t>Blockchain technologies, </a:t>
            </a:r>
            <a:r>
              <a:rPr lang="en-US" b="1"/>
              <a:t>lecture 1</a:t>
            </a:r>
            <a:endParaRPr lang="ro-RO" b="1"/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r="7510"/>
          <a:stretch/>
        </p:blipFill>
        <p:spPr>
          <a:xfrm>
            <a:off x="698106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8743279" y="900820"/>
            <a:ext cx="32142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Chaum</a:t>
            </a:r>
            <a:r>
              <a:rPr lang="en-US" b="1"/>
              <a:t> e-cash (1983)</a:t>
            </a:r>
          </a:p>
          <a:p>
            <a:r>
              <a:rPr lang="en-US" b="1"/>
              <a:t>Blind signatures</a:t>
            </a:r>
          </a:p>
          <a:p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Bank is not able to find the id, it can only register how many coins are signed and sign Alice’s blinded id.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Bank has no record of Alices balance or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Alice can recognize/recover the id she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Alice can recognize the signature of the bank.</a:t>
            </a:r>
          </a:p>
          <a:p>
            <a:endParaRPr lang="en-US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48" y="2400428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61DD8C90-C805-4F84-BA3C-0526319B8AC6}"/>
              </a:ext>
            </a:extLst>
          </p:cNvPr>
          <p:cNvSpPr txBox="1"/>
          <p:nvPr/>
        </p:nvSpPr>
        <p:spPr>
          <a:xfrm>
            <a:off x="309373" y="3324963"/>
            <a:ext cx="14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Alice’s address</a:t>
            </a:r>
          </a:p>
        </p:txBody>
      </p:sp>
      <p:pic>
        <p:nvPicPr>
          <p:cNvPr id="18" name="Grafic 17" descr="Lock outline">
            <a:extLst>
              <a:ext uri="{FF2B5EF4-FFF2-40B4-BE49-F238E27FC236}">
                <a16:creationId xmlns:a16="http://schemas.microsoft.com/office/drawing/2014/main" id="{A7B4C103-9DE3-4A06-9E9F-F5DFA423C2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20818" flipH="1">
            <a:off x="3350614" y="2654786"/>
            <a:ext cx="293914" cy="293914"/>
          </a:xfrm>
          <a:prstGeom prst="rect">
            <a:avLst/>
          </a:prstGeom>
        </p:spPr>
      </p:pic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790EDE84-DEEB-4094-8DFD-4B58103CD3B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619468" y="2400428"/>
            <a:ext cx="458383" cy="34380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91E73176-7726-4A81-937B-015D3301CF38}"/>
              </a:ext>
            </a:extLst>
          </p:cNvPr>
          <p:cNvSpPr txBox="1"/>
          <p:nvPr/>
        </p:nvSpPr>
        <p:spPr>
          <a:xfrm>
            <a:off x="4077851" y="1800263"/>
            <a:ext cx="26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“blinded” envelope </a:t>
            </a:r>
          </a:p>
          <a:p>
            <a:r>
              <a:rPr lang="en-US"/>
              <a:t>with digital coin (id),</a:t>
            </a:r>
          </a:p>
          <a:p>
            <a:r>
              <a:rPr lang="en-US"/>
              <a:t>generated by Alice</a:t>
            </a:r>
          </a:p>
          <a:p>
            <a:r>
              <a:rPr lang="en-US"/>
              <a:t>with bank’s </a:t>
            </a:r>
            <a:r>
              <a:rPr lang="en-US" b="1"/>
              <a:t>signature</a:t>
            </a:r>
            <a:r>
              <a:rPr lang="en-US"/>
              <a:t>.  </a:t>
            </a: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9C107A55-5B71-410E-A989-8FE165118FAA}"/>
              </a:ext>
            </a:extLst>
          </p:cNvPr>
          <p:cNvCxnSpPr>
            <a:cxnSpLocks/>
          </p:cNvCxnSpPr>
          <p:nvPr/>
        </p:nvCxnSpPr>
        <p:spPr>
          <a:xfrm>
            <a:off x="1171637" y="3669609"/>
            <a:ext cx="1401452" cy="21364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alon text: oval 32">
            <a:extLst>
              <a:ext uri="{FF2B5EF4-FFF2-40B4-BE49-F238E27FC236}">
                <a16:creationId xmlns:a16="http://schemas.microsoft.com/office/drawing/2014/main" id="{08AE94C4-3F75-42A0-8AAC-5A7C46507D16}"/>
              </a:ext>
            </a:extLst>
          </p:cNvPr>
          <p:cNvSpPr/>
          <p:nvPr/>
        </p:nvSpPr>
        <p:spPr>
          <a:xfrm>
            <a:off x="5767754" y="4221701"/>
            <a:ext cx="2057143" cy="106670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Ok, Alice! Here is your signed digital coin</a:t>
            </a:r>
          </a:p>
        </p:txBody>
      </p:sp>
      <p:graphicFrame>
        <p:nvGraphicFramePr>
          <p:cNvPr id="12" name="Tabel 5">
            <a:extLst>
              <a:ext uri="{FF2B5EF4-FFF2-40B4-BE49-F238E27FC236}">
                <a16:creationId xmlns:a16="http://schemas.microsoft.com/office/drawing/2014/main" id="{F9A20C9D-300D-45D3-B0EC-93F9D6B46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4900"/>
              </p:ext>
            </p:extLst>
          </p:nvPr>
        </p:nvGraphicFramePr>
        <p:xfrm>
          <a:off x="2162364" y="5195824"/>
          <a:ext cx="10697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</a:tbl>
          </a:graphicData>
        </a:graphic>
      </p:graphicFrame>
      <p:pic>
        <p:nvPicPr>
          <p:cNvPr id="5" name="Grafic 4" descr="Signature outline">
            <a:extLst>
              <a:ext uri="{FF2B5EF4-FFF2-40B4-BE49-F238E27FC236}">
                <a16:creationId xmlns:a16="http://schemas.microsoft.com/office/drawing/2014/main" id="{A9A853AC-1E72-4102-9F86-C90BD6EE8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4225" y="2625726"/>
            <a:ext cx="480360" cy="480360"/>
          </a:xfrm>
          <a:prstGeom prst="rect">
            <a:avLst/>
          </a:prstGeom>
        </p:spPr>
      </p:pic>
      <p:sp>
        <p:nvSpPr>
          <p:cNvPr id="15" name="Dreptunghi 14">
            <a:extLst>
              <a:ext uri="{FF2B5EF4-FFF2-40B4-BE49-F238E27FC236}">
                <a16:creationId xmlns:a16="http://schemas.microsoft.com/office/drawing/2014/main" id="{F66E19BB-6D87-47C3-AED8-EC886B632A37}"/>
              </a:ext>
            </a:extLst>
          </p:cNvPr>
          <p:cNvSpPr/>
          <p:nvPr/>
        </p:nvSpPr>
        <p:spPr>
          <a:xfrm>
            <a:off x="6401662" y="579154"/>
            <a:ext cx="1964483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8743279" y="900820"/>
            <a:ext cx="3214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Chaum</a:t>
            </a:r>
            <a:r>
              <a:rPr lang="en-US" b="1"/>
              <a:t> e-cash</a:t>
            </a:r>
          </a:p>
          <a:p>
            <a:r>
              <a:rPr lang="en-US" b="1"/>
              <a:t>Blind signatures</a:t>
            </a:r>
          </a:p>
          <a:p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Alice sends the signed, not blinded digital coin to Bob.</a:t>
            </a:r>
          </a:p>
          <a:p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96" y="1345710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61DD8C90-C805-4F84-BA3C-0526319B8AC6}"/>
              </a:ext>
            </a:extLst>
          </p:cNvPr>
          <p:cNvSpPr txBox="1"/>
          <p:nvPr/>
        </p:nvSpPr>
        <p:spPr>
          <a:xfrm>
            <a:off x="455073" y="2478577"/>
            <a:ext cx="14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Bob’s address</a:t>
            </a:r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790EDE84-DEEB-4094-8DFD-4B58103CD3B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629516" y="1345710"/>
            <a:ext cx="458383" cy="34380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91E73176-7726-4A81-937B-015D3301CF38}"/>
              </a:ext>
            </a:extLst>
          </p:cNvPr>
          <p:cNvSpPr txBox="1"/>
          <p:nvPr/>
        </p:nvSpPr>
        <p:spPr>
          <a:xfrm>
            <a:off x="4087899" y="745545"/>
            <a:ext cx="26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r>
              <a:rPr lang="en-US"/>
              <a:t>digital coin (id),</a:t>
            </a:r>
          </a:p>
          <a:p>
            <a:r>
              <a:rPr lang="en-US"/>
              <a:t>generated by Alice</a:t>
            </a:r>
          </a:p>
          <a:p>
            <a:r>
              <a:rPr lang="en-US"/>
              <a:t>with bank’s signature.  </a:t>
            </a: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9C107A55-5B71-410E-A989-8FE165118FAA}"/>
              </a:ext>
            </a:extLst>
          </p:cNvPr>
          <p:cNvCxnSpPr>
            <a:cxnSpLocks/>
          </p:cNvCxnSpPr>
          <p:nvPr/>
        </p:nvCxnSpPr>
        <p:spPr>
          <a:xfrm>
            <a:off x="1289979" y="2746151"/>
            <a:ext cx="1333141" cy="5559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c 4" descr="Signature outline">
            <a:extLst>
              <a:ext uri="{FF2B5EF4-FFF2-40B4-BE49-F238E27FC236}">
                <a16:creationId xmlns:a16="http://schemas.microsoft.com/office/drawing/2014/main" id="{A9A853AC-1E72-4102-9F86-C90BD6EE8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4273" y="1571008"/>
            <a:ext cx="480360" cy="480360"/>
          </a:xfrm>
          <a:prstGeom prst="rect">
            <a:avLst/>
          </a:prstGeom>
        </p:spPr>
      </p:pic>
      <p:sp>
        <p:nvSpPr>
          <p:cNvPr id="13" name="Balon text: oval 12">
            <a:extLst>
              <a:ext uri="{FF2B5EF4-FFF2-40B4-BE49-F238E27FC236}">
                <a16:creationId xmlns:a16="http://schemas.microsoft.com/office/drawing/2014/main" id="{DEA0064C-3A5F-4205-95D8-C6BF406BA549}"/>
              </a:ext>
            </a:extLst>
          </p:cNvPr>
          <p:cNvSpPr/>
          <p:nvPr/>
        </p:nvSpPr>
        <p:spPr>
          <a:xfrm>
            <a:off x="2180492" y="209436"/>
            <a:ext cx="2057143" cy="106670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Hey, Bob! 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I send you 1 digital $</a:t>
            </a:r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551CEAC7-7715-4AB6-9136-FEB295DE75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51368"/>
            <a:ext cx="803910" cy="1271207"/>
          </a:xfrm>
          <a:prstGeom prst="rect">
            <a:avLst/>
          </a:prstGeom>
        </p:spPr>
      </p:pic>
      <p:sp>
        <p:nvSpPr>
          <p:cNvPr id="17" name="Dreptunghi 16">
            <a:extLst>
              <a:ext uri="{FF2B5EF4-FFF2-40B4-BE49-F238E27FC236}">
                <a16:creationId xmlns:a16="http://schemas.microsoft.com/office/drawing/2014/main" id="{5F0444AF-16E3-41C0-A18A-95F572AB2528}"/>
              </a:ext>
            </a:extLst>
          </p:cNvPr>
          <p:cNvSpPr/>
          <p:nvPr/>
        </p:nvSpPr>
        <p:spPr>
          <a:xfrm>
            <a:off x="3255393" y="3484919"/>
            <a:ext cx="2974585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Chaum</a:t>
            </a:r>
            <a:r>
              <a:rPr lang="en-US" b="1"/>
              <a:t> e-cash</a:t>
            </a:r>
          </a:p>
          <a:p>
            <a:r>
              <a:rPr lang="en-US" b="1"/>
              <a:t>Blind signatures</a:t>
            </a:r>
          </a:p>
          <a:p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Bob receives from Alice the id signed by the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Bob recognize the signature of the bank.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60" y="1666261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2" name="Grafic 11" descr="Signature outline">
            <a:extLst>
              <a:ext uri="{FF2B5EF4-FFF2-40B4-BE49-F238E27FC236}">
                <a16:creationId xmlns:a16="http://schemas.microsoft.com/office/drawing/2014/main" id="{F31E33AB-38E5-4283-AF53-8DFD26ECB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3243" y="1876780"/>
            <a:ext cx="480360" cy="480360"/>
          </a:xfrm>
          <a:prstGeom prst="rect">
            <a:avLst/>
          </a:prstGeom>
        </p:spPr>
      </p:pic>
      <p:sp>
        <p:nvSpPr>
          <p:cNvPr id="15" name="Balon text: oval 14">
            <a:extLst>
              <a:ext uri="{FF2B5EF4-FFF2-40B4-BE49-F238E27FC236}">
                <a16:creationId xmlns:a16="http://schemas.microsoft.com/office/drawing/2014/main" id="{FE17A36F-00ED-49C7-B80D-CF05D87E4CF7}"/>
              </a:ext>
            </a:extLst>
          </p:cNvPr>
          <p:cNvSpPr/>
          <p:nvPr/>
        </p:nvSpPr>
        <p:spPr>
          <a:xfrm>
            <a:off x="3396343" y="217719"/>
            <a:ext cx="3299146" cy="1448542"/>
          </a:xfrm>
          <a:prstGeom prst="wedgeEllipseCallout">
            <a:avLst>
              <a:gd name="adj1" fmla="val 24853"/>
              <a:gd name="adj2" fmla="val 61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Hey, Alice! I’ll send you the product</a:t>
            </a:r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E69743F1-7B8D-4B24-9CD6-52EEB3452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640" y="1976967"/>
            <a:ext cx="803910" cy="1271207"/>
          </a:xfrm>
          <a:prstGeom prst="rect">
            <a:avLst/>
          </a:prstGeom>
        </p:spPr>
      </p:pic>
      <p:sp>
        <p:nvSpPr>
          <p:cNvPr id="19" name="Dreptunghi 18">
            <a:extLst>
              <a:ext uri="{FF2B5EF4-FFF2-40B4-BE49-F238E27FC236}">
                <a16:creationId xmlns:a16="http://schemas.microsoft.com/office/drawing/2014/main" id="{D6A9FE2D-AA79-4B25-A9CE-79F06B30C7CA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Chaum</a:t>
            </a:r>
            <a:r>
              <a:rPr lang="en-US" b="1"/>
              <a:t> e-cash</a:t>
            </a:r>
          </a:p>
          <a:p>
            <a:r>
              <a:rPr lang="en-US" b="1"/>
              <a:t>Blind signatures</a:t>
            </a:r>
          </a:p>
          <a:p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Bobs claims 1$ in return for his digital coin.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Bank registers the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Bank doesn’t know that the id came from Alice and it has no information about the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Bank is able to detect </a:t>
            </a:r>
            <a:r>
              <a:rPr lang="en-US" b="1"/>
              <a:t>double spending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1790748" y="5195824"/>
          <a:ext cx="14413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357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claimed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28" y="2329143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2" name="Grafic 11" descr="Signature outline">
            <a:extLst>
              <a:ext uri="{FF2B5EF4-FFF2-40B4-BE49-F238E27FC236}">
                <a16:creationId xmlns:a16="http://schemas.microsoft.com/office/drawing/2014/main" id="{F31E33AB-38E5-4283-AF53-8DFD26ECB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4211" y="2539662"/>
            <a:ext cx="480360" cy="480360"/>
          </a:xfrm>
          <a:prstGeom prst="rect">
            <a:avLst/>
          </a:prstGeom>
        </p:spPr>
      </p:pic>
      <p:sp>
        <p:nvSpPr>
          <p:cNvPr id="15" name="Balon text: oval 14">
            <a:extLst>
              <a:ext uri="{FF2B5EF4-FFF2-40B4-BE49-F238E27FC236}">
                <a16:creationId xmlns:a16="http://schemas.microsoft.com/office/drawing/2014/main" id="{FE17A36F-00ED-49C7-B80D-CF05D87E4CF7}"/>
              </a:ext>
            </a:extLst>
          </p:cNvPr>
          <p:cNvSpPr/>
          <p:nvPr/>
        </p:nvSpPr>
        <p:spPr>
          <a:xfrm>
            <a:off x="3396343" y="217719"/>
            <a:ext cx="3299146" cy="1448542"/>
          </a:xfrm>
          <a:prstGeom prst="wedgeEllipseCallout">
            <a:avLst>
              <a:gd name="adj1" fmla="val 24853"/>
              <a:gd name="adj2" fmla="val 61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Hey, Bank! In return to this digital coin you’ve signed, I want 1$!</a:t>
            </a:r>
          </a:p>
        </p:txBody>
      </p:sp>
    </p:spTree>
    <p:extLst>
      <p:ext uri="{BB962C8B-B14F-4D97-AF65-F5344CB8AC3E}">
        <p14:creationId xmlns:p14="http://schemas.microsoft.com/office/powerpoint/2010/main" val="278136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Chaum</a:t>
            </a:r>
            <a:r>
              <a:rPr lang="en-US" b="1"/>
              <a:t> e-cash</a:t>
            </a:r>
          </a:p>
          <a:p>
            <a:r>
              <a:rPr lang="en-US" b="1"/>
              <a:t>Blind signatures</a:t>
            </a:r>
          </a:p>
          <a:p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Peer-to-peer, but bank signs all digital coins.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Privacy.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Digital payments.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Double spending detection.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8B03B1BC-5277-4E69-BBE7-1D785FDA2586}"/>
              </a:ext>
            </a:extLst>
          </p:cNvPr>
          <p:cNvCxnSpPr>
            <a:cxnSpLocks/>
          </p:cNvCxnSpPr>
          <p:nvPr/>
        </p:nvCxnSpPr>
        <p:spPr>
          <a:xfrm flipH="1">
            <a:off x="2180493" y="2431701"/>
            <a:ext cx="4411226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tăText 5">
            <a:extLst>
              <a:ext uri="{FF2B5EF4-FFF2-40B4-BE49-F238E27FC236}">
                <a16:creationId xmlns:a16="http://schemas.microsoft.com/office/drawing/2014/main" id="{BD779271-7E3F-40D1-B79C-B1B697560AD4}"/>
              </a:ext>
            </a:extLst>
          </p:cNvPr>
          <p:cNvSpPr txBox="1"/>
          <p:nvPr/>
        </p:nvSpPr>
        <p:spPr>
          <a:xfrm>
            <a:off x="2451798" y="2062369"/>
            <a:ext cx="38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transactions, transfer digital coins</a:t>
            </a:r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BA2E68BA-04A8-4324-824E-00D2946A7055}"/>
              </a:ext>
            </a:extLst>
          </p:cNvPr>
          <p:cNvCxnSpPr>
            <a:cxnSpLocks/>
          </p:cNvCxnSpPr>
          <p:nvPr/>
        </p:nvCxnSpPr>
        <p:spPr>
          <a:xfrm flipH="1" flipV="1">
            <a:off x="1348154" y="2634342"/>
            <a:ext cx="2078334" cy="142519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BEB59FE-D150-4ADC-9507-4503009D4263}"/>
              </a:ext>
            </a:extLst>
          </p:cNvPr>
          <p:cNvSpPr txBox="1"/>
          <p:nvPr/>
        </p:nvSpPr>
        <p:spPr>
          <a:xfrm>
            <a:off x="2783369" y="3265660"/>
            <a:ext cx="20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signs digital coins</a:t>
            </a:r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2FC11274-ACDB-463B-A430-0241C52E92B2}"/>
              </a:ext>
            </a:extLst>
          </p:cNvPr>
          <p:cNvCxnSpPr>
            <a:cxnSpLocks/>
          </p:cNvCxnSpPr>
          <p:nvPr/>
        </p:nvCxnSpPr>
        <p:spPr>
          <a:xfrm flipV="1">
            <a:off x="5568456" y="2637871"/>
            <a:ext cx="2078334" cy="142519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4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Hashcash</a:t>
            </a:r>
            <a:r>
              <a:rPr lang="en-US" b="1"/>
              <a:t> (1997) </a:t>
            </a:r>
          </a:p>
          <a:p>
            <a:r>
              <a:rPr lang="en-US" b="1" err="1"/>
              <a:t>PoW</a:t>
            </a:r>
            <a:r>
              <a:rPr lang="en-US" b="1"/>
              <a:t> and reusable </a:t>
            </a:r>
            <a:r>
              <a:rPr lang="en-US" b="1" err="1"/>
              <a:t>PoW</a:t>
            </a:r>
            <a:r>
              <a:rPr lang="en-US" b="1"/>
              <a:t> (2005)</a:t>
            </a:r>
          </a:p>
          <a:p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Initially used to prevent </a:t>
            </a:r>
            <a:r>
              <a:rPr lang="en-US" b="1"/>
              <a:t>denial-of-service</a:t>
            </a:r>
            <a:r>
              <a:rPr lang="en-US"/>
              <a:t> attacks and spam emails.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alon text: oval 9">
            <a:extLst>
              <a:ext uri="{FF2B5EF4-FFF2-40B4-BE49-F238E27FC236}">
                <a16:creationId xmlns:a16="http://schemas.microsoft.com/office/drawing/2014/main" id="{EC3C3353-06C3-4DEB-B126-C405E5D0314F}"/>
              </a:ext>
            </a:extLst>
          </p:cNvPr>
          <p:cNvSpPr/>
          <p:nvPr/>
        </p:nvSpPr>
        <p:spPr>
          <a:xfrm>
            <a:off x="2180492" y="209436"/>
            <a:ext cx="2057143" cy="106670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 have a request!</a:t>
            </a:r>
          </a:p>
        </p:txBody>
      </p:sp>
    </p:spTree>
    <p:extLst>
      <p:ext uri="{BB962C8B-B14F-4D97-AF65-F5344CB8AC3E}">
        <p14:creationId xmlns:p14="http://schemas.microsoft.com/office/powerpoint/2010/main" val="334917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Hashcash</a:t>
            </a:r>
            <a:r>
              <a:rPr lang="en-US" b="1"/>
              <a:t> (1997) </a:t>
            </a:r>
          </a:p>
          <a:p>
            <a:r>
              <a:rPr lang="en-US" b="1" err="1"/>
              <a:t>PoW</a:t>
            </a:r>
            <a:r>
              <a:rPr lang="en-US" b="1"/>
              <a:t> and reusable </a:t>
            </a:r>
            <a:r>
              <a:rPr lang="en-US" b="1" err="1"/>
              <a:t>PoW</a:t>
            </a:r>
            <a:r>
              <a:rPr lang="en-US" b="1"/>
              <a:t> (2005)</a:t>
            </a:r>
          </a:p>
          <a:p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Initially used to prevent </a:t>
            </a:r>
            <a:r>
              <a:rPr lang="en-US" b="1"/>
              <a:t>denial-of-service</a:t>
            </a:r>
            <a:r>
              <a:rPr lang="en-US"/>
              <a:t> attacks and spam emails.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lon text: oval 5">
            <a:extLst>
              <a:ext uri="{FF2B5EF4-FFF2-40B4-BE49-F238E27FC236}">
                <a16:creationId xmlns:a16="http://schemas.microsoft.com/office/drawing/2014/main" id="{32D90755-AE47-401A-9553-F87291341B6F}"/>
              </a:ext>
            </a:extLst>
          </p:cNvPr>
          <p:cNvSpPr/>
          <p:nvPr/>
        </p:nvSpPr>
        <p:spPr>
          <a:xfrm>
            <a:off x="3396343" y="217719"/>
            <a:ext cx="3299146" cy="1448542"/>
          </a:xfrm>
          <a:prstGeom prst="wedgeEllipseCallout">
            <a:avLst>
              <a:gd name="adj1" fmla="val 24853"/>
              <a:gd name="adj2" fmla="val 61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Ok, you must solve a puzzle to prove that your request/email is not spam </a:t>
            </a:r>
          </a:p>
        </p:txBody>
      </p:sp>
    </p:spTree>
    <p:extLst>
      <p:ext uri="{BB962C8B-B14F-4D97-AF65-F5344CB8AC3E}">
        <p14:creationId xmlns:p14="http://schemas.microsoft.com/office/powerpoint/2010/main" val="205534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Hashcash</a:t>
            </a:r>
            <a:r>
              <a:rPr lang="en-US" b="1"/>
              <a:t> (1997) </a:t>
            </a:r>
          </a:p>
          <a:p>
            <a:r>
              <a:rPr lang="en-US" b="1" err="1"/>
              <a:t>PoW</a:t>
            </a:r>
            <a:r>
              <a:rPr lang="en-US" b="1"/>
              <a:t> and reusable </a:t>
            </a:r>
            <a:r>
              <a:rPr lang="en-US" b="1" err="1"/>
              <a:t>PoW</a:t>
            </a:r>
            <a:r>
              <a:rPr lang="en-US" b="1"/>
              <a:t> (2005)</a:t>
            </a:r>
          </a:p>
          <a:p>
            <a:endParaRPr lang="en-US" b="1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Sender must fill a counter value, initialized to a random number.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59585C65-1A53-4AD5-A15C-781B9391FF86}"/>
              </a:ext>
            </a:extLst>
          </p:cNvPr>
          <p:cNvSpPr/>
          <p:nvPr/>
        </p:nvSpPr>
        <p:spPr>
          <a:xfrm>
            <a:off x="2334228" y="2833634"/>
            <a:ext cx="2220686" cy="2142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timestamp</a:t>
            </a:r>
          </a:p>
          <a:p>
            <a:r>
              <a:rPr lang="en-US" err="1">
                <a:solidFill>
                  <a:schemeClr val="tx1"/>
                </a:solidFill>
              </a:rPr>
              <a:t>data_string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……</a:t>
            </a:r>
          </a:p>
          <a:p>
            <a:r>
              <a:rPr lang="en-US">
                <a:solidFill>
                  <a:schemeClr val="tx1"/>
                </a:solidFill>
              </a:rPr>
              <a:t>……</a:t>
            </a:r>
          </a:p>
          <a:p>
            <a:r>
              <a:rPr lang="en-US">
                <a:solidFill>
                  <a:schemeClr val="tx1"/>
                </a:solidFill>
              </a:rPr>
              <a:t>……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sz="2000">
                <a:solidFill>
                  <a:srgbClr val="FF0000"/>
                </a:solidFill>
              </a:rPr>
              <a:t>counter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6F5A649-4B25-4F96-88F7-E996E103ECB6}"/>
              </a:ext>
            </a:extLst>
          </p:cNvPr>
          <p:cNvSpPr/>
          <p:nvPr/>
        </p:nvSpPr>
        <p:spPr>
          <a:xfrm>
            <a:off x="2334228" y="2265902"/>
            <a:ext cx="2220686" cy="52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87684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Hashcash</a:t>
            </a:r>
            <a:r>
              <a:rPr lang="en-US" b="1"/>
              <a:t> (1997) </a:t>
            </a:r>
          </a:p>
          <a:p>
            <a:r>
              <a:rPr lang="en-US" b="1" err="1"/>
              <a:t>PoW</a:t>
            </a:r>
            <a:r>
              <a:rPr lang="en-US" b="1"/>
              <a:t> and reusable </a:t>
            </a:r>
            <a:r>
              <a:rPr lang="en-US" b="1" err="1"/>
              <a:t>PoW</a:t>
            </a:r>
            <a:r>
              <a:rPr lang="en-US" b="1"/>
              <a:t> (2005)</a:t>
            </a:r>
          </a:p>
          <a:p>
            <a:endParaRPr lang="en-US" b="1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Sender must fill a counter value, initialized to a random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SHA-1(header) has the first 20 bits set to 0, the header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header is not valid (first 20 bits are not set to 0) increment counter.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59585C65-1A53-4AD5-A15C-781B9391FF86}"/>
              </a:ext>
            </a:extLst>
          </p:cNvPr>
          <p:cNvSpPr/>
          <p:nvPr/>
        </p:nvSpPr>
        <p:spPr>
          <a:xfrm>
            <a:off x="2334228" y="2833634"/>
            <a:ext cx="2220686" cy="2142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timestamp</a:t>
            </a:r>
          </a:p>
          <a:p>
            <a:r>
              <a:rPr lang="en-US" err="1">
                <a:solidFill>
                  <a:schemeClr val="tx1"/>
                </a:solidFill>
              </a:rPr>
              <a:t>data_string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……</a:t>
            </a:r>
          </a:p>
          <a:p>
            <a:r>
              <a:rPr lang="en-US">
                <a:solidFill>
                  <a:schemeClr val="tx1"/>
                </a:solidFill>
              </a:rPr>
              <a:t>……</a:t>
            </a:r>
          </a:p>
          <a:p>
            <a:r>
              <a:rPr lang="en-US">
                <a:solidFill>
                  <a:schemeClr val="tx1"/>
                </a:solidFill>
              </a:rPr>
              <a:t>……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sz="2000">
                <a:solidFill>
                  <a:srgbClr val="FF0000"/>
                </a:solidFill>
              </a:rPr>
              <a:t>counter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6F5A649-4B25-4F96-88F7-E996E103ECB6}"/>
              </a:ext>
            </a:extLst>
          </p:cNvPr>
          <p:cNvSpPr/>
          <p:nvPr/>
        </p:nvSpPr>
        <p:spPr>
          <a:xfrm>
            <a:off x="2334228" y="2265902"/>
            <a:ext cx="2220686" cy="52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1FC09B76-E593-4500-A8FE-CED4CFBB9AA1}"/>
              </a:ext>
            </a:extLst>
          </p:cNvPr>
          <p:cNvSpPr/>
          <p:nvPr/>
        </p:nvSpPr>
        <p:spPr>
          <a:xfrm>
            <a:off x="2334228" y="462224"/>
            <a:ext cx="3637503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SHA(header)=</a:t>
            </a:r>
          </a:p>
          <a:p>
            <a:pPr algn="ctr"/>
            <a:r>
              <a:rPr lang="en-US" sz="1400">
                <a:solidFill>
                  <a:srgbClr val="FF0000"/>
                </a:solidFill>
              </a:rPr>
              <a:t>00090030000100000500</a:t>
            </a:r>
            <a:r>
              <a:rPr lang="en-US" sz="1400">
                <a:solidFill>
                  <a:schemeClr val="tx1"/>
                </a:solidFill>
              </a:rPr>
              <a:t>4578…..5634</a:t>
            </a:r>
          </a:p>
          <a:p>
            <a:pPr algn="ctr"/>
            <a:endParaRPr lang="en-US" sz="1400">
              <a:solidFill>
                <a:srgbClr val="FF0000"/>
              </a:solidFill>
            </a:endParaRPr>
          </a:p>
          <a:p>
            <a:r>
              <a:rPr lang="en-US" sz="1400">
                <a:solidFill>
                  <a:srgbClr val="FF0000"/>
                </a:solidFill>
              </a:rPr>
              <a:t>           </a:t>
            </a:r>
            <a:r>
              <a:rPr lang="en-US" sz="1400">
                <a:solidFill>
                  <a:schemeClr val="tx1"/>
                </a:solidFill>
              </a:rPr>
              <a:t>20 bits</a:t>
            </a:r>
          </a:p>
          <a:p>
            <a:pPr algn="ctr"/>
            <a:r>
              <a:rPr lang="en-US" sz="140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160 bits</a:t>
            </a:r>
          </a:p>
        </p:txBody>
      </p:sp>
      <p:sp>
        <p:nvSpPr>
          <p:cNvPr id="8" name="Acoladă stânga 7">
            <a:extLst>
              <a:ext uri="{FF2B5EF4-FFF2-40B4-BE49-F238E27FC236}">
                <a16:creationId xmlns:a16="http://schemas.microsoft.com/office/drawing/2014/main" id="{F1CF85E6-2DDE-4C0F-9A9C-6D193622457E}"/>
              </a:ext>
            </a:extLst>
          </p:cNvPr>
          <p:cNvSpPr/>
          <p:nvPr/>
        </p:nvSpPr>
        <p:spPr>
          <a:xfrm rot="16200000">
            <a:off x="3588700" y="193874"/>
            <a:ext cx="117508" cy="202474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oladă stânga 9">
            <a:extLst>
              <a:ext uri="{FF2B5EF4-FFF2-40B4-BE49-F238E27FC236}">
                <a16:creationId xmlns:a16="http://schemas.microsoft.com/office/drawing/2014/main" id="{DE8CA7AD-C154-475C-95F9-5A721228C3B9}"/>
              </a:ext>
            </a:extLst>
          </p:cNvPr>
          <p:cNvSpPr/>
          <p:nvPr/>
        </p:nvSpPr>
        <p:spPr>
          <a:xfrm rot="16200000">
            <a:off x="4107497" y="54400"/>
            <a:ext cx="117506" cy="306233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Hashcash</a:t>
            </a:r>
            <a:r>
              <a:rPr lang="en-US" b="1"/>
              <a:t> (1997) </a:t>
            </a:r>
          </a:p>
          <a:p>
            <a:r>
              <a:rPr lang="en-US" b="1" err="1"/>
              <a:t>PoW</a:t>
            </a:r>
            <a:r>
              <a:rPr lang="en-US" b="1"/>
              <a:t> and reusable </a:t>
            </a:r>
            <a:r>
              <a:rPr lang="en-US" b="1" err="1"/>
              <a:t>PoW</a:t>
            </a:r>
            <a:r>
              <a:rPr lang="en-US" b="1"/>
              <a:t> (2005)</a:t>
            </a:r>
          </a:p>
          <a:p>
            <a:endParaRPr lang="en-US" b="1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Sender must fill a counter value, initialized to a random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SHA-1(header) has the first 20 bits set to 0, the header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header is not valid (first 20 bits are not set to 0) increment counter.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59585C65-1A53-4AD5-A15C-781B9391FF86}"/>
              </a:ext>
            </a:extLst>
          </p:cNvPr>
          <p:cNvSpPr/>
          <p:nvPr/>
        </p:nvSpPr>
        <p:spPr>
          <a:xfrm>
            <a:off x="2334228" y="2833634"/>
            <a:ext cx="2220686" cy="2142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timestamp</a:t>
            </a:r>
          </a:p>
          <a:p>
            <a:r>
              <a:rPr lang="en-US" err="1">
                <a:solidFill>
                  <a:schemeClr val="tx1"/>
                </a:solidFill>
              </a:rPr>
              <a:t>data_string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……</a:t>
            </a:r>
          </a:p>
          <a:p>
            <a:r>
              <a:rPr lang="en-US">
                <a:solidFill>
                  <a:schemeClr val="tx1"/>
                </a:solidFill>
              </a:rPr>
              <a:t>……</a:t>
            </a:r>
          </a:p>
          <a:p>
            <a:r>
              <a:rPr lang="en-US">
                <a:solidFill>
                  <a:schemeClr val="tx1"/>
                </a:solidFill>
              </a:rPr>
              <a:t>……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sz="2000">
                <a:solidFill>
                  <a:srgbClr val="FF0000"/>
                </a:solidFill>
              </a:rPr>
              <a:t>counter+1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6F5A649-4B25-4F96-88F7-E996E103ECB6}"/>
              </a:ext>
            </a:extLst>
          </p:cNvPr>
          <p:cNvSpPr/>
          <p:nvPr/>
        </p:nvSpPr>
        <p:spPr>
          <a:xfrm>
            <a:off x="2334228" y="2265902"/>
            <a:ext cx="2220686" cy="52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1FC09B76-E593-4500-A8FE-CED4CFBB9AA1}"/>
              </a:ext>
            </a:extLst>
          </p:cNvPr>
          <p:cNvSpPr/>
          <p:nvPr/>
        </p:nvSpPr>
        <p:spPr>
          <a:xfrm>
            <a:off x="2334228" y="462224"/>
            <a:ext cx="3637503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SHA(header)=</a:t>
            </a:r>
          </a:p>
          <a:p>
            <a:pPr algn="ctr"/>
            <a:r>
              <a:rPr lang="en-US" sz="1400">
                <a:solidFill>
                  <a:srgbClr val="FF0000"/>
                </a:solidFill>
              </a:rPr>
              <a:t>00000000000000000000</a:t>
            </a:r>
            <a:r>
              <a:rPr lang="en-US" sz="1400">
                <a:solidFill>
                  <a:schemeClr val="tx1"/>
                </a:solidFill>
              </a:rPr>
              <a:t>4578…..5634</a:t>
            </a:r>
          </a:p>
          <a:p>
            <a:pPr algn="ctr"/>
            <a:endParaRPr lang="en-US" sz="1400">
              <a:solidFill>
                <a:srgbClr val="FF0000"/>
              </a:solidFill>
            </a:endParaRPr>
          </a:p>
          <a:p>
            <a:r>
              <a:rPr lang="en-US" sz="1400">
                <a:solidFill>
                  <a:srgbClr val="FF0000"/>
                </a:solidFill>
              </a:rPr>
              <a:t>           </a:t>
            </a:r>
            <a:r>
              <a:rPr lang="en-US" sz="1400">
                <a:solidFill>
                  <a:schemeClr val="tx1"/>
                </a:solidFill>
              </a:rPr>
              <a:t>20 bits</a:t>
            </a:r>
          </a:p>
          <a:p>
            <a:pPr algn="ctr"/>
            <a:r>
              <a:rPr lang="en-US" sz="140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160 bits</a:t>
            </a:r>
          </a:p>
        </p:txBody>
      </p:sp>
      <p:sp>
        <p:nvSpPr>
          <p:cNvPr id="8" name="Acoladă stânga 7">
            <a:extLst>
              <a:ext uri="{FF2B5EF4-FFF2-40B4-BE49-F238E27FC236}">
                <a16:creationId xmlns:a16="http://schemas.microsoft.com/office/drawing/2014/main" id="{F1CF85E6-2DDE-4C0F-9A9C-6D193622457E}"/>
              </a:ext>
            </a:extLst>
          </p:cNvPr>
          <p:cNvSpPr/>
          <p:nvPr/>
        </p:nvSpPr>
        <p:spPr>
          <a:xfrm rot="16200000">
            <a:off x="3588700" y="193874"/>
            <a:ext cx="117508" cy="202474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oladă stânga 9">
            <a:extLst>
              <a:ext uri="{FF2B5EF4-FFF2-40B4-BE49-F238E27FC236}">
                <a16:creationId xmlns:a16="http://schemas.microsoft.com/office/drawing/2014/main" id="{DE8CA7AD-C154-475C-95F9-5A721228C3B9}"/>
              </a:ext>
            </a:extLst>
          </p:cNvPr>
          <p:cNvSpPr/>
          <p:nvPr/>
        </p:nvSpPr>
        <p:spPr>
          <a:xfrm rot="16200000">
            <a:off x="4107497" y="54400"/>
            <a:ext cx="117506" cy="306233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/>
              <a:t>WHY Blockchain</a:t>
            </a:r>
            <a:endParaRPr lang="ro-RO" sz="400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/>
              <a:t>Cryptocurrencies, history and motivation</a:t>
            </a:r>
          </a:p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58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/>
              <a:t>Blockchain CHARACTERISTICS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739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Blockchain characteristics</a:t>
            </a:r>
            <a:endParaRPr lang="ro-RO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/>
              <a:t>Public ledger:</a:t>
            </a:r>
            <a:r>
              <a:rPr lang="en-US"/>
              <a:t> A public database, all nodes share the same information about transaction and accounts (</a:t>
            </a:r>
            <a:r>
              <a:rPr lang="en-US" b="1">
                <a:solidFill>
                  <a:srgbClr val="FF0000"/>
                </a:solidFill>
              </a:rPr>
              <a:t>UTXO model </a:t>
            </a:r>
            <a:r>
              <a:rPr lang="en-US"/>
              <a:t>or state-machine model).</a:t>
            </a:r>
          </a:p>
          <a:p>
            <a:r>
              <a:rPr lang="en-US"/>
              <a:t>Records added in the ledger are immutable, only new transactions are continuously appended. </a:t>
            </a:r>
          </a:p>
          <a:p>
            <a:r>
              <a:rPr lang="en-US"/>
              <a:t>All nodes must reach consensus, deciding the validity of transactions.</a:t>
            </a:r>
          </a:p>
          <a:p>
            <a:pPr rtl="0"/>
            <a:r>
              <a:rPr lang="en-US" b="1"/>
              <a:t>Auditable</a:t>
            </a:r>
            <a:r>
              <a:rPr lang="en-US"/>
              <a:t>: Transactions are timestamp and signed.</a:t>
            </a:r>
          </a:p>
          <a:p>
            <a:pPr rtl="0"/>
            <a:endParaRPr lang="en-US"/>
          </a:p>
          <a:p>
            <a:pPr rtl="0"/>
            <a:endParaRPr lang="ro-RO"/>
          </a:p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084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Blockchain characteristics</a:t>
            </a:r>
            <a:endParaRPr lang="ro-RO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/>
              <a:t>Immutable:</a:t>
            </a:r>
            <a:r>
              <a:rPr lang="en-US"/>
              <a:t> A public blockchain is a series of immutable record of data. Data is time-stamped</a:t>
            </a:r>
          </a:p>
          <a:p>
            <a:r>
              <a:rPr lang="en-US" b="1"/>
              <a:t>Decentralized</a:t>
            </a:r>
            <a:r>
              <a:rPr lang="en-US"/>
              <a:t>, </a:t>
            </a:r>
            <a:r>
              <a:rPr lang="en-US" b="1"/>
              <a:t>peer-to-peer</a:t>
            </a:r>
            <a:r>
              <a:rPr lang="en-US"/>
              <a:t>: Information is stored in a cluster of computers, there is no central authority. Everyone is accountable. Everyone keeps a copy of the database.</a:t>
            </a:r>
          </a:p>
          <a:p>
            <a:pPr rtl="0"/>
            <a:r>
              <a:rPr lang="en-US" b="1"/>
              <a:t>Transparent</a:t>
            </a:r>
            <a:r>
              <a:rPr lang="en-US"/>
              <a:t>: Everyone has access to all information.</a:t>
            </a:r>
          </a:p>
          <a:p>
            <a:pPr rtl="0"/>
            <a:r>
              <a:rPr lang="en-US" b="1"/>
              <a:t>Secure</a:t>
            </a:r>
            <a:r>
              <a:rPr lang="en-US"/>
              <a:t>: use asymmetric cryptography, data blocks are linked via hashes (block-chain) and protected via cryptographic functions. </a:t>
            </a:r>
          </a:p>
          <a:p>
            <a:r>
              <a:rPr lang="en-US" b="1"/>
              <a:t>Anonymity (</a:t>
            </a:r>
            <a:r>
              <a:rPr lang="en-US" b="1" err="1"/>
              <a:t>pseudonimity</a:t>
            </a:r>
            <a:r>
              <a:rPr lang="en-US" b="1"/>
              <a:t>)</a:t>
            </a:r>
            <a:r>
              <a:rPr lang="en-US"/>
              <a:t>: each participant may store several pairs of public-private keys to sign transactions or to prove ownership of his assets (UTXOs, ETHs, NFTs etc.) Identity is not revealed.</a:t>
            </a:r>
          </a:p>
          <a:p>
            <a:pPr rtl="0"/>
            <a:endParaRPr lang="en-US"/>
          </a:p>
          <a:p>
            <a:pPr rtl="0"/>
            <a:endParaRPr lang="ro-RO"/>
          </a:p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105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D74A1-6757-47B0-8F57-8569A3BF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13526"/>
            <a:ext cx="11430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D3E482F2-07AF-49F7-A5A8-E8DB03836608}"/>
              </a:ext>
            </a:extLst>
          </p:cNvPr>
          <p:cNvSpPr txBox="1"/>
          <p:nvPr/>
        </p:nvSpPr>
        <p:spPr>
          <a:xfrm>
            <a:off x="381000" y="506896"/>
            <a:ext cx="582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Transactions are gathered in blocks. </a:t>
            </a:r>
          </a:p>
          <a:p>
            <a:r>
              <a:rPr lang="en-US"/>
              <a:t>Each block has a header and a body.</a:t>
            </a:r>
          </a:p>
          <a:p>
            <a:r>
              <a:rPr lang="en-US"/>
              <a:t>Block is identified by its hash value.</a:t>
            </a:r>
          </a:p>
          <a:p>
            <a:r>
              <a:rPr lang="en-US"/>
              <a:t>Block header contains the hash of the previous block.</a:t>
            </a:r>
          </a:p>
        </p:txBody>
      </p:sp>
    </p:spTree>
    <p:extLst>
      <p:ext uri="{BB962C8B-B14F-4D97-AF65-F5344CB8AC3E}">
        <p14:creationId xmlns:p14="http://schemas.microsoft.com/office/powerpoint/2010/main" val="328488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BITCOIN</a:t>
            </a:r>
            <a:r>
              <a:rPr lang="en-US" sz="3200"/>
              <a:t> BLOCK STRUCTURE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/>
              <a:t>4-byte  version.</a:t>
            </a:r>
          </a:p>
          <a:p>
            <a:pPr rtl="0"/>
            <a:r>
              <a:rPr lang="en-US"/>
              <a:t>4-byte  timestamp.</a:t>
            </a:r>
          </a:p>
          <a:p>
            <a:pPr rtl="0"/>
            <a:r>
              <a:rPr lang="en-US"/>
              <a:t>4-byte  difficulty target.</a:t>
            </a:r>
          </a:p>
          <a:p>
            <a:pPr rtl="0"/>
            <a:r>
              <a:rPr lang="en-US"/>
              <a:t>4-byte  nonce</a:t>
            </a:r>
          </a:p>
          <a:p>
            <a:pPr rtl="0"/>
            <a:r>
              <a:rPr lang="en-US"/>
              <a:t>32-byte previous block hash</a:t>
            </a:r>
          </a:p>
          <a:p>
            <a:pPr rtl="0"/>
            <a:r>
              <a:rPr lang="en-US"/>
              <a:t>32-byte </a:t>
            </a:r>
            <a:r>
              <a:rPr lang="en-US" err="1"/>
              <a:t>merkle</a:t>
            </a:r>
            <a:r>
              <a:rPr lang="en-US"/>
              <a:t> root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0"/>
            <a:ext cx="3951890" cy="258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83339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BITCOIN</a:t>
            </a:r>
            <a:r>
              <a:rPr lang="en-US" sz="3200"/>
              <a:t> BLOCK STRUCTURE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/>
              <a:t>4-byte  version.</a:t>
            </a:r>
          </a:p>
          <a:p>
            <a:pPr rtl="0"/>
            <a:r>
              <a:rPr lang="en-US"/>
              <a:t>4-byte  timestamp.</a:t>
            </a:r>
          </a:p>
          <a:p>
            <a:pPr rtl="0"/>
            <a:r>
              <a:rPr lang="en-US">
                <a:solidFill>
                  <a:srgbClr val="FF0000"/>
                </a:solidFill>
              </a:rPr>
              <a:t>4-byte  difficulty target. </a:t>
            </a:r>
            <a:r>
              <a:rPr lang="en-US"/>
              <a:t>		</a:t>
            </a:r>
            <a:r>
              <a:rPr lang="en-US" err="1">
                <a:solidFill>
                  <a:srgbClr val="FF0000"/>
                </a:solidFill>
              </a:rPr>
              <a:t>PoW</a:t>
            </a:r>
            <a:endParaRPr lang="en-US">
              <a:solidFill>
                <a:srgbClr val="FF0000"/>
              </a:solidFill>
            </a:endParaRPr>
          </a:p>
          <a:p>
            <a:pPr rtl="0"/>
            <a:r>
              <a:rPr lang="en-US">
                <a:solidFill>
                  <a:srgbClr val="FF0000"/>
                </a:solidFill>
              </a:rPr>
              <a:t>4-byte  nonce</a:t>
            </a:r>
          </a:p>
          <a:p>
            <a:pPr rtl="0"/>
            <a:r>
              <a:rPr lang="en-US"/>
              <a:t>32-byte previous block hash</a:t>
            </a:r>
          </a:p>
          <a:p>
            <a:pPr rtl="0"/>
            <a:r>
              <a:rPr lang="en-US"/>
              <a:t>32-byte </a:t>
            </a:r>
            <a:r>
              <a:rPr lang="en-US" err="1"/>
              <a:t>merkle</a:t>
            </a:r>
            <a:r>
              <a:rPr lang="en-US"/>
              <a:t> root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0"/>
            <a:ext cx="3951890" cy="258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51618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BITCOIN</a:t>
            </a:r>
            <a:r>
              <a:rPr lang="en-US" sz="3200"/>
              <a:t> BLOCK STRUCTURE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/>
              <a:t>4-byte  version.</a:t>
            </a:r>
          </a:p>
          <a:p>
            <a:pPr rtl="0"/>
            <a:r>
              <a:rPr lang="en-US"/>
              <a:t>4-byte  timestamp.</a:t>
            </a:r>
          </a:p>
          <a:p>
            <a:pPr rtl="0"/>
            <a:r>
              <a:rPr lang="en-US"/>
              <a:t>4-byte  difficulty target.</a:t>
            </a:r>
          </a:p>
          <a:p>
            <a:pPr rtl="0"/>
            <a:r>
              <a:rPr lang="en-US"/>
              <a:t>4-byte  nonce</a:t>
            </a:r>
          </a:p>
          <a:p>
            <a:pPr rtl="0"/>
            <a:r>
              <a:rPr lang="en-US"/>
              <a:t>32-byte previous block hash</a:t>
            </a:r>
          </a:p>
          <a:p>
            <a:pPr rtl="0"/>
            <a:r>
              <a:rPr lang="en-US">
                <a:solidFill>
                  <a:srgbClr val="FF0000"/>
                </a:solidFill>
              </a:rPr>
              <a:t>32-byte </a:t>
            </a:r>
            <a:r>
              <a:rPr lang="en-US" err="1">
                <a:solidFill>
                  <a:srgbClr val="FF0000"/>
                </a:solidFill>
              </a:rPr>
              <a:t>merkle</a:t>
            </a:r>
            <a:r>
              <a:rPr lang="en-US">
                <a:solidFill>
                  <a:srgbClr val="FF0000"/>
                </a:solidFill>
              </a:rPr>
              <a:t> root	transactions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0"/>
            <a:ext cx="3951890" cy="258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6393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BITCOIN</a:t>
            </a:r>
            <a:r>
              <a:rPr lang="en-US" sz="3200"/>
              <a:t> BLOCK STRUCTURE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/>
              <a:t>4-byte    block size.</a:t>
            </a:r>
          </a:p>
          <a:p>
            <a:pPr rtl="0"/>
            <a:r>
              <a:rPr lang="en-US"/>
              <a:t>1-9 bytes transaction count.</a:t>
            </a:r>
          </a:p>
          <a:p>
            <a:pPr rtl="0"/>
            <a:r>
              <a:rPr lang="en-US"/>
              <a:t>variable  transactions.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0"/>
            <a:ext cx="3951890" cy="258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BODY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36641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BITCOIN</a:t>
            </a:r>
            <a:r>
              <a:rPr lang="en-US" sz="3200"/>
              <a:t> GENESIS BLOCK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/>
              <a:t>First block in the blockchain.</a:t>
            </a:r>
          </a:p>
          <a:p>
            <a:r>
              <a:rPr lang="en-US" b="1"/>
              <a:t>Coinbase</a:t>
            </a:r>
            <a:r>
              <a:rPr lang="en-US"/>
              <a:t> – transactions without input</a:t>
            </a:r>
          </a:p>
          <a:p>
            <a:r>
              <a:rPr lang="en-US"/>
              <a:t>Hidden message: </a:t>
            </a:r>
            <a:r>
              <a:rPr lang="en-US" i="1"/>
              <a:t>The Times </a:t>
            </a:r>
            <a:r>
              <a:rPr lang="en-US" b="1" i="1"/>
              <a:t>03/Jan/2009  </a:t>
            </a:r>
            <a:r>
              <a:rPr lang="en-US" i="1"/>
              <a:t>Chancellor on brink of second bailout for banks.</a:t>
            </a:r>
          </a:p>
          <a:p>
            <a:pPr rtl="0"/>
            <a:r>
              <a:rPr lang="en-US"/>
              <a:t>Height 0.</a:t>
            </a:r>
          </a:p>
          <a:p>
            <a:pPr rtl="0"/>
            <a:r>
              <a:rPr lang="en-US"/>
              <a:t>Reward 50BTC to Nakamoto, unusable.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0"/>
            <a:ext cx="3951890" cy="258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72013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/>
              <a:t>WHAT IS Blockchain</a:t>
            </a:r>
            <a:endParaRPr lang="ro-RO" sz="400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endParaRPr lang="en-US"/>
          </a:p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9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Course overview</a:t>
            </a:r>
            <a:endParaRPr lang="ro-RO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/>
              <a:t>Cryptocurrencies, history and motivation</a:t>
            </a:r>
          </a:p>
          <a:p>
            <a:pPr rtl="0"/>
            <a:r>
              <a:rPr lang="en-US"/>
              <a:t>Blockchain characteristics and types of blockchains</a:t>
            </a:r>
          </a:p>
          <a:p>
            <a:r>
              <a:rPr lang="en-US"/>
              <a:t>What is blockchain/how it works</a:t>
            </a:r>
          </a:p>
          <a:p>
            <a:pPr rtl="0"/>
            <a:r>
              <a:rPr lang="en-US"/>
              <a:t>Bitcoin -- </a:t>
            </a:r>
            <a:r>
              <a:rPr lang="en-US" err="1"/>
              <a:t>PoW</a:t>
            </a:r>
            <a:endParaRPr lang="en-US"/>
          </a:p>
          <a:p>
            <a:pPr rtl="0"/>
            <a:r>
              <a:rPr lang="en-US"/>
              <a:t>Block difficulty</a:t>
            </a:r>
          </a:p>
          <a:p>
            <a:pPr rtl="0"/>
            <a:r>
              <a:rPr lang="en-US"/>
              <a:t>Transactions, UTXO</a:t>
            </a:r>
          </a:p>
          <a:p>
            <a:pPr rtl="0"/>
            <a:r>
              <a:rPr lang="en-US"/>
              <a:t>Applications of blockchain technologies</a:t>
            </a:r>
          </a:p>
          <a:p>
            <a:pPr rtl="0"/>
            <a:endParaRPr lang="ro-RO"/>
          </a:p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5123920" y="2668527"/>
            <a:ext cx="5483790" cy="3652576"/>
          </a:xfrm>
          <a:prstGeom prst="ellipse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3389275" y="460606"/>
            <a:ext cx="5483790" cy="3652576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60773-BFDA-4BBE-97A2-D364E26BDF7E}"/>
              </a:ext>
            </a:extLst>
          </p:cNvPr>
          <p:cNvSpPr>
            <a:spLocks noChangeAspect="1"/>
          </p:cNvSpPr>
          <p:nvPr/>
        </p:nvSpPr>
        <p:spPr>
          <a:xfrm>
            <a:off x="1654629" y="2668527"/>
            <a:ext cx="5483790" cy="3652576"/>
          </a:xfrm>
          <a:prstGeom prst="ellipse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A3D1EC79-1092-49C9-BC72-2C441201625D}"/>
              </a:ext>
            </a:extLst>
          </p:cNvPr>
          <p:cNvSpPr txBox="1"/>
          <p:nvPr/>
        </p:nvSpPr>
        <p:spPr>
          <a:xfrm>
            <a:off x="5523951" y="3466851"/>
            <a:ext cx="139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Blockchain </a:t>
            </a:r>
          </a:p>
          <a:p>
            <a:r>
              <a:rPr lang="en-US" b="1" err="1">
                <a:solidFill>
                  <a:schemeClr val="bg2"/>
                </a:solidFill>
              </a:rPr>
              <a:t>techlogies</a:t>
            </a:r>
            <a:endParaRPr lang="en-US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2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60773-BFDA-4BBE-97A2-D364E26BDF7E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public key cryptography </a:t>
            </a:r>
          </a:p>
          <a:p>
            <a:r>
              <a:rPr lang="en-US">
                <a:solidFill>
                  <a:schemeClr val="bg1"/>
                </a:solidFill>
              </a:rPr>
              <a:t>and</a:t>
            </a:r>
          </a:p>
          <a:p>
            <a:r>
              <a:rPr lang="en-US" b="1">
                <a:solidFill>
                  <a:schemeClr val="bg1"/>
                </a:solidFill>
              </a:rPr>
              <a:t>cryptographic hash function</a:t>
            </a:r>
            <a:r>
              <a:rPr lang="en-US">
                <a:solidFill>
                  <a:schemeClr val="bg1"/>
                </a:solidFill>
              </a:rPr>
              <a:t>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users encode/</a:t>
            </a:r>
            <a:r>
              <a:rPr lang="en-US" err="1"/>
              <a:t>deocde</a:t>
            </a:r>
            <a:r>
              <a:rPr lang="en-US"/>
              <a:t> transactions using a pair of keys: private key/public key.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signature sig=</a:t>
            </a:r>
            <a:r>
              <a:rPr lang="en-US" b="1">
                <a:solidFill>
                  <a:srgbClr val="FF0000"/>
                </a:solidFill>
              </a:rPr>
              <a:t>sign</a:t>
            </a:r>
            <a:r>
              <a:rPr lang="en-US"/>
              <a:t>(</a:t>
            </a:r>
            <a:r>
              <a:rPr lang="en-US" err="1"/>
              <a:t>private_key</a:t>
            </a:r>
            <a:r>
              <a:rPr lang="en-US"/>
              <a:t>, message) </a:t>
            </a:r>
          </a:p>
          <a:p>
            <a:endParaRPr lang="en-US"/>
          </a:p>
          <a:p>
            <a:r>
              <a:rPr lang="en-US" err="1"/>
              <a:t>boolean</a:t>
            </a:r>
            <a:r>
              <a:rPr lang="en-US"/>
              <a:t> ok=</a:t>
            </a:r>
            <a:r>
              <a:rPr lang="en-US" b="1">
                <a:solidFill>
                  <a:srgbClr val="FF0000"/>
                </a:solidFill>
              </a:rPr>
              <a:t>verify</a:t>
            </a:r>
            <a:r>
              <a:rPr lang="en-US"/>
              <a:t>(</a:t>
            </a:r>
            <a:r>
              <a:rPr lang="en-US" err="1"/>
              <a:t>public_key</a:t>
            </a:r>
            <a:r>
              <a:rPr lang="en-US"/>
              <a:t>, signature, message)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60773-BFDA-4BBE-97A2-D364E26BDF7E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public key cryptography </a:t>
            </a:r>
          </a:p>
          <a:p>
            <a:r>
              <a:rPr lang="en-US"/>
              <a:t>and</a:t>
            </a:r>
          </a:p>
          <a:p>
            <a:r>
              <a:rPr lang="en-US" b="1"/>
              <a:t>cryptographic hash function</a:t>
            </a:r>
          </a:p>
          <a:p>
            <a:r>
              <a:rPr lang="en-US">
                <a:solidFill>
                  <a:schemeClr val="bg1"/>
                </a:solidFill>
              </a:rPr>
              <a:t>and</a:t>
            </a:r>
          </a:p>
          <a:p>
            <a:r>
              <a:rPr lang="en-US" b="1">
                <a:solidFill>
                  <a:schemeClr val="bg1"/>
                </a:solidFill>
              </a:rPr>
              <a:t>cryptographic hash function</a:t>
            </a:r>
            <a:r>
              <a:rPr lang="en-US">
                <a:solidFill>
                  <a:schemeClr val="bg1"/>
                </a:solidFill>
              </a:rPr>
              <a:t>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plain text is encrypted using a cipher to generate a hash value of fixed length. </a:t>
            </a:r>
          </a:p>
          <a:p>
            <a:endParaRPr lang="en-US"/>
          </a:p>
          <a:p>
            <a:r>
              <a:rPr lang="en-US"/>
              <a:t>hash(message)</a:t>
            </a:r>
          </a:p>
          <a:p>
            <a:r>
              <a:rPr lang="en-US"/>
              <a:t> </a:t>
            </a:r>
          </a:p>
          <a:p>
            <a:r>
              <a:rPr lang="en-US"/>
              <a:t>preimage resistance,</a:t>
            </a:r>
          </a:p>
          <a:p>
            <a:r>
              <a:rPr lang="en-US"/>
              <a:t>collision resistance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stored in hash-trees</a:t>
            </a:r>
          </a:p>
          <a:p>
            <a:r>
              <a:rPr lang="en-US"/>
              <a:t>used as commit-reveal scheme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0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Bitcoin UTXO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Unspent transaction output</a:t>
            </a:r>
          </a:p>
          <a:p>
            <a:r>
              <a:rPr lang="en-US"/>
              <a:t>Bitcoin Balance = sum of the unspent transaction outputs “owned”</a:t>
            </a:r>
          </a:p>
          <a:p>
            <a:pPr marL="0" indent="0">
              <a:buNone/>
            </a:pPr>
            <a:r>
              <a:rPr lang="en-US"/>
              <a:t>	pay with previous unspent transaction outputs</a:t>
            </a:r>
          </a:p>
          <a:p>
            <a:pPr marL="0" indent="0">
              <a:buNone/>
            </a:pPr>
            <a:r>
              <a:rPr lang="en-US"/>
              <a:t>	“change” is considered unspent transaction output locked to payer himself	</a:t>
            </a:r>
          </a:p>
          <a:p>
            <a:r>
              <a:rPr lang="en-US"/>
              <a:t>no double spending: 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total input of a transaction = equal total output + fees</a:t>
            </a:r>
            <a:endParaRPr lang="en-US"/>
          </a:p>
          <a:p>
            <a:pPr marL="0" indent="0">
              <a:buNone/>
            </a:pPr>
            <a:r>
              <a:rPr lang="en-US"/>
              <a:t>	in a transaction coins are consumed and replaced with new ones.</a:t>
            </a:r>
          </a:p>
          <a:p>
            <a:pPr marL="0" indent="0">
              <a:buNone/>
            </a:pPr>
            <a:r>
              <a:rPr lang="en-US"/>
              <a:t>	new coins are also created by mining </a:t>
            </a:r>
          </a:p>
          <a:p>
            <a:pPr marL="0" indent="0">
              <a:buNone/>
            </a:pPr>
            <a:r>
              <a:rPr lang="en-US"/>
              <a:t>	transactions without input: </a:t>
            </a:r>
            <a:r>
              <a:rPr lang="en-US" b="1">
                <a:solidFill>
                  <a:srgbClr val="FF0000"/>
                </a:solidFill>
              </a:rPr>
              <a:t>Coinbase transaction </a:t>
            </a:r>
            <a:r>
              <a:rPr lang="en-US"/>
              <a:t>-- miners reward!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Alice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10  UTXO</a:t>
            </a:r>
          </a:p>
          <a:p>
            <a:pPr algn="ctr"/>
            <a:r>
              <a:rPr lang="en-US"/>
              <a:t>15  UTXO</a:t>
            </a:r>
          </a:p>
          <a:p>
            <a:pPr algn="ctr"/>
            <a:r>
              <a:rPr lang="en-US"/>
              <a:t> 7  UTXO</a:t>
            </a:r>
            <a:endParaRPr lang="ro-RO"/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Bob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sells product:</a:t>
            </a:r>
          </a:p>
          <a:p>
            <a:pPr algn="ctr"/>
            <a:r>
              <a:rPr lang="en-US"/>
              <a:t>price 27  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803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Alice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10  UTXO</a:t>
            </a:r>
          </a:p>
          <a:p>
            <a:pPr algn="ctr"/>
            <a:r>
              <a:rPr lang="en-US"/>
              <a:t>15  UTXO</a:t>
            </a:r>
          </a:p>
          <a:p>
            <a:pPr algn="ctr"/>
            <a:r>
              <a:rPr lang="en-US"/>
              <a:t> 7  UTXO</a:t>
            </a:r>
            <a:endParaRPr lang="ro-RO"/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Bob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sells product:</a:t>
            </a:r>
          </a:p>
          <a:p>
            <a:pPr algn="ctr"/>
            <a:r>
              <a:rPr lang="en-US"/>
              <a:t>price 27  </a:t>
            </a:r>
            <a:endParaRPr lang="ro-RO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3FA08C3C-5AF5-4808-9501-89F89E34D0A3}"/>
              </a:ext>
            </a:extLst>
          </p:cNvPr>
          <p:cNvSpPr/>
          <p:nvPr/>
        </p:nvSpPr>
        <p:spPr>
          <a:xfrm>
            <a:off x="5288132" y="1970843"/>
            <a:ext cx="2210539" cy="3284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</a:rPr>
              <a:t>transaction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10  UTXO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15  UTXO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  UTXO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3  UTXO</a:t>
            </a:r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831CD138-A504-4090-A4D8-5C24750F3205}"/>
              </a:ext>
            </a:extLst>
          </p:cNvPr>
          <p:cNvCxnSpPr>
            <a:cxnSpLocks/>
          </p:cNvCxnSpPr>
          <p:nvPr/>
        </p:nvCxnSpPr>
        <p:spPr>
          <a:xfrm>
            <a:off x="3999244" y="331595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666EE2EF-AC61-4E8A-9982-726F2D98272F}"/>
              </a:ext>
            </a:extLst>
          </p:cNvPr>
          <p:cNvCxnSpPr>
            <a:cxnSpLocks/>
          </p:cNvCxnSpPr>
          <p:nvPr/>
        </p:nvCxnSpPr>
        <p:spPr>
          <a:xfrm>
            <a:off x="3999244" y="364922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DAE18930-60B7-4C7A-A116-74642D533BBE}"/>
              </a:ext>
            </a:extLst>
          </p:cNvPr>
          <p:cNvCxnSpPr>
            <a:cxnSpLocks/>
          </p:cNvCxnSpPr>
          <p:nvPr/>
        </p:nvCxnSpPr>
        <p:spPr>
          <a:xfrm>
            <a:off x="3999244" y="3900435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Alice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10  UTXO</a:t>
            </a:r>
          </a:p>
          <a:p>
            <a:pPr algn="ctr"/>
            <a:r>
              <a:rPr lang="en-US"/>
              <a:t>15  UTXO</a:t>
            </a:r>
          </a:p>
          <a:p>
            <a:pPr algn="ctr"/>
            <a:r>
              <a:rPr lang="en-US"/>
              <a:t> 7  UTXO</a:t>
            </a:r>
            <a:endParaRPr lang="ro-RO"/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Bob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sells product:</a:t>
            </a:r>
          </a:p>
          <a:p>
            <a:pPr algn="ctr"/>
            <a:r>
              <a:rPr lang="en-US"/>
              <a:t>price 27  </a:t>
            </a:r>
            <a:endParaRPr lang="ro-RO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3FA08C3C-5AF5-4808-9501-89F89E34D0A3}"/>
              </a:ext>
            </a:extLst>
          </p:cNvPr>
          <p:cNvSpPr/>
          <p:nvPr/>
        </p:nvSpPr>
        <p:spPr>
          <a:xfrm>
            <a:off x="5288132" y="1970843"/>
            <a:ext cx="2210539" cy="3284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</a:rPr>
              <a:t>transaction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10  UTXO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15  UTXO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  UTXO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3  UTXO</a:t>
            </a:r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831CD138-A504-4090-A4D8-5C24750F3205}"/>
              </a:ext>
            </a:extLst>
          </p:cNvPr>
          <p:cNvCxnSpPr>
            <a:cxnSpLocks/>
          </p:cNvCxnSpPr>
          <p:nvPr/>
        </p:nvCxnSpPr>
        <p:spPr>
          <a:xfrm>
            <a:off x="3999244" y="331595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666EE2EF-AC61-4E8A-9982-726F2D98272F}"/>
              </a:ext>
            </a:extLst>
          </p:cNvPr>
          <p:cNvCxnSpPr>
            <a:cxnSpLocks/>
          </p:cNvCxnSpPr>
          <p:nvPr/>
        </p:nvCxnSpPr>
        <p:spPr>
          <a:xfrm>
            <a:off x="3999244" y="364922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DAE18930-60B7-4C7A-A116-74642D533BBE}"/>
              </a:ext>
            </a:extLst>
          </p:cNvPr>
          <p:cNvCxnSpPr>
            <a:cxnSpLocks/>
          </p:cNvCxnSpPr>
          <p:nvPr/>
        </p:nvCxnSpPr>
        <p:spPr>
          <a:xfrm>
            <a:off x="3999244" y="3900435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tăText 4">
            <a:extLst>
              <a:ext uri="{FF2B5EF4-FFF2-40B4-BE49-F238E27FC236}">
                <a16:creationId xmlns:a16="http://schemas.microsoft.com/office/drawing/2014/main" id="{78BFF92B-9051-41E4-B4D1-CCF9EDE9F49F}"/>
              </a:ext>
            </a:extLst>
          </p:cNvPr>
          <p:cNvSpPr txBox="1"/>
          <p:nvPr/>
        </p:nvSpPr>
        <p:spPr>
          <a:xfrm>
            <a:off x="8232560" y="566241"/>
            <a:ext cx="3422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multiple inputs</a:t>
            </a:r>
          </a:p>
          <a:p>
            <a:r>
              <a:rPr lang="en-US"/>
              <a:t>coins have different values</a:t>
            </a:r>
          </a:p>
          <a:p>
            <a:r>
              <a:rPr lang="en-US"/>
              <a:t>a coin may be spent only once</a:t>
            </a:r>
          </a:p>
        </p:txBody>
      </p:sp>
    </p:spTree>
    <p:extLst>
      <p:ext uri="{BB962C8B-B14F-4D97-AF65-F5344CB8AC3E}">
        <p14:creationId xmlns:p14="http://schemas.microsoft.com/office/powerpoint/2010/main" val="342747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Bob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sells product:</a:t>
            </a:r>
          </a:p>
          <a:p>
            <a:pPr algn="ctr"/>
            <a:r>
              <a:rPr lang="en-US"/>
              <a:t>price 27  </a:t>
            </a:r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Alice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10  UTXO</a:t>
            </a:r>
          </a:p>
          <a:p>
            <a:pPr algn="ctr"/>
            <a:r>
              <a:rPr lang="en-US"/>
              <a:t>15  UTXO</a:t>
            </a:r>
          </a:p>
          <a:p>
            <a:pPr algn="ctr"/>
            <a:r>
              <a:rPr lang="en-US"/>
              <a:t> 7  UTXO</a:t>
            </a:r>
            <a:endParaRPr lang="ro-RO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3FA08C3C-5AF5-4808-9501-89F89E34D0A3}"/>
              </a:ext>
            </a:extLst>
          </p:cNvPr>
          <p:cNvSpPr/>
          <p:nvPr/>
        </p:nvSpPr>
        <p:spPr>
          <a:xfrm>
            <a:off x="5288132" y="1970843"/>
            <a:ext cx="2210539" cy="3284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</a:rPr>
              <a:t>transaction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10 UTXO to Bob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15 UTXO to Bob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 UTXO to Bob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3 UTXO to Alice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2 </a:t>
            </a:r>
            <a:r>
              <a:rPr lang="en-US" i="1">
                <a:solidFill>
                  <a:schemeClr val="tx1"/>
                </a:solidFill>
              </a:rPr>
              <a:t>fee</a:t>
            </a:r>
            <a:r>
              <a:rPr lang="en-US">
                <a:solidFill>
                  <a:schemeClr val="tx1"/>
                </a:solidFill>
              </a:rPr>
              <a:t> to miner</a:t>
            </a:r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28A24437-8791-4C27-A83B-40DF186772A2}"/>
              </a:ext>
            </a:extLst>
          </p:cNvPr>
          <p:cNvCxnSpPr>
            <a:cxnSpLocks/>
          </p:cNvCxnSpPr>
          <p:nvPr/>
        </p:nvCxnSpPr>
        <p:spPr>
          <a:xfrm>
            <a:off x="3999244" y="331595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973BBCE7-F063-483F-B5F0-5EED276C5C55}"/>
              </a:ext>
            </a:extLst>
          </p:cNvPr>
          <p:cNvCxnSpPr>
            <a:cxnSpLocks/>
          </p:cNvCxnSpPr>
          <p:nvPr/>
        </p:nvCxnSpPr>
        <p:spPr>
          <a:xfrm>
            <a:off x="3999244" y="364922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E287E31B-2964-4AED-A807-2B3CE603722B}"/>
              </a:ext>
            </a:extLst>
          </p:cNvPr>
          <p:cNvCxnSpPr>
            <a:cxnSpLocks/>
          </p:cNvCxnSpPr>
          <p:nvPr/>
        </p:nvCxnSpPr>
        <p:spPr>
          <a:xfrm>
            <a:off x="3999244" y="3900435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7D636985-61F5-4203-9AF7-60D3F35EA7DC}"/>
              </a:ext>
            </a:extLst>
          </p:cNvPr>
          <p:cNvCxnSpPr>
            <a:cxnSpLocks/>
          </p:cNvCxnSpPr>
          <p:nvPr/>
        </p:nvCxnSpPr>
        <p:spPr>
          <a:xfrm>
            <a:off x="7498671" y="3326004"/>
            <a:ext cx="733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531EA98A-6969-4243-9309-4D873D70AC6C}"/>
              </a:ext>
            </a:extLst>
          </p:cNvPr>
          <p:cNvCxnSpPr>
            <a:cxnSpLocks/>
          </p:cNvCxnSpPr>
          <p:nvPr/>
        </p:nvCxnSpPr>
        <p:spPr>
          <a:xfrm>
            <a:off x="7498671" y="3649226"/>
            <a:ext cx="733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259EDDCE-6B5C-4D9B-B681-4841B043CB83}"/>
              </a:ext>
            </a:extLst>
          </p:cNvPr>
          <p:cNvCxnSpPr>
            <a:cxnSpLocks/>
          </p:cNvCxnSpPr>
          <p:nvPr/>
        </p:nvCxnSpPr>
        <p:spPr>
          <a:xfrm>
            <a:off x="7498671" y="3900435"/>
            <a:ext cx="733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otit 29">
            <a:extLst>
              <a:ext uri="{FF2B5EF4-FFF2-40B4-BE49-F238E27FC236}">
                <a16:creationId xmlns:a16="http://schemas.microsoft.com/office/drawing/2014/main" id="{BEA19283-580A-4704-A511-41B87AD00C3D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3448976" y="4151643"/>
            <a:ext cx="4049697" cy="1103938"/>
          </a:xfrm>
          <a:prstGeom prst="bentConnector4">
            <a:avLst>
              <a:gd name="adj1" fmla="val -12527"/>
              <a:gd name="adj2" fmla="val 12070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2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reptunghi 38">
            <a:extLst>
              <a:ext uri="{FF2B5EF4-FFF2-40B4-BE49-F238E27FC236}">
                <a16:creationId xmlns:a16="http://schemas.microsoft.com/office/drawing/2014/main" id="{A2B9F956-3AA2-4302-B4AF-DE6A2842CA4C}"/>
              </a:ext>
            </a:extLst>
          </p:cNvPr>
          <p:cNvSpPr/>
          <p:nvPr/>
        </p:nvSpPr>
        <p:spPr>
          <a:xfrm>
            <a:off x="373067" y="342862"/>
            <a:ext cx="2763295" cy="2179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transaction ID=ac4be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0D941FCD-0C41-4A88-9025-0CF2CF479531}"/>
              </a:ext>
            </a:extLst>
          </p:cNvPr>
          <p:cNvSpPr/>
          <p:nvPr/>
        </p:nvSpPr>
        <p:spPr>
          <a:xfrm>
            <a:off x="4783415" y="389901"/>
            <a:ext cx="6903218" cy="6176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transaction ID=c84be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err="1">
                <a:solidFill>
                  <a:schemeClr val="tx1"/>
                </a:solidFill>
              </a:rPr>
              <a:t>lock_time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DBEF4B57-5380-4E0C-8BD3-A6093740373C}"/>
              </a:ext>
            </a:extLst>
          </p:cNvPr>
          <p:cNvSpPr/>
          <p:nvPr/>
        </p:nvSpPr>
        <p:spPr>
          <a:xfrm>
            <a:off x="5118360" y="1471476"/>
            <a:ext cx="2670392" cy="421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/>
              <a:t>TRANSACTION INPUTS</a:t>
            </a:r>
            <a:endParaRPr lang="ro-RO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74C665C-F92D-4136-A2C1-CE2E63BC8CA5}"/>
              </a:ext>
            </a:extLst>
          </p:cNvPr>
          <p:cNvSpPr/>
          <p:nvPr/>
        </p:nvSpPr>
        <p:spPr>
          <a:xfrm>
            <a:off x="5197071" y="2058431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</a:rPr>
              <a:t>prev_txID</a:t>
            </a:r>
            <a:r>
              <a:rPr lang="en-US">
                <a:solidFill>
                  <a:schemeClr val="tx1"/>
                </a:solidFill>
              </a:rPr>
              <a:t>: ac4be 	</a:t>
            </a:r>
          </a:p>
          <a:p>
            <a:r>
              <a:rPr lang="en-US">
                <a:solidFill>
                  <a:schemeClr val="tx1"/>
                </a:solidFill>
              </a:rPr>
              <a:t>Index: 2</a:t>
            </a:r>
          </a:p>
          <a:p>
            <a:r>
              <a:rPr lang="en-US" err="1">
                <a:solidFill>
                  <a:schemeClr val="tx1"/>
                </a:solidFill>
              </a:rPr>
              <a:t>scriptSig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5531F7A-835E-480D-A99C-F5985FE8FDB9}"/>
              </a:ext>
            </a:extLst>
          </p:cNvPr>
          <p:cNvSpPr/>
          <p:nvPr/>
        </p:nvSpPr>
        <p:spPr>
          <a:xfrm>
            <a:off x="8726514" y="788369"/>
            <a:ext cx="2670392" cy="5215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/>
              <a:t>TRANSACTION OUTPUTS</a:t>
            </a:r>
            <a:endParaRPr lang="ro-RO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836EDBFC-41E3-430E-B9BF-4F5CC58B9B55}"/>
              </a:ext>
            </a:extLst>
          </p:cNvPr>
          <p:cNvSpPr/>
          <p:nvPr/>
        </p:nvSpPr>
        <p:spPr>
          <a:xfrm>
            <a:off x="5197071" y="3304707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</a:rPr>
              <a:t>prev_txID</a:t>
            </a:r>
            <a:r>
              <a:rPr lang="en-US">
                <a:solidFill>
                  <a:schemeClr val="tx1"/>
                </a:solidFill>
              </a:rPr>
              <a:t>: 589e0</a:t>
            </a:r>
          </a:p>
          <a:p>
            <a:r>
              <a:rPr lang="en-US">
                <a:solidFill>
                  <a:schemeClr val="tx1"/>
                </a:solidFill>
              </a:rPr>
              <a:t>Index: 2</a:t>
            </a:r>
          </a:p>
          <a:p>
            <a:r>
              <a:rPr lang="en-US" err="1">
                <a:solidFill>
                  <a:schemeClr val="tx1"/>
                </a:solidFill>
              </a:rPr>
              <a:t>scriptSig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E8CEBC44-9EA2-4567-AEB9-58AC6597BA6D}"/>
              </a:ext>
            </a:extLst>
          </p:cNvPr>
          <p:cNvSpPr/>
          <p:nvPr/>
        </p:nvSpPr>
        <p:spPr>
          <a:xfrm>
            <a:off x="5197071" y="4550983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</a:rPr>
              <a:t>prev_txnID</a:t>
            </a:r>
            <a:r>
              <a:rPr lang="en-US">
                <a:solidFill>
                  <a:schemeClr val="tx1"/>
                </a:solidFill>
              </a:rPr>
              <a:t>: 14e9f</a:t>
            </a:r>
          </a:p>
          <a:p>
            <a:r>
              <a:rPr lang="en-US">
                <a:solidFill>
                  <a:schemeClr val="tx1"/>
                </a:solidFill>
              </a:rPr>
              <a:t>Index: 1</a:t>
            </a:r>
          </a:p>
          <a:p>
            <a:r>
              <a:rPr lang="en-US" err="1">
                <a:solidFill>
                  <a:schemeClr val="tx1"/>
                </a:solidFill>
              </a:rPr>
              <a:t>scriptSig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96708B2C-246A-4BED-AF11-E567C458BBAC}"/>
              </a:ext>
            </a:extLst>
          </p:cNvPr>
          <p:cNvSpPr/>
          <p:nvPr/>
        </p:nvSpPr>
        <p:spPr>
          <a:xfrm>
            <a:off x="8810690" y="1461606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value:	10	</a:t>
            </a:r>
          </a:p>
          <a:p>
            <a:r>
              <a:rPr lang="en-US" err="1">
                <a:solidFill>
                  <a:schemeClr val="tx1"/>
                </a:solidFill>
              </a:rPr>
              <a:t>scriptPubkey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534C4F9B-CBD9-4368-8F04-89ADCACCBD7D}"/>
              </a:ext>
            </a:extLst>
          </p:cNvPr>
          <p:cNvSpPr/>
          <p:nvPr/>
        </p:nvSpPr>
        <p:spPr>
          <a:xfrm>
            <a:off x="8810690" y="2581404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value:	15	</a:t>
            </a:r>
          </a:p>
          <a:p>
            <a:r>
              <a:rPr lang="en-US" err="1">
                <a:solidFill>
                  <a:schemeClr val="tx1"/>
                </a:solidFill>
              </a:rPr>
              <a:t>scriptPubkey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58360AAA-94AC-4269-A339-F72EAA748BB5}"/>
              </a:ext>
            </a:extLst>
          </p:cNvPr>
          <p:cNvSpPr/>
          <p:nvPr/>
        </p:nvSpPr>
        <p:spPr>
          <a:xfrm>
            <a:off x="8810690" y="3701202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value:	2	</a:t>
            </a:r>
          </a:p>
          <a:p>
            <a:r>
              <a:rPr lang="en-US" err="1">
                <a:solidFill>
                  <a:schemeClr val="tx1"/>
                </a:solidFill>
              </a:rPr>
              <a:t>scriptPubkey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8BE67D2F-54B1-4E99-A2BB-CD54E0C3F7EE}"/>
              </a:ext>
            </a:extLst>
          </p:cNvPr>
          <p:cNvSpPr/>
          <p:nvPr/>
        </p:nvSpPr>
        <p:spPr>
          <a:xfrm>
            <a:off x="8810689" y="4821000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value:	3	</a:t>
            </a:r>
          </a:p>
          <a:p>
            <a:r>
              <a:rPr lang="en-US" err="1">
                <a:solidFill>
                  <a:schemeClr val="tx1"/>
                </a:solidFill>
              </a:rPr>
              <a:t>scriptPubkey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reptunghi 33">
            <a:extLst>
              <a:ext uri="{FF2B5EF4-FFF2-40B4-BE49-F238E27FC236}">
                <a16:creationId xmlns:a16="http://schemas.microsoft.com/office/drawing/2014/main" id="{7DBF5B90-C595-4CC9-B5D6-E061F347D803}"/>
              </a:ext>
            </a:extLst>
          </p:cNvPr>
          <p:cNvSpPr/>
          <p:nvPr/>
        </p:nvSpPr>
        <p:spPr>
          <a:xfrm>
            <a:off x="505367" y="747396"/>
            <a:ext cx="2502039" cy="72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value:	………	</a:t>
            </a:r>
          </a:p>
          <a:p>
            <a:r>
              <a:rPr lang="en-US" err="1">
                <a:solidFill>
                  <a:schemeClr val="tx1"/>
                </a:solidFill>
              </a:rPr>
              <a:t>scriptPubkey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reptunghi 34">
            <a:extLst>
              <a:ext uri="{FF2B5EF4-FFF2-40B4-BE49-F238E27FC236}">
                <a16:creationId xmlns:a16="http://schemas.microsoft.com/office/drawing/2014/main" id="{4EEAF641-EAFF-4D7F-A4EF-E18BB941403A}"/>
              </a:ext>
            </a:extLst>
          </p:cNvPr>
          <p:cNvSpPr/>
          <p:nvPr/>
        </p:nvSpPr>
        <p:spPr>
          <a:xfrm>
            <a:off x="503694" y="1642204"/>
            <a:ext cx="2502039" cy="72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value:	10	</a:t>
            </a:r>
          </a:p>
          <a:p>
            <a:r>
              <a:rPr lang="en-US" err="1">
                <a:solidFill>
                  <a:schemeClr val="tx1"/>
                </a:solidFill>
              </a:rPr>
              <a:t>scriptPubkey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CBE4FA34-CD9D-4C16-B69E-73FB2FAE473D}"/>
              </a:ext>
            </a:extLst>
          </p:cNvPr>
          <p:cNvSpPr/>
          <p:nvPr/>
        </p:nvSpPr>
        <p:spPr>
          <a:xfrm>
            <a:off x="373067" y="2772816"/>
            <a:ext cx="2763295" cy="2179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transaction ID=589e0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Dreptunghi 41">
            <a:extLst>
              <a:ext uri="{FF2B5EF4-FFF2-40B4-BE49-F238E27FC236}">
                <a16:creationId xmlns:a16="http://schemas.microsoft.com/office/drawing/2014/main" id="{371FE35C-C924-4F7D-B486-14F8B29A3F8C}"/>
              </a:ext>
            </a:extLst>
          </p:cNvPr>
          <p:cNvSpPr/>
          <p:nvPr/>
        </p:nvSpPr>
        <p:spPr>
          <a:xfrm>
            <a:off x="505367" y="3177350"/>
            <a:ext cx="2502039" cy="72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value:	………	</a:t>
            </a:r>
          </a:p>
          <a:p>
            <a:r>
              <a:rPr lang="en-US" err="1">
                <a:solidFill>
                  <a:schemeClr val="tx1"/>
                </a:solidFill>
              </a:rPr>
              <a:t>scriptPubkey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Dreptunghi 42">
            <a:extLst>
              <a:ext uri="{FF2B5EF4-FFF2-40B4-BE49-F238E27FC236}">
                <a16:creationId xmlns:a16="http://schemas.microsoft.com/office/drawing/2014/main" id="{E5A2FD5B-2D4F-4DEB-A8BA-B78175AE2571}"/>
              </a:ext>
            </a:extLst>
          </p:cNvPr>
          <p:cNvSpPr/>
          <p:nvPr/>
        </p:nvSpPr>
        <p:spPr>
          <a:xfrm>
            <a:off x="503694" y="4072158"/>
            <a:ext cx="2502039" cy="72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value:	15	</a:t>
            </a:r>
          </a:p>
          <a:p>
            <a:r>
              <a:rPr lang="en-US" err="1">
                <a:solidFill>
                  <a:schemeClr val="tx1"/>
                </a:solidFill>
              </a:rPr>
              <a:t>scriptPubkey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Dreptunghi 43">
            <a:extLst>
              <a:ext uri="{FF2B5EF4-FFF2-40B4-BE49-F238E27FC236}">
                <a16:creationId xmlns:a16="http://schemas.microsoft.com/office/drawing/2014/main" id="{6F5626B3-CCF6-4B5F-A24A-F4DF04390DC9}"/>
              </a:ext>
            </a:extLst>
          </p:cNvPr>
          <p:cNvSpPr/>
          <p:nvPr/>
        </p:nvSpPr>
        <p:spPr>
          <a:xfrm>
            <a:off x="373067" y="5202770"/>
            <a:ext cx="2763295" cy="1363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transaction ID=14e9f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reptunghi 44">
            <a:extLst>
              <a:ext uri="{FF2B5EF4-FFF2-40B4-BE49-F238E27FC236}">
                <a16:creationId xmlns:a16="http://schemas.microsoft.com/office/drawing/2014/main" id="{F1212B58-A8E8-404C-A6BB-D348C1872B15}"/>
              </a:ext>
            </a:extLst>
          </p:cNvPr>
          <p:cNvSpPr/>
          <p:nvPr/>
        </p:nvSpPr>
        <p:spPr>
          <a:xfrm>
            <a:off x="505367" y="5607304"/>
            <a:ext cx="2502039" cy="72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value:	7	</a:t>
            </a:r>
          </a:p>
          <a:p>
            <a:r>
              <a:rPr lang="en-US" err="1">
                <a:solidFill>
                  <a:schemeClr val="tx1"/>
                </a:solidFill>
              </a:rPr>
              <a:t>scriptPubkey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Conector drept cu săgeată 47">
            <a:extLst>
              <a:ext uri="{FF2B5EF4-FFF2-40B4-BE49-F238E27FC236}">
                <a16:creationId xmlns:a16="http://schemas.microsoft.com/office/drawing/2014/main" id="{64781E69-74FF-4D4D-9F56-8FD8B6171B93}"/>
              </a:ext>
            </a:extLst>
          </p:cNvPr>
          <p:cNvCxnSpPr>
            <a:stCxn id="4" idx="1"/>
            <a:endCxn id="35" idx="3"/>
          </p:cNvCxnSpPr>
          <p:nvPr/>
        </p:nvCxnSpPr>
        <p:spPr>
          <a:xfrm flipH="1" flipV="1">
            <a:off x="3005733" y="2005243"/>
            <a:ext cx="2191338" cy="54589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rept cu săgeată 48">
            <a:extLst>
              <a:ext uri="{FF2B5EF4-FFF2-40B4-BE49-F238E27FC236}">
                <a16:creationId xmlns:a16="http://schemas.microsoft.com/office/drawing/2014/main" id="{4F307322-38E8-467B-A9B5-704D533DDDCD}"/>
              </a:ext>
            </a:extLst>
          </p:cNvPr>
          <p:cNvCxnSpPr>
            <a:cxnSpLocks/>
            <a:stCxn id="10" idx="1"/>
            <a:endCxn id="43" idx="3"/>
          </p:cNvCxnSpPr>
          <p:nvPr/>
        </p:nvCxnSpPr>
        <p:spPr>
          <a:xfrm flipH="1">
            <a:off x="3005733" y="3797418"/>
            <a:ext cx="2191338" cy="63777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67B18ADF-7A3A-441D-927C-33152D8062D1}"/>
              </a:ext>
            </a:extLst>
          </p:cNvPr>
          <p:cNvCxnSpPr>
            <a:cxnSpLocks/>
            <a:stCxn id="11" idx="1"/>
            <a:endCxn id="45" idx="3"/>
          </p:cNvCxnSpPr>
          <p:nvPr/>
        </p:nvCxnSpPr>
        <p:spPr>
          <a:xfrm flipH="1">
            <a:off x="3007406" y="5043694"/>
            <a:ext cx="2189665" cy="92664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1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Bitcoin UTXO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Unlocking Script: </a:t>
            </a:r>
            <a:r>
              <a:rPr lang="en-US" b="1" err="1"/>
              <a:t>scriptSig</a:t>
            </a:r>
            <a:endParaRPr lang="en-US" b="1"/>
          </a:p>
          <a:p>
            <a:pPr lvl="1"/>
            <a:r>
              <a:rPr lang="en-US">
                <a:sym typeface="Wingdings" panose="05000000000000000000" pitchFamily="2" charset="2"/>
              </a:rPr>
              <a:t>include </a:t>
            </a:r>
            <a:r>
              <a:rPr lang="en-US" b="1">
                <a:solidFill>
                  <a:srgbClr val="0070C0"/>
                </a:solidFill>
                <a:sym typeface="Wingdings" panose="05000000000000000000" pitchFamily="2" charset="2"/>
              </a:rPr>
              <a:t>receiver public key hash </a:t>
            </a:r>
          </a:p>
          <a:p>
            <a:pPr lvl="1"/>
            <a:r>
              <a:rPr lang="en-US"/>
              <a:t>instructions (</a:t>
            </a:r>
            <a:r>
              <a:rPr lang="en-US" err="1"/>
              <a:t>op_codes</a:t>
            </a:r>
            <a:r>
              <a:rPr lang="en-US"/>
              <a:t>) to verify public key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Locking Script: </a:t>
            </a:r>
            <a:r>
              <a:rPr lang="en-US" b="1" err="1"/>
              <a:t>scriptPubKey</a:t>
            </a:r>
            <a:endParaRPr lang="en-US" b="1"/>
          </a:p>
          <a:p>
            <a:pPr lvl="1"/>
            <a:r>
              <a:rPr lang="en-US">
                <a:sym typeface="Wingdings" panose="05000000000000000000" pitchFamily="2" charset="2"/>
              </a:rPr>
              <a:t>Include </a:t>
            </a:r>
            <a:r>
              <a:rPr lang="en-US" b="1">
                <a:solidFill>
                  <a:srgbClr val="0070C0"/>
                </a:solidFill>
                <a:sym typeface="Wingdings" panose="05000000000000000000" pitchFamily="2" charset="2"/>
              </a:rPr>
              <a:t>signature</a:t>
            </a: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>
                <a:sym typeface="Wingdings" panose="05000000000000000000" pitchFamily="2" charset="2"/>
              </a:rPr>
              <a:t>and </a:t>
            </a:r>
            <a:r>
              <a:rPr lang="en-US" b="1">
                <a:solidFill>
                  <a:srgbClr val="0070C0"/>
                </a:solidFill>
                <a:sym typeface="Wingdings" panose="05000000000000000000" pitchFamily="2" charset="2"/>
              </a:rPr>
              <a:t>public key</a:t>
            </a:r>
            <a:endParaRPr lang="en-US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P2PKH pay to public key hash, example of simple smart contract, code that is executed on blockchain</a:t>
            </a:r>
          </a:p>
          <a:p>
            <a:endParaRPr lang="en-US"/>
          </a:p>
          <a:p>
            <a:r>
              <a:rPr lang="en-US"/>
              <a:t>ECDSA signature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1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traditional payments</a:t>
            </a:r>
          </a:p>
          <a:p>
            <a:r>
              <a:rPr lang="en-US">
                <a:solidFill>
                  <a:schemeClr val="bg1"/>
                </a:solidFill>
              </a:rPr>
              <a:t>and</a:t>
            </a:r>
          </a:p>
          <a:p>
            <a:r>
              <a:rPr lang="en-US" b="1">
                <a:solidFill>
                  <a:schemeClr val="bg1"/>
                </a:solidFill>
              </a:rPr>
              <a:t>cryptographic hash function</a:t>
            </a:r>
            <a:r>
              <a:rPr lang="en-US">
                <a:solidFill>
                  <a:schemeClr val="bg1"/>
                </a:solidFill>
              </a:rPr>
              <a:t>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$72,000,000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C552D1B6-7DCC-4F0C-8122-7BEA63EC0637}"/>
              </a:ext>
            </a:extLst>
          </p:cNvPr>
          <p:cNvCxnSpPr/>
          <p:nvPr/>
        </p:nvCxnSpPr>
        <p:spPr>
          <a:xfrm>
            <a:off x="2330256" y="2401556"/>
            <a:ext cx="4250453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alon text: oval 10">
            <a:extLst>
              <a:ext uri="{FF2B5EF4-FFF2-40B4-BE49-F238E27FC236}">
                <a16:creationId xmlns:a16="http://schemas.microsoft.com/office/drawing/2014/main" id="{51C74601-7B82-4004-8D49-90AAA996ECB9}"/>
              </a:ext>
            </a:extLst>
          </p:cNvPr>
          <p:cNvSpPr/>
          <p:nvPr/>
        </p:nvSpPr>
        <p:spPr>
          <a:xfrm>
            <a:off x="2180492" y="209436"/>
            <a:ext cx="3299146" cy="144854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Hey, Bob! I </a:t>
            </a:r>
            <a:r>
              <a:rPr lang="en-US" sz="1400" err="1">
                <a:solidFill>
                  <a:schemeClr val="tx1"/>
                </a:solidFill>
              </a:rPr>
              <a:t>wanna</a:t>
            </a:r>
            <a:r>
              <a:rPr lang="en-US" sz="1400">
                <a:solidFill>
                  <a:schemeClr val="tx1"/>
                </a:solidFill>
              </a:rPr>
              <a:t> buy that gorgeous sculpture! Check your account for payment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B930BEA-A294-43F2-8652-0C5F15BDD99C}"/>
              </a:ext>
            </a:extLst>
          </p:cNvPr>
          <p:cNvSpPr txBox="1"/>
          <p:nvPr/>
        </p:nvSpPr>
        <p:spPr>
          <a:xfrm>
            <a:off x="4410724" y="1980030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 notifies Bob</a:t>
            </a:r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E9E4CEC7-213D-4EFD-9AFD-28AEF4783785}"/>
              </a:ext>
            </a:extLst>
          </p:cNvPr>
          <p:cNvCxnSpPr>
            <a:cxnSpLocks/>
          </p:cNvCxnSpPr>
          <p:nvPr/>
        </p:nvCxnSpPr>
        <p:spPr>
          <a:xfrm>
            <a:off x="2330256" y="2470686"/>
            <a:ext cx="1658940" cy="127614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FD0CFA96-0CDA-4C94-9384-EA3C2BB3D809}"/>
              </a:ext>
            </a:extLst>
          </p:cNvPr>
          <p:cNvSpPr txBox="1"/>
          <p:nvPr/>
        </p:nvSpPr>
        <p:spPr>
          <a:xfrm>
            <a:off x="1185203" y="3434809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transfer  52MM to Bob</a:t>
            </a:r>
          </a:p>
        </p:txBody>
      </p:sp>
    </p:spTree>
    <p:extLst>
      <p:ext uri="{BB962C8B-B14F-4D97-AF65-F5344CB8AC3E}">
        <p14:creationId xmlns:p14="http://schemas.microsoft.com/office/powerpoint/2010/main" val="316554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Bitcoin UTXO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P2PKH pay to public key hash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C1571BE4-5A73-40C0-AE5D-87955A4C5F93}"/>
              </a:ext>
            </a:extLst>
          </p:cNvPr>
          <p:cNvSpPr/>
          <p:nvPr/>
        </p:nvSpPr>
        <p:spPr>
          <a:xfrm>
            <a:off x="3768133" y="2822904"/>
            <a:ext cx="4481564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</a:rPr>
              <a:t>scriptPubKey</a:t>
            </a:r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public Key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signature</a:t>
            </a:r>
            <a:endParaRPr lang="ro-RO">
              <a:solidFill>
                <a:schemeClr val="tx1"/>
              </a:solidFill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ABD3E152-12BD-42D8-962A-B9AA6A154C34}"/>
              </a:ext>
            </a:extLst>
          </p:cNvPr>
          <p:cNvSpPr/>
          <p:nvPr/>
        </p:nvSpPr>
        <p:spPr>
          <a:xfrm>
            <a:off x="3768133" y="3808325"/>
            <a:ext cx="4481564" cy="2110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</a:rPr>
              <a:t>scriptSig</a:t>
            </a:r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  <a:effectLst/>
              </a:rPr>
              <a:t>OP_DUP</a:t>
            </a:r>
          </a:p>
          <a:p>
            <a:pPr algn="ctr"/>
            <a:r>
              <a:rPr lang="en-US">
                <a:solidFill>
                  <a:schemeClr val="tx1"/>
                </a:solidFill>
                <a:effectLst/>
              </a:rPr>
              <a:t>OP_HASH160</a:t>
            </a:r>
          </a:p>
          <a:p>
            <a:pPr algn="ctr"/>
            <a:r>
              <a:rPr lang="en-US">
                <a:solidFill>
                  <a:schemeClr val="tx1"/>
                </a:solidFill>
                <a:effectLst/>
              </a:rPr>
              <a:t>OP_EQUALVERIFY</a:t>
            </a:r>
          </a:p>
          <a:p>
            <a:pPr algn="ctr"/>
            <a:r>
              <a:rPr lang="en-US">
                <a:solidFill>
                  <a:schemeClr val="tx1"/>
                </a:solidFill>
                <a:effectLst/>
              </a:rPr>
              <a:t>OP_CHECKSIG</a:t>
            </a:r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0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C0A14A-C346-4B76-AF5B-98209E1E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UTXO model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4F26B04-E2E1-45EE-85F7-3EDEC010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Complex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Verify transactions in parallel, </a:t>
            </a:r>
          </a:p>
          <a:p>
            <a:pPr lvl="1"/>
            <a:r>
              <a:rPr lang="en-US"/>
              <a:t>a UTXO affected by only one transaction</a:t>
            </a:r>
          </a:p>
          <a:p>
            <a:endParaRPr lang="en-US"/>
          </a:p>
          <a:p>
            <a:r>
              <a:rPr lang="en-US"/>
              <a:t>Privacy (wallets)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Limited smart contract capabilities</a:t>
            </a: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826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P2P architecture</a:t>
            </a:r>
          </a:p>
          <a:p>
            <a:r>
              <a:rPr lang="en-US">
                <a:solidFill>
                  <a:schemeClr val="bg1"/>
                </a:solidFill>
              </a:rPr>
              <a:t>and</a:t>
            </a:r>
          </a:p>
          <a:p>
            <a:r>
              <a:rPr lang="en-US" b="1">
                <a:solidFill>
                  <a:schemeClr val="bg1"/>
                </a:solidFill>
              </a:rPr>
              <a:t>cryptographic hash function</a:t>
            </a:r>
            <a:r>
              <a:rPr lang="en-US">
                <a:solidFill>
                  <a:schemeClr val="bg1"/>
                </a:solidFill>
              </a:rPr>
              <a:t>. </a:t>
            </a:r>
          </a:p>
          <a:p>
            <a:endParaRPr lang="en-US"/>
          </a:p>
          <a:p>
            <a:r>
              <a:rPr lang="en-US"/>
              <a:t>Full nodes download and verify every block.</a:t>
            </a:r>
          </a:p>
          <a:p>
            <a:endParaRPr lang="en-US"/>
          </a:p>
          <a:p>
            <a:r>
              <a:rPr lang="en-US"/>
              <a:t>Newly joined nodes query </a:t>
            </a:r>
            <a:r>
              <a:rPr lang="en-US" b="1"/>
              <a:t>DNS seeds</a:t>
            </a:r>
            <a:r>
              <a:rPr lang="en-US"/>
              <a:t> to discover full nodes that accept connections.</a:t>
            </a:r>
          </a:p>
          <a:p>
            <a:r>
              <a:rPr lang="en-US"/>
              <a:t> </a:t>
            </a:r>
          </a:p>
          <a:p>
            <a:r>
              <a:rPr lang="en-US" b="1"/>
              <a:t>Initial Block Download</a:t>
            </a:r>
            <a:r>
              <a:rPr lang="en-US"/>
              <a:t>: Before a full node can validate transactions, it must download and validate all blocks from block 1. </a:t>
            </a:r>
          </a:p>
          <a:p>
            <a:endParaRPr lang="en-US"/>
          </a:p>
          <a:p>
            <a:pPr algn="l"/>
            <a:r>
              <a:rPr lang="en-US" b="1" i="0">
                <a:solidFill>
                  <a:srgbClr val="212529"/>
                </a:solidFill>
                <a:effectLst/>
              </a:rPr>
              <a:t>Block Broadcasting </a:t>
            </a:r>
            <a:r>
              <a:rPr lang="en-US" b="0" i="0">
                <a:solidFill>
                  <a:srgbClr val="212529"/>
                </a:solidFill>
                <a:effectLst/>
              </a:rPr>
              <a:t>when a miner discovers a new block, it broadcasts the new block to its peers 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AE2D3-A518-4058-9C1D-F140A15001C6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341376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528F4DF4-9945-4C50-8566-DBA2AF0FA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1518" y="36235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7A5C005-FE3D-4E64-8B25-82CC9EE81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902" y="276730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05C98E87-402F-4680-967A-6CAF9461A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4359" y="2501643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915675BB-B37E-4FCE-80ED-96164ADC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18" y="5141123"/>
            <a:ext cx="914400" cy="914400"/>
          </a:xfrm>
          <a:prstGeom prst="rect">
            <a:avLst/>
          </a:prstGeo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F52B5A84-180B-40DB-8D32-D4E603B7773F}"/>
              </a:ext>
            </a:extLst>
          </p:cNvPr>
          <p:cNvSpPr/>
          <p:nvPr/>
        </p:nvSpPr>
        <p:spPr>
          <a:xfrm>
            <a:off x="4884199" y="1556059"/>
            <a:ext cx="121180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BLOCK_1</a:t>
            </a:r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633AF8C7-ADF5-41B4-9726-D2DF2C536272}"/>
              </a:ext>
            </a:extLst>
          </p:cNvPr>
          <p:cNvSpPr/>
          <p:nvPr/>
        </p:nvSpPr>
        <p:spPr>
          <a:xfrm>
            <a:off x="6767747" y="1556059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BLOCK_N</a:t>
            </a:r>
            <a:endParaRPr lang="ro-RO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096608C6-F899-4840-B87F-1E5F8F93D2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6000" y="1804634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reptunghi 8">
            <a:extLst>
              <a:ext uri="{FF2B5EF4-FFF2-40B4-BE49-F238E27FC236}">
                <a16:creationId xmlns:a16="http://schemas.microsoft.com/office/drawing/2014/main" id="{1DFB1456-3827-4F23-A776-5CC09B271D35}"/>
              </a:ext>
            </a:extLst>
          </p:cNvPr>
          <p:cNvSpPr/>
          <p:nvPr/>
        </p:nvSpPr>
        <p:spPr>
          <a:xfrm>
            <a:off x="201383" y="3679483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F36B7151-DC1A-4ED8-924C-79106D8A9E41}"/>
              </a:ext>
            </a:extLst>
          </p:cNvPr>
          <p:cNvSpPr/>
          <p:nvPr/>
        </p:nvSpPr>
        <p:spPr>
          <a:xfrm>
            <a:off x="2009471" y="3679483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  <a:p>
            <a:pPr algn="ctr"/>
            <a:r>
              <a:rPr lang="en-US" sz="1400"/>
              <a:t>BLOCK_N-1</a:t>
            </a:r>
            <a:endParaRPr lang="ro-RO" sz="1400"/>
          </a:p>
          <a:p>
            <a:pPr algn="ctr"/>
            <a:endParaRPr lang="ro-RO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8550C6E8-5845-4A8F-A3C8-74CC4D2D4F1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337724" y="3928058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A32CE4CA-3C73-4764-9C11-8FA7933A89DB}"/>
              </a:ext>
            </a:extLst>
          </p:cNvPr>
          <p:cNvSpPr/>
          <p:nvPr/>
        </p:nvSpPr>
        <p:spPr>
          <a:xfrm>
            <a:off x="4458739" y="6039572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FAF49B1F-573C-46F3-8BCF-C5BB88F91E63}"/>
              </a:ext>
            </a:extLst>
          </p:cNvPr>
          <p:cNvSpPr/>
          <p:nvPr/>
        </p:nvSpPr>
        <p:spPr>
          <a:xfrm>
            <a:off x="6266827" y="6039572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  <a:p>
            <a:pPr algn="ctr"/>
            <a:r>
              <a:rPr lang="en-US" sz="1400"/>
              <a:t>BLOCK_N-1</a:t>
            </a:r>
            <a:endParaRPr lang="ro-RO" sz="1400"/>
          </a:p>
          <a:p>
            <a:pPr algn="ctr"/>
            <a:endParaRPr lang="ro-RO"/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E4E3919A-41DA-4B85-913F-9A18B08BA6D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95080" y="6288147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CD38AEE7-99E1-4F97-B394-0743D460FE6C}"/>
              </a:ext>
            </a:extLst>
          </p:cNvPr>
          <p:cNvSpPr/>
          <p:nvPr/>
        </p:nvSpPr>
        <p:spPr>
          <a:xfrm>
            <a:off x="6907802" y="3291875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27A1FD9A-38D3-4C15-ADA6-CB51FED35E37}"/>
              </a:ext>
            </a:extLst>
          </p:cNvPr>
          <p:cNvSpPr/>
          <p:nvPr/>
        </p:nvSpPr>
        <p:spPr>
          <a:xfrm>
            <a:off x="8715890" y="3291875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  <a:p>
            <a:pPr algn="ctr"/>
            <a:r>
              <a:rPr lang="en-US" sz="1400"/>
              <a:t>BLOCK_N-1</a:t>
            </a:r>
            <a:endParaRPr lang="ro-RO" sz="1400"/>
          </a:p>
          <a:p>
            <a:pPr algn="ctr"/>
            <a:endParaRPr lang="ro-RO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48F553C5-9711-48BE-97E5-B6A2C1088EE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044143" y="3540450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fic 18" descr="Router wireless">
            <a:extLst>
              <a:ext uri="{FF2B5EF4-FFF2-40B4-BE49-F238E27FC236}">
                <a16:creationId xmlns:a16="http://schemas.microsoft.com/office/drawing/2014/main" id="{DABA4142-E0FE-4C01-B72B-02929E115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5905" y="800900"/>
            <a:ext cx="914400" cy="914400"/>
          </a:xfrm>
          <a:prstGeom prst="rect">
            <a:avLst/>
          </a:prstGeom>
        </p:spPr>
      </p:pic>
      <p:cxnSp>
        <p:nvCxnSpPr>
          <p:cNvPr id="30" name="Conector drept cu săgeată 29">
            <a:extLst>
              <a:ext uri="{FF2B5EF4-FFF2-40B4-BE49-F238E27FC236}">
                <a16:creationId xmlns:a16="http://schemas.microsoft.com/office/drawing/2014/main" id="{05294B71-0B6E-46C4-AD98-B0D774CFBD74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flipH="1">
            <a:off x="3003102" y="819554"/>
            <a:ext cx="3418416" cy="19477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cu săgeată 33">
            <a:extLst>
              <a:ext uri="{FF2B5EF4-FFF2-40B4-BE49-F238E27FC236}">
                <a16:creationId xmlns:a16="http://schemas.microsoft.com/office/drawing/2014/main" id="{1EBF5D22-684D-4035-9A78-49BBC11FD1AF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7335918" y="819554"/>
            <a:ext cx="3055641" cy="16820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8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528F4DF4-9945-4C50-8566-DBA2AF0FA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1518" y="36235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7A5C005-FE3D-4E64-8B25-82CC9EE81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902" y="276730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05C98E87-402F-4680-967A-6CAF9461A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4359" y="2501643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915675BB-B37E-4FCE-80ED-96164ADC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18" y="5141123"/>
            <a:ext cx="914400" cy="914400"/>
          </a:xfrm>
          <a:prstGeom prst="rect">
            <a:avLst/>
          </a:prstGeo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F52B5A84-180B-40DB-8D32-D4E603B7773F}"/>
              </a:ext>
            </a:extLst>
          </p:cNvPr>
          <p:cNvSpPr/>
          <p:nvPr/>
        </p:nvSpPr>
        <p:spPr>
          <a:xfrm>
            <a:off x="4884199" y="1556059"/>
            <a:ext cx="121180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BLOCK_1</a:t>
            </a:r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633AF8C7-ADF5-41B4-9726-D2DF2C536272}"/>
              </a:ext>
            </a:extLst>
          </p:cNvPr>
          <p:cNvSpPr/>
          <p:nvPr/>
        </p:nvSpPr>
        <p:spPr>
          <a:xfrm>
            <a:off x="6767747" y="1556059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BLOCK_N</a:t>
            </a:r>
            <a:endParaRPr lang="ro-RO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096608C6-F899-4840-B87F-1E5F8F93D2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6000" y="1804634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reptunghi 8">
            <a:extLst>
              <a:ext uri="{FF2B5EF4-FFF2-40B4-BE49-F238E27FC236}">
                <a16:creationId xmlns:a16="http://schemas.microsoft.com/office/drawing/2014/main" id="{1DFB1456-3827-4F23-A776-5CC09B271D35}"/>
              </a:ext>
            </a:extLst>
          </p:cNvPr>
          <p:cNvSpPr/>
          <p:nvPr/>
        </p:nvSpPr>
        <p:spPr>
          <a:xfrm>
            <a:off x="201383" y="3679483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F36B7151-DC1A-4ED8-924C-79106D8A9E41}"/>
              </a:ext>
            </a:extLst>
          </p:cNvPr>
          <p:cNvSpPr/>
          <p:nvPr/>
        </p:nvSpPr>
        <p:spPr>
          <a:xfrm>
            <a:off x="2009471" y="3679483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  <a:p>
            <a:pPr algn="ctr"/>
            <a:r>
              <a:rPr lang="en-US" sz="1400"/>
              <a:t>BLOCK_N-1</a:t>
            </a:r>
            <a:endParaRPr lang="ro-RO" sz="1400"/>
          </a:p>
          <a:p>
            <a:pPr algn="ctr"/>
            <a:endParaRPr lang="ro-RO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8550C6E8-5845-4A8F-A3C8-74CC4D2D4F1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337724" y="3928058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A32CE4CA-3C73-4764-9C11-8FA7933A89DB}"/>
              </a:ext>
            </a:extLst>
          </p:cNvPr>
          <p:cNvSpPr/>
          <p:nvPr/>
        </p:nvSpPr>
        <p:spPr>
          <a:xfrm>
            <a:off x="4458739" y="6039572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FAF49B1F-573C-46F3-8BCF-C5BB88F91E63}"/>
              </a:ext>
            </a:extLst>
          </p:cNvPr>
          <p:cNvSpPr/>
          <p:nvPr/>
        </p:nvSpPr>
        <p:spPr>
          <a:xfrm>
            <a:off x="6266827" y="6039572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  <a:p>
            <a:pPr algn="ctr"/>
            <a:r>
              <a:rPr lang="en-US" sz="1400"/>
              <a:t>BLOCK_N-1</a:t>
            </a:r>
            <a:endParaRPr lang="ro-RO" sz="1400"/>
          </a:p>
          <a:p>
            <a:pPr algn="ctr"/>
            <a:endParaRPr lang="ro-RO"/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E4E3919A-41DA-4B85-913F-9A18B08BA6D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95080" y="6288147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CD38AEE7-99E1-4F97-B394-0743D460FE6C}"/>
              </a:ext>
            </a:extLst>
          </p:cNvPr>
          <p:cNvSpPr/>
          <p:nvPr/>
        </p:nvSpPr>
        <p:spPr>
          <a:xfrm>
            <a:off x="6907802" y="3291875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27A1FD9A-38D3-4C15-ADA6-CB51FED35E37}"/>
              </a:ext>
            </a:extLst>
          </p:cNvPr>
          <p:cNvSpPr/>
          <p:nvPr/>
        </p:nvSpPr>
        <p:spPr>
          <a:xfrm>
            <a:off x="8715890" y="3291875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  <a:p>
            <a:pPr algn="ctr"/>
            <a:r>
              <a:rPr lang="en-US" sz="1400"/>
              <a:t>BLOCK_N-1</a:t>
            </a:r>
            <a:endParaRPr lang="ro-RO" sz="1400"/>
          </a:p>
          <a:p>
            <a:pPr algn="ctr"/>
            <a:endParaRPr lang="ro-RO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48F553C5-9711-48BE-97E5-B6A2C1088EE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044143" y="3540450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reptunghi 21">
            <a:extLst>
              <a:ext uri="{FF2B5EF4-FFF2-40B4-BE49-F238E27FC236}">
                <a16:creationId xmlns:a16="http://schemas.microsoft.com/office/drawing/2014/main" id="{5BBE3D67-97F5-49A1-93FF-732E5427F540}"/>
              </a:ext>
            </a:extLst>
          </p:cNvPr>
          <p:cNvSpPr/>
          <p:nvPr/>
        </p:nvSpPr>
        <p:spPr>
          <a:xfrm>
            <a:off x="10707451" y="3299206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BLOCK_N</a:t>
            </a:r>
            <a:endParaRPr lang="ro-RO"/>
          </a:p>
        </p:txBody>
      </p: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8A84178E-B478-46A9-9D51-9DCBCABEA1A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035704" y="3547781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fic 25" descr="Router wireless">
            <a:extLst>
              <a:ext uri="{FF2B5EF4-FFF2-40B4-BE49-F238E27FC236}">
                <a16:creationId xmlns:a16="http://schemas.microsoft.com/office/drawing/2014/main" id="{00906521-3CD1-4A8F-8B5D-3D3AB8FC0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867" y="2377475"/>
            <a:ext cx="914400" cy="914400"/>
          </a:xfrm>
          <a:prstGeom prst="rect">
            <a:avLst/>
          </a:prstGeom>
        </p:spPr>
      </p:pic>
      <p:sp>
        <p:nvSpPr>
          <p:cNvPr id="27" name="Dreptunghi 26">
            <a:extLst>
              <a:ext uri="{FF2B5EF4-FFF2-40B4-BE49-F238E27FC236}">
                <a16:creationId xmlns:a16="http://schemas.microsoft.com/office/drawing/2014/main" id="{10C1C3F3-7A9C-420A-8C55-6FC7606E1CCA}"/>
              </a:ext>
            </a:extLst>
          </p:cNvPr>
          <p:cNvSpPr/>
          <p:nvPr/>
        </p:nvSpPr>
        <p:spPr>
          <a:xfrm>
            <a:off x="4008573" y="3673528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BLOCK_N</a:t>
            </a:r>
            <a:endParaRPr lang="ro-RO"/>
          </a:p>
        </p:txBody>
      </p:sp>
      <p:cxnSp>
        <p:nvCxnSpPr>
          <p:cNvPr id="28" name="Conector drept cu săgeată 27">
            <a:extLst>
              <a:ext uri="{FF2B5EF4-FFF2-40B4-BE49-F238E27FC236}">
                <a16:creationId xmlns:a16="http://schemas.microsoft.com/office/drawing/2014/main" id="{35584A95-CF0F-4432-B037-629A90E8178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336826" y="3922103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91E5B8C6-5336-4676-8730-3BD98388B9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793118" y="3416043"/>
            <a:ext cx="2598441" cy="17250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3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528F4DF4-9945-4C50-8566-DBA2AF0FA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1518" y="36235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7A5C005-FE3D-4E64-8B25-82CC9EE81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902" y="276730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05C98E87-402F-4680-967A-6CAF9461A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4359" y="2501643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915675BB-B37E-4FCE-80ED-96164ADC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18" y="5141123"/>
            <a:ext cx="914400" cy="914400"/>
          </a:xfrm>
          <a:prstGeom prst="rect">
            <a:avLst/>
          </a:prstGeo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F52B5A84-180B-40DB-8D32-D4E603B7773F}"/>
              </a:ext>
            </a:extLst>
          </p:cNvPr>
          <p:cNvSpPr/>
          <p:nvPr/>
        </p:nvSpPr>
        <p:spPr>
          <a:xfrm>
            <a:off x="4884199" y="1556059"/>
            <a:ext cx="121180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BLOCK_1</a:t>
            </a:r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633AF8C7-ADF5-41B4-9726-D2DF2C536272}"/>
              </a:ext>
            </a:extLst>
          </p:cNvPr>
          <p:cNvSpPr/>
          <p:nvPr/>
        </p:nvSpPr>
        <p:spPr>
          <a:xfrm>
            <a:off x="6767747" y="1556059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BLOCK_N</a:t>
            </a:r>
            <a:endParaRPr lang="ro-RO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096608C6-F899-4840-B87F-1E5F8F93D2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6000" y="1804634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reptunghi 8">
            <a:extLst>
              <a:ext uri="{FF2B5EF4-FFF2-40B4-BE49-F238E27FC236}">
                <a16:creationId xmlns:a16="http://schemas.microsoft.com/office/drawing/2014/main" id="{1DFB1456-3827-4F23-A776-5CC09B271D35}"/>
              </a:ext>
            </a:extLst>
          </p:cNvPr>
          <p:cNvSpPr/>
          <p:nvPr/>
        </p:nvSpPr>
        <p:spPr>
          <a:xfrm>
            <a:off x="201383" y="3679483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F36B7151-DC1A-4ED8-924C-79106D8A9E41}"/>
              </a:ext>
            </a:extLst>
          </p:cNvPr>
          <p:cNvSpPr/>
          <p:nvPr/>
        </p:nvSpPr>
        <p:spPr>
          <a:xfrm>
            <a:off x="2009471" y="3679483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  <a:p>
            <a:pPr algn="ctr"/>
            <a:r>
              <a:rPr lang="en-US" sz="1400"/>
              <a:t>BLOCK_N-1</a:t>
            </a:r>
            <a:endParaRPr lang="ro-RO" sz="1400"/>
          </a:p>
          <a:p>
            <a:pPr algn="ctr"/>
            <a:endParaRPr lang="ro-RO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8550C6E8-5845-4A8F-A3C8-74CC4D2D4F1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337724" y="3928058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A32CE4CA-3C73-4764-9C11-8FA7933A89DB}"/>
              </a:ext>
            </a:extLst>
          </p:cNvPr>
          <p:cNvSpPr/>
          <p:nvPr/>
        </p:nvSpPr>
        <p:spPr>
          <a:xfrm>
            <a:off x="4458739" y="6039572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FAF49B1F-573C-46F3-8BCF-C5BB88F91E63}"/>
              </a:ext>
            </a:extLst>
          </p:cNvPr>
          <p:cNvSpPr/>
          <p:nvPr/>
        </p:nvSpPr>
        <p:spPr>
          <a:xfrm>
            <a:off x="6266827" y="6039572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  <a:p>
            <a:pPr algn="ctr"/>
            <a:r>
              <a:rPr lang="en-US" sz="1400"/>
              <a:t>BLOCK_N-1</a:t>
            </a:r>
            <a:endParaRPr lang="ro-RO" sz="1400"/>
          </a:p>
          <a:p>
            <a:pPr algn="ctr"/>
            <a:endParaRPr lang="ro-RO"/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E4E3919A-41DA-4B85-913F-9A18B08BA6D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95080" y="6288147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CD38AEE7-99E1-4F97-B394-0743D460FE6C}"/>
              </a:ext>
            </a:extLst>
          </p:cNvPr>
          <p:cNvSpPr/>
          <p:nvPr/>
        </p:nvSpPr>
        <p:spPr>
          <a:xfrm>
            <a:off x="6907802" y="3291875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27A1FD9A-38D3-4C15-ADA6-CB51FED35E37}"/>
              </a:ext>
            </a:extLst>
          </p:cNvPr>
          <p:cNvSpPr/>
          <p:nvPr/>
        </p:nvSpPr>
        <p:spPr>
          <a:xfrm>
            <a:off x="8715890" y="3291875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  <a:p>
            <a:pPr algn="ctr"/>
            <a:r>
              <a:rPr lang="en-US" sz="1400"/>
              <a:t>BLOCK_N-1</a:t>
            </a:r>
            <a:endParaRPr lang="ro-RO" sz="1400"/>
          </a:p>
          <a:p>
            <a:pPr algn="ctr"/>
            <a:endParaRPr lang="ro-RO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48F553C5-9711-48BE-97E5-B6A2C1088EE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044143" y="3540450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reptunghi 21">
            <a:extLst>
              <a:ext uri="{FF2B5EF4-FFF2-40B4-BE49-F238E27FC236}">
                <a16:creationId xmlns:a16="http://schemas.microsoft.com/office/drawing/2014/main" id="{5BBE3D67-97F5-49A1-93FF-732E5427F540}"/>
              </a:ext>
            </a:extLst>
          </p:cNvPr>
          <p:cNvSpPr/>
          <p:nvPr/>
        </p:nvSpPr>
        <p:spPr>
          <a:xfrm>
            <a:off x="10707451" y="3299206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BLOCK_N</a:t>
            </a:r>
            <a:endParaRPr lang="ro-RO"/>
          </a:p>
        </p:txBody>
      </p: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8A84178E-B478-46A9-9D51-9DCBCABEA1A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035704" y="3547781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reptunghi 23">
            <a:extLst>
              <a:ext uri="{FF2B5EF4-FFF2-40B4-BE49-F238E27FC236}">
                <a16:creationId xmlns:a16="http://schemas.microsoft.com/office/drawing/2014/main" id="{37734A8A-97DD-47EB-8B21-54C91C3BDB18}"/>
              </a:ext>
            </a:extLst>
          </p:cNvPr>
          <p:cNvSpPr/>
          <p:nvPr/>
        </p:nvSpPr>
        <p:spPr>
          <a:xfrm>
            <a:off x="8258388" y="6039572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BLOCK_N</a:t>
            </a:r>
            <a:endParaRPr lang="ro-RO"/>
          </a:p>
        </p:txBody>
      </p:sp>
      <p:cxnSp>
        <p:nvCxnSpPr>
          <p:cNvPr id="25" name="Conector drept cu săgeată 24">
            <a:extLst>
              <a:ext uri="{FF2B5EF4-FFF2-40B4-BE49-F238E27FC236}">
                <a16:creationId xmlns:a16="http://schemas.microsoft.com/office/drawing/2014/main" id="{F4D745D2-B4D7-4C80-9F42-36040781316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586641" y="6288147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reptunghi 26">
            <a:extLst>
              <a:ext uri="{FF2B5EF4-FFF2-40B4-BE49-F238E27FC236}">
                <a16:creationId xmlns:a16="http://schemas.microsoft.com/office/drawing/2014/main" id="{10C1C3F3-7A9C-420A-8C55-6FC7606E1CCA}"/>
              </a:ext>
            </a:extLst>
          </p:cNvPr>
          <p:cNvSpPr/>
          <p:nvPr/>
        </p:nvSpPr>
        <p:spPr>
          <a:xfrm>
            <a:off x="4008573" y="3673528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BLOCK_N</a:t>
            </a:r>
            <a:endParaRPr lang="ro-RO"/>
          </a:p>
        </p:txBody>
      </p:sp>
      <p:cxnSp>
        <p:nvCxnSpPr>
          <p:cNvPr id="28" name="Conector drept cu săgeată 27">
            <a:extLst>
              <a:ext uri="{FF2B5EF4-FFF2-40B4-BE49-F238E27FC236}">
                <a16:creationId xmlns:a16="http://schemas.microsoft.com/office/drawing/2014/main" id="{35584A95-CF0F-4432-B037-629A90E8178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336826" y="3922103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4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Consensus protocol</a:t>
            </a:r>
          </a:p>
          <a:p>
            <a:r>
              <a:rPr lang="en-US">
                <a:solidFill>
                  <a:schemeClr val="bg1"/>
                </a:solidFill>
              </a:rPr>
              <a:t>and</a:t>
            </a:r>
          </a:p>
          <a:p>
            <a:r>
              <a:rPr lang="en-US" b="1">
                <a:solidFill>
                  <a:schemeClr val="bg1"/>
                </a:solidFill>
              </a:rPr>
              <a:t>cryptographic hash function</a:t>
            </a:r>
            <a:r>
              <a:rPr lang="en-US">
                <a:solidFill>
                  <a:schemeClr val="bg1"/>
                </a:solidFill>
              </a:rPr>
              <a:t>. </a:t>
            </a:r>
          </a:p>
          <a:p>
            <a:endParaRPr lang="en-US"/>
          </a:p>
          <a:p>
            <a:r>
              <a:rPr lang="en-US"/>
              <a:t>agree on some value, </a:t>
            </a:r>
          </a:p>
          <a:p>
            <a:r>
              <a:rPr lang="en-US"/>
              <a:t>leader election, </a:t>
            </a:r>
          </a:p>
          <a:p>
            <a:r>
              <a:rPr lang="en-US"/>
              <a:t>agree on transactions order …</a:t>
            </a:r>
          </a:p>
          <a:p>
            <a:endParaRPr lang="en-US"/>
          </a:p>
          <a:p>
            <a:r>
              <a:rPr lang="en-US"/>
              <a:t>Ensures all participants agree on a unified transaction ledger without a central authority.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AE2D3-A518-4058-9C1D-F140A15001C6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7F7BB2-7C65-45B8-A113-F51DBF8D949F}"/>
              </a:ext>
            </a:extLst>
          </p:cNvPr>
          <p:cNvSpPr>
            <a:spLocks noChangeAspect="1"/>
          </p:cNvSpPr>
          <p:nvPr/>
        </p:nvSpPr>
        <p:spPr>
          <a:xfrm>
            <a:off x="3803904" y="3102222"/>
            <a:ext cx="4180086" cy="3198784"/>
          </a:xfrm>
          <a:prstGeom prst="ellipse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45070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generation -- </a:t>
            </a:r>
            <a:r>
              <a:rPr lang="en-US" err="1"/>
              <a:t>PoW</a:t>
            </a:r>
            <a:r>
              <a:rPr lang="en-US"/>
              <a:t> Consensus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76CAFE8-28C5-40A3-A558-080AA340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40" y="1804128"/>
            <a:ext cx="9133201" cy="39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5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generation -- </a:t>
            </a:r>
            <a:r>
              <a:rPr lang="en-US" err="1"/>
              <a:t>PoW</a:t>
            </a:r>
            <a:r>
              <a:rPr lang="en-US"/>
              <a:t> Consensus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76CAFE8-28C5-40A3-A558-080AA340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048" y="1801368"/>
            <a:ext cx="8760212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9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generation -- </a:t>
            </a:r>
            <a:r>
              <a:rPr lang="en-US" err="1"/>
              <a:t>PoW</a:t>
            </a:r>
            <a:r>
              <a:rPr lang="en-US"/>
              <a:t> Consensus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hard to revert transactions, all hashes must be recalculated.	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76CAFE8-28C5-40A3-A558-080AA340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424" y="2692632"/>
            <a:ext cx="8760212" cy="374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4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traditional payments</a:t>
            </a:r>
          </a:p>
          <a:p>
            <a:r>
              <a:rPr lang="en-US">
                <a:solidFill>
                  <a:schemeClr val="bg1"/>
                </a:solidFill>
              </a:rPr>
              <a:t>and</a:t>
            </a:r>
          </a:p>
          <a:p>
            <a:r>
              <a:rPr lang="en-US" b="1">
                <a:solidFill>
                  <a:schemeClr val="bg1"/>
                </a:solidFill>
              </a:rPr>
              <a:t>cryptographic hash function</a:t>
            </a:r>
            <a:r>
              <a:rPr lang="en-US">
                <a:solidFill>
                  <a:schemeClr val="bg1"/>
                </a:solidFill>
              </a:rPr>
              <a:t>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$72,000,000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FD0CFA96-0CDA-4C94-9384-EA3C2BB3D809}"/>
              </a:ext>
            </a:extLst>
          </p:cNvPr>
          <p:cNvSpPr txBox="1"/>
          <p:nvPr/>
        </p:nvSpPr>
        <p:spPr>
          <a:xfrm>
            <a:off x="1185203" y="3434809"/>
            <a:ext cx="296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Bank validates transaction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869788" y="1613817"/>
            <a:ext cx="27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Bob check his balance …</a:t>
            </a:r>
          </a:p>
        </p:txBody>
      </p:sp>
    </p:spTree>
    <p:extLst>
      <p:ext uri="{BB962C8B-B14F-4D97-AF65-F5344CB8AC3E}">
        <p14:creationId xmlns:p14="http://schemas.microsoft.com/office/powerpoint/2010/main" val="335216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56D4B3B-E474-479E-9B32-1137B1BB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PoW</a:t>
            </a:r>
            <a:r>
              <a:rPr lang="en-US"/>
              <a:t> keywords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6656207-515B-4F62-8F36-13FDFE9B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nonce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value which miners adjust so that the hash value of the block is less than target value.</a:t>
            </a:r>
            <a:endParaRPr lang="ro-RO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 time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expected/average time spent to mine a block.</a:t>
            </a:r>
            <a:endParaRPr lang="ro-RO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ifficulty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measures how difficult it is to mine a block. (</a:t>
            </a:r>
            <a:r>
              <a:rPr lang="en-US" sz="18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a nonce such that the block hash is valid)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leading 0 in hash.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sz="1800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If [average block time] &gt; [expected block time]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reduce difficulty</a:t>
            </a: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If [average block time] &lt; [expected block time]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increase difficulty</a:t>
            </a:r>
          </a:p>
          <a:p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880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56D4B3B-E474-479E-9B32-1137B1BB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PoW</a:t>
            </a:r>
            <a:r>
              <a:rPr lang="en-US"/>
              <a:t> keywords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6656207-515B-4F62-8F36-13FDFE9B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If [average block time] &gt; [expected block time]     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reduce difficulty</a:t>
            </a: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If [average block time] &lt; [expected block time]     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increase difficulty</a:t>
            </a:r>
          </a:p>
          <a:p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o-RO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F4B2A76-BB96-4610-BAA7-9CE55B97C841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2740"/>
          <a:ext cx="105156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68802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558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Bitcoin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Ethereum</a:t>
                      </a:r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1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new_target</a:t>
                      </a:r>
                      <a:r>
                        <a:rPr lang="en-US"/>
                        <a:t> = </a:t>
                      </a:r>
                      <a:r>
                        <a:rPr lang="en-US" err="1"/>
                        <a:t>old_target</a:t>
                      </a:r>
                      <a:r>
                        <a:rPr lang="en-US"/>
                        <a:t> / </a:t>
                      </a:r>
                      <a:r>
                        <a:rPr lang="en-US" err="1"/>
                        <a:t>new_diff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new_target</a:t>
                      </a:r>
                      <a:r>
                        <a:rPr lang="en-US"/>
                        <a:t> = </a:t>
                      </a:r>
                      <a:r>
                        <a:rPr lang="en-US" err="1"/>
                        <a:t>old_target</a:t>
                      </a:r>
                      <a:r>
                        <a:rPr lang="en-US"/>
                        <a:t> / </a:t>
                      </a:r>
                      <a:r>
                        <a:rPr lang="en-US" err="1"/>
                        <a:t>new_diff</a:t>
                      </a:r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0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new_diff</a:t>
                      </a:r>
                      <a:r>
                        <a:rPr lang="en-US"/>
                        <a:t> = </a:t>
                      </a:r>
                      <a:r>
                        <a:rPr lang="en-US" err="1"/>
                        <a:t>old_diff</a:t>
                      </a:r>
                      <a:r>
                        <a:rPr lang="en-US"/>
                        <a:t> x 10 min / AGV_TIME(2016 blocks)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bl_time</a:t>
                      </a:r>
                      <a:r>
                        <a:rPr lang="en-US"/>
                        <a:t> = </a:t>
                      </a:r>
                      <a:r>
                        <a:rPr lang="en-US" err="1"/>
                        <a:t>crt_bl_timestamp</a:t>
                      </a:r>
                      <a:r>
                        <a:rPr lang="en-US"/>
                        <a:t> - </a:t>
                      </a:r>
                      <a:r>
                        <a:rPr lang="en-US" err="1"/>
                        <a:t>parent_bl_timestamp</a:t>
                      </a:r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5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new_diff</a:t>
                      </a:r>
                      <a:endParaRPr lang="en-US"/>
                    </a:p>
                    <a:p>
                      <a:r>
                        <a:rPr lang="en-US"/>
                        <a:t>= </a:t>
                      </a:r>
                      <a:r>
                        <a:rPr lang="en-US" err="1"/>
                        <a:t>parent_block_diff</a:t>
                      </a:r>
                      <a:r>
                        <a:rPr lang="en-US"/>
                        <a:t> +</a:t>
                      </a:r>
                    </a:p>
                    <a:p>
                      <a:r>
                        <a:rPr lang="en-US"/>
                        <a:t>(</a:t>
                      </a:r>
                      <a:r>
                        <a:rPr lang="en-US" err="1"/>
                        <a:t>parent_block_diff</a:t>
                      </a:r>
                      <a:r>
                        <a:rPr lang="en-US"/>
                        <a:t> // 2048) * max(1, </a:t>
                      </a:r>
                      <a:r>
                        <a:rPr lang="en-US" err="1"/>
                        <a:t>bl_time</a:t>
                      </a:r>
                      <a:r>
                        <a:rPr lang="en-US"/>
                        <a:t> // 10), 99) + int(2**(( </a:t>
                      </a:r>
                      <a:r>
                        <a:rPr lang="en-US" err="1"/>
                        <a:t>current_block_number</a:t>
                      </a:r>
                      <a:r>
                        <a:rPr lang="en-US"/>
                        <a:t> // 100000) 2))</a:t>
                      </a:r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 min </a:t>
                      </a:r>
                      <a:endParaRPr lang="ro-RO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30sec</a:t>
                      </a:r>
                      <a:endParaRPr lang="ro-RO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0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6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3039828-00C6-4E0C-A961-F5B65474D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7000" y="1500188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1121B515-E0D8-4AEE-858E-D1AC3D691D74}"/>
              </a:ext>
            </a:extLst>
          </p:cNvPr>
          <p:cNvSpPr txBox="1"/>
          <p:nvPr/>
        </p:nvSpPr>
        <p:spPr>
          <a:xfrm>
            <a:off x="3571782" y="56768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>
                <a:hlinkClick r:id="rId3"/>
              </a:rPr>
              <a:t>https://www.blockchain.com/charts/difficulty</a:t>
            </a:r>
            <a:endParaRPr lang="en-US"/>
          </a:p>
          <a:p>
            <a:r>
              <a:rPr lang="ro-RO">
                <a:hlinkClick r:id="rId4"/>
              </a:rPr>
              <a:t>https://etherscan.io/chart/difficulty</a:t>
            </a:r>
            <a:endParaRPr lang="en-US"/>
          </a:p>
          <a:p>
            <a:endParaRPr lang="ro-RO"/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7742C097-BF78-4FD0-8C95-0301D143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/>
              <a:t>Block difficulty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866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F76834-6AC9-4E8B-86C3-6AF28AF1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Bitcoin consensus protocol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1816B4-376E-413A-B920-12804F9B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/>
              <a:t>Block generation: </a:t>
            </a:r>
            <a:r>
              <a:rPr lang="en-US" err="1">
                <a:solidFill>
                  <a:srgbClr val="FF0000"/>
                </a:solidFill>
              </a:rPr>
              <a:t>PoW</a:t>
            </a:r>
            <a:r>
              <a:rPr lang="en-US"/>
              <a:t> find nonce, hash satisfies a difficulty target</a:t>
            </a:r>
          </a:p>
          <a:p>
            <a:pPr algn="just"/>
            <a:endParaRPr lang="en-US"/>
          </a:p>
          <a:p>
            <a:pPr algn="just"/>
            <a:r>
              <a:rPr lang="en-US"/>
              <a:t>Block propagation: </a:t>
            </a:r>
            <a:r>
              <a:rPr lang="en-US">
                <a:solidFill>
                  <a:srgbClr val="FF0000"/>
                </a:solidFill>
              </a:rPr>
              <a:t>gossiping</a:t>
            </a:r>
            <a:r>
              <a:rPr lang="en-US"/>
              <a:t> any block (received or locally generated) should be </a:t>
            </a:r>
            <a:r>
              <a:rPr lang="en-US" i="1"/>
              <a:t>advertised</a:t>
            </a:r>
            <a:r>
              <a:rPr lang="en-US"/>
              <a:t> to peers and </a:t>
            </a:r>
            <a:r>
              <a:rPr lang="en-US" i="1"/>
              <a:t>broadcast</a:t>
            </a:r>
          </a:p>
          <a:p>
            <a:endParaRPr lang="en-US"/>
          </a:p>
          <a:p>
            <a:r>
              <a:rPr lang="en-US"/>
              <a:t>Block validation:  check block header and transactions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Longest-chain rule</a:t>
            </a:r>
            <a:r>
              <a:rPr lang="en-US"/>
              <a:t>: Blocks should always extend the longest chain.</a:t>
            </a:r>
          </a:p>
          <a:p>
            <a:endParaRPr lang="en-US"/>
          </a:p>
          <a:p>
            <a:r>
              <a:rPr lang="en-US"/>
              <a:t>Incentives/Rewards: </a:t>
            </a:r>
            <a:r>
              <a:rPr lang="en-US" err="1"/>
              <a:t>coinbaise</a:t>
            </a:r>
            <a:r>
              <a:rPr lang="en-US"/>
              <a:t> transactions.</a:t>
            </a:r>
          </a:p>
          <a:p>
            <a:endParaRPr lang="en-US"/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305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F76834-6AC9-4E8B-86C3-6AF28AF1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Bitcoin consensus transaction rules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1816B4-376E-413A-B920-12804F9B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sum(inputs) &gt;= sum(outputs)</a:t>
            </a:r>
          </a:p>
          <a:p>
            <a:pPr algn="just"/>
            <a:endParaRPr lang="en-US"/>
          </a:p>
          <a:p>
            <a:pPr algn="just"/>
            <a:r>
              <a:rPr lang="en-US"/>
              <a:t>[</a:t>
            </a:r>
            <a:r>
              <a:rPr lang="en-US" err="1"/>
              <a:t>scriptSig</a:t>
            </a:r>
            <a:r>
              <a:rPr lang="en-US"/>
              <a:t> </a:t>
            </a:r>
            <a:r>
              <a:rPr lang="en-US" err="1"/>
              <a:t>scriptPubKey</a:t>
            </a:r>
            <a:r>
              <a:rPr lang="en-US"/>
              <a:t>] true</a:t>
            </a:r>
            <a:endParaRPr lang="en-US" i="1"/>
          </a:p>
          <a:p>
            <a:endParaRPr lang="en-US"/>
          </a:p>
          <a:p>
            <a:r>
              <a:rPr lang="en-US"/>
              <a:t>output has not already been spent</a:t>
            </a:r>
          </a:p>
          <a:p>
            <a:pPr marL="0" indent="0">
              <a:buNone/>
            </a:pPr>
            <a:endParaRPr lang="en-US"/>
          </a:p>
          <a:p>
            <a:r>
              <a:rPr lang="en-US" err="1"/>
              <a:t>lock_time</a:t>
            </a:r>
            <a:r>
              <a:rPr lang="en-US"/>
              <a:t> minimal time before which the transaction cannot be accepted into block.</a:t>
            </a:r>
          </a:p>
          <a:p>
            <a:endParaRPr lang="en-US"/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957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/>
              <a:t>Blockchain applications</a:t>
            </a:r>
            <a:endParaRPr lang="ro-RO" sz="400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Token Systems</a:t>
            </a:r>
            <a:endParaRPr lang="ro-RO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Company stock assets, coupons, incentives etc.</a:t>
            </a:r>
          </a:p>
          <a:p>
            <a:r>
              <a:rPr lang="en-US"/>
              <a:t>Easy to implement, example of transaction: A sends x unit to B, provided that A has at least x unit in its balance before the transaction.</a:t>
            </a:r>
          </a:p>
          <a:p>
            <a:r>
              <a:rPr lang="en-US"/>
              <a:t>Ethereum standards ERC-20, ERC-721 (NFTs)</a:t>
            </a:r>
          </a:p>
          <a:p>
            <a:endParaRPr lang="ro-RO"/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758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Identity Systems</a:t>
            </a:r>
            <a:endParaRPr lang="ro-RO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DNS system, </a:t>
            </a:r>
            <a:r>
              <a:rPr lang="en-US" err="1"/>
              <a:t>Namecoin</a:t>
            </a:r>
            <a:r>
              <a:rPr lang="en-US"/>
              <a:t>, email authentication.</a:t>
            </a:r>
          </a:p>
          <a:p>
            <a:r>
              <a:rPr lang="en-US"/>
              <a:t>Implement as a key(name)-value(data) database stored on blockchain network. Owner may change </a:t>
            </a:r>
            <a:r>
              <a:rPr lang="en-US" i="1"/>
              <a:t>data</a:t>
            </a:r>
            <a:r>
              <a:rPr lang="en-US"/>
              <a:t> associated with </a:t>
            </a:r>
            <a:r>
              <a:rPr lang="en-US" i="1"/>
              <a:t>name</a:t>
            </a:r>
            <a:r>
              <a:rPr lang="en-US"/>
              <a:t> or transfer ownership. </a:t>
            </a:r>
          </a:p>
          <a:p>
            <a:r>
              <a:rPr lang="en-US"/>
              <a:t>Ethereum standard ERC-721 (NFTs)</a:t>
            </a:r>
          </a:p>
          <a:p>
            <a:endParaRPr lang="ro-RO"/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591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Decentralized Autonomous Organizations</a:t>
            </a:r>
            <a:endParaRPr lang="ro-RO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Transparent rules, not influenced by a central authority</a:t>
            </a:r>
          </a:p>
          <a:p>
            <a:r>
              <a:rPr lang="en-US"/>
              <a:t>Members have the right to spend funds.</a:t>
            </a:r>
          </a:p>
          <a:p>
            <a:r>
              <a:rPr lang="en-US"/>
              <a:t>Members collectively decide to add or remove members. </a:t>
            </a:r>
          </a:p>
          <a:p>
            <a:r>
              <a:rPr lang="en-US"/>
              <a:t>Controlled by smart contracts</a:t>
            </a:r>
          </a:p>
          <a:p>
            <a:endParaRPr lang="ro-RO"/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0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Supply management</a:t>
            </a:r>
            <a:endParaRPr lang="ro-RO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Tracking environmental conditions</a:t>
            </a:r>
          </a:p>
          <a:p>
            <a:r>
              <a:rPr lang="en-US"/>
              <a:t>Detect unethical suppliers and counterfeit products </a:t>
            </a:r>
          </a:p>
          <a:p>
            <a:r>
              <a:rPr lang="en-US"/>
              <a:t>Endorsement of the Forestry Certification 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https://fsc.org/en/innovation/blockchain</a:t>
            </a:r>
            <a:r>
              <a:rPr lang="en-US"/>
              <a:t> “permissioned” private blockchain ledger platform designed to verify materials trade compliance across FSC supply chains.</a:t>
            </a:r>
          </a:p>
          <a:p>
            <a:endParaRPr lang="en-US"/>
          </a:p>
          <a:p>
            <a:endParaRPr lang="ro-RO"/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212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traditional payments</a:t>
            </a:r>
          </a:p>
          <a:p>
            <a:r>
              <a:rPr lang="en-US">
                <a:solidFill>
                  <a:schemeClr val="bg1"/>
                </a:solidFill>
              </a:rPr>
              <a:t>and</a:t>
            </a:r>
          </a:p>
          <a:p>
            <a:r>
              <a:rPr lang="en-US" b="1">
                <a:solidFill>
                  <a:schemeClr val="bg1"/>
                </a:solidFill>
              </a:rPr>
              <a:t>cryptographic hash function</a:t>
            </a:r>
            <a:r>
              <a:rPr lang="en-US">
                <a:solidFill>
                  <a:schemeClr val="bg1"/>
                </a:solidFill>
              </a:rPr>
              <a:t>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6631"/>
              </p:ext>
            </p:extLst>
          </p:nvPr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5488489" y="3754288"/>
            <a:ext cx="254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Bob check his balance</a:t>
            </a:r>
          </a:p>
        </p:txBody>
      </p: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1AF4F578-33DC-4425-A742-B7B963AF5E30}"/>
              </a:ext>
            </a:extLst>
          </p:cNvPr>
          <p:cNvCxnSpPr>
            <a:cxnSpLocks/>
          </p:cNvCxnSpPr>
          <p:nvPr/>
        </p:nvCxnSpPr>
        <p:spPr>
          <a:xfrm flipH="1">
            <a:off x="5345723" y="2431701"/>
            <a:ext cx="1125415" cy="150725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alon text: oval 10">
            <a:extLst>
              <a:ext uri="{FF2B5EF4-FFF2-40B4-BE49-F238E27FC236}">
                <a16:creationId xmlns:a16="http://schemas.microsoft.com/office/drawing/2014/main" id="{67D261C2-9CE1-4578-B25C-2E66DF63662C}"/>
              </a:ext>
            </a:extLst>
          </p:cNvPr>
          <p:cNvSpPr/>
          <p:nvPr/>
        </p:nvSpPr>
        <p:spPr>
          <a:xfrm>
            <a:off x="3396343" y="217719"/>
            <a:ext cx="3299146" cy="1448542"/>
          </a:xfrm>
          <a:prstGeom prst="wedgeEllipseCallout">
            <a:avLst>
              <a:gd name="adj1" fmla="val 24853"/>
              <a:gd name="adj2" fmla="val 61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Hey, Alice! All good! I’ll send you my art!</a:t>
            </a:r>
          </a:p>
        </p:txBody>
      </p:sp>
    </p:spTree>
    <p:extLst>
      <p:ext uri="{BB962C8B-B14F-4D97-AF65-F5344CB8AC3E}">
        <p14:creationId xmlns:p14="http://schemas.microsoft.com/office/powerpoint/2010/main" val="354374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Taxonomy</a:t>
            </a:r>
            <a:endParaRPr lang="ro-RO"/>
          </a:p>
        </p:txBody>
      </p:sp>
      <p:graphicFrame>
        <p:nvGraphicFramePr>
          <p:cNvPr id="16" name="Substituent conținut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3287766"/>
              </p:ext>
            </p:extLst>
          </p:nvPr>
        </p:nvGraphicFramePr>
        <p:xfrm>
          <a:off x="1332372" y="4059315"/>
          <a:ext cx="9525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434">
                  <a:extLst>
                    <a:ext uri="{9D8B030D-6E8A-4147-A177-3AD203B41FA5}">
                      <a16:colId xmlns:a16="http://schemas.microsoft.com/office/drawing/2014/main" val="1194374132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CONSORTIUM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ownership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Controlled by a single 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Group of organizations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centralization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decentralized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Partially decentralized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Partially decentralized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Ethereum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Hyperledger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supply chain sector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Substituent conținut 15">
            <a:extLst>
              <a:ext uri="{FF2B5EF4-FFF2-40B4-BE49-F238E27FC236}">
                <a16:creationId xmlns:a16="http://schemas.microsoft.com/office/drawing/2014/main" id="{6F9CE9BB-244A-4B10-95F8-151C5D62A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73567"/>
              </p:ext>
            </p:extLst>
          </p:nvPr>
        </p:nvGraphicFramePr>
        <p:xfrm>
          <a:off x="1332372" y="1471019"/>
          <a:ext cx="952573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246">
                  <a:extLst>
                    <a:ext uri="{9D8B030D-6E8A-4147-A177-3AD203B41FA5}">
                      <a16:colId xmlns:a16="http://schemas.microsoft.com/office/drawing/2014/main" val="1194374132"/>
                    </a:ext>
                  </a:extLst>
                </a:gridCol>
                <a:gridCol w="31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Permissionless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Permissioned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anonymity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number of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large number of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fewer nodes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high level of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vulnerable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processing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short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96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Bibliography</a:t>
            </a:r>
            <a:endParaRPr lang="ro-RO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US"/>
              <a:t>Ethereum yellow paper: </a:t>
            </a:r>
            <a:r>
              <a:rPr lang="en-US">
                <a:hlinkClick r:id="rId3"/>
              </a:rPr>
              <a:t>https://ethereum.github.io/yellowpaper/paper.pdf</a:t>
            </a:r>
            <a:endParaRPr lang="en-US"/>
          </a:p>
          <a:p>
            <a:pPr rtl="0"/>
            <a:r>
              <a:rPr lang="en-US"/>
              <a:t>Ethereum white paper: </a:t>
            </a:r>
            <a:r>
              <a:rPr lang="en-US">
                <a:hlinkClick r:id="rId4"/>
              </a:rPr>
              <a:t>https://ethereum.org/en/whitepaper/</a:t>
            </a:r>
            <a:endParaRPr lang="en-US"/>
          </a:p>
          <a:p>
            <a:pPr rtl="0"/>
            <a:r>
              <a:rPr lang="en-US"/>
              <a:t>Blind signatures for untraceable payments, David </a:t>
            </a:r>
            <a:r>
              <a:rPr lang="en-US" err="1"/>
              <a:t>Chaum</a:t>
            </a:r>
            <a:r>
              <a:rPr lang="en-US"/>
              <a:t> </a:t>
            </a:r>
            <a:r>
              <a:rPr lang="en-US">
                <a:hlinkClick r:id="rId5"/>
              </a:rPr>
              <a:t>http://www.hit.bme.hu/~buttyan/courses/BMEVIHIM219/2009/Chaum.BlindSigForPayment.1982.PDF</a:t>
            </a:r>
            <a:endParaRPr lang="en-US"/>
          </a:p>
          <a:p>
            <a:pPr rtl="0"/>
            <a:r>
              <a:rPr lang="en-US" err="1"/>
              <a:t>Hashcash</a:t>
            </a:r>
            <a:r>
              <a:rPr lang="en-US"/>
              <a:t> A denial of service counter measure, Adam Back </a:t>
            </a:r>
            <a:r>
              <a:rPr lang="en-US">
                <a:hlinkClick r:id="rId6"/>
              </a:rPr>
              <a:t>http://www.hashcash.org/papers/hashcash.pdf</a:t>
            </a:r>
            <a:endParaRPr lang="en-US"/>
          </a:p>
          <a:p>
            <a:r>
              <a:rPr lang="en-US"/>
              <a:t>Mastering Bitcoin, Andreas M. Antonopoulos, O'Reilly Media, Inc. </a:t>
            </a:r>
            <a:r>
              <a:rPr lang="en-US">
                <a:hlinkClick r:id="rId7"/>
              </a:rPr>
              <a:t>https://www.oreilly.com/library/view/mastering-bitcoin/9781491902639/ch07.html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rtl="0"/>
            <a:endParaRPr lang="en-US"/>
          </a:p>
          <a:p>
            <a:pPr rtl="0"/>
            <a:endParaRPr lang="en-US"/>
          </a:p>
          <a:p>
            <a:pPr rtl="0"/>
            <a:r>
              <a:rPr lang="en-US">
                <a:hlinkClick r:id="rId8"/>
              </a:rPr>
              <a:t>https://commons.wikimedia.org/wiki/File:Bitcoin_Block_Data.png</a:t>
            </a:r>
            <a:endParaRPr lang="en-US"/>
          </a:p>
          <a:p>
            <a:pPr rtl="0"/>
            <a:r>
              <a:rPr lang="en-US">
                <a:hlinkClick r:id="rId9"/>
              </a:rPr>
              <a:t>https://www.balloonhq.com/photos/ts2019/</a:t>
            </a:r>
            <a:endParaRPr lang="en-US"/>
          </a:p>
          <a:p>
            <a:pPr rtl="0"/>
            <a:endParaRPr lang="ro-RO"/>
          </a:p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583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76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traditional payments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531965" y="2480124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Bob sends “token”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1292231-B610-414A-A21A-B3F4B3B1B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11" y="1796097"/>
            <a:ext cx="803910" cy="1271207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CD67F5C-9EBA-4134-B2C4-2508CFF25528}"/>
              </a:ext>
            </a:extLst>
          </p:cNvPr>
          <p:cNvCxnSpPr>
            <a:cxnSpLocks/>
          </p:cNvCxnSpPr>
          <p:nvPr/>
        </p:nvCxnSpPr>
        <p:spPr>
          <a:xfrm flipH="1">
            <a:off x="3396343" y="2431701"/>
            <a:ext cx="3074794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8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768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traditional payments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Single point of failure, not peer-to-peer.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Delayed or refused transactions.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Security and privacy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Digital payments easy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531965" y="2480124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Bob sends “token”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1292231-B610-414A-A21A-B3F4B3B1B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11" y="1796097"/>
            <a:ext cx="803910" cy="1271207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CD67F5C-9EBA-4134-B2C4-2508CFF25528}"/>
              </a:ext>
            </a:extLst>
          </p:cNvPr>
          <p:cNvCxnSpPr>
            <a:cxnSpLocks/>
          </p:cNvCxnSpPr>
          <p:nvPr/>
        </p:nvCxnSpPr>
        <p:spPr>
          <a:xfrm flipH="1">
            <a:off x="3396343" y="2431701"/>
            <a:ext cx="3074794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8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pic>
        <p:nvPicPr>
          <p:cNvPr id="13" name="Imagine 12" descr="O imagine care conține text&#10;&#10;Descriere generată automat">
            <a:extLst>
              <a:ext uri="{FF2B5EF4-FFF2-40B4-BE49-F238E27FC236}">
                <a16:creationId xmlns:a16="http://schemas.microsoft.com/office/drawing/2014/main" id="{F5278406-5B94-4AFB-8285-2A23887DD0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1032">
            <a:off x="2142363" y="2479953"/>
            <a:ext cx="570025" cy="1730195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8743279" y="900820"/>
            <a:ext cx="32142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Chaum</a:t>
            </a:r>
            <a:r>
              <a:rPr lang="en-US" b="1"/>
              <a:t> e-cash</a:t>
            </a:r>
          </a:p>
          <a:p>
            <a:r>
              <a:rPr lang="en-US" b="1"/>
              <a:t>Blind signatures</a:t>
            </a:r>
          </a:p>
          <a:p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Alice sends the bank a dollar and a blinded id, representing the digital coin she will be authorized to use in further transactions.</a:t>
            </a:r>
          </a:p>
          <a:p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Imagine an encrypted envelope or carbon paper nested in an envelope with Alice’s address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48" y="2400428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61DD8C90-C805-4F84-BA3C-0526319B8AC6}"/>
              </a:ext>
            </a:extLst>
          </p:cNvPr>
          <p:cNvSpPr txBox="1"/>
          <p:nvPr/>
        </p:nvSpPr>
        <p:spPr>
          <a:xfrm>
            <a:off x="309373" y="3324963"/>
            <a:ext cx="14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Alice’s address</a:t>
            </a:r>
          </a:p>
        </p:txBody>
      </p:sp>
      <p:pic>
        <p:nvPicPr>
          <p:cNvPr id="18" name="Grafic 17" descr="Lock outline">
            <a:extLst>
              <a:ext uri="{FF2B5EF4-FFF2-40B4-BE49-F238E27FC236}">
                <a16:creationId xmlns:a16="http://schemas.microsoft.com/office/drawing/2014/main" id="{A7B4C103-9DE3-4A06-9E9F-F5DFA423C2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20818" flipH="1">
            <a:off x="3350614" y="2654786"/>
            <a:ext cx="293914" cy="293914"/>
          </a:xfrm>
          <a:prstGeom prst="rect">
            <a:avLst/>
          </a:prstGeom>
        </p:spPr>
      </p:pic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790EDE84-DEEB-4094-8DFD-4B58103CD3B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309749" y="2270368"/>
            <a:ext cx="458383" cy="48230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91E73176-7726-4A81-937B-015D3301CF38}"/>
              </a:ext>
            </a:extLst>
          </p:cNvPr>
          <p:cNvSpPr txBox="1"/>
          <p:nvPr/>
        </p:nvSpPr>
        <p:spPr>
          <a:xfrm>
            <a:off x="3768132" y="1808703"/>
            <a:ext cx="231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“blinded” envelope </a:t>
            </a:r>
          </a:p>
          <a:p>
            <a:r>
              <a:rPr lang="en-US"/>
              <a:t>with digital coin (id),</a:t>
            </a:r>
          </a:p>
          <a:p>
            <a:r>
              <a:rPr lang="en-US"/>
              <a:t>generated by Alice  </a:t>
            </a: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9C107A55-5B71-410E-A989-8FE165118FAA}"/>
              </a:ext>
            </a:extLst>
          </p:cNvPr>
          <p:cNvCxnSpPr>
            <a:cxnSpLocks/>
          </p:cNvCxnSpPr>
          <p:nvPr/>
        </p:nvCxnSpPr>
        <p:spPr>
          <a:xfrm>
            <a:off x="1171637" y="3669609"/>
            <a:ext cx="1401452" cy="21364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alon text: oval 32">
            <a:extLst>
              <a:ext uri="{FF2B5EF4-FFF2-40B4-BE49-F238E27FC236}">
                <a16:creationId xmlns:a16="http://schemas.microsoft.com/office/drawing/2014/main" id="{08AE94C4-3F75-42A0-8AAC-5A7C46507D16}"/>
              </a:ext>
            </a:extLst>
          </p:cNvPr>
          <p:cNvSpPr/>
          <p:nvPr/>
        </p:nvSpPr>
        <p:spPr>
          <a:xfrm>
            <a:off x="2180492" y="209436"/>
            <a:ext cx="2057143" cy="106670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Hey, Bank! 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In return for 1$, please sign this digital coin!</a:t>
            </a:r>
          </a:p>
        </p:txBody>
      </p:sp>
      <p:sp>
        <p:nvSpPr>
          <p:cNvPr id="34" name="Dreptunghi 33">
            <a:extLst>
              <a:ext uri="{FF2B5EF4-FFF2-40B4-BE49-F238E27FC236}">
                <a16:creationId xmlns:a16="http://schemas.microsoft.com/office/drawing/2014/main" id="{D754FA4A-0EF9-4276-83A0-8997A8CEFAB0}"/>
              </a:ext>
            </a:extLst>
          </p:cNvPr>
          <p:cNvSpPr/>
          <p:nvPr/>
        </p:nvSpPr>
        <p:spPr>
          <a:xfrm>
            <a:off x="6320413" y="592853"/>
            <a:ext cx="1964483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3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5" ma:contentTypeDescription="Create a new document." ma:contentTypeScope="" ma:versionID="d102aff8a47b4b9c43d0cc4a51e1285d">
  <xsd:schema xmlns:xsd="http://www.w3.org/2001/XMLSchema" xmlns:xs="http://www.w3.org/2001/XMLSchema" xmlns:p="http://schemas.microsoft.com/office/2006/metadata/properties" xmlns:ns2="849bcb71-18f6-4b5b-9727-bb6cf041d844" targetNamespace="http://schemas.microsoft.com/office/2006/metadata/properties" ma:root="true" ma:fieldsID="5187406e0188690ccfd09bf6bbed76ed" ns2:_="">
    <xsd:import namespace="849bcb71-18f6-4b5b-9727-bb6cf041d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51B5B4-2734-4BDA-AF18-B6308C939E94}">
  <ds:schemaRefs>
    <ds:schemaRef ds:uri="849bcb71-18f6-4b5b-9727-bb6cf041d8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164FE3-EECD-4731-A5FC-22AEDFE707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Application>Microsoft Office PowerPoint</Application>
  <PresentationFormat>Widescreen</PresentationFormat>
  <Slides>61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Literatură academică 16x9</vt:lpstr>
      <vt:lpstr>INTRODUCTION, BITCOIN</vt:lpstr>
      <vt:lpstr>WHY Blockchain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Blockchain CHARACTERISTICS</vt:lpstr>
      <vt:lpstr>Blockchain characteristics</vt:lpstr>
      <vt:lpstr>Blockchain characteristics</vt:lpstr>
      <vt:lpstr>PowerPoint Presentation</vt:lpstr>
      <vt:lpstr>BITCOIN BLOCK STRUCTURE</vt:lpstr>
      <vt:lpstr>BITCOIN BLOCK STRUCTURE</vt:lpstr>
      <vt:lpstr>BITCOIN BLOCK STRUCTURE</vt:lpstr>
      <vt:lpstr>BITCOIN BLOCK STRUCTURE</vt:lpstr>
      <vt:lpstr>BITCOIN GENESIS BLOCK</vt:lpstr>
      <vt:lpstr>WHAT IS Blockchain</vt:lpstr>
      <vt:lpstr>PowerPoint Presentation</vt:lpstr>
      <vt:lpstr>PowerPoint Presentation</vt:lpstr>
      <vt:lpstr>PowerPoint Presentation</vt:lpstr>
      <vt:lpstr>Bitcoin UTXO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Bitcoin UTXO model</vt:lpstr>
      <vt:lpstr>Bitcoin UTXO model</vt:lpstr>
      <vt:lpstr>UTXO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generation -- PoW Consensus</vt:lpstr>
      <vt:lpstr>Block generation -- PoW Consensus</vt:lpstr>
      <vt:lpstr>Block generation -- PoW Consensus</vt:lpstr>
      <vt:lpstr>PoW keywords</vt:lpstr>
      <vt:lpstr>PoW keywords</vt:lpstr>
      <vt:lpstr>Block difficulty</vt:lpstr>
      <vt:lpstr>Bitcoin consensus protocol</vt:lpstr>
      <vt:lpstr>Bitcoin consensus transaction rules</vt:lpstr>
      <vt:lpstr>Blockchain applications</vt:lpstr>
      <vt:lpstr>Token Systems</vt:lpstr>
      <vt:lpstr>Identity Systems</vt:lpstr>
      <vt:lpstr>Decentralized Autonomous Organizations</vt:lpstr>
      <vt:lpstr>Supply management</vt:lpstr>
      <vt:lpstr>Taxonomy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Iulia Banu</dc:creator>
  <cp:revision>1</cp:revision>
  <dcterms:created xsi:type="dcterms:W3CDTF">2021-11-10T12:02:23Z</dcterms:created>
  <dcterms:modified xsi:type="dcterms:W3CDTF">2022-02-22T09:06:30Z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