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9"/>
  </p:notesMasterIdLst>
  <p:sldIdLst>
    <p:sldId id="262" r:id="rId5"/>
    <p:sldId id="263" r:id="rId6"/>
    <p:sldId id="264" r:id="rId7"/>
    <p:sldId id="265" r:id="rId8"/>
    <p:sldId id="267" r:id="rId9"/>
    <p:sldId id="266" r:id="rId10"/>
    <p:sldId id="271" r:id="rId11"/>
    <p:sldId id="272" r:id="rId12"/>
    <p:sldId id="273" r:id="rId13"/>
    <p:sldId id="274" r:id="rId14"/>
    <p:sldId id="279" r:id="rId15"/>
    <p:sldId id="280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res Cristea" initials="RC" lastIdx="1" clrIdx="0">
    <p:extLst>
      <p:ext uri="{19B8F6BF-5375-455C-9EA6-DF929625EA0E}">
        <p15:presenceInfo xmlns:p15="http://schemas.microsoft.com/office/powerpoint/2012/main" userId="f9d253b3ed5fe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43137-9990-3C4C-8699-B8332DE4AE2D}" v="5" dt="2021-10-05T07:29:07.603"/>
    <p1510:client id="{770E1CBC-1E91-4A17-84BC-53F6A32F2907}" v="11" dt="2021-10-19T07:02:37.693"/>
    <p1510:client id="{ED23B403-5948-453A-A6B1-D89D6D2092B5}" v="10" dt="2021-10-06T07:16:2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b8763fd6-2cab-4a3f-8bdf-e087bd9471ff" providerId="ADAL" clId="{2BA43137-9990-3C4C-8699-B8332DE4AE2D}"/>
    <pc:docChg chg="undo custSel delSld modSld">
      <pc:chgData name="RARES CRISTEA" userId="b8763fd6-2cab-4a3f-8bdf-e087bd9471ff" providerId="ADAL" clId="{2BA43137-9990-3C4C-8699-B8332DE4AE2D}" dt="2021-10-05T11:00:10.802" v="605" actId="20577"/>
      <pc:docMkLst>
        <pc:docMk/>
      </pc:docMkLst>
      <pc:sldChg chg="modSp mod">
        <pc:chgData name="RARES CRISTEA" userId="b8763fd6-2cab-4a3f-8bdf-e087bd9471ff" providerId="ADAL" clId="{2BA43137-9990-3C4C-8699-B8332DE4AE2D}" dt="2021-10-05T10:58:38.400" v="602" actId="20577"/>
        <pc:sldMkLst>
          <pc:docMk/>
          <pc:sldMk cId="2684522896" sldId="264"/>
        </pc:sldMkLst>
        <pc:spChg chg="mod">
          <ac:chgData name="RARES CRISTEA" userId="b8763fd6-2cab-4a3f-8bdf-e087bd9471ff" providerId="ADAL" clId="{2BA43137-9990-3C4C-8699-B8332DE4AE2D}" dt="2021-10-05T10:58:38.400" v="602" actId="20577"/>
          <ac:spMkLst>
            <pc:docMk/>
            <pc:sldMk cId="2684522896" sldId="264"/>
            <ac:spMk id="3" creationId="{C7E03A74-BE16-3440-BD2E-19ADF9BA7538}"/>
          </ac:spMkLst>
        </pc:spChg>
      </pc:sldChg>
      <pc:sldChg chg="modSp mod">
        <pc:chgData name="RARES CRISTEA" userId="b8763fd6-2cab-4a3f-8bdf-e087bd9471ff" providerId="ADAL" clId="{2BA43137-9990-3C4C-8699-B8332DE4AE2D}" dt="2021-10-05T11:00:10.802" v="605" actId="20577"/>
        <pc:sldMkLst>
          <pc:docMk/>
          <pc:sldMk cId="3874987436" sldId="265"/>
        </pc:sldMkLst>
        <pc:spChg chg="mod">
          <ac:chgData name="RARES CRISTEA" userId="b8763fd6-2cab-4a3f-8bdf-e087bd9471ff" providerId="ADAL" clId="{2BA43137-9990-3C4C-8699-B8332DE4AE2D}" dt="2021-10-05T11:00:10.802" v="605" actId="20577"/>
          <ac:spMkLst>
            <pc:docMk/>
            <pc:sldMk cId="3874987436" sldId="265"/>
            <ac:spMk id="3" creationId="{6CFA5837-8FD5-CB4B-97E2-2A794FEDEAF6}"/>
          </ac:spMkLst>
        </pc:spChg>
      </pc:sldChg>
      <pc:sldChg chg="modSp mod">
        <pc:chgData name="RARES CRISTEA" userId="b8763fd6-2cab-4a3f-8bdf-e087bd9471ff" providerId="ADAL" clId="{2BA43137-9990-3C4C-8699-B8332DE4AE2D}" dt="2021-10-05T07:38:29.224" v="539" actId="20577"/>
        <pc:sldMkLst>
          <pc:docMk/>
          <pc:sldMk cId="2264095463" sldId="271"/>
        </pc:sldMkLst>
        <pc:spChg chg="mod">
          <ac:chgData name="RARES CRISTEA" userId="b8763fd6-2cab-4a3f-8bdf-e087bd9471ff" providerId="ADAL" clId="{2BA43137-9990-3C4C-8699-B8332DE4AE2D}" dt="2021-10-05T07:38:29.224" v="539" actId="20577"/>
          <ac:spMkLst>
            <pc:docMk/>
            <pc:sldMk cId="2264095463" sldId="271"/>
            <ac:spMk id="3" creationId="{E9284040-A24B-364F-8333-B180B32DF95A}"/>
          </ac:spMkLst>
        </pc:spChg>
      </pc:sldChg>
      <pc:sldChg chg="modSp mod">
        <pc:chgData name="RARES CRISTEA" userId="b8763fd6-2cab-4a3f-8bdf-e087bd9471ff" providerId="ADAL" clId="{2BA43137-9990-3C4C-8699-B8332DE4AE2D}" dt="2021-10-05T07:39:29.299" v="601" actId="20577"/>
        <pc:sldMkLst>
          <pc:docMk/>
          <pc:sldMk cId="1764078443" sldId="272"/>
        </pc:sldMkLst>
        <pc:spChg chg="mod">
          <ac:chgData name="RARES CRISTEA" userId="b8763fd6-2cab-4a3f-8bdf-e087bd9471ff" providerId="ADAL" clId="{2BA43137-9990-3C4C-8699-B8332DE4AE2D}" dt="2021-10-05T07:39:29.299" v="601" actId="20577"/>
          <ac:spMkLst>
            <pc:docMk/>
            <pc:sldMk cId="1764078443" sldId="272"/>
            <ac:spMk id="3" creationId="{8A39967C-B909-0E4C-81DA-27788F54E3F4}"/>
          </ac:spMkLst>
        </pc:spChg>
      </pc:sldChg>
      <pc:sldChg chg="modSp mod">
        <pc:chgData name="RARES CRISTEA" userId="b8763fd6-2cab-4a3f-8bdf-e087bd9471ff" providerId="ADAL" clId="{2BA43137-9990-3C4C-8699-B8332DE4AE2D}" dt="2021-10-05T07:39:24.589" v="598" actId="20577"/>
        <pc:sldMkLst>
          <pc:docMk/>
          <pc:sldMk cId="1544421429" sldId="273"/>
        </pc:sldMkLst>
        <pc:spChg chg="mod">
          <ac:chgData name="RARES CRISTEA" userId="b8763fd6-2cab-4a3f-8bdf-e087bd9471ff" providerId="ADAL" clId="{2BA43137-9990-3C4C-8699-B8332DE4AE2D}" dt="2021-10-05T07:39:24.589" v="598" actId="20577"/>
          <ac:spMkLst>
            <pc:docMk/>
            <pc:sldMk cId="1544421429" sldId="273"/>
            <ac:spMk id="3" creationId="{1CED3A5A-8708-0A41-856C-ED4D194BB919}"/>
          </ac:spMkLst>
        </pc:spChg>
      </pc:sldChg>
      <pc:sldChg chg="modSp del mod">
        <pc:chgData name="RARES CRISTEA" userId="b8763fd6-2cab-4a3f-8bdf-e087bd9471ff" providerId="ADAL" clId="{2BA43137-9990-3C4C-8699-B8332DE4AE2D}" dt="2021-10-05T07:24:01.644" v="4" actId="2696"/>
        <pc:sldMkLst>
          <pc:docMk/>
          <pc:sldMk cId="606680937" sldId="278"/>
        </pc:sldMkLst>
        <pc:spChg chg="mod">
          <ac:chgData name="RARES CRISTEA" userId="b8763fd6-2cab-4a3f-8bdf-e087bd9471ff" providerId="ADAL" clId="{2BA43137-9990-3C4C-8699-B8332DE4AE2D}" dt="2021-10-05T07:23:59.494" v="3" actId="27636"/>
          <ac:spMkLst>
            <pc:docMk/>
            <pc:sldMk cId="606680937" sldId="278"/>
            <ac:spMk id="3" creationId="{933C1B19-FD18-724A-8C2B-AAB5D516B38E}"/>
          </ac:spMkLst>
        </pc:spChg>
      </pc:sldChg>
    </pc:docChg>
  </pc:docChgLst>
  <pc:docChgLst>
    <pc:chgData name="RARES CRISTEA" userId="S::rares.cristea@unibuc.ro::b8763fd6-2cab-4a3f-8bdf-e087bd9471ff" providerId="AD" clId="Web-{770E1CBC-1E91-4A17-84BC-53F6A32F2907}"/>
    <pc:docChg chg="modSld">
      <pc:chgData name="RARES CRISTEA" userId="S::rares.cristea@unibuc.ro::b8763fd6-2cab-4a3f-8bdf-e087bd9471ff" providerId="AD" clId="Web-{770E1CBC-1E91-4A17-84BC-53F6A32F2907}" dt="2021-10-19T07:02:37.693" v="10" actId="20577"/>
      <pc:docMkLst>
        <pc:docMk/>
      </pc:docMkLst>
      <pc:sldChg chg="modSp">
        <pc:chgData name="RARES CRISTEA" userId="S::rares.cristea@unibuc.ro::b8763fd6-2cab-4a3f-8bdf-e087bd9471ff" providerId="AD" clId="Web-{770E1CBC-1E91-4A17-84BC-53F6A32F2907}" dt="2021-10-19T07:02:37.693" v="10" actId="20577"/>
        <pc:sldMkLst>
          <pc:docMk/>
          <pc:sldMk cId="1694141393" sldId="266"/>
        </pc:sldMkLst>
        <pc:spChg chg="mod">
          <ac:chgData name="RARES CRISTEA" userId="S::rares.cristea@unibuc.ro::b8763fd6-2cab-4a3f-8bdf-e087bd9471ff" providerId="AD" clId="Web-{770E1CBC-1E91-4A17-84BC-53F6A32F2907}" dt="2021-10-19T07:02:37.693" v="10" actId="20577"/>
          <ac:spMkLst>
            <pc:docMk/>
            <pc:sldMk cId="1694141393" sldId="266"/>
            <ac:spMk id="3" creationId="{810E01E7-CC58-3A46-8E37-4F6045EFE8E6}"/>
          </ac:spMkLst>
        </pc:spChg>
      </pc:sldChg>
    </pc:docChg>
  </pc:docChgLst>
  <pc:docChgLst>
    <pc:chgData name="RARES CRISTEA" userId="S::rares.cristea@unibuc.ro::b8763fd6-2cab-4a3f-8bdf-e087bd9471ff" providerId="AD" clId="Web-{ED23B403-5948-453A-A6B1-D89D6D2092B5}"/>
    <pc:docChg chg="modSld">
      <pc:chgData name="RARES CRISTEA" userId="S::rares.cristea@unibuc.ro::b8763fd6-2cab-4a3f-8bdf-e087bd9471ff" providerId="AD" clId="Web-{ED23B403-5948-453A-A6B1-D89D6D2092B5}" dt="2021-10-06T07:16:21.990" v="9" actId="20577"/>
      <pc:docMkLst>
        <pc:docMk/>
      </pc:docMkLst>
      <pc:sldChg chg="modSp delCm">
        <pc:chgData name="RARES CRISTEA" userId="S::rares.cristea@unibuc.ro::b8763fd6-2cab-4a3f-8bdf-e087bd9471ff" providerId="AD" clId="Web-{ED23B403-5948-453A-A6B1-D89D6D2092B5}" dt="2021-10-06T07:16:21.990" v="9" actId="20577"/>
        <pc:sldMkLst>
          <pc:docMk/>
          <pc:sldMk cId="1694141393" sldId="266"/>
        </pc:sldMkLst>
        <pc:spChg chg="mod">
          <ac:chgData name="RARES CRISTEA" userId="S::rares.cristea@unibuc.ro::b8763fd6-2cab-4a3f-8bdf-e087bd9471ff" providerId="AD" clId="Web-{ED23B403-5948-453A-A6B1-D89D6D2092B5}" dt="2021-10-06T07:16:21.990" v="9" actId="20577"/>
          <ac:spMkLst>
            <pc:docMk/>
            <pc:sldMk cId="1694141393" sldId="266"/>
            <ac:spMk id="3" creationId="{810E01E7-CC58-3A46-8E37-4F6045EFE8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93521-50CD-E847-9726-DBF88C63B8C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C186-E1C2-7641-A2E1-58EFCD5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FC186-E1C2-7641-A2E1-58EFCD507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ro-RO"/>
              <a:t>03.02.2021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03.02.2021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Ingineria Programării - Curs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75A9-3B36-584B-8997-5C7DC8C1B9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goodhousekeeping.com%2Fappliances%2Fmicrowave-reviews%2Fg2049%2Fcountertop-microwave-reviews%2F&amp;psig=AOvVaw0p3ECzWjn7TCeSJ07N3Ddz&amp;ust=1613389300145000&amp;source=images&amp;cd=vfe&amp;ved=0CA0QjhxqFwoTCMC5kNWl6e4CFQAAAAAdAAAAABA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ar82.github.io/SERP4Io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ro/internet-of-things/what-is-io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err="1"/>
              <a:t>Ingineria</a:t>
            </a:r>
            <a:r>
              <a:rPr lang="en-US" sz="4400"/>
              <a:t> </a:t>
            </a:r>
            <a:r>
              <a:rPr lang="en-US" sz="4400" err="1"/>
              <a:t>Programării</a:t>
            </a:r>
            <a:r>
              <a:rPr lang="en-US" sz="4400"/>
              <a:t> – Curs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7F80540D-A7B1-4576-8E76-38719B314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" r="25324" b="4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1B82EE6-E8A6-1245-B810-89B274215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91" y="1571625"/>
            <a:ext cx="4067504" cy="40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A9A0-81C9-344E-BD49-F0CF2586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68D8-BAC1-C141-8815-49BD7652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Cum </a:t>
            </a:r>
            <a:r>
              <a:rPr lang="en-US" err="1"/>
              <a:t>să</a:t>
            </a:r>
            <a:r>
              <a:rPr lang="en-US"/>
              <a:t> ne </a:t>
            </a:r>
            <a:r>
              <a:rPr lang="en-US" err="1"/>
              <a:t>vină</a:t>
            </a:r>
            <a:r>
              <a:rPr lang="en-US"/>
              <a:t> o idee de </a:t>
            </a:r>
            <a:r>
              <a:rPr lang="en-US" err="1"/>
              <a:t>proiect</a:t>
            </a:r>
            <a:r>
              <a:rPr lang="en-US"/>
              <a:t>?</a:t>
            </a:r>
          </a:p>
          <a:p>
            <a:pPr lvl="1"/>
            <a:r>
              <a:rPr lang="en-US" err="1"/>
              <a:t>Uitați-vă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jurul</a:t>
            </a:r>
            <a:r>
              <a:rPr lang="en-US"/>
              <a:t> </a:t>
            </a:r>
            <a:r>
              <a:rPr lang="en-US" err="1"/>
              <a:t>vostru</a:t>
            </a:r>
            <a:r>
              <a:rPr lang="en-US"/>
              <a:t>, </a:t>
            </a:r>
            <a:r>
              <a:rPr lang="en-US" err="1"/>
              <a:t>găsiți</a:t>
            </a:r>
            <a:r>
              <a:rPr lang="en-US"/>
              <a:t> device-</a:t>
            </a:r>
            <a:r>
              <a:rPr lang="en-US" err="1"/>
              <a:t>uri</a:t>
            </a:r>
            <a:r>
              <a:rPr lang="en-US"/>
              <a:t> dumb din casa </a:t>
            </a:r>
            <a:r>
              <a:rPr lang="en-US" err="1"/>
              <a:t>voastră</a:t>
            </a:r>
            <a:r>
              <a:rPr lang="en-US"/>
              <a:t>. </a:t>
            </a:r>
            <a:r>
              <a:rPr lang="en-US" err="1"/>
              <a:t>Puneți-vă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rolul</a:t>
            </a:r>
            <a:r>
              <a:rPr lang="en-US"/>
              <a:t> de a </a:t>
            </a:r>
            <a:r>
              <a:rPr lang="en-US" err="1"/>
              <a:t>crea</a:t>
            </a:r>
            <a:r>
              <a:rPr lang="en-US"/>
              <a:t> un software al </a:t>
            </a:r>
            <a:r>
              <a:rPr lang="en-US" err="1"/>
              <a:t>acelui</a:t>
            </a:r>
            <a:r>
              <a:rPr lang="en-US"/>
              <a:t> device care </a:t>
            </a:r>
            <a:r>
              <a:rPr lang="en-US" err="1"/>
              <a:t>să</a:t>
            </a:r>
            <a:r>
              <a:rPr lang="en-US"/>
              <a:t> </a:t>
            </a:r>
            <a:r>
              <a:rPr lang="en-US" err="1"/>
              <a:t>îl</a:t>
            </a:r>
            <a:r>
              <a:rPr lang="en-US"/>
              <a:t> </a:t>
            </a:r>
            <a:r>
              <a:rPr lang="en-US" err="1"/>
              <a:t>facă</a:t>
            </a:r>
            <a:r>
              <a:rPr lang="en-US"/>
              <a:t> „smart”. Precum: </a:t>
            </a:r>
            <a:r>
              <a:rPr lang="en-US" err="1"/>
              <a:t>cuptor</a:t>
            </a:r>
            <a:r>
              <a:rPr lang="en-US"/>
              <a:t> cu </a:t>
            </a:r>
            <a:r>
              <a:rPr lang="en-US" err="1"/>
              <a:t>microunde</a:t>
            </a:r>
            <a:r>
              <a:rPr lang="en-US"/>
              <a:t>, </a:t>
            </a:r>
            <a:r>
              <a:rPr lang="en-US" err="1"/>
              <a:t>espresor</a:t>
            </a:r>
            <a:r>
              <a:rPr lang="en-US"/>
              <a:t>, </a:t>
            </a:r>
            <a:r>
              <a:rPr lang="en-US" err="1"/>
              <a:t>mașină</a:t>
            </a:r>
            <a:r>
              <a:rPr lang="en-US"/>
              <a:t> de </a:t>
            </a:r>
            <a:r>
              <a:rPr lang="en-US" err="1"/>
              <a:t>spălat</a:t>
            </a:r>
            <a:r>
              <a:rPr lang="en-US"/>
              <a:t> etc.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3AC88-E8BA-C64C-AFC7-091222B8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19F06-3B1A-714D-B751-3FF50AC0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D9C2-3D0C-064D-8BF5-DCF4932E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Exemplu</a:t>
            </a:r>
            <a:r>
              <a:rPr lang="en-US"/>
              <a:t> de </a:t>
            </a:r>
            <a:r>
              <a:rPr lang="en-US" err="1"/>
              <a:t>aplicație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5831C-B09B-D64F-BF42-E122875B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958EF-3BD1-6343-BC8E-8C1CC82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Image result for microwave">
            <a:extLst>
              <a:ext uri="{FF2B5EF4-FFF2-40B4-BE49-F238E27FC236}">
                <a16:creationId xmlns:a16="http://schemas.microsoft.com/office/drawing/2014/main" id="{D9EA85D3-FF24-5A4F-9053-223850578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21" y="2890404"/>
            <a:ext cx="4589157" cy="2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76B65-82AD-2745-AAEA-E76A2A7194CE}"/>
              </a:ext>
            </a:extLst>
          </p:cNvPr>
          <p:cNvSpPr txBox="1"/>
          <p:nvPr/>
        </p:nvSpPr>
        <p:spPr>
          <a:xfrm>
            <a:off x="471488" y="6457950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5AA6-CE7C-AD4C-8129-BBAA1098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Exemplu</a:t>
            </a:r>
            <a:r>
              <a:rPr lang="en-US"/>
              <a:t> de </a:t>
            </a:r>
            <a:r>
              <a:rPr lang="en-US" err="1"/>
              <a:t>aplicație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03976-75DE-364E-96E6-D9BD76F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C4B7-606C-FF4E-9D71-23FA9DD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A04F43C-A58C-6443-BD68-81C3FDF42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78" y="1566608"/>
            <a:ext cx="7995444" cy="4742752"/>
          </a:xfrm>
        </p:spPr>
      </p:pic>
    </p:spTree>
    <p:extLst>
      <p:ext uri="{BB962C8B-B14F-4D97-AF65-F5344CB8AC3E}">
        <p14:creationId xmlns:p14="http://schemas.microsoft.com/office/powerpoint/2010/main" val="31015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48CF-5545-CA42-A47E-1935E1F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0B10-3722-5B41-8636-5FAAA788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78326"/>
          </a:xfrm>
        </p:spPr>
        <p:txBody>
          <a:bodyPr>
            <a:normAutofit fontScale="70000" lnSpcReduction="20000"/>
          </a:bodyPr>
          <a:lstStyle/>
          <a:p>
            <a:r>
              <a:rPr lang="ro-RO"/>
              <a:t>În ianuarie 2021, am scris un articol </a:t>
            </a:r>
            <a:r>
              <a:rPr lang="ro-RO" err="1"/>
              <a:t>știițific</a:t>
            </a:r>
            <a:r>
              <a:rPr lang="ro-RO"/>
              <a:t> pentru </a:t>
            </a:r>
            <a:r>
              <a:rPr lang="ro-RO" err="1"/>
              <a:t>Workshopul</a:t>
            </a:r>
            <a:r>
              <a:rPr lang="ro-RO"/>
              <a:t> </a:t>
            </a:r>
            <a:r>
              <a:rPr lang="ro-RO" u="sng">
                <a:hlinkClick r:id="rId2"/>
              </a:rPr>
              <a:t>SERP4IoT’21</a:t>
            </a:r>
            <a:r>
              <a:rPr lang="ro-RO"/>
              <a:t> numit „</a:t>
            </a:r>
            <a:r>
              <a:rPr lang="ro-RO" i="1" err="1"/>
              <a:t>RiverIoT</a:t>
            </a:r>
            <a:r>
              <a:rPr lang="ro-RO" i="1"/>
              <a:t> - a </a:t>
            </a:r>
            <a:r>
              <a:rPr lang="ro-RO" i="1" err="1"/>
              <a:t>framework</a:t>
            </a:r>
            <a:r>
              <a:rPr lang="ro-RO" i="1"/>
              <a:t> </a:t>
            </a:r>
            <a:r>
              <a:rPr lang="ro-RO" i="1" err="1"/>
              <a:t>proposal</a:t>
            </a:r>
            <a:r>
              <a:rPr lang="ro-RO" i="1"/>
              <a:t> for </a:t>
            </a:r>
            <a:r>
              <a:rPr lang="ro-RO" i="1" err="1"/>
              <a:t>fuzzing</a:t>
            </a:r>
            <a:r>
              <a:rPr lang="ro-RO" i="1"/>
              <a:t> IoT </a:t>
            </a:r>
            <a:r>
              <a:rPr lang="ro-RO" i="1" err="1"/>
              <a:t>applications</a:t>
            </a:r>
            <a:r>
              <a:rPr lang="ro-RO" i="1"/>
              <a:t>”</a:t>
            </a:r>
            <a:r>
              <a:rPr lang="ro-RO"/>
              <a:t>. </a:t>
            </a:r>
          </a:p>
          <a:p>
            <a:r>
              <a:rPr lang="ro-RO"/>
              <a:t>Aplicația River a fost dezvoltată de mai mulți intre cercetătorii Facultății de Matematică și Informatică cât și colaboratori externi, și este o aplicație de </a:t>
            </a:r>
            <a:r>
              <a:rPr lang="ro-RO" err="1"/>
              <a:t>fuzzing</a:t>
            </a:r>
            <a:r>
              <a:rPr lang="ro-RO"/>
              <a:t>. </a:t>
            </a:r>
          </a:p>
          <a:p>
            <a:r>
              <a:rPr lang="ro-RO" err="1"/>
              <a:t>Fuzzing</a:t>
            </a:r>
            <a:r>
              <a:rPr lang="ro-RO"/>
              <a:t>-ul este un mod de a testa o aplicație software prin generarea unui număr cât mai mare de date de intrare, rularea unei aplicații cu respectivele date, și urmărirea erorilor, sau </a:t>
            </a:r>
            <a:r>
              <a:rPr lang="ro-RO" err="1"/>
              <a:t>crashurilor</a:t>
            </a:r>
            <a:r>
              <a:rPr lang="ro-RO"/>
              <a:t> aplicației. </a:t>
            </a:r>
            <a:r>
              <a:rPr lang="ro-RO" err="1"/>
              <a:t>RiverIoT</a:t>
            </a:r>
            <a:r>
              <a:rPr lang="ro-RO"/>
              <a:t> are la bază execuția </a:t>
            </a:r>
            <a:r>
              <a:rPr lang="ro-RO" err="1"/>
              <a:t>concolică</a:t>
            </a:r>
            <a:r>
              <a:rPr lang="ro-RO"/>
              <a:t> și </a:t>
            </a:r>
            <a:r>
              <a:rPr lang="ro-RO" err="1"/>
              <a:t>Reinforcement</a:t>
            </a:r>
            <a:r>
              <a:rPr lang="ro-RO"/>
              <a:t> </a:t>
            </a:r>
            <a:r>
              <a:rPr lang="ro-RO" err="1"/>
              <a:t>Learning</a:t>
            </a:r>
            <a:r>
              <a:rPr lang="ro-RO"/>
              <a:t> (linkuri la final pentru cei curioși).</a:t>
            </a:r>
          </a:p>
          <a:p>
            <a:r>
              <a:rPr lang="ro-RO"/>
              <a:t>Tocmai pentru că e vorba de </a:t>
            </a:r>
            <a:r>
              <a:rPr lang="ro-RO" err="1"/>
              <a:t>device</a:t>
            </a:r>
            <a:r>
              <a:rPr lang="ro-RO"/>
              <a:t>-uri IoT, avem nevoie ca aceste programe să fie compilate într-un binar.</a:t>
            </a:r>
            <a:endParaRPr lang="en-RO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B0444-5461-764E-95B5-E88D128D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74F5-6C40-C74D-94E6-C972BDB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F978-6885-F742-8902-ADAD8FC5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4F91-C3EC-6140-8CBE-3E4D02AD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</a:t>
            </a:r>
            <a:r>
              <a:rPr lang="en-US" err="1"/>
              <a:t>sfârșitul</a:t>
            </a:r>
            <a:r>
              <a:rPr lang="en-US"/>
              <a:t> </a:t>
            </a:r>
            <a:r>
              <a:rPr lang="en-US" err="1"/>
              <a:t>semestrului</a:t>
            </a:r>
            <a:r>
              <a:rPr lang="en-US"/>
              <a:t> </a:t>
            </a:r>
            <a:r>
              <a:rPr lang="en-US" err="1"/>
              <a:t>programele</a:t>
            </a:r>
            <a:r>
              <a:rPr lang="en-US"/>
              <a:t> care </a:t>
            </a:r>
            <a:r>
              <a:rPr lang="en-US" err="1"/>
              <a:t>vor</a:t>
            </a:r>
            <a:r>
              <a:rPr lang="en-US"/>
              <a:t> fi </a:t>
            </a:r>
            <a:r>
              <a:rPr lang="en-US" err="1"/>
              <a:t>făcute</a:t>
            </a:r>
            <a:r>
              <a:rPr lang="en-US"/>
              <a:t> bine, </a:t>
            </a:r>
            <a:r>
              <a:rPr lang="en-US" err="1"/>
              <a:t>vor</a:t>
            </a:r>
            <a:r>
              <a:rPr lang="en-US"/>
              <a:t> face </a:t>
            </a:r>
            <a:r>
              <a:rPr lang="en-US" err="1"/>
              <a:t>parte</a:t>
            </a:r>
            <a:r>
              <a:rPr lang="en-US"/>
              <a:t> din </a:t>
            </a:r>
            <a:r>
              <a:rPr lang="en-US" err="1"/>
              <a:t>datasetul</a:t>
            </a:r>
            <a:r>
              <a:rPr lang="en-US"/>
              <a:t> de </a:t>
            </a:r>
            <a:r>
              <a:rPr lang="en-US" err="1"/>
              <a:t>programe</a:t>
            </a:r>
            <a:r>
              <a:rPr lang="en-US"/>
              <a:t> IoT, </a:t>
            </a:r>
            <a:r>
              <a:rPr lang="en-US" err="1"/>
              <a:t>iar</a:t>
            </a:r>
            <a:r>
              <a:rPr lang="en-US"/>
              <a:t> </a:t>
            </a:r>
            <a:r>
              <a:rPr lang="en-US" err="1"/>
              <a:t>echipele</a:t>
            </a:r>
            <a:r>
              <a:rPr lang="en-US"/>
              <a:t> respective </a:t>
            </a:r>
            <a:r>
              <a:rPr lang="en-US" err="1"/>
              <a:t>vor</a:t>
            </a:r>
            <a:r>
              <a:rPr lang="en-US"/>
              <a:t> face </a:t>
            </a:r>
            <a:r>
              <a:rPr lang="en-US" err="1"/>
              <a:t>parte</a:t>
            </a:r>
            <a:r>
              <a:rPr lang="en-US"/>
              <a:t> din acknowledgements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paperul</a:t>
            </a:r>
            <a:r>
              <a:rPr lang="en-US"/>
              <a:t> pe care </a:t>
            </a:r>
            <a:r>
              <a:rPr lang="en-US" err="1"/>
              <a:t>îl</a:t>
            </a:r>
            <a:r>
              <a:rPr lang="en-US"/>
              <a:t> </a:t>
            </a:r>
            <a:r>
              <a:rPr lang="en-US" err="1"/>
              <a:t>vom</a:t>
            </a:r>
            <a:r>
              <a:rPr lang="en-US"/>
              <a:t> </a:t>
            </a:r>
            <a:r>
              <a:rPr lang="en-US" err="1"/>
              <a:t>scrie</a:t>
            </a:r>
            <a:r>
              <a:rPr lang="en-US"/>
              <a:t> </a:t>
            </a:r>
            <a:r>
              <a:rPr lang="en-US" err="1"/>
              <a:t>despre</a:t>
            </a:r>
            <a:r>
              <a:rPr lang="en-US"/>
              <a:t> </a:t>
            </a:r>
            <a:r>
              <a:rPr lang="en-US" err="1"/>
              <a:t>acest</a:t>
            </a:r>
            <a:r>
              <a:rPr lang="en-US"/>
              <a:t> dataset.</a:t>
            </a:r>
          </a:p>
          <a:p>
            <a:r>
              <a:rPr lang="en-US"/>
              <a:t>Dataset-ul pe care </a:t>
            </a:r>
            <a:r>
              <a:rPr lang="en-US" err="1"/>
              <a:t>îl</a:t>
            </a:r>
            <a:r>
              <a:rPr lang="en-US"/>
              <a:t> </a:t>
            </a:r>
            <a:r>
              <a:rPr lang="en-US" err="1"/>
              <a:t>construim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 fi Open-Source, </a:t>
            </a:r>
            <a:r>
              <a:rPr lang="en-US" err="1"/>
              <a:t>și</a:t>
            </a:r>
            <a:r>
              <a:rPr lang="en-US"/>
              <a:t> </a:t>
            </a:r>
            <a:r>
              <a:rPr lang="en-US" err="1"/>
              <a:t>vrem</a:t>
            </a:r>
            <a:r>
              <a:rPr lang="en-US"/>
              <a:t> </a:t>
            </a:r>
            <a:r>
              <a:rPr lang="en-US" err="1"/>
              <a:t>să</a:t>
            </a:r>
            <a:r>
              <a:rPr lang="en-US"/>
              <a:t> </a:t>
            </a:r>
            <a:r>
              <a:rPr lang="en-US" err="1"/>
              <a:t>constituie</a:t>
            </a:r>
            <a:r>
              <a:rPr lang="en-US"/>
              <a:t> </a:t>
            </a:r>
            <a:r>
              <a:rPr lang="en-US" err="1"/>
              <a:t>primul</a:t>
            </a:r>
            <a:r>
              <a:rPr lang="en-US"/>
              <a:t> benchmark </a:t>
            </a:r>
            <a:r>
              <a:rPr lang="en-US" err="1"/>
              <a:t>pentru</a:t>
            </a:r>
            <a:r>
              <a:rPr lang="en-US"/>
              <a:t> fuzzing-ul </a:t>
            </a:r>
            <a:r>
              <a:rPr lang="en-US" err="1"/>
              <a:t>sistemelor</a:t>
            </a:r>
            <a:r>
              <a:rPr lang="en-US"/>
              <a:t> IoT.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DF77-AC10-9E40-A18E-E443ABD4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4E5F9-3FF7-C04F-9181-815FF38C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54A-D775-924F-986C-EB2B2315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Motivația</a:t>
            </a:r>
            <a:r>
              <a:rPr lang="en-US"/>
              <a:t> </a:t>
            </a:r>
            <a:r>
              <a:rPr lang="en-US" err="1"/>
              <a:t>cursului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603E-B39A-294B-BD0C-536EB9CE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învețe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integrați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cunoștințe</a:t>
            </a:r>
            <a:r>
              <a:rPr lang="en-US" dirty="0"/>
              <a:t> </a:t>
            </a:r>
            <a:r>
              <a:rPr lang="en-US" dirty="0" err="1"/>
              <a:t>dobândite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facultate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duce un </a:t>
            </a:r>
            <a:r>
              <a:rPr lang="en-US" dirty="0" err="1"/>
              <a:t>proiectde</a:t>
            </a:r>
            <a:r>
              <a:rPr lang="en-US" dirty="0"/>
              <a:t> la 0 la o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, </a:t>
            </a:r>
            <a:r>
              <a:rPr lang="en-US" dirty="0" err="1"/>
              <a:t>livrabilă</a:t>
            </a:r>
            <a:r>
              <a:rPr lang="en-US" dirty="0"/>
              <a:t>.</a:t>
            </a:r>
          </a:p>
          <a:p>
            <a:r>
              <a:rPr lang="en-US" dirty="0" err="1"/>
              <a:t>Cunoștințelor</a:t>
            </a:r>
            <a:r>
              <a:rPr lang="en-US" dirty="0"/>
              <a:t> pe care le-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dobândit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le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adăugate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, </a:t>
            </a:r>
            <a:r>
              <a:rPr lang="en-US" dirty="0" err="1"/>
              <a:t>proiectare</a:t>
            </a:r>
            <a:r>
              <a:rPr lang="en-US" dirty="0"/>
              <a:t>, </a:t>
            </a:r>
            <a:r>
              <a:rPr lang="en-US" dirty="0" err="1"/>
              <a:t>gestiune</a:t>
            </a:r>
            <a:r>
              <a:rPr lang="en-US" dirty="0"/>
              <a:t> a </a:t>
            </a:r>
            <a:r>
              <a:rPr lang="en-US" dirty="0" err="1"/>
              <a:t>activităților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software.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7EFBE-1B50-4B43-B522-8AB35DF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Ingineria</a:t>
            </a:r>
            <a:r>
              <a:rPr lang="en-US"/>
              <a:t> </a:t>
            </a:r>
            <a:r>
              <a:rPr lang="en-US" err="1"/>
              <a:t>Programării</a:t>
            </a:r>
            <a:r>
              <a:rPr lang="en-US"/>
              <a:t>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A2815-4798-D54D-A860-56DB8A0C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BCF1-AE5D-504C-958F-A9415B1C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Planul</a:t>
            </a:r>
            <a:r>
              <a:rPr lang="en-US"/>
              <a:t> </a:t>
            </a:r>
            <a:r>
              <a:rPr lang="en-US" err="1"/>
              <a:t>semestrului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A4816-AF52-EB49-A895-0500ADE8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DF9D-1958-4545-940A-164894D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3A74-BE16-3440-BD2E-19ADF9BA7538}"/>
              </a:ext>
            </a:extLst>
          </p:cNvPr>
          <p:cNvSpPr txBox="1"/>
          <p:nvPr/>
        </p:nvSpPr>
        <p:spPr>
          <a:xfrm>
            <a:off x="625642" y="2298032"/>
            <a:ext cx="11369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–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motivației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, a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cursului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evaluare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Temă</a:t>
            </a:r>
            <a:r>
              <a:rPr lang="en-US" dirty="0"/>
              <a:t> – </a:t>
            </a:r>
            <a:r>
              <a:rPr lang="en-US" dirty="0" err="1"/>
              <a:t>veți</a:t>
            </a:r>
            <a:r>
              <a:rPr lang="en-US" dirty="0"/>
              <a:t> forma o </a:t>
            </a:r>
            <a:r>
              <a:rPr lang="en-US" dirty="0" err="1"/>
              <a:t>echipă</a:t>
            </a:r>
            <a:r>
              <a:rPr lang="en-US" dirty="0"/>
              <a:t> de 4-6 personae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complete un formular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posta</a:t>
            </a:r>
            <a:r>
              <a:rPr lang="en-US" dirty="0"/>
              <a:t> pe Teams </a:t>
            </a:r>
          </a:p>
          <a:p>
            <a:r>
              <a:rPr lang="en-US" dirty="0"/>
              <a:t>S2 –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documentației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–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planificare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Temă</a:t>
            </a:r>
            <a:r>
              <a:rPr lang="en-US" dirty="0"/>
              <a:t> – </a:t>
            </a:r>
            <a:r>
              <a:rPr lang="en-US" dirty="0" err="1"/>
              <a:t>inițierea</a:t>
            </a:r>
            <a:r>
              <a:rPr lang="en-US" dirty="0"/>
              <a:t> </a:t>
            </a:r>
            <a:r>
              <a:rPr lang="en-US" dirty="0" err="1"/>
              <a:t>documentului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</a:t>
            </a:r>
          </a:p>
          <a:p>
            <a:r>
              <a:rPr lang="en-US" dirty="0"/>
              <a:t>S3 – feedback </a:t>
            </a:r>
            <a:r>
              <a:rPr lang="en-US" dirty="0" err="1"/>
              <a:t>documentația</a:t>
            </a:r>
            <a:r>
              <a:rPr lang="en-US" dirty="0"/>
              <a:t> de </a:t>
            </a:r>
            <a:r>
              <a:rPr lang="en-US" dirty="0" err="1"/>
              <a:t>analiză</a:t>
            </a:r>
            <a:r>
              <a:rPr lang="en-US" dirty="0"/>
              <a:t> –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planificare</a:t>
            </a:r>
            <a:r>
              <a:rPr lang="en-US" dirty="0"/>
              <a:t> a </a:t>
            </a:r>
            <a:r>
              <a:rPr lang="en-US" dirty="0" err="1"/>
              <a:t>lucrului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endParaRPr lang="en-US" dirty="0"/>
          </a:p>
          <a:p>
            <a:r>
              <a:rPr lang="en-US" dirty="0"/>
              <a:t>S4 – S14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</a:t>
            </a:r>
            <a:r>
              <a:rPr lang="en-US" dirty="0" err="1"/>
              <a:t>aplicație</a:t>
            </a:r>
            <a:r>
              <a:rPr lang="en-US" dirty="0"/>
              <a:t>, </a:t>
            </a:r>
            <a:r>
              <a:rPr lang="en-US" dirty="0" err="1"/>
              <a:t>dezvoltare</a:t>
            </a:r>
            <a:r>
              <a:rPr lang="en-US" dirty="0"/>
              <a:t> 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prezentări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echipelor</a:t>
            </a:r>
            <a:r>
              <a:rPr lang="en-US" dirty="0"/>
              <a:t> (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OpenAPI</a:t>
            </a:r>
            <a:r>
              <a:rPr lang="en-US" dirty="0"/>
              <a:t>, </a:t>
            </a:r>
            <a:r>
              <a:rPr lang="en-US" dirty="0" err="1"/>
              <a:t>AsyncAPI</a:t>
            </a:r>
            <a:r>
              <a:rPr lang="en-US" dirty="0"/>
              <a:t>, principii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6845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A7C-F099-CF4F-89AA-91F90F56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Proiect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5837-8FD5-CB4B-97E2-2A794FED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59" y="2195195"/>
            <a:ext cx="11206717" cy="3694176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Fiecare echipă (de 4 – 6 studenți) va avea ca obiectiv să creeze un </a:t>
            </a:r>
            <a:r>
              <a:rPr lang="ro-RO" b="1" dirty="0"/>
              <a:t>program relativ simplu, dar documentat, și testat</a:t>
            </a:r>
            <a:r>
              <a:rPr lang="en-RO" dirty="0"/>
              <a:t>.</a:t>
            </a:r>
          </a:p>
          <a:p>
            <a:r>
              <a:rPr lang="en-US" dirty="0" err="1"/>
              <a:t>Colecția</a:t>
            </a:r>
            <a:r>
              <a:rPr lang="en-US" dirty="0"/>
              <a:t> de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dezvoltate</a:t>
            </a:r>
            <a:r>
              <a:rPr lang="en-US" dirty="0"/>
              <a:t> de </a:t>
            </a:r>
            <a:r>
              <a:rPr lang="en-US" dirty="0" err="1"/>
              <a:t>echipele</a:t>
            </a:r>
            <a:r>
              <a:rPr lang="en-US" dirty="0"/>
              <a:t> </a:t>
            </a:r>
            <a:r>
              <a:rPr lang="en-US" dirty="0" err="1"/>
              <a:t>voastre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semestru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contribui</a:t>
            </a:r>
            <a:r>
              <a:rPr lang="en-US" dirty="0"/>
              <a:t> la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dataset de </a:t>
            </a:r>
            <a:r>
              <a:rPr lang="en-US" dirty="0" err="1"/>
              <a:t>programe</a:t>
            </a:r>
            <a:r>
              <a:rPr lang="en-US" dirty="0"/>
              <a:t> mock IoT.</a:t>
            </a:r>
            <a:endParaRPr lang="en-RO" dirty="0"/>
          </a:p>
          <a:p>
            <a:r>
              <a:rPr lang="en-RO" dirty="0"/>
              <a:t>Ce este un program IoT?</a:t>
            </a:r>
          </a:p>
          <a:p>
            <a:pPr lvl="1"/>
            <a:r>
              <a:rPr lang="en-RO" dirty="0"/>
              <a:t>Internet of Things este o rețea de obiecte fizice („things”) care dispun de senzori, software și alte tehnologii pentru a le interconecta, și a schimba informații cu alte dispozitive, sau cu internetul.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integrați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hardware.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8AF1-39A5-BA40-8DF2-DCB58F9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Ingineria</a:t>
            </a:r>
            <a:r>
              <a:rPr lang="en-US"/>
              <a:t> </a:t>
            </a:r>
            <a:r>
              <a:rPr lang="en-US" err="1"/>
              <a:t>Programării</a:t>
            </a:r>
            <a:r>
              <a:rPr lang="en-US"/>
              <a:t>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CCCAE-A8F2-5641-B79A-8694472A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57E88-FD76-C24E-8751-168A1A1BECF7}"/>
              </a:ext>
            </a:extLst>
          </p:cNvPr>
          <p:cNvSpPr txBox="1"/>
          <p:nvPr/>
        </p:nvSpPr>
        <p:spPr>
          <a:xfrm>
            <a:off x="542259" y="6356350"/>
            <a:ext cx="23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What Is IoT? - Oracle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E778-2C22-C74A-BFD4-2797C04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Specificațiile</a:t>
            </a:r>
            <a:r>
              <a:rPr lang="en-US"/>
              <a:t> </a:t>
            </a:r>
            <a:r>
              <a:rPr lang="en-US" err="1"/>
              <a:t>programului</a:t>
            </a:r>
            <a:r>
              <a:rPr lang="en-US"/>
              <a:t>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F443-442B-A849-B7DD-A2215B96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DB49-380D-A444-A56C-A792EDF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0B8535-D6B4-0D44-BBC3-85B09161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/>
              <a:t>Programul pe care voi îl dezvoltați ar trebui să fie „creierul” unui </a:t>
            </a:r>
            <a:r>
              <a:rPr lang="ro-RO" err="1"/>
              <a:t>device</a:t>
            </a:r>
            <a:r>
              <a:rPr lang="ro-RO"/>
              <a:t> </a:t>
            </a:r>
            <a:r>
              <a:rPr lang="ro-RO" err="1"/>
              <a:t>smart</a:t>
            </a:r>
            <a:r>
              <a:rPr lang="ro-RO"/>
              <a:t>. </a:t>
            </a:r>
          </a:p>
          <a:p>
            <a:r>
              <a:rPr lang="ro-RO"/>
              <a:t>Va prelua date „din mediul </a:t>
            </a:r>
            <a:r>
              <a:rPr lang="ro-RO" err="1"/>
              <a:t>inconjurător</a:t>
            </a:r>
            <a:r>
              <a:rPr lang="ro-RO"/>
              <a:t>” – informații despre lumină, temperatură, perioadă a anului, oră, umiditate ș.a.m.d.</a:t>
            </a:r>
          </a:p>
          <a:p>
            <a:r>
              <a:rPr lang="ro-RO"/>
              <a:t>Va prelua date date/setate de utilizator – setări, sau date transmise de utilizator / de un hub central teoretic</a:t>
            </a:r>
          </a:p>
          <a:p>
            <a:r>
              <a:rPr lang="ro-RO"/>
              <a:t>Va transmite starea în care dispozitivul se află, diferitele operațiuni pe care dispozitivul le face</a:t>
            </a:r>
          </a:p>
        </p:txBody>
      </p:sp>
    </p:spTree>
    <p:extLst>
      <p:ext uri="{BB962C8B-B14F-4D97-AF65-F5344CB8AC3E}">
        <p14:creationId xmlns:p14="http://schemas.microsoft.com/office/powerpoint/2010/main" val="1157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5781-58E4-CA44-813C-12D099C2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Specificațiile</a:t>
            </a:r>
            <a:r>
              <a:rPr lang="en-US"/>
              <a:t> </a:t>
            </a:r>
            <a:r>
              <a:rPr lang="en-US" err="1"/>
              <a:t>programului</a:t>
            </a:r>
            <a:r>
              <a:rPr lang="en-US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01E7-CC58-3A46-8E37-4F6045E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Programul</a:t>
            </a:r>
            <a:r>
              <a:rPr lang="en-US" dirty="0"/>
              <a:t> </a:t>
            </a:r>
            <a:r>
              <a:rPr lang="en-US" err="1"/>
              <a:t>trebuie</a:t>
            </a:r>
            <a:r>
              <a:rPr lang="en-US" dirty="0"/>
              <a:t> </a:t>
            </a:r>
            <a:r>
              <a:rPr lang="en-US" err="1"/>
              <a:t>scris</a:t>
            </a:r>
            <a:r>
              <a:rPr lang="en-US" dirty="0"/>
              <a:t> 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b="1" dirty="0"/>
              <a:t>C++ / Java / </a:t>
            </a:r>
            <a:r>
              <a:rPr lang="en-US" b="1"/>
              <a:t>Python / Golang</a:t>
            </a:r>
            <a:r>
              <a:rPr lang="en-US" b="1" dirty="0"/>
              <a:t> </a:t>
            </a:r>
            <a:r>
              <a:rPr lang="en-US" dirty="0"/>
              <a:t> </a:t>
            </a:r>
          </a:p>
          <a:p>
            <a:r>
              <a:rPr lang="en-US" err="1"/>
              <a:t>Puteți</a:t>
            </a:r>
            <a:r>
              <a:rPr lang="en-US" dirty="0"/>
              <a:t> </a:t>
            </a:r>
            <a:r>
              <a:rPr lang="en-US" err="1"/>
              <a:t>folosi</a:t>
            </a:r>
            <a:r>
              <a:rPr lang="en-US" dirty="0"/>
              <a:t> </a:t>
            </a:r>
            <a:r>
              <a:rPr lang="en-US" b="1" err="1"/>
              <a:t>orice</a:t>
            </a:r>
            <a:r>
              <a:rPr lang="en-US" b="1" dirty="0"/>
              <a:t> </a:t>
            </a:r>
            <a:r>
              <a:rPr lang="en-US" b="1" err="1"/>
              <a:t>librărie</a:t>
            </a:r>
            <a:r>
              <a:rPr lang="en-US" b="1" dirty="0"/>
              <a:t> </a:t>
            </a:r>
            <a:r>
              <a:rPr lang="en-US"/>
              <a:t>de C++/Java/Python/Golang, </a:t>
            </a:r>
            <a:r>
              <a:rPr lang="en-US" b="1" dirty="0" err="1"/>
              <a:t>orice</a:t>
            </a:r>
            <a:r>
              <a:rPr lang="en-US" b="1" dirty="0"/>
              <a:t> </a:t>
            </a:r>
            <a:r>
              <a:rPr lang="en-US" b="1"/>
              <a:t>compilator, </a:t>
            </a:r>
            <a:r>
              <a:rPr lang="en-US" b="1" dirty="0" err="1"/>
              <a:t>orice</a:t>
            </a:r>
            <a:r>
              <a:rPr lang="en-US" b="1" dirty="0"/>
              <a:t> IDE</a:t>
            </a:r>
            <a:r>
              <a:rPr lang="en-US" dirty="0"/>
              <a:t>.</a:t>
            </a:r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comunice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protocoluri</a:t>
            </a:r>
            <a:r>
              <a:rPr lang="en-US" dirty="0"/>
              <a:t>: HTTP </a:t>
            </a:r>
            <a:r>
              <a:rPr lang="en-US" dirty="0" err="1"/>
              <a:t>și</a:t>
            </a:r>
            <a:r>
              <a:rPr lang="en-US" dirty="0"/>
              <a:t> MQTT.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58C82-7C6E-7C48-953D-7B7DAE6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B1508-AB53-FB4D-B774-789A9945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0245-B2E9-F04D-AA9F-D42C32BE60E2}"/>
              </a:ext>
            </a:extLst>
          </p:cNvPr>
          <p:cNvSpPr txBox="1"/>
          <p:nvPr/>
        </p:nvSpPr>
        <p:spPr>
          <a:xfrm>
            <a:off x="1360149" y="6125776"/>
            <a:ext cx="59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</a:t>
            </a:r>
            <a:r>
              <a:rPr lang="en-US" sz="1200" err="1"/>
              <a:t>Doar</a:t>
            </a:r>
            <a:r>
              <a:rPr lang="en-US" sz="1200"/>
              <a:t> </a:t>
            </a:r>
            <a:r>
              <a:rPr lang="en-US" sz="1200" err="1"/>
              <a:t>să</a:t>
            </a:r>
            <a:r>
              <a:rPr lang="en-US" sz="1200"/>
              <a:t> nu fie o </a:t>
            </a:r>
            <a:r>
              <a:rPr lang="en-US" sz="1200" err="1"/>
              <a:t>librărie</a:t>
            </a:r>
            <a:r>
              <a:rPr lang="en-US" sz="1200"/>
              <a:t> super OS-specific, </a:t>
            </a:r>
            <a:r>
              <a:rPr lang="en-US" sz="1200" err="1"/>
              <a:t>sau</a:t>
            </a:r>
            <a:r>
              <a:rPr lang="en-US" sz="1200"/>
              <a:t> cu </a:t>
            </a:r>
            <a:r>
              <a:rPr lang="en-US" sz="1200" err="1"/>
              <a:t>multe</a:t>
            </a:r>
            <a:r>
              <a:rPr lang="en-US" sz="1200"/>
              <a:t> </a:t>
            </a:r>
            <a:r>
              <a:rPr lang="en-US" sz="1200" err="1"/>
              <a:t>precondiții</a:t>
            </a:r>
            <a:r>
              <a:rPr lang="en-US" sz="1200"/>
              <a:t>/</a:t>
            </a:r>
            <a:r>
              <a:rPr lang="en-US" sz="1200" err="1"/>
              <a:t>dubioasă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41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23E-53B7-564E-8532-3AF71E27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Evaluare</a:t>
            </a:r>
            <a:r>
              <a:rPr lang="en-US"/>
              <a:t>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4040-A24B-364F-8333-B180B32D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Nota </a:t>
            </a:r>
            <a:r>
              <a:rPr lang="en-US" err="1"/>
              <a:t>finală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 fi data de </a:t>
            </a:r>
            <a:r>
              <a:rPr lang="en-US" err="1"/>
              <a:t>două</a:t>
            </a:r>
            <a:r>
              <a:rPr lang="en-US"/>
              <a:t> </a:t>
            </a:r>
            <a:r>
              <a:rPr lang="en-US" err="1"/>
              <a:t>elemente</a:t>
            </a:r>
            <a:r>
              <a:rPr lang="en-US"/>
              <a:t>:</a:t>
            </a:r>
          </a:p>
          <a:p>
            <a:r>
              <a:rPr lang="en-US"/>
              <a:t>1 </a:t>
            </a:r>
            <a:r>
              <a:rPr lang="en-US" err="1"/>
              <a:t>punct</a:t>
            </a:r>
            <a:r>
              <a:rPr lang="en-US"/>
              <a:t> din </a:t>
            </a:r>
            <a:r>
              <a:rPr lang="en-US" err="1"/>
              <a:t>oficiu</a:t>
            </a:r>
            <a:r>
              <a:rPr lang="en-US"/>
              <a:t> </a:t>
            </a:r>
            <a:r>
              <a:rPr lang="en-US" sz="1400" baseline="30000" err="1"/>
              <a:t>yey</a:t>
            </a:r>
            <a:endParaRPr lang="en-US" sz="1400" baseline="30000"/>
          </a:p>
          <a:p>
            <a:r>
              <a:rPr lang="en-US"/>
              <a:t>9 </a:t>
            </a:r>
            <a:r>
              <a:rPr lang="en-US" err="1"/>
              <a:t>puncte</a:t>
            </a:r>
            <a:r>
              <a:rPr lang="en-US"/>
              <a:t> - </a:t>
            </a:r>
            <a:r>
              <a:rPr lang="en-US" err="1"/>
              <a:t>programul</a:t>
            </a:r>
            <a:r>
              <a:rPr lang="en-US"/>
              <a:t> </a:t>
            </a:r>
            <a:r>
              <a:rPr lang="en-US" err="1"/>
              <a:t>realizat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742F5-2488-CA44-A130-C6823CD1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50E8-46C9-7047-8A29-9264D9F2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65CD-6873-A24C-8E40-44EA0AE9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Evaluare</a:t>
            </a:r>
            <a:r>
              <a:rPr lang="en-US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967C-B909-0E4C-81DA-27788F54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0186"/>
            <a:ext cx="10168128" cy="4336164"/>
          </a:xfrm>
        </p:spPr>
        <p:txBody>
          <a:bodyPr>
            <a:normAutofit fontScale="85000" lnSpcReduction="10000"/>
          </a:bodyPr>
          <a:lstStyle/>
          <a:p>
            <a:r>
              <a:rPr lang="ro-RO"/>
              <a:t>Programul trebuie să respecte următoarele cerințe (2.5p):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/>
              <a:t>Expune un Rest API HTTP – documentat folosind Open API (</a:t>
            </a:r>
            <a:r>
              <a:rPr lang="ro-RO" err="1"/>
              <a:t>Swagger</a:t>
            </a:r>
            <a:r>
              <a:rPr lang="ro-RO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/>
              <a:t>Expune un API MQTT – documentat folosind </a:t>
            </a:r>
            <a:r>
              <a:rPr lang="ro-RO" err="1"/>
              <a:t>AsyncAPI</a:t>
            </a:r>
            <a:endParaRPr lang="ro-RO"/>
          </a:p>
          <a:p>
            <a:pPr marL="914400" lvl="1" indent="-457200">
              <a:buFont typeface="+mj-lt"/>
              <a:buAutoNum type="arabicPeriod"/>
            </a:pPr>
            <a:r>
              <a:rPr lang="ro-RO"/>
              <a:t>Aplicația să aibă minim 5 funcționalități – puteți să vă gândiți la ele ca </a:t>
            </a:r>
            <a:r>
              <a:rPr lang="ro-RO" err="1"/>
              <a:t>sell</a:t>
            </a:r>
            <a:r>
              <a:rPr lang="ro-RO"/>
              <a:t> </a:t>
            </a:r>
            <a:r>
              <a:rPr lang="ro-RO" err="1"/>
              <a:t>points</a:t>
            </a:r>
            <a:r>
              <a:rPr lang="ro-RO"/>
              <a:t> ale aplicației. Depinde de aplicația pe care v-ați propus să o faceți, dar chestii de genul o funcționalitate e scăderea, o altă funcționalitate e adunarea, nu înseamnă chiar că sunt diferite </a:t>
            </a:r>
            <a:endParaRPr lang="ro-RO"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o-RO">
                <a:sym typeface="Wingdings" pitchFamily="2" charset="2"/>
              </a:rPr>
              <a:t>Tot ce faceți să se găsească într-un singur </a:t>
            </a:r>
            <a:r>
              <a:rPr lang="ro-RO" err="1">
                <a:sym typeface="Wingdings" pitchFamily="2" charset="2"/>
              </a:rPr>
              <a:t>repo</a:t>
            </a:r>
            <a:r>
              <a:rPr lang="ro-RO">
                <a:sym typeface="Wingdings" pitchFamily="2" charset="2"/>
              </a:rPr>
              <a:t>.</a:t>
            </a:r>
            <a:endParaRPr lang="ro-RO"/>
          </a:p>
          <a:p>
            <a:pPr marL="457200" lvl="1" indent="0">
              <a:buNone/>
            </a:pPr>
            <a:r>
              <a:rPr lang="ro-RO"/>
              <a:t>Pentru puncte: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/>
              <a:t>Toate funcționalitățile și/sau toate </a:t>
            </a:r>
            <a:r>
              <a:rPr lang="ro-RO" err="1"/>
              <a:t>endpoints</a:t>
            </a:r>
            <a:r>
              <a:rPr lang="ro-RO"/>
              <a:t> au unit teste asociate. +1.5p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/>
              <a:t>Documentația de analiză este </a:t>
            </a:r>
            <a:r>
              <a:rPr lang="ro-RO" err="1"/>
              <a:t>up</a:t>
            </a:r>
            <a:r>
              <a:rPr lang="ro-RO"/>
              <a:t> </a:t>
            </a:r>
            <a:r>
              <a:rPr lang="ro-RO" err="1"/>
              <a:t>to</a:t>
            </a:r>
            <a:r>
              <a:rPr lang="ro-RO"/>
              <a:t> date + 1p</a:t>
            </a:r>
          </a:p>
          <a:p>
            <a:pPr marL="914400" lvl="1" indent="-457200">
              <a:buFont typeface="+mj-lt"/>
              <a:buAutoNum type="arabicPeriod"/>
            </a:pPr>
            <a:r>
              <a:rPr lang="ro-RO">
                <a:sym typeface="Wingdings" pitchFamily="2" charset="2"/>
              </a:rPr>
              <a:t>Documentația de utilizare reflectă aplicația reală + 1p</a:t>
            </a:r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1BAE-9BA9-3440-B6AC-2BE234D0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7BA7F-249C-774A-8A63-235CBF8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9A70-62A5-414D-8B0F-048E925C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Evaluare</a:t>
            </a:r>
            <a:r>
              <a:rPr lang="en-US"/>
              <a:t>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3A5A-8708-0A41-856C-ED4D194B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Programul trebuie să respecte următoarele cerințe: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ro-RO"/>
              <a:t>Să prelucreze date reale (fie că accesează un alt </a:t>
            </a:r>
            <a:r>
              <a:rPr lang="ro-RO" err="1"/>
              <a:t>api</a:t>
            </a:r>
            <a:r>
              <a:rPr lang="ro-RO"/>
              <a:t> pentru a prelua date, fie că descărcați un set de date pe care îl dați apoi aplicației) + 1p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ro-RO"/>
              <a:t>Utilizarea unui </a:t>
            </a:r>
            <a:r>
              <a:rPr lang="ro-RO" err="1"/>
              <a:t>tool</a:t>
            </a:r>
            <a:r>
              <a:rPr lang="ro-RO"/>
              <a:t> de testare automată (gen </a:t>
            </a:r>
            <a:r>
              <a:rPr lang="ro-RO" err="1"/>
              <a:t>RESTler</a:t>
            </a:r>
            <a:r>
              <a:rPr lang="ro-RO"/>
              <a:t>) pentru a identifica </a:t>
            </a:r>
            <a:r>
              <a:rPr lang="ro-RO" err="1"/>
              <a:t>buguri</a:t>
            </a:r>
            <a:r>
              <a:rPr lang="ro-RO"/>
              <a:t>. +1.5p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ro-RO" err="1"/>
              <a:t>Integration</a:t>
            </a:r>
            <a:r>
              <a:rPr lang="ro-RO"/>
              <a:t> </a:t>
            </a:r>
            <a:r>
              <a:rPr lang="ro-RO" err="1"/>
              <a:t>tests</a:t>
            </a:r>
            <a:r>
              <a:rPr lang="ro-RO"/>
              <a:t> +1p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ro-RO" err="1"/>
              <a:t>Coverage</a:t>
            </a:r>
            <a:r>
              <a:rPr lang="ro-RO"/>
              <a:t> al testelor de 80%+ 0.5p</a:t>
            </a:r>
          </a:p>
          <a:p>
            <a:pPr marL="914400" lvl="1" indent="-457200">
              <a:buFont typeface="+mj-lt"/>
              <a:buAutoNum type="arabicPeriod" startAt="7"/>
            </a:pPr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EA2BF-E355-5F49-9E60-F6570738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Ingineria Programării - Curs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890E-0B0D-4940-B5A4-41D36E9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14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5E8E2"/>
      </a:lt2>
      <a:accent1>
        <a:srgbClr val="AA92CB"/>
      </a:accent1>
      <a:accent2>
        <a:srgbClr val="B579BF"/>
      </a:accent2>
      <a:accent3>
        <a:srgbClr val="CB92BB"/>
      </a:accent3>
      <a:accent4>
        <a:srgbClr val="BF798F"/>
      </a:accent4>
      <a:accent5>
        <a:srgbClr val="CB9792"/>
      </a:accent5>
      <a:accent6>
        <a:srgbClr val="BF9E79"/>
      </a:accent6>
      <a:hlink>
        <a:srgbClr val="738B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6" ma:contentTypeDescription="Create a new document." ma:contentTypeScope="" ma:versionID="281b2239dc3dab359bfd96bc379bb731">
  <xsd:schema xmlns:xsd="http://www.w3.org/2001/XMLSchema" xmlns:xs="http://www.w3.org/2001/XMLSchema" xmlns:p="http://schemas.microsoft.com/office/2006/metadata/properties" xmlns:ns2="e46040f1-2c7b-4e77-93af-f395b8cc6f01" xmlns:ns3="d55f746a-da14-4add-a151-1520bd7cadf3" targetNamespace="http://schemas.microsoft.com/office/2006/metadata/properties" ma:root="true" ma:fieldsID="9f1be7834ae249240eb0076d79605fda" ns2:_="" ns3:_="">
    <xsd:import namespace="e46040f1-2c7b-4e77-93af-f395b8cc6f01"/>
    <xsd:import namespace="d55f746a-da14-4add-a151-1520bd7ca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f746a-da14-4add-a151-1520bd7cad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D3FA1-C396-4193-8B9A-3D14F402371D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7bddb980-3125-4580-a33e-0351e52b2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2DCE5C-C9B2-4AEF-8AF9-6F2BC8790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d55f746a-da14-4add-a151-1520bd7ca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C53D0-26FA-4D17-8A01-E76C63F73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AccentBoxVTI</vt:lpstr>
      <vt:lpstr>Ingineria Programării – Curs I</vt:lpstr>
      <vt:lpstr>Motivația cursului</vt:lpstr>
      <vt:lpstr>Planul semestrului</vt:lpstr>
      <vt:lpstr>Proiect</vt:lpstr>
      <vt:lpstr>Specificațiile programului - 1</vt:lpstr>
      <vt:lpstr>Specificațiile programului - 2</vt:lpstr>
      <vt:lpstr>Evaluare - 1</vt:lpstr>
      <vt:lpstr>Evaluare - 2</vt:lpstr>
      <vt:lpstr>Evaluare - 3</vt:lpstr>
      <vt:lpstr>FAQ</vt:lpstr>
      <vt:lpstr>Exemplu de aplicație</vt:lpstr>
      <vt:lpstr>Exemplu de aplicație</vt:lpstr>
      <vt:lpstr>Context</vt:lpstr>
      <vt:lpstr>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presentation, pinstripe and ribbon design (widescreen)</dc:title>
  <dc:creator/>
  <cp:lastModifiedBy>Rares Cristea</cp:lastModifiedBy>
  <cp:revision>6</cp:revision>
  <dcterms:created xsi:type="dcterms:W3CDTF">2021-02-03T08:56:28Z</dcterms:created>
  <dcterms:modified xsi:type="dcterms:W3CDTF">2021-10-19T07:02:40Z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0x010100A796496F0502D74BB4A164540D9F4E20</vt:lpwstr>
  </property>
</Properties>
</file>