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A6755-8FAD-734D-A9FC-38AF62778691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FF115-91B6-A44F-8EC4-FDC8F5F25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56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F115-91B6-A44F-8EC4-FDC8F5F2571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76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5D4ED-CB98-9EED-ABB9-8ED90ED7F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D5158E-9BB9-93FD-12CD-28C039B20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924380-ABA5-2A7A-0B88-553AF3DF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A89E5D-2015-CE52-E6C2-F9322509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951AD-A692-89AD-FB77-5AF84AE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92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BAD3D-ACF6-8846-1D68-A295338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CED254-71A1-72F2-D3EA-04DB4517C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C966DC-31B3-6C96-F5FB-C72FCF82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59CB8-A58C-19EA-817D-DF6772A8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C40955-DF4B-6A83-1C89-6A964647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64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364DB1-94D5-3A9E-EBCB-0B622F50E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A46221-ABB1-1CDC-867C-882CA99D0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4743D-F90D-052F-514F-8D6CB568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72B12-73D2-BB1D-F9A4-594D340A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8FA867-0695-74D6-695C-24BC2294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75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4482E-6511-6D13-2961-A542A9FA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08D3FA-6F84-929F-DE10-20D5C309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7A4455-F74E-8788-BF5E-A14109BD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776C6-FC05-AC48-5F8D-BF37F449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EBB54C-96DE-D997-AC51-6121720E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23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9AB51-A76A-9165-CFC6-057BD270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9A8959-2238-2A88-F58D-7CF231FB5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D48A4A-4BE7-CCFF-28A3-A846FA83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1DBFF2-6ACD-1650-797D-B36DCB65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56108-4134-7DCD-6AD4-D79D08AF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25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2ECFD-6413-3C17-A624-0A6E6997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4DB71E-F87A-8DC4-B7D7-6AC712B0A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051DA1-F81B-C56C-E960-A56B0B221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949E59-6E8B-ADAC-E8C6-B4264B36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84CF42-1A22-7A87-111F-987E1CE3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448F92-9F13-7A3B-2CC7-770B76B3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05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CE2F4-AC0C-8642-E1A6-DC5FBBB6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0DB59E-E2EA-0C76-A08C-C0190C137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0672ED-A349-691B-E6DA-76D0A62EE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ABAC36-21BF-2495-D19C-E5224F2B1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799831-EAAF-2AE9-45F1-ECCD30326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2C0757-33A0-F5BA-4C98-933CF222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0D9F14-E32E-DEC3-5B1B-FC202A75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7CCBB4-8D1B-6FC5-D0D7-29E3637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33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4DD4F-D653-7490-7F92-D9A6AC72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B745E6-AB63-AC7E-6A27-2BC37240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FA7768-8779-A640-D657-B2812E4C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DDA241-2831-B26E-B033-36F6923D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66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90DD9D-56E7-5280-A4DC-B7695321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9BD222-0EA8-E37F-21B8-304C3104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924721-3F0F-6689-569F-16B39CE0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95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E8E5B-056B-01FD-27AA-98F42C2D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EF7A0C-56C3-8FD3-6D30-B1E50E1C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7D465D-B0A3-DB9F-D324-CED4084CE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755315-B770-E6D7-7D16-25B0D34B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69A70E-FC7C-FE43-3686-ED257C20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EAC3C3-F4E9-E907-69F6-3F49F6D4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63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147CE-7F2F-FD9E-03F0-A2BD5A86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A8AA9A-9C21-1AD7-0C64-F0A5473F1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4A94CC-AD34-9F17-6219-E25CEFA08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7B39E7-AEE6-0EF9-0B6F-33D95781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38064B-D340-0B77-B142-6DCE51E6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C4414A-0E8F-B321-F1EB-36A05A69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42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0F7F86-63B8-7CFA-B9F7-727365C8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BA114A-061E-437D-C1A9-964117DCA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02C5C7-24BF-6A1C-7ED9-F82F90452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F1380-32D2-9446-B3C6-C269813053C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B4CF51-F549-DE7B-5EFD-EB17B78B1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5A3D67-4275-6F76-1452-0F18DF86B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2BC0-C0B3-B741-9D37-E615A5530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45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o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66A1CD4E-D58C-F620-B418-CC09D5957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fr-FR" dirty="0"/>
              <a:t>Theodros Mulugeta</a:t>
            </a:r>
          </a:p>
          <a:p>
            <a:r>
              <a:rPr lang="fr-FR" dirty="0"/>
              <a:t>Valentin Bugna</a:t>
            </a:r>
          </a:p>
          <a:p>
            <a:r>
              <a:rPr lang="fr-FR" dirty="0"/>
              <a:t>Massimo Stefani</a:t>
            </a:r>
          </a:p>
        </p:txBody>
      </p:sp>
      <p:pic>
        <p:nvPicPr>
          <p:cNvPr id="5" name="Image 4" descr="Une image contenant Police, Graphique, graphisme, affiche&#10;&#10;Description générée automatiquement">
            <a:extLst>
              <a:ext uri="{FF2B5EF4-FFF2-40B4-BE49-F238E27FC236}">
                <a16:creationId xmlns:a16="http://schemas.microsoft.com/office/drawing/2014/main" id="{35E57420-61F1-AE08-C813-4FF1BDB91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05" y="198353"/>
            <a:ext cx="10505736" cy="425630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93CDE72-95BF-EC05-EBBF-C0C793439531}"/>
              </a:ext>
            </a:extLst>
          </p:cNvPr>
          <p:cNvSpPr txBox="1"/>
          <p:nvPr/>
        </p:nvSpPr>
        <p:spPr>
          <a:xfrm>
            <a:off x="3459892" y="4454655"/>
            <a:ext cx="555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0" i="0" u="none" strike="noStrike" dirty="0">
                <a:solidFill>
                  <a:srgbClr val="374151"/>
                </a:solidFill>
                <a:effectLst/>
                <a:latin typeface="Söhne"/>
              </a:rPr>
              <a:t>Création d'une base de données pour une salle de fitness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12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79C6F-07CA-146B-96EE-A7C81DB70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21C1D-DEB9-43C2-30B3-EAAD0E09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19314-BD30-2124-2FBE-51D06297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i="0" u="none" strike="noStrike" dirty="0">
                <a:solidFill>
                  <a:srgbClr val="374151"/>
                </a:solidFill>
                <a:effectLst/>
                <a:latin typeface="Söhne"/>
              </a:rPr>
              <a:t>Solution utilisation</a:t>
            </a:r>
          </a:p>
          <a:p>
            <a:r>
              <a:rPr lang="fr-CH" b="1" dirty="0">
                <a:solidFill>
                  <a:srgbClr val="374151"/>
                </a:solidFill>
                <a:latin typeface="Söhne"/>
              </a:rPr>
              <a:t>Sécurité à déployer</a:t>
            </a:r>
            <a:endParaRPr lang="fr-CH" b="1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solidFill>
                  <a:srgbClr val="374151"/>
                </a:solidFill>
                <a:effectLst/>
                <a:latin typeface="Söhne"/>
              </a:rPr>
              <a:t>Robuste et Facile à Déployer</a:t>
            </a:r>
            <a:endParaRPr lang="fr-CH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820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AE5B2-4C36-2BD5-627F-C9DB67C5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Problématique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CC3506-C126-EE55-1887-B4122E0C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Défi 1:</a:t>
            </a:r>
            <a:r>
              <a:rPr lang="fr-CH" b="0" i="0" u="none" strike="noStrike" dirty="0">
                <a:effectLst/>
                <a:latin typeface="Söhne"/>
              </a:rPr>
              <a:t> Gestion efficace des membres et de leurs abonnements.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Défi 2:</a:t>
            </a:r>
            <a:r>
              <a:rPr lang="fr-CH" b="0" i="0" u="none" strike="noStrike" dirty="0">
                <a:effectLst/>
                <a:latin typeface="Söhne"/>
              </a:rPr>
              <a:t> Organisation optimale des cours.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Défi 3:</a:t>
            </a:r>
            <a:r>
              <a:rPr lang="fr-CH" b="0" i="0" u="none" strike="noStrike" dirty="0">
                <a:effectLst/>
                <a:latin typeface="Söhne"/>
              </a:rPr>
              <a:t> Suivi précis des paiements et des transactions financières.</a:t>
            </a:r>
          </a:p>
          <a:p>
            <a:pPr marL="0" indent="0" algn="l">
              <a:buNone/>
            </a:pPr>
            <a:endParaRPr lang="fr-CH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Objectifs</a:t>
            </a:r>
            <a:r>
              <a:rPr lang="fr-CH" b="1" i="0" u="none" strike="noStrike">
                <a:effectLst/>
                <a:latin typeface="Söhne"/>
              </a:rPr>
              <a:t>:</a:t>
            </a:r>
            <a:r>
              <a:rPr lang="fr-CH" b="0" i="0" u="none" strike="noStrike">
                <a:effectLst/>
                <a:latin typeface="Söhne"/>
              </a:rPr>
              <a:t> l’objectif </a:t>
            </a:r>
            <a:r>
              <a:rPr lang="fr-CH" b="0" i="0" u="none" strike="noStrike" dirty="0">
                <a:effectLst/>
                <a:latin typeface="Söhne"/>
              </a:rPr>
              <a:t>est de créer une base de données robuste qui adresse ces défis, améliorant l'expérience utilisateur et optimisant les opérations administratives.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00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F3100-638A-C94F-0A97-B526E135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Objectifs et fonctionnalités </a:t>
            </a:r>
            <a:r>
              <a:rPr lang="fr-CH" sz="2800" b="1" i="0" u="none" strike="noStrike" dirty="0">
                <a:effectLst/>
                <a:latin typeface="Söhne"/>
              </a:rPr>
              <a:t>(cahier des charges)</a:t>
            </a:r>
            <a:endParaRPr lang="fr-FR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7EBB8-B1EC-DA8F-EF78-55A583E6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Fonctionnalités Majeures: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CH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Inscription et gestion des membres:</a:t>
            </a:r>
            <a:r>
              <a:rPr lang="fr-CH" b="0" i="0" u="none" strike="noStrike" dirty="0">
                <a:effectLst/>
                <a:latin typeface="Söhne"/>
              </a:rPr>
              <a:t> Formulaire d'inscription, implémentation d'un système de connexion avec gestion de cookies.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1" dirty="0">
                <a:latin typeface="Söhne"/>
              </a:rPr>
              <a:t>Gestion des abonnements: </a:t>
            </a:r>
            <a:r>
              <a:rPr lang="fr-CH" b="0" i="0" u="none" strike="noStrike" dirty="0">
                <a:effectLst/>
                <a:latin typeface="Söhne"/>
              </a:rPr>
              <a:t>Suivi et gestion des abonnements des membres</a:t>
            </a:r>
            <a:endParaRPr lang="fr-CH" b="1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Planification des cours:</a:t>
            </a:r>
            <a:r>
              <a:rPr lang="fr-CH" b="0" i="0" u="none" strike="noStrike" dirty="0">
                <a:effectLst/>
                <a:latin typeface="Söhne"/>
              </a:rPr>
              <a:t> calendrier interactif.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Gestion des paiements:</a:t>
            </a:r>
            <a:r>
              <a:rPr lang="fr-CH" b="0" i="0" u="none" strike="noStrike" dirty="0">
                <a:effectLst/>
                <a:latin typeface="Söhne"/>
              </a:rPr>
              <a:t> Intégration d'un système de paiement, historique des transactions.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1" dirty="0">
                <a:latin typeface="Söhne"/>
              </a:rPr>
              <a:t>Statistique des passages : </a:t>
            </a:r>
            <a:r>
              <a:rPr lang="fr-CH" b="0" i="0" u="none" strike="noStrike" dirty="0">
                <a:effectLst/>
                <a:latin typeface="Söhne"/>
              </a:rPr>
              <a:t>Outil de suivi de la progression pour les membres.</a:t>
            </a:r>
          </a:p>
        </p:txBody>
      </p:sp>
    </p:spTree>
    <p:extLst>
      <p:ext uri="{BB962C8B-B14F-4D97-AF65-F5344CB8AC3E}">
        <p14:creationId xmlns:p14="http://schemas.microsoft.com/office/powerpoint/2010/main" val="122794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Une image contenant texte, diagramme, Plan, schématique&#10;&#10;Description générée automatiquement">
            <a:extLst>
              <a:ext uri="{FF2B5EF4-FFF2-40B4-BE49-F238E27FC236}">
                <a16:creationId xmlns:a16="http://schemas.microsoft.com/office/drawing/2014/main" id="{0437E896-CF49-993F-96DF-B4240F4EA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541" y="61220"/>
            <a:ext cx="10746259" cy="679678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289EC73-7F6B-5077-B801-0A04CF33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Schéma Conceptuel UML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234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EC8DB-0E5D-0C25-7BB4-13369B2C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Schéma Relationnel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89D806-7FBC-EA96-B9B1-B6A3C6858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49303" cy="4564665"/>
          </a:xfrm>
        </p:spPr>
        <p:txBody>
          <a:bodyPr>
            <a:normAutofit/>
          </a:bodyPr>
          <a:lstStyle/>
          <a:p>
            <a:pPr algn="l"/>
            <a:r>
              <a:rPr lang="fr-CH" b="1" dirty="0" err="1">
                <a:latin typeface="Söhne"/>
              </a:rPr>
              <a:t>My</a:t>
            </a:r>
            <a:r>
              <a:rPr lang="fr-CH" b="1" dirty="0">
                <a:latin typeface="Söhne"/>
              </a:rPr>
              <a:t> </a:t>
            </a:r>
            <a:r>
              <a:rPr lang="fr-CH" b="1" dirty="0" err="1">
                <a:latin typeface="Söhne"/>
              </a:rPr>
              <a:t>Amazing</a:t>
            </a:r>
            <a:r>
              <a:rPr lang="fr-CH" b="1" dirty="0">
                <a:latin typeface="Söhne"/>
              </a:rPr>
              <a:t> Fitness</a:t>
            </a:r>
            <a:endParaRPr lang="fr-CH" b="1" i="0" u="none" strike="noStrike" dirty="0">
              <a:effectLst/>
              <a:latin typeface="Söhne"/>
            </a:endParaRPr>
          </a:p>
          <a:p>
            <a:pPr algn="l"/>
            <a:r>
              <a:rPr lang="fr-CH" b="1" i="0" u="none" strike="noStrike" dirty="0">
                <a:effectLst/>
                <a:latin typeface="Söhne"/>
              </a:rPr>
              <a:t>Personnes</a:t>
            </a:r>
          </a:p>
          <a:p>
            <a:pPr lvl="1"/>
            <a:r>
              <a:rPr lang="fr-CH" b="0" i="0" u="none" strike="noStrike" dirty="0">
                <a:effectLst/>
                <a:latin typeface="Söhne"/>
              </a:rPr>
              <a:t>Membre, Visiteur, Employé</a:t>
            </a:r>
            <a:r>
              <a:rPr lang="fr-CH" dirty="0">
                <a:latin typeface="Söhne"/>
              </a:rPr>
              <a:t>, </a:t>
            </a:r>
            <a:r>
              <a:rPr lang="fr-CH" b="0" i="0" u="none" strike="noStrike" dirty="0">
                <a:effectLst/>
                <a:latin typeface="Söhne"/>
              </a:rPr>
              <a:t>Administrateur, Personnel Administratif, Instructeur</a:t>
            </a:r>
          </a:p>
          <a:p>
            <a:r>
              <a:rPr lang="fr-CH" b="1" dirty="0">
                <a:latin typeface="Söhne"/>
              </a:rPr>
              <a:t>Compte</a:t>
            </a:r>
          </a:p>
          <a:p>
            <a:pPr lvl="1"/>
            <a:r>
              <a:rPr lang="fr-CH" b="0" i="0" u="none" strike="noStrike" dirty="0">
                <a:effectLst/>
                <a:latin typeface="Söhne"/>
              </a:rPr>
              <a:t>Progression, Membre, Passage</a:t>
            </a:r>
          </a:p>
          <a:p>
            <a:pPr algn="l"/>
            <a:r>
              <a:rPr lang="fr-CH" b="1" i="0" u="none" strike="noStrike" dirty="0">
                <a:effectLst/>
                <a:latin typeface="Söhne"/>
              </a:rPr>
              <a:t>Contrats et Abonnements</a:t>
            </a:r>
          </a:p>
          <a:p>
            <a:pPr lvl="1"/>
            <a:r>
              <a:rPr lang="fr-CH" b="0" i="0" u="none" strike="noStrike" dirty="0">
                <a:effectLst/>
                <a:latin typeface="Söhne"/>
              </a:rPr>
              <a:t>Contrat, Abonnement, Facture</a:t>
            </a:r>
          </a:p>
          <a:p>
            <a:pPr algn="l"/>
            <a:r>
              <a:rPr lang="fr-CH" b="1" i="0" u="none" strike="noStrike" dirty="0">
                <a:effectLst/>
                <a:latin typeface="Söhne"/>
              </a:rPr>
              <a:t>Cours</a:t>
            </a:r>
          </a:p>
          <a:p>
            <a:pPr lvl="1"/>
            <a:r>
              <a:rPr lang="fr-CH" b="0" i="0" u="none" strike="noStrike" dirty="0">
                <a:effectLst/>
                <a:latin typeface="Söhne"/>
              </a:rPr>
              <a:t>Salle, Machine, Type de Machine, Instructeurs, Type de cours</a:t>
            </a:r>
            <a:endParaRPr lang="fr-CH" b="1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6241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3A9D4-A501-7EF6-4BB6-E6741964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Implémentation Avancée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E74D4B-5DB3-4859-B5D4-0E2E391C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fr-CH" sz="4400" b="1" i="0" u="none" strike="noStrike" dirty="0">
                <a:effectLst/>
                <a:latin typeface="Söhne"/>
              </a:rPr>
              <a:t>Vues :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AccountView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Vue combinant tous les comptes avec les informations personnelles.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CourseWeekView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Vue montrant tous les cours de la semaine avec détails.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MemberCourseWeekView</a:t>
            </a:r>
            <a:r>
              <a:rPr lang="fr-CH" b="1" i="0" u="none" strike="noStrike" dirty="0">
                <a:effectLst/>
                <a:latin typeface="Söhne"/>
              </a:rPr>
              <a:t> :</a:t>
            </a:r>
            <a:r>
              <a:rPr lang="fr-CH" b="0" i="0" u="none" strike="noStrike" dirty="0">
                <a:effectLst/>
                <a:latin typeface="Söhne"/>
              </a:rPr>
              <a:t> </a:t>
            </a:r>
          </a:p>
          <a:p>
            <a:pPr marL="0" indent="0" algn="l">
              <a:buNone/>
            </a:pPr>
            <a:r>
              <a:rPr lang="fr-CH" sz="2400" dirty="0">
                <a:latin typeface="Söhne"/>
              </a:rPr>
              <a:t>       Présentation des cours de la semaine avec des détails spécifiques aux membres.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MembreAbonnementView</a:t>
            </a:r>
            <a:r>
              <a:rPr lang="fr-CH" b="1" i="0" u="none" strike="noStrike" dirty="0">
                <a:effectLst/>
                <a:latin typeface="Söhne"/>
              </a:rPr>
              <a:t> :</a:t>
            </a:r>
            <a:r>
              <a:rPr lang="fr-CH" b="0" i="0" u="none" strike="noStrike" dirty="0">
                <a:effectLst/>
                <a:latin typeface="Söhne"/>
              </a:rPr>
              <a:t> </a:t>
            </a:r>
          </a:p>
          <a:p>
            <a:pPr marL="457200" lvl="1" indent="0">
              <a:buNone/>
            </a:pPr>
            <a:r>
              <a:rPr lang="fr-CH" sz="2000" dirty="0">
                <a:latin typeface="Söhne"/>
              </a:rPr>
              <a:t>Aperçu des membres avec détails sur leurs contrats et abonnements, incluant l'identifiant du membre.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MembreFactureView</a:t>
            </a:r>
            <a:r>
              <a:rPr lang="fr-CH" b="1" i="0" u="none" strike="noStrike" dirty="0">
                <a:effectLst/>
                <a:latin typeface="Söhne"/>
              </a:rPr>
              <a:t> :</a:t>
            </a:r>
            <a:r>
              <a:rPr lang="fr-CH" b="0" i="0" u="none" strike="noStrike" dirty="0">
                <a:effectLst/>
                <a:latin typeface="Söhne"/>
              </a:rPr>
              <a:t> </a:t>
            </a:r>
          </a:p>
          <a:p>
            <a:pPr marL="457200" lvl="1" indent="0">
              <a:buNone/>
            </a:pPr>
            <a:r>
              <a:rPr lang="fr-CH" sz="2000" dirty="0">
                <a:latin typeface="Söhne"/>
              </a:rPr>
              <a:t>Affichage des membres et de leurs factures.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122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D3126-208F-34E5-29C6-6111F887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Implémentation Avancée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593625-6516-3616-5129-ECF70C1E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fr-CH" sz="4000" b="1" i="0" u="none" strike="noStrike" dirty="0">
                <a:effectLst/>
                <a:latin typeface="Söhne"/>
              </a:rPr>
              <a:t>Triggers :</a:t>
            </a:r>
          </a:p>
          <a:p>
            <a:pPr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create_account_trigger_membre</a:t>
            </a:r>
            <a:r>
              <a:rPr lang="fr-CH" b="1" i="0" u="none" strike="noStrike" dirty="0">
                <a:effectLst/>
                <a:latin typeface="Söhne"/>
              </a:rPr>
              <a:t> </a:t>
            </a:r>
            <a:r>
              <a:rPr lang="fr-CH" i="0" u="none" strike="noStrike" dirty="0">
                <a:effectLst/>
                <a:latin typeface="Söhne"/>
              </a:rPr>
              <a:t>et</a:t>
            </a:r>
            <a:r>
              <a:rPr lang="fr-CH" b="1" i="0" u="none" strike="noStrike" dirty="0">
                <a:effectLst/>
                <a:latin typeface="Söhne"/>
              </a:rPr>
              <a:t> </a:t>
            </a:r>
            <a:r>
              <a:rPr lang="fr-CH" b="1" i="0" u="none" strike="noStrike" dirty="0" err="1">
                <a:effectLst/>
                <a:latin typeface="Söhne"/>
              </a:rPr>
              <a:t>create_account_trigger_employe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avant insertion d'un nouveau membre ou employé pour créer un compte associé.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create_factures_trigger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après insertion d'un nouveau contrat d'abonnement pour créer les factures associées.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increment_comptage_passage_trigger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après insertion d'un nouveau passage pour incrémenter le comptage de personnes dans le fitness center.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suppression_trigger_membre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après suppression d'un membre pour enregistrer les informations dans le log.</a:t>
            </a:r>
          </a:p>
          <a:p>
            <a:pPr algn="l">
              <a:buFont typeface="+mj-lt"/>
              <a:buAutoNum type="arabicPeriod"/>
            </a:pPr>
            <a:r>
              <a:rPr lang="fr-CH" b="1" i="0" u="none" strike="noStrike" dirty="0" err="1">
                <a:effectLst/>
                <a:latin typeface="Söhne"/>
              </a:rPr>
              <a:t>suppression_trigger_employe</a:t>
            </a:r>
            <a:endParaRPr lang="fr-CH" b="0" i="0" u="none" strike="noStrike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fr-CH" b="0" i="0" u="none" strike="noStrike" dirty="0">
                <a:effectLst/>
                <a:latin typeface="Söhne"/>
              </a:rPr>
              <a:t>Trigger après suppression d'un employé pour enregistrer les informations dans le log.</a:t>
            </a:r>
            <a:endParaRPr lang="fr-FR" b="0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4983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C559E-0A53-1F8F-2C4E-5B4D83BB9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BE4191-A1F9-D87F-1AF4-EDAA40B1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Infrastructure Java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838C8-C635-4260-8D03-FE952B9C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 err="1">
                <a:effectLst/>
                <a:latin typeface="Söhne"/>
              </a:rPr>
              <a:t>SQLManager</a:t>
            </a:r>
            <a:endParaRPr lang="fr-CH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Gestionnaire de base de données SQL.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Établissement de la connexion avec la base de données.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H" b="1" i="0" u="none" strike="noStrike" dirty="0">
                <a:effectLst/>
                <a:latin typeface="Söhne"/>
              </a:rPr>
              <a:t>Controller</a:t>
            </a:r>
            <a:endParaRPr lang="fr-CH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Interface Middleware pour la gestion des utilisateurs.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Interaction avec </a:t>
            </a:r>
            <a:r>
              <a:rPr lang="fr-CH" b="0" i="0" u="none" strike="noStrike" dirty="0" err="1">
                <a:effectLst/>
                <a:latin typeface="Söhne"/>
              </a:rPr>
              <a:t>SQLManager</a:t>
            </a:r>
            <a:r>
              <a:rPr lang="fr-CH" b="0" i="0" u="none" strike="noStrike" dirty="0">
                <a:effectLst/>
                <a:latin typeface="Söhne"/>
              </a:rPr>
              <a:t> pour les opérations de base.</a:t>
            </a:r>
          </a:p>
          <a:p>
            <a:pPr marL="285750" indent="-285750"/>
            <a:r>
              <a:rPr lang="fr-CH" b="1" i="0" u="none" strike="noStrike" dirty="0">
                <a:effectLst/>
                <a:latin typeface="Söhne"/>
              </a:rPr>
              <a:t>Servlets pour les pages web</a:t>
            </a:r>
            <a:endParaRPr lang="fr-CH" b="0" i="0" u="none" strike="noStrike" dirty="0">
              <a:effectLst/>
              <a:latin typeface="Söhne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347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9F763-C369-2592-5B53-76E85AE4F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EB490-44AD-E178-E406-96967A40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0" u="none" strike="noStrike" dirty="0">
                <a:effectLst/>
                <a:latin typeface="Söhne"/>
              </a:rPr>
              <a:t>Résultats et Avantages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E3394A-5B75-CD1F-0928-D2FDE95C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fr-CH" b="1" i="0" u="none" strike="noStrike" dirty="0">
                <a:effectLst/>
                <a:latin typeface="Söhne"/>
              </a:rPr>
              <a:t>Tomcat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Tomcat est utilisé comme serveur d'application web.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effectLst/>
                <a:latin typeface="Söhne"/>
              </a:rPr>
              <a:t>Gère l'exécution d'applications Java Servlet et </a:t>
            </a:r>
            <a:r>
              <a:rPr lang="fr-CH" b="0" i="0" u="none" strike="noStrike" dirty="0" err="1">
                <a:effectLst/>
                <a:latin typeface="Söhne"/>
              </a:rPr>
              <a:t>JavaServer</a:t>
            </a:r>
            <a:r>
              <a:rPr lang="fr-CH" b="0" i="0" u="none" strike="noStrike" dirty="0">
                <a:effectLst/>
                <a:latin typeface="Söhne"/>
              </a:rPr>
              <a:t> Pages (JSP).</a:t>
            </a:r>
          </a:p>
          <a:p>
            <a:pPr algn="l"/>
            <a:r>
              <a:rPr lang="fr-CH" b="1" i="0" u="none" strike="noStrike" dirty="0" err="1">
                <a:effectLst/>
                <a:latin typeface="Söhne"/>
              </a:rPr>
              <a:t>Dockerisation</a:t>
            </a:r>
            <a:endParaRPr lang="fr-CH" b="1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i="0" u="none" strike="noStrike" dirty="0">
                <a:effectLst/>
                <a:latin typeface="Söhne"/>
              </a:rPr>
              <a:t>Portabilité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i="0" u="none" strike="noStrike" dirty="0">
                <a:effectLst/>
                <a:latin typeface="Söhne"/>
              </a:rPr>
              <a:t>Isolation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i="0" u="none" strike="noStrike" dirty="0">
                <a:effectLst/>
                <a:latin typeface="Söhne"/>
              </a:rPr>
              <a:t>Facilité de Déploiement </a:t>
            </a:r>
          </a:p>
          <a:p>
            <a:r>
              <a:rPr lang="fr-CH" b="1" dirty="0">
                <a:latin typeface="Söhne"/>
              </a:rPr>
              <a:t>PostgreSQL</a:t>
            </a:r>
          </a:p>
          <a:p>
            <a:pPr marL="742950" lvl="1" indent="-285750"/>
            <a:r>
              <a:rPr lang="fr-CH" b="0" i="0" u="none" strike="noStrike" dirty="0">
                <a:effectLst/>
                <a:latin typeface="Söhne"/>
              </a:rPr>
              <a:t>système de gestion de base de données</a:t>
            </a:r>
            <a:endParaRPr lang="fr-CH" i="0" u="none" strike="noStrike" dirty="0">
              <a:effectLst/>
              <a:latin typeface="Söhne"/>
            </a:endParaRPr>
          </a:p>
          <a:p>
            <a:pPr marL="285750" indent="-285750"/>
            <a:r>
              <a:rPr lang="fr-CH" b="1" i="0" u="none" strike="noStrike" dirty="0">
                <a:effectLst/>
                <a:latin typeface="Söhne"/>
              </a:rPr>
              <a:t>Accès à l'Application</a:t>
            </a:r>
            <a:endParaRPr lang="fr-CH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CH" b="0" i="0" u="none" strike="noStrike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http://localhost:8080/home</a:t>
            </a:r>
            <a:endParaRPr lang="fr-CH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822782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483</Words>
  <Application>Microsoft Macintosh PowerPoint</Application>
  <PresentationFormat>Grand écran</PresentationFormat>
  <Paragraphs>78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Thème Office</vt:lpstr>
      <vt:lpstr>Présentation PowerPoint</vt:lpstr>
      <vt:lpstr>Problématique</vt:lpstr>
      <vt:lpstr>Objectifs et fonctionnalités (cahier des charges)</vt:lpstr>
      <vt:lpstr>Schéma Conceptuel UML</vt:lpstr>
      <vt:lpstr>Schéma Relationnel</vt:lpstr>
      <vt:lpstr>Implémentation Avancée</vt:lpstr>
      <vt:lpstr>Implémentation Avancée</vt:lpstr>
      <vt:lpstr>Infrastructure Java</vt:lpstr>
      <vt:lpstr>Résultats et Avantages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Bugna Valentin</dc:creator>
  <cp:lastModifiedBy>Bugna Valentin</cp:lastModifiedBy>
  <cp:revision>5</cp:revision>
  <dcterms:created xsi:type="dcterms:W3CDTF">2024-01-17T10:32:57Z</dcterms:created>
  <dcterms:modified xsi:type="dcterms:W3CDTF">2024-01-21T19:47:41Z</dcterms:modified>
</cp:coreProperties>
</file>