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3"/>
  </p:notesMasterIdLst>
  <p:sldIdLst>
    <p:sldId id="277" r:id="rId5"/>
    <p:sldId id="279" r:id="rId6"/>
    <p:sldId id="269" r:id="rId7"/>
    <p:sldId id="270" r:id="rId8"/>
    <p:sldId id="271" r:id="rId9"/>
    <p:sldId id="261" r:id="rId10"/>
    <p:sldId id="263" r:id="rId11"/>
    <p:sldId id="280" r:id="rId12"/>
    <p:sldId id="256" r:id="rId13"/>
    <p:sldId id="281" r:id="rId14"/>
    <p:sldId id="264" r:id="rId15"/>
    <p:sldId id="257" r:id="rId16"/>
    <p:sldId id="282" r:id="rId17"/>
    <p:sldId id="265" r:id="rId18"/>
    <p:sldId id="283" r:id="rId19"/>
    <p:sldId id="259" r:id="rId20"/>
    <p:sldId id="284" r:id="rId21"/>
    <p:sldId id="26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1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4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E672E-69DC-4D82-8ABC-25B661A0805B}" type="datetimeFigureOut">
              <a:rPr lang="it-IT" smtClean="0"/>
              <a:t>10/05/2021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767A9-3053-484C-B501-F9C5FCFA77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6997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229D-0A56-493C-B3B7-58A2EAC50A15}" type="datetimeFigureOut">
              <a:rPr lang="it-IT" smtClean="0"/>
              <a:t>10/05/2021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A7BD-DE99-45BF-834E-748395CC0E76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550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229D-0A56-493C-B3B7-58A2EAC50A15}" type="datetimeFigureOut">
              <a:rPr lang="it-IT" smtClean="0"/>
              <a:t>10/05/2021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A7BD-DE99-45BF-834E-748395CC0E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6292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229D-0A56-493C-B3B7-58A2EAC50A15}" type="datetimeFigureOut">
              <a:rPr lang="it-IT" smtClean="0"/>
              <a:t>10/05/2021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A7BD-DE99-45BF-834E-748395CC0E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0769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229D-0A56-493C-B3B7-58A2EAC50A15}" type="datetimeFigureOut">
              <a:rPr lang="it-IT" smtClean="0"/>
              <a:t>10/05/2021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A7BD-DE99-45BF-834E-748395CC0E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6081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229D-0A56-493C-B3B7-58A2EAC50A15}" type="datetimeFigureOut">
              <a:rPr lang="it-IT" smtClean="0"/>
              <a:t>10/05/2021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A7BD-DE99-45BF-834E-748395CC0E76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958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229D-0A56-493C-B3B7-58A2EAC50A15}" type="datetimeFigureOut">
              <a:rPr lang="it-IT" smtClean="0"/>
              <a:t>10/05/2021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A7BD-DE99-45BF-834E-748395CC0E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3571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229D-0A56-493C-B3B7-58A2EAC50A15}" type="datetimeFigureOut">
              <a:rPr lang="it-IT" smtClean="0"/>
              <a:t>10/05/2021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A7BD-DE99-45BF-834E-748395CC0E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268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229D-0A56-493C-B3B7-58A2EAC50A15}" type="datetimeFigureOut">
              <a:rPr lang="it-IT" smtClean="0"/>
              <a:t>10/05/2021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A7BD-DE99-45BF-834E-748395CC0E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2037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229D-0A56-493C-B3B7-58A2EAC50A15}" type="datetimeFigureOut">
              <a:rPr lang="it-IT" smtClean="0"/>
              <a:t>10/05/2021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A7BD-DE99-45BF-834E-748395CC0E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3973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538229D-0A56-493C-B3B7-58A2EAC50A15}" type="datetimeFigureOut">
              <a:rPr lang="it-IT" smtClean="0"/>
              <a:t>10/05/2021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4CA7BD-DE99-45BF-834E-748395CC0E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5092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229D-0A56-493C-B3B7-58A2EAC50A15}" type="datetimeFigureOut">
              <a:rPr lang="it-IT" smtClean="0"/>
              <a:t>10/05/2021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A7BD-DE99-45BF-834E-748395CC0E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984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538229D-0A56-493C-B3B7-58A2EAC50A15}" type="datetimeFigureOut">
              <a:rPr lang="it-IT" smtClean="0"/>
              <a:t>10/05/2021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A4CA7BD-DE99-45BF-834E-748395CC0E76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55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it.wikipedia.org/wiki/Legge_di_Amp%C3%A8re-Maxwell" TargetMode="External"/><Relationship Id="rId3" Type="http://schemas.openxmlformats.org/officeDocument/2006/relationships/image" Target="NULL"/><Relationship Id="rId7" Type="http://schemas.openxmlformats.org/officeDocument/2006/relationships/hyperlink" Target="https://it.wikipedia.org/wiki/Legge_di_Faraday" TargetMode="Externa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t.wikipedia.org/wiki/Teorema_del_flusso#Campo_magnetico" TargetMode="Externa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hyperlink" Target="https://it.wikipedia.org/wiki/Teorema_del_flusso#Campo_elettrico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0.png"/><Relationship Id="rId10" Type="http://schemas.openxmlformats.org/officeDocument/2006/relationships/image" Target="../media/image32.png"/><Relationship Id="rId9" Type="http://schemas.openxmlformats.org/officeDocument/2006/relationships/image" Target="../media/image2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Teorema_del_flusso#Campo_magnetico" TargetMode="External"/><Relationship Id="rId7" Type="http://schemas.openxmlformats.org/officeDocument/2006/relationships/image" Target="NULL"/><Relationship Id="rId2" Type="http://schemas.openxmlformats.org/officeDocument/2006/relationships/hyperlink" Target="https://it.wikipedia.org/wiki/Teorema_del_flusso#Campo_elettrico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it.wikipedia.org/wiki/Legge_di_Amp%C3%A8re-Maxwell" TargetMode="External"/><Relationship Id="rId4" Type="http://schemas.openxmlformats.org/officeDocument/2006/relationships/hyperlink" Target="https://it.wikipedia.org/wiki/Legge_di_Farada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6B79B01B-380B-4DA3-A40A-90A05A19B65E}"/>
              </a:ext>
            </a:extLst>
          </p:cNvPr>
          <p:cNvSpPr/>
          <p:nvPr/>
        </p:nvSpPr>
        <p:spPr>
          <a:xfrm>
            <a:off x="232913" y="4054414"/>
            <a:ext cx="4250005" cy="78973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8EF9C48-6859-4A97-A9DB-8C46F393AACE}"/>
              </a:ext>
            </a:extLst>
          </p:cNvPr>
          <p:cNvSpPr txBox="1"/>
          <p:nvPr/>
        </p:nvSpPr>
        <p:spPr>
          <a:xfrm>
            <a:off x="2822503" y="167673"/>
            <a:ext cx="641470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2800" dirty="0"/>
              <a:t>EQUAZIONI DI MAXWELL IN FORMA LOCALE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C6B8EC4-6004-4414-9E05-7959B6F3D710}"/>
              </a:ext>
            </a:extLst>
          </p:cNvPr>
          <p:cNvSpPr txBox="1"/>
          <p:nvPr/>
        </p:nvSpPr>
        <p:spPr>
          <a:xfrm>
            <a:off x="840802" y="870435"/>
            <a:ext cx="173716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t-IT" sz="2400" dirty="0">
                <a:solidFill>
                  <a:srgbClr val="FF0000"/>
                </a:solidFill>
              </a:rPr>
              <a:t>NEL VUOTO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F40B2AB-2934-4D47-B591-3E5CACD37CA6}"/>
              </a:ext>
            </a:extLst>
          </p:cNvPr>
          <p:cNvSpPr txBox="1"/>
          <p:nvPr/>
        </p:nvSpPr>
        <p:spPr>
          <a:xfrm>
            <a:off x="5086108" y="870435"/>
            <a:ext cx="201978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2400" dirty="0">
                <a:solidFill>
                  <a:srgbClr val="FF0000"/>
                </a:solidFill>
              </a:rPr>
              <a:t>NELLA MATERIA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2359538-8529-4150-A0FC-B05F9F2FBAA3}"/>
                  </a:ext>
                </a:extLst>
              </p:cNvPr>
              <p:cNvSpPr txBox="1"/>
              <p:nvPr/>
            </p:nvSpPr>
            <p:spPr>
              <a:xfrm>
                <a:off x="677619" y="1486533"/>
                <a:ext cx="3425361" cy="3259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571500" indent="-571500">
                  <a:buFont typeface="+mj-lt"/>
                  <a:buAutoNum type="romanUcPeriod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</m:acc>
                    <m:acc>
                      <m:accPr>
                        <m:chr m:val="⃗"/>
                        <m:ctrlPr>
                          <a:rPr lang="it-IT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it-IT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num>
                      <m:den>
                        <m:sSub>
                          <m:sSubPr>
                            <m:ctrlPr>
                              <a:rPr lang="it-IT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it-IT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it-IT" sz="2400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marL="571500" indent="-571500">
                  <a:buFont typeface="+mj-lt"/>
                  <a:buAutoNum type="romanUcPeriod"/>
                </a:pPr>
                <a:endParaRPr lang="it-IT" sz="2400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marL="571500" indent="-571500">
                  <a:buFont typeface="+mj-lt"/>
                  <a:buAutoNum type="romanUcPeriod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</m:acc>
                    <m:acc>
                      <m:accPr>
                        <m:chr m:val="⃗"/>
                        <m:ctrlPr>
                          <a:rPr lang="it-IT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it-IT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it-IT" sz="2400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marL="571500" indent="-571500">
                  <a:buFont typeface="+mj-lt"/>
                  <a:buAutoNum type="romanUcPeriod"/>
                </a:pPr>
                <a:endParaRPr lang="it-IT" sz="2400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marL="571500" indent="-571500">
                  <a:buFont typeface="+mj-lt"/>
                  <a:buAutoNum type="romanUcPeriod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</m:acc>
                    <m:r>
                      <a:rPr lang="it-IT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acc>
                      <m:accPr>
                        <m:chr m:val="⃗"/>
                        <m:ctrlPr>
                          <a:rPr lang="it-IT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it-IT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it-IT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it-IT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num>
                      <m:den>
                        <m:r>
                          <a:rPr lang="it-IT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it-IT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it-IT" sz="2400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marL="571500" indent="-571500">
                  <a:buFont typeface="+mj-lt"/>
                  <a:buAutoNum type="romanUcPeriod"/>
                </a:pPr>
                <a:endParaRPr lang="it-IT" sz="2400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marL="571500" indent="-571500">
                  <a:buFont typeface="+mj-lt"/>
                  <a:buAutoNum type="romanUcPeriod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</m:acc>
                    <m:r>
                      <a:rPr lang="it-IT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acc>
                      <m:accPr>
                        <m:chr m:val="⃗"/>
                        <m:ctrlPr>
                          <a:rPr lang="it-IT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it-IT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acc>
                      <m:accPr>
                        <m:chr m:val="⃗"/>
                        <m:ctrlPr>
                          <a:rPr lang="it-IT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</m:acc>
                    <m:r>
                      <a:rPr lang="it-IT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it-IT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it-IT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it-IT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it-IT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it-IT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num>
                      <m:den>
                        <m:r>
                          <a:rPr lang="it-IT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it-IT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it-IT" sz="2400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2359538-8529-4150-A0FC-B05F9F2FB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19" y="1486533"/>
                <a:ext cx="3425361" cy="32592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111930D5-FF17-468E-8921-BE3FEFD8F96A}"/>
                  </a:ext>
                </a:extLst>
              </p:cNvPr>
              <p:cNvSpPr txBox="1"/>
              <p:nvPr/>
            </p:nvSpPr>
            <p:spPr>
              <a:xfrm>
                <a:off x="4689704" y="1334091"/>
                <a:ext cx="2812592" cy="35100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it-I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it-IT" sz="2400" dirty="0"/>
              </a:p>
              <a:p>
                <a:endParaRPr lang="it-IT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it-I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it-IT" sz="2400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endParaRPr lang="it-IT" sz="2400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it-I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acc>
                        <m:accPr>
                          <m:chr m:val="⃗"/>
                          <m:ctrlP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it-I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it-IT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num>
                        <m:den>
                          <m:r>
                            <a:rPr lang="it-IT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it-IT" sz="2400" dirty="0"/>
              </a:p>
              <a:p>
                <a:endParaRPr lang="it-IT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it-I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acc>
                        <m:accPr>
                          <m:chr m:val="⃗"/>
                          <m:ctrlP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it-I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</m:acc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num>
                        <m:den>
                          <m:r>
                            <a:rPr lang="it-IT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111930D5-FF17-468E-8921-BE3FEFD8F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704" y="1334091"/>
                <a:ext cx="2812592" cy="35100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40B085D9-45C8-4C90-A7F0-5B822D0B6E84}"/>
                  </a:ext>
                </a:extLst>
              </p:cNvPr>
              <p:cNvSpPr/>
              <p:nvPr/>
            </p:nvSpPr>
            <p:spPr>
              <a:xfrm>
                <a:off x="4347094" y="6063049"/>
                <a:ext cx="1406026" cy="5754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it-IT" sz="2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acc>
                        <m:accPr>
                          <m:chr m:val="⃗"/>
                          <m:ctrlP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40B085D9-45C8-4C90-A7F0-5B822D0B6E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094" y="6063049"/>
                <a:ext cx="1406026" cy="5754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95961375-79F5-4FB0-A3A8-912B16CCB61F}"/>
                  </a:ext>
                </a:extLst>
              </p:cNvPr>
              <p:cNvSpPr/>
              <p:nvPr/>
            </p:nvSpPr>
            <p:spPr>
              <a:xfrm>
                <a:off x="6554447" y="6018841"/>
                <a:ext cx="1457514" cy="5754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it-IT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acc>
                        <m:accPr>
                          <m:chr m:val="⃗"/>
                          <m:ctrlPr>
                            <a:rPr lang="it-IT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95961375-79F5-4FB0-A3A8-912B16CCB6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447" y="6018841"/>
                <a:ext cx="1457514" cy="5754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1EABA8A-64FD-4A32-AB35-B28BEFCC1331}"/>
              </a:ext>
            </a:extLst>
          </p:cNvPr>
          <p:cNvSpPr txBox="1"/>
          <p:nvPr/>
        </p:nvSpPr>
        <p:spPr>
          <a:xfrm>
            <a:off x="4482918" y="5515854"/>
            <a:ext cx="352904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2800" dirty="0"/>
              <a:t>RELAZIONI COSTITUTIVE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9A9B191-2BFC-4ABC-B4D5-48725F9CF7C9}"/>
              </a:ext>
            </a:extLst>
          </p:cNvPr>
          <p:cNvSpPr txBox="1"/>
          <p:nvPr/>
        </p:nvSpPr>
        <p:spPr>
          <a:xfrm>
            <a:off x="8503722" y="2069622"/>
            <a:ext cx="3047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u="sng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/>
              </a:rPr>
              <a:t>Legge di Gauss magnetica</a:t>
            </a:r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5F0192D-0B3A-44A2-B1F4-CAB07367873B}"/>
              </a:ext>
            </a:extLst>
          </p:cNvPr>
          <p:cNvSpPr txBox="1"/>
          <p:nvPr/>
        </p:nvSpPr>
        <p:spPr>
          <a:xfrm>
            <a:off x="8503722" y="3116146"/>
            <a:ext cx="2268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u="sng" dirty="0">
                <a:solidFill>
                  <a:srgbClr val="FAA700"/>
                </a:solidFill>
                <a:effectLst/>
                <a:latin typeface="Arial" panose="020B0604020202020204" pitchFamily="34" charset="0"/>
                <a:hlinkClick r:id="rId7"/>
              </a:rPr>
              <a:t>Legge di Faraday</a:t>
            </a:r>
            <a:endParaRPr lang="it-IT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22581249-9ACB-42EC-BC27-8E81B0F9A5BA}"/>
              </a:ext>
            </a:extLst>
          </p:cNvPr>
          <p:cNvSpPr txBox="1"/>
          <p:nvPr/>
        </p:nvSpPr>
        <p:spPr>
          <a:xfrm>
            <a:off x="8531273" y="4182188"/>
            <a:ext cx="3047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u="sng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8"/>
              </a:rPr>
              <a:t>Legge di Ampère-Maxwell</a:t>
            </a:r>
            <a:endParaRPr lang="it-IT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71E4F199-8F5B-4D59-BEB6-9D65F5327130}"/>
              </a:ext>
            </a:extLst>
          </p:cNvPr>
          <p:cNvSpPr txBox="1"/>
          <p:nvPr/>
        </p:nvSpPr>
        <p:spPr>
          <a:xfrm>
            <a:off x="8503722" y="1334091"/>
            <a:ext cx="2812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u="sng" dirty="0">
                <a:solidFill>
                  <a:srgbClr val="FAA700"/>
                </a:solidFill>
                <a:effectLst/>
                <a:latin typeface="Arial" panose="020B0604020202020204" pitchFamily="34" charset="0"/>
                <a:hlinkClick r:id="rId9"/>
              </a:rPr>
              <a:t>Legge di Gauss elettrica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646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6" grpId="0"/>
      <p:bldP spid="7" grpId="0"/>
      <p:bldP spid="8" grpId="0"/>
      <p:bldP spid="9" grpId="0"/>
      <p:bldP spid="11" grpId="0"/>
      <p:bldP spid="12" grpId="0"/>
      <p:bldP spid="14" grpId="0"/>
      <p:bldP spid="18" grpId="0"/>
      <p:bldP spid="20" grpId="0"/>
      <p:bldP spid="22" grpId="0"/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B86C7DF7-D7CF-4A70-B479-2C8F0B0379B7}"/>
                  </a:ext>
                </a:extLst>
              </p:cNvPr>
              <p:cNvSpPr txBox="1"/>
              <p:nvPr/>
            </p:nvSpPr>
            <p:spPr>
              <a:xfrm>
                <a:off x="4642841" y="400770"/>
                <a:ext cx="2350499" cy="5523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𝑟𝑜𝑡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acc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B86C7DF7-D7CF-4A70-B479-2C8F0B037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841" y="400770"/>
                <a:ext cx="2350499" cy="552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7223D7D6-D80A-41B4-BF95-9B56181D7370}"/>
                  </a:ext>
                </a:extLst>
              </p:cNvPr>
              <p:cNvSpPr txBox="1"/>
              <p:nvPr/>
            </p:nvSpPr>
            <p:spPr>
              <a:xfrm>
                <a:off x="4043547" y="3258631"/>
                <a:ext cx="4104906" cy="10494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𝑟𝑜𝑡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acc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num>
                        <m:den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7223D7D6-D80A-41B4-BF95-9B56181D7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547" y="3258631"/>
                <a:ext cx="4104906" cy="10494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sellaDiTesto 7">
            <a:extLst>
              <a:ext uri="{FF2B5EF4-FFF2-40B4-BE49-F238E27FC236}">
                <a16:creationId xmlns:a16="http://schemas.microsoft.com/office/drawing/2014/main" id="{BD597D55-EE11-44FB-A833-2EB2DA4A0691}"/>
              </a:ext>
            </a:extLst>
          </p:cNvPr>
          <p:cNvSpPr txBox="1"/>
          <p:nvPr/>
        </p:nvSpPr>
        <p:spPr>
          <a:xfrm>
            <a:off x="1113817" y="4781367"/>
            <a:ext cx="940854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IV EQUAZIONE DI MAXWELL in forma locale nel caso non stazionario</a:t>
            </a:r>
          </a:p>
        </p:txBody>
      </p:sp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05E76D05-F1A1-4727-9C8F-BC7575C86F83}"/>
              </a:ext>
            </a:extLst>
          </p:cNvPr>
          <p:cNvSpPr/>
          <p:nvPr/>
        </p:nvSpPr>
        <p:spPr>
          <a:xfrm>
            <a:off x="2806774" y="3507746"/>
            <a:ext cx="655461" cy="3512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C599A29-EB06-4031-A672-E3B66E415DD0}"/>
              </a:ext>
            </a:extLst>
          </p:cNvPr>
          <p:cNvSpPr txBox="1"/>
          <p:nvPr/>
        </p:nvSpPr>
        <p:spPr>
          <a:xfrm>
            <a:off x="413851" y="1294094"/>
            <a:ext cx="114412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L’ultima relazione vale nel caso stazionario ovvero quando in ogni punto dello spazio la densità di carica elettrica </a:t>
            </a:r>
            <a:r>
              <a:rPr lang="it-IT" sz="1800" dirty="0"/>
              <a:t>𝜌</a:t>
            </a:r>
            <a:r>
              <a:rPr lang="it-IT" dirty="0"/>
              <a:t> rimane costante</a:t>
            </a:r>
          </a:p>
          <a:p>
            <a:endParaRPr lang="it-IT" dirty="0"/>
          </a:p>
          <a:p>
            <a:r>
              <a:rPr lang="it-IT" dirty="0"/>
              <a:t>Se la densità di carica dovesse dipendere dal tempo ovvero se: </a:t>
            </a:r>
            <a:r>
              <a:rPr lang="it-IT" sz="1800" dirty="0"/>
              <a:t>𝜌=𝜌(𝑡)</a:t>
            </a:r>
          </a:p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0D7BD4B-1CE7-4F44-9C87-8A2AC789D41D}"/>
              </a:ext>
            </a:extLst>
          </p:cNvPr>
          <p:cNvSpPr txBox="1"/>
          <p:nvPr/>
        </p:nvSpPr>
        <p:spPr>
          <a:xfrm>
            <a:off x="2191583" y="5628971"/>
            <a:ext cx="725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Dimostriamola partendo dal principio di conservazione della carica elettrica:</a:t>
            </a:r>
          </a:p>
        </p:txBody>
      </p:sp>
    </p:spTree>
    <p:extLst>
      <p:ext uri="{BB962C8B-B14F-4D97-AF65-F5344CB8AC3E}">
        <p14:creationId xmlns:p14="http://schemas.microsoft.com/office/powerpoint/2010/main" val="117146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 animBg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C7E29A5-132F-4C12-B3C6-DDB1A9CD256D}"/>
              </a:ext>
            </a:extLst>
          </p:cNvPr>
          <p:cNvSpPr txBox="1"/>
          <p:nvPr/>
        </p:nvSpPr>
        <p:spPr>
          <a:xfrm>
            <a:off x="1842359" y="200241"/>
            <a:ext cx="842288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2800" b="1" dirty="0">
                <a:solidFill>
                  <a:schemeClr val="accent1"/>
                </a:solidFill>
              </a:rPr>
              <a:t>PRINCIPIO DI CONSERVAZIONE DELLA CARICA ELETTRICA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D7C139A-D548-4EF6-BA7C-FE079768006F}"/>
              </a:ext>
            </a:extLst>
          </p:cNvPr>
          <p:cNvSpPr txBox="1"/>
          <p:nvPr/>
        </p:nvSpPr>
        <p:spPr>
          <a:xfrm>
            <a:off x="415000" y="821396"/>
            <a:ext cx="1127760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it-IT" sz="2000" dirty="0"/>
              <a:t>Per ogni carica uscente da una regione di spazio racchiusa da una superficie S chiusa  si ha una corrispondente variazione della carica totale Q contenuta in questa regione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07209418-DB6F-435B-9F57-51D5581969DB}"/>
                  </a:ext>
                </a:extLst>
              </p:cNvPr>
              <p:cNvSpPr txBox="1"/>
              <p:nvPr/>
            </p:nvSpPr>
            <p:spPr>
              <a:xfrm>
                <a:off x="3931972" y="3169923"/>
                <a:ext cx="3069205" cy="9170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grow m:val="on"/>
                          <m:supHide m:val="on"/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28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it-IT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  <m:r>
                            <m:rPr>
                              <m:brk m:alnAt="1"/>
                              <m:aln/>
                            </m:rP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it-IT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  <m:r>
                            <m:rPr>
                              <m:brk m:alnAt="1"/>
                              <m:aln/>
                            </m:rP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it-IT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𝑑𝑄</m:t>
                          </m:r>
                        </m:num>
                        <m:den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07209418-DB6F-435B-9F57-51D558196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972" y="3169923"/>
                <a:ext cx="3069205" cy="9170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C50FBB9-21A4-4038-9AD6-8309884B20FD}"/>
                  </a:ext>
                </a:extLst>
              </p:cNvPr>
              <p:cNvSpPr txBox="1"/>
              <p:nvPr/>
            </p:nvSpPr>
            <p:spPr>
              <a:xfrm>
                <a:off x="8573872" y="1985282"/>
                <a:ext cx="1046697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𝑑𝑄</m:t>
                              </m:r>
                            </m:num>
                            <m:den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C50FBB9-21A4-4038-9AD6-8309884B2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3872" y="1985282"/>
                <a:ext cx="1046697" cy="622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5805B560-0B63-4DF3-81E7-CC2A0157E789}"/>
                  </a:ext>
                </a:extLst>
              </p:cNvPr>
              <p:cNvSpPr txBox="1"/>
              <p:nvPr/>
            </p:nvSpPr>
            <p:spPr>
              <a:xfrm>
                <a:off x="4365928" y="4773478"/>
                <a:ext cx="1945982" cy="8834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subSup"/>
                          <m:grow m:val="on"/>
                          <m:supHide m:val="on"/>
                          <m:ctrlPr>
                            <a:rPr lang="it-IT" sz="28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28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it-IT" sz="2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it-IT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5805B560-0B63-4DF3-81E7-CC2A0157E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928" y="4773478"/>
                <a:ext cx="1945982" cy="8834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63F98D50-F452-493A-AD99-723F47AD23FC}"/>
                  </a:ext>
                </a:extLst>
              </p:cNvPr>
              <p:cNvSpPr txBox="1"/>
              <p:nvPr/>
            </p:nvSpPr>
            <p:spPr>
              <a:xfrm>
                <a:off x="510453" y="4734877"/>
                <a:ext cx="1706878" cy="9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𝑑𝑄</m:t>
                              </m:r>
                            </m:num>
                            <m:den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𝑑𝑉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63F98D50-F452-493A-AD99-723F47AD2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53" y="4734877"/>
                <a:ext cx="1706878" cy="9681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80891F51-93F6-49EE-96F5-4B712E5AC973}"/>
                  </a:ext>
                </a:extLst>
              </p:cNvPr>
              <p:cNvSpPr/>
              <p:nvPr/>
            </p:nvSpPr>
            <p:spPr>
              <a:xfrm>
                <a:off x="8513760" y="4727375"/>
                <a:ext cx="2213619" cy="9756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grow m:val="on"/>
                          <m:supHide m:val="on"/>
                          <m:ctrlPr>
                            <a:rPr lang="it-IT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it-IT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  <m:r>
                            <m:rPr>
                              <m:brk m:alnAt="1"/>
                              <m:aln/>
                            </m:rP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it-IT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  <m:r>
                            <m:rPr>
                              <m:brk m:alnAt="1"/>
                              <m:aln/>
                            </m:rP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nary>
                      <m:r>
                        <a:rPr lang="it-IT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…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80891F51-93F6-49EE-96F5-4B712E5AC9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3760" y="4727375"/>
                <a:ext cx="2213619" cy="9756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47EE468F-8748-40CF-8B40-6E315EF3A914}"/>
                  </a:ext>
                </a:extLst>
              </p:cNvPr>
              <p:cNvSpPr txBox="1"/>
              <p:nvPr/>
            </p:nvSpPr>
            <p:spPr>
              <a:xfrm>
                <a:off x="415000" y="1560214"/>
                <a:ext cx="8030260" cy="1886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Sia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𝑑𝑄</m:t>
                    </m:r>
                  </m:oMath>
                </a14:m>
                <a:r>
                  <a:rPr lang="it-IT" sz="1800" dirty="0"/>
                  <a:t> la carica entro questa regione di spazio al tempo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it-IT" dirty="0"/>
              </a:p>
              <a:p>
                <a:endParaRPr lang="it-IT" dirty="0"/>
              </a:p>
              <a:p>
                <a:r>
                  <a:rPr lang="it-IT" dirty="0"/>
                  <a:t>Poiché nell’intervallo di tempo </a:t>
                </a:r>
                <a:r>
                  <a:rPr lang="it-IT" i="1" dirty="0" err="1"/>
                  <a:t>dt</a:t>
                </a:r>
                <a:r>
                  <a:rPr lang="it-IT" dirty="0"/>
                  <a:t> la carica in uscita dalla regione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𝑑𝑄</m:t>
                    </m:r>
                  </m:oMath>
                </a14:m>
                <a:endParaRPr lang="it-IT" dirty="0"/>
              </a:p>
              <a:p>
                <a:endParaRPr lang="it-IT" sz="1800" dirty="0"/>
              </a:p>
              <a:p>
                <a:r>
                  <a:rPr lang="it-IT" dirty="0"/>
                  <a:t>Applicando la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supHide m:val="on"/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t-IT" sz="180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it-IT" sz="1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  <m:r>
                          <m:rPr>
                            <m:brk m:alnAt="1"/>
                            <m:aln/>
                          </m:rPr>
                          <a:rPr lang="it-IT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it-IT" sz="1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m:rPr>
                            <m:brk m:alnAt="1"/>
                            <m:aln/>
                          </m:rPr>
                          <a:rPr lang="it-IT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 sz="1800" dirty="0"/>
                  <a:t> otteniamo:</a:t>
                </a: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47EE468F-8748-40CF-8B40-6E315EF3A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00" y="1560214"/>
                <a:ext cx="8030260" cy="1886350"/>
              </a:xfrm>
              <a:prstGeom prst="rect">
                <a:avLst/>
              </a:prstGeom>
              <a:blipFill>
                <a:blip r:embed="rId10"/>
                <a:stretch>
                  <a:fillRect l="-607" t="-1942" b="-3818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60ADD6D-E217-4FB8-8A18-D2311E7E46B4}"/>
              </a:ext>
            </a:extLst>
          </p:cNvPr>
          <p:cNvSpPr txBox="1"/>
          <p:nvPr/>
        </p:nvSpPr>
        <p:spPr>
          <a:xfrm>
            <a:off x="457200" y="4243137"/>
            <a:ext cx="870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Inoltre:</a:t>
            </a:r>
          </a:p>
        </p:txBody>
      </p:sp>
      <p:sp>
        <p:nvSpPr>
          <p:cNvPr id="17" name="Freccia a destra 16">
            <a:extLst>
              <a:ext uri="{FF2B5EF4-FFF2-40B4-BE49-F238E27FC236}">
                <a16:creationId xmlns:a16="http://schemas.microsoft.com/office/drawing/2014/main" id="{7A38C585-350F-44A4-A40F-5EC25292BC19}"/>
              </a:ext>
            </a:extLst>
          </p:cNvPr>
          <p:cNvSpPr/>
          <p:nvPr/>
        </p:nvSpPr>
        <p:spPr>
          <a:xfrm>
            <a:off x="2900045" y="5028172"/>
            <a:ext cx="729916" cy="374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" name="Freccia a destra 17">
            <a:extLst>
              <a:ext uri="{FF2B5EF4-FFF2-40B4-BE49-F238E27FC236}">
                <a16:creationId xmlns:a16="http://schemas.microsoft.com/office/drawing/2014/main" id="{3F1D25A8-92F8-4550-B95D-59BB9C534857}"/>
              </a:ext>
            </a:extLst>
          </p:cNvPr>
          <p:cNvSpPr/>
          <p:nvPr/>
        </p:nvSpPr>
        <p:spPr>
          <a:xfrm>
            <a:off x="7047877" y="5028172"/>
            <a:ext cx="729916" cy="374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077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2" grpId="0"/>
      <p:bldP spid="16" grpId="0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F6DB1F6A-E3C8-4ECE-BEBE-4001787FD722}"/>
                  </a:ext>
                </a:extLst>
              </p:cNvPr>
              <p:cNvSpPr txBox="1"/>
              <p:nvPr/>
            </p:nvSpPr>
            <p:spPr>
              <a:xfrm>
                <a:off x="3474120" y="4035167"/>
                <a:ext cx="2984407" cy="10534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600" b="0" i="1" smtClean="0">
                          <a:latin typeface="Cambria Math" panose="02040503050406030204" pitchFamily="18" charset="0"/>
                        </a:rPr>
                        <m:t>𝑑𝑖𝑣</m:t>
                      </m:r>
                      <m:r>
                        <a:rPr lang="it-IT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it-IT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𝜕𝜌</m:t>
                          </m:r>
                        </m:num>
                        <m:den>
                          <m:r>
                            <a:rPr lang="it-IT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it-IT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sz="3600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F6DB1F6A-E3C8-4ECE-BEBE-4001787FD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120" y="4035167"/>
                <a:ext cx="2984407" cy="10534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94BEA2BD-2719-4B5B-9208-B341AC034B54}"/>
                  </a:ext>
                </a:extLst>
              </p:cNvPr>
              <p:cNvSpPr txBox="1"/>
              <p:nvPr/>
            </p:nvSpPr>
            <p:spPr>
              <a:xfrm>
                <a:off x="3266607" y="2427069"/>
                <a:ext cx="4993162" cy="126483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it-IT" sz="3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lang="it-IT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𝑑𝑖𝑣</m:t>
                          </m:r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it-IT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6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</m:nary>
                      <m:r>
                        <a:rPr lang="it-IT" sz="3600" b="0" i="1" smtClean="0"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it-IT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trlPr>
                            <a:rPr lang="it-IT" sz="3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3600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lang="it-IT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f>
                            <m:fPr>
                              <m:ctrlPr>
                                <a:rPr lang="it-IT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𝜕𝜌</m:t>
                              </m:r>
                            </m:num>
                            <m:den>
                              <m:r>
                                <a:rPr lang="it-IT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t-IT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nary>
                      <m:r>
                        <a:rPr lang="it-IT" sz="3600" i="1">
                          <a:latin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it-IT" sz="3600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94BEA2BD-2719-4B5B-9208-B341AC034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607" y="2427069"/>
                <a:ext cx="4993162" cy="12648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1DE5F2E4-3190-47B4-90F5-63BABB60B713}"/>
                  </a:ext>
                </a:extLst>
              </p:cNvPr>
              <p:cNvSpPr txBox="1"/>
              <p:nvPr/>
            </p:nvSpPr>
            <p:spPr>
              <a:xfrm>
                <a:off x="1548402" y="345978"/>
                <a:ext cx="8000652" cy="1265411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it-IT" sz="3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it-IT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it-IT" sz="3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6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  <m:r>
                            <m:rPr>
                              <m:brk m:alnAt="23"/>
                            </m:rP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it-IT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</m:nary>
                      <m:r>
                        <a:rPr lang="it-IT" sz="3600" b="0" i="1" smtClean="0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it-IT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it-IT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lang="it-IT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it-IT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it-IT" sz="3600" b="0" i="1" smtClean="0"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it-IT" sz="3600" b="0" i="1" smtClean="0">
                          <a:latin typeface="Cambria Math" panose="02040503050406030204" pitchFamily="18" charset="0"/>
                        </a:rPr>
                        <m:t>)=−</m:t>
                      </m:r>
                      <m:nary>
                        <m:nary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lang="it-IT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f>
                            <m:fPr>
                              <m:ctrlPr>
                                <a:rPr lang="it-IT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𝜕𝜌</m:t>
                              </m:r>
                            </m:num>
                            <m:den>
                              <m:r>
                                <a:rPr lang="it-IT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t-IT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nary>
                      <m:r>
                        <a:rPr lang="it-IT" sz="3600" b="0" i="1" smtClean="0">
                          <a:latin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it-IT" sz="3600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1DE5F2E4-3190-47B4-90F5-63BABB60B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402" y="345978"/>
                <a:ext cx="8000652" cy="12654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25473555-8132-424E-9C1D-716ECDE63C69}"/>
                  </a:ext>
                </a:extLst>
              </p:cNvPr>
              <p:cNvSpPr/>
              <p:nvPr/>
            </p:nvSpPr>
            <p:spPr>
              <a:xfrm>
                <a:off x="3918409" y="5588267"/>
                <a:ext cx="209583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600" i="1" smtClean="0">
                          <a:latin typeface="Cambria Math" panose="02040503050406030204" pitchFamily="18" charset="0"/>
                        </a:rPr>
                        <m:t>𝑑𝑖𝑣</m:t>
                      </m:r>
                      <m:r>
                        <a:rPr lang="it-IT" sz="360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it-IT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6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it-IT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sz="3600" dirty="0"/>
              </a:p>
            </p:txBody>
          </p:sp>
        </mc:Choice>
        <mc:Fallback xmlns=""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25473555-8132-424E-9C1D-716ECDE63C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409" y="5588267"/>
                <a:ext cx="209583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sellaDiTesto 7">
            <a:extLst>
              <a:ext uri="{FF2B5EF4-FFF2-40B4-BE49-F238E27FC236}">
                <a16:creationId xmlns:a16="http://schemas.microsoft.com/office/drawing/2014/main" id="{0F3B2589-BAC5-45CC-BCF4-B8F03619DA82}"/>
              </a:ext>
            </a:extLst>
          </p:cNvPr>
          <p:cNvSpPr txBox="1"/>
          <p:nvPr/>
        </p:nvSpPr>
        <p:spPr>
          <a:xfrm>
            <a:off x="6718112" y="5625258"/>
            <a:ext cx="25910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600" dirty="0"/>
              <a:t>(Caso stazionario)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873A5A12-7A0C-475A-9F33-60BD34D2C5CF}"/>
              </a:ext>
            </a:extLst>
          </p:cNvPr>
          <p:cNvSpPr/>
          <p:nvPr/>
        </p:nvSpPr>
        <p:spPr>
          <a:xfrm>
            <a:off x="6718112" y="4430931"/>
            <a:ext cx="335027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600" dirty="0"/>
              <a:t>Equazione di continuità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064151B-91B8-4DDE-BDEF-ACECFF5A7B1F}"/>
              </a:ext>
            </a:extLst>
          </p:cNvPr>
          <p:cNvSpPr txBox="1"/>
          <p:nvPr/>
        </p:nvSpPr>
        <p:spPr>
          <a:xfrm>
            <a:off x="0" y="1911326"/>
            <a:ext cx="3224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(per il teorema della divergenza)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4064C4EB-5E76-432A-BF3A-C38BFF12DD61}"/>
              </a:ext>
            </a:extLst>
          </p:cNvPr>
          <p:cNvCxnSpPr/>
          <p:nvPr/>
        </p:nvCxnSpPr>
        <p:spPr>
          <a:xfrm>
            <a:off x="2807368" y="1296343"/>
            <a:ext cx="842211" cy="94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AEE6C4A6-A037-430E-8308-4B781214D554}"/>
              </a:ext>
            </a:extLst>
          </p:cNvPr>
          <p:cNvCxnSpPr/>
          <p:nvPr/>
        </p:nvCxnSpPr>
        <p:spPr>
          <a:xfrm flipH="1">
            <a:off x="7828547" y="1611389"/>
            <a:ext cx="633664" cy="634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B825155-8AD6-42EB-8BB5-9BA042C10878}"/>
              </a:ext>
            </a:extLst>
          </p:cNvPr>
          <p:cNvSpPr txBox="1"/>
          <p:nvPr/>
        </p:nvSpPr>
        <p:spPr>
          <a:xfrm>
            <a:off x="8595356" y="2559495"/>
            <a:ext cx="29460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Questa relazione deve valere </a:t>
            </a:r>
          </a:p>
          <a:p>
            <a:r>
              <a:rPr lang="it-IT" dirty="0"/>
              <a:t>qualunque sia la regione di</a:t>
            </a:r>
          </a:p>
          <a:p>
            <a:r>
              <a:rPr lang="it-IT" dirty="0"/>
              <a:t>spazio considerata</a:t>
            </a:r>
          </a:p>
        </p:txBody>
      </p:sp>
      <p:sp>
        <p:nvSpPr>
          <p:cNvPr id="17" name="Freccia a destra 16">
            <a:extLst>
              <a:ext uri="{FF2B5EF4-FFF2-40B4-BE49-F238E27FC236}">
                <a16:creationId xmlns:a16="http://schemas.microsoft.com/office/drawing/2014/main" id="{481E390B-BABA-4C4A-836C-F019F79FA0AB}"/>
              </a:ext>
            </a:extLst>
          </p:cNvPr>
          <p:cNvSpPr/>
          <p:nvPr/>
        </p:nvSpPr>
        <p:spPr>
          <a:xfrm>
            <a:off x="2029326" y="4430931"/>
            <a:ext cx="83419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32A1A425-51AF-47BF-A373-49BF52B942D7}"/>
              </a:ext>
            </a:extLst>
          </p:cNvPr>
          <p:cNvSpPr txBox="1"/>
          <p:nvPr/>
        </p:nvSpPr>
        <p:spPr>
          <a:xfrm>
            <a:off x="2281262" y="2790327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173896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/>
      <p:bldP spid="8" grpId="0"/>
      <p:bldP spid="9" grpId="0"/>
      <p:bldP spid="2" grpId="0"/>
      <p:bldP spid="16" grpId="0"/>
      <p:bldP spid="17" grpId="0" animBg="1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F6DB1F6A-E3C8-4ECE-BEBE-4001787FD722}"/>
                  </a:ext>
                </a:extLst>
              </p:cNvPr>
              <p:cNvSpPr txBox="1"/>
              <p:nvPr/>
            </p:nvSpPr>
            <p:spPr>
              <a:xfrm>
                <a:off x="3419119" y="619524"/>
                <a:ext cx="2984407" cy="10534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600" b="0" i="1" smtClean="0">
                          <a:latin typeface="Cambria Math" panose="02040503050406030204" pitchFamily="18" charset="0"/>
                        </a:rPr>
                        <m:t>𝑑𝑖𝑣</m:t>
                      </m:r>
                      <m:r>
                        <a:rPr lang="it-IT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it-IT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𝜕𝜌</m:t>
                          </m:r>
                        </m:num>
                        <m:den>
                          <m:r>
                            <a:rPr lang="it-IT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it-IT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sz="3600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F6DB1F6A-E3C8-4ECE-BEBE-4001787FD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119" y="619524"/>
                <a:ext cx="2984407" cy="10534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25473555-8132-424E-9C1D-716ECDE63C69}"/>
                  </a:ext>
                </a:extLst>
              </p:cNvPr>
              <p:cNvSpPr/>
              <p:nvPr/>
            </p:nvSpPr>
            <p:spPr>
              <a:xfrm>
                <a:off x="4664443" y="4038414"/>
                <a:ext cx="209583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600" i="1" smtClean="0">
                          <a:latin typeface="Cambria Math" panose="02040503050406030204" pitchFamily="18" charset="0"/>
                        </a:rPr>
                        <m:t>𝑑𝑖𝑣</m:t>
                      </m:r>
                      <m:r>
                        <a:rPr lang="it-IT" sz="360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it-IT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6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it-IT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sz="3600" dirty="0"/>
              </a:p>
            </p:txBody>
          </p:sp>
        </mc:Choice>
        <mc:Fallback xmlns=""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25473555-8132-424E-9C1D-716ECDE63C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443" y="4038414"/>
                <a:ext cx="209583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ttangolo 8">
            <a:extLst>
              <a:ext uri="{FF2B5EF4-FFF2-40B4-BE49-F238E27FC236}">
                <a16:creationId xmlns:a16="http://schemas.microsoft.com/office/drawing/2014/main" id="{873A5A12-7A0C-475A-9F33-60BD34D2C5CF}"/>
              </a:ext>
            </a:extLst>
          </p:cNvPr>
          <p:cNvSpPr/>
          <p:nvPr/>
        </p:nvSpPr>
        <p:spPr>
          <a:xfrm>
            <a:off x="6663111" y="1015288"/>
            <a:ext cx="335027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600" dirty="0"/>
              <a:t>Equazione di continuità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00B983BE-1668-4A62-9A8B-9F9071540AA4}"/>
                  </a:ext>
                </a:extLst>
              </p:cNvPr>
              <p:cNvSpPr txBox="1"/>
              <p:nvPr/>
            </p:nvSpPr>
            <p:spPr>
              <a:xfrm>
                <a:off x="594703" y="2373086"/>
                <a:ext cx="11277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Una variazione nel tempo della densità di carica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it-IT" dirty="0"/>
                  <a:t> ovvero una variazione nel tempo della carica elettrica nell’intorno infinitesimo di un punto generico dello spazio comporta una divergenza non nulla del vettore densità di corrente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00B983BE-1668-4A62-9A8B-9F9071540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703" y="2373086"/>
                <a:ext cx="11277600" cy="646331"/>
              </a:xfrm>
              <a:prstGeom prst="rect">
                <a:avLst/>
              </a:prstGeom>
              <a:blipFill>
                <a:blip r:embed="rId4"/>
                <a:stretch>
                  <a:fillRect l="-486" t="-4717" b="-141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426E16A-7D16-49EA-BAF1-00C725B1B179}"/>
              </a:ext>
            </a:extLst>
          </p:cNvPr>
          <p:cNvSpPr txBox="1"/>
          <p:nvPr/>
        </p:nvSpPr>
        <p:spPr>
          <a:xfrm>
            <a:off x="571550" y="4176724"/>
            <a:ext cx="3641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In condizioni stazionarie invece si ha: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38F1664-C8D9-471C-A864-B220F1147225}"/>
              </a:ext>
            </a:extLst>
          </p:cNvPr>
          <p:cNvSpPr txBox="1"/>
          <p:nvPr/>
        </p:nvSpPr>
        <p:spPr>
          <a:xfrm>
            <a:off x="571550" y="5443268"/>
            <a:ext cx="5733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Mettiamo insieme in una sola equazione i risultati ottenuti:</a:t>
            </a:r>
          </a:p>
        </p:txBody>
      </p:sp>
    </p:spTree>
    <p:extLst>
      <p:ext uri="{BB962C8B-B14F-4D97-AF65-F5344CB8AC3E}">
        <p14:creationId xmlns:p14="http://schemas.microsoft.com/office/powerpoint/2010/main" val="376677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10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4C7E29A5-132F-4C12-B3C6-DDB1A9CD256D}"/>
                  </a:ext>
                </a:extLst>
              </p:cNvPr>
              <p:cNvSpPr txBox="1"/>
              <p:nvPr/>
            </p:nvSpPr>
            <p:spPr>
              <a:xfrm>
                <a:off x="409432" y="2564635"/>
                <a:ext cx="11453275" cy="10323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sz="2400" dirty="0"/>
                  <a:t>L’ultimo passaggio consiste ora nell’applicare il teorema della divergenza 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limLoc m:val="subSup"/>
                        <m:grow m:val="on"/>
                        <m:supHide m:val="on"/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t-IT" sz="240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it-IT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  <m:acc>
                          <m:accPr>
                            <m:chr m:val="̂"/>
                            <m:ctrlPr>
                              <a:rPr lang="it-IT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m:rPr>
                            <m:brk m:alnAt="1"/>
                            <m:aln/>
                          </m:rPr>
                          <a:rPr lang="it-IT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𝑑𝑆</m:t>
                        </m:r>
                      </m:e>
                    </m:nary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grow m:val="on"/>
                        <m:supHide m:val="on"/>
                        <m:ctrlPr>
                          <a:rPr lang="it-IT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t-IT" sz="2400" i="1" dirty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r>
                          <a:rPr lang="it-IT" sz="24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𝑑𝑖𝑣</m:t>
                        </m:r>
                        <m:r>
                          <a:rPr lang="it-IT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it-IT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  <m:r>
                          <a:rPr lang="it-IT" sz="2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400" i="1" dirty="0">
                            <a:latin typeface="Cambria Math" panose="02040503050406030204" pitchFamily="18" charset="0"/>
                          </a:rPr>
                          <m:t>𝑑𝑉</m:t>
                        </m:r>
                      </m:e>
                    </m:nary>
                    <m:r>
                      <a:rPr lang="it-IT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400" dirty="0"/>
                  <a:t>all’ultimo termine e nel portare tutto al primo membro: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4C7E29A5-132F-4C12-B3C6-DDB1A9CD2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32" y="2564635"/>
                <a:ext cx="11453275" cy="1032334"/>
              </a:xfrm>
              <a:prstGeom prst="rect">
                <a:avLst/>
              </a:prstGeom>
              <a:blipFill>
                <a:blip r:embed="rId2"/>
                <a:stretch>
                  <a:fillRect l="-1597" t="-4142" b="-828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48896C6F-A87C-4533-9E5D-4B95DD4E9391}"/>
                  </a:ext>
                </a:extLst>
              </p:cNvPr>
              <p:cNvSpPr txBox="1"/>
              <p:nvPr/>
            </p:nvSpPr>
            <p:spPr>
              <a:xfrm>
                <a:off x="4287430" y="4099517"/>
                <a:ext cx="3969210" cy="12655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grow m:val="on"/>
                          <m:supHide m:val="on"/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280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it-IT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it-IT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8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</m:acc>
                              <m:r>
                                <a:rPr lang="it-IT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it-IT" sz="28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it-IT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8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it-IT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it-IT" sz="28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it-IT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  <m:acc>
                            <m:accPr>
                              <m:chr m:val="̂"/>
                              <m:ctrlPr>
                                <a:rPr lang="it-IT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  <m:r>
                            <m:rPr>
                              <m:brk m:alnAt="1"/>
                              <m:aln/>
                            </m:rPr>
                            <a:rPr lang="it-IT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</m:e>
                      </m:nary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48896C6F-A87C-4533-9E5D-4B95DD4E9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430" y="4099517"/>
                <a:ext cx="3969210" cy="12655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EA6F17D-C309-4B60-973B-C5A4D37D1C2F}"/>
                  </a:ext>
                </a:extLst>
              </p:cNvPr>
              <p:cNvSpPr txBox="1"/>
              <p:nvPr/>
            </p:nvSpPr>
            <p:spPr>
              <a:xfrm>
                <a:off x="2264513" y="372252"/>
                <a:ext cx="9598194" cy="9837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lang="it-IT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𝑑𝑖𝑣</m:t>
                          </m:r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it-IT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8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</m:nary>
                      <m:r>
                        <a:rPr lang="it-IT" sz="2800" i="1"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grow m:val="on"/>
                          <m:supHide m:val="on"/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28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it-IT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  <m:r>
                            <m:rPr>
                              <m:brk m:alnAt="1"/>
                              <m:aln/>
                            </m:rP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it-IT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  <m:r>
                            <m:rPr>
                              <m:brk m:alnAt="1"/>
                              <m:aln/>
                            </m:rP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 −</m:t>
                      </m:r>
                      <m:nary>
                        <m:naryPr>
                          <m:limLoc m:val="subSup"/>
                          <m:grow m:val="on"/>
                          <m:supHide m:val="on"/>
                          <m:ctrlPr>
                            <a:rPr lang="it-IT" sz="28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28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it-IT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𝜕𝜌</m:t>
                              </m:r>
                            </m:num>
                            <m:den>
                              <m:r>
                                <a:rPr lang="it-IT" sz="2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t-IT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it-IT" sz="28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800" b="0" i="1" dirty="0" smtClean="0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it-IT" sz="2800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it-IT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it-IT" sz="28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nary>
                        <m:naryPr>
                          <m:limLoc m:val="subSup"/>
                          <m:grow m:val="on"/>
                          <m:supHide m:val="on"/>
                          <m:ctrlPr>
                            <a:rPr lang="it-IT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28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it-IT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it-IT" sz="2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t-IT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it-IT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𝑑𝑖𝑣</m:t>
                          </m:r>
                          <m:r>
                            <a:rPr lang="it-IT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it-IT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m:rPr>
                              <m:brk m:alnAt="1"/>
                              <m:aln/>
                            </m:rP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it-IT" sz="28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800" i="1" dirty="0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EA6F17D-C309-4B60-973B-C5A4D37D1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513" y="372252"/>
                <a:ext cx="9598194" cy="9837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AC8649AD-61ED-4E7E-9C25-66C92DDCD083}"/>
                  </a:ext>
                </a:extLst>
              </p:cNvPr>
              <p:cNvSpPr/>
              <p:nvPr/>
            </p:nvSpPr>
            <p:spPr>
              <a:xfrm>
                <a:off x="10216467" y="1595467"/>
                <a:ext cx="1469698" cy="6715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𝑑𝑖𝑣</m:t>
                      </m:r>
                      <m:r>
                        <a:rPr lang="it-IT" sz="20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it-IT" sz="2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it-IT" sz="20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sz="2000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sSub>
                            <m:sSubPr>
                              <m:ctrlPr>
                                <a:rPr lang="it-IT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it-IT" sz="20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AC8649AD-61ED-4E7E-9C25-66C92DDCD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467" y="1595467"/>
                <a:ext cx="1469698" cy="6715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C2A40633-4A8F-48D7-BF05-F111B5D9B5C8}"/>
                  </a:ext>
                </a:extLst>
              </p:cNvPr>
              <p:cNvSpPr txBox="1"/>
              <p:nvPr/>
            </p:nvSpPr>
            <p:spPr>
              <a:xfrm>
                <a:off x="4804898" y="1669561"/>
                <a:ext cx="1661031" cy="585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𝑑𝑖𝑣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𝜕𝜌</m:t>
                          </m:r>
                        </m:num>
                        <m:den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C2A40633-4A8F-48D7-BF05-F111B5D9B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898" y="1669561"/>
                <a:ext cx="1661031" cy="5852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25293912-DC38-473C-97DC-4E93025F1A52}"/>
              </a:ext>
            </a:extLst>
          </p:cNvPr>
          <p:cNvSpPr txBox="1"/>
          <p:nvPr/>
        </p:nvSpPr>
        <p:spPr>
          <a:xfrm>
            <a:off x="688476" y="654874"/>
            <a:ext cx="1295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Per la (3)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3C0454DB-AB0F-4177-8A03-5182AE207A07}"/>
              </a:ext>
            </a:extLst>
          </p:cNvPr>
          <p:cNvCxnSpPr/>
          <p:nvPr/>
        </p:nvCxnSpPr>
        <p:spPr>
          <a:xfrm flipH="1" flipV="1">
            <a:off x="10556421" y="1216479"/>
            <a:ext cx="253093" cy="420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89B1F4D6-1B5C-406A-B4FB-A59265B813C8}"/>
              </a:ext>
            </a:extLst>
          </p:cNvPr>
          <p:cNvCxnSpPr/>
          <p:nvPr/>
        </p:nvCxnSpPr>
        <p:spPr>
          <a:xfrm>
            <a:off x="3473044" y="1116539"/>
            <a:ext cx="1180599" cy="703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85DC0B8F-6035-4B43-B1C2-7E28CAED6C42}"/>
              </a:ext>
            </a:extLst>
          </p:cNvPr>
          <p:cNvCxnSpPr>
            <a:endCxn id="7" idx="2"/>
          </p:cNvCxnSpPr>
          <p:nvPr/>
        </p:nvCxnSpPr>
        <p:spPr>
          <a:xfrm flipV="1">
            <a:off x="6547757" y="1355983"/>
            <a:ext cx="515853" cy="46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ccia a destra 17">
            <a:extLst>
              <a:ext uri="{FF2B5EF4-FFF2-40B4-BE49-F238E27FC236}">
                <a16:creationId xmlns:a16="http://schemas.microsoft.com/office/drawing/2014/main" id="{F641ED31-B199-4A3C-B7FA-F05A781DF32C}"/>
              </a:ext>
            </a:extLst>
          </p:cNvPr>
          <p:cNvSpPr/>
          <p:nvPr/>
        </p:nvSpPr>
        <p:spPr>
          <a:xfrm>
            <a:off x="3028949" y="4370132"/>
            <a:ext cx="832757" cy="430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4499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/>
      <p:bldP spid="9" grpId="0"/>
      <p:bldP spid="12" grpId="0"/>
      <p:bldP spid="6" grpId="0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94147130-4E0A-499A-809E-7D8E547801F6}"/>
                  </a:ext>
                </a:extLst>
              </p:cNvPr>
              <p:cNvSpPr txBox="1"/>
              <p:nvPr/>
            </p:nvSpPr>
            <p:spPr>
              <a:xfrm>
                <a:off x="3846272" y="361706"/>
                <a:ext cx="3969210" cy="12655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grow m:val="on"/>
                          <m:supHide m:val="on"/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280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it-IT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it-IT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8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</m:acc>
                              <m:r>
                                <a:rPr lang="it-IT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it-IT" sz="28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it-IT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8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it-IT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it-IT" sz="28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it-IT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  <m:acc>
                            <m:accPr>
                              <m:chr m:val="̂"/>
                              <m:ctrlPr>
                                <a:rPr lang="it-IT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  <m:r>
                            <m:rPr>
                              <m:brk m:alnAt="1"/>
                              <m:aln/>
                            </m:rPr>
                            <a:rPr lang="it-IT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</m:e>
                      </m:nary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94147130-4E0A-499A-809E-7D8E54780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272" y="361706"/>
                <a:ext cx="3969210" cy="12655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D9D5A0D2-5EDC-4348-96B1-582B47B18A77}"/>
                  </a:ext>
                </a:extLst>
              </p:cNvPr>
              <p:cNvSpPr txBox="1"/>
              <p:nvPr/>
            </p:nvSpPr>
            <p:spPr>
              <a:xfrm>
                <a:off x="429126" y="1952156"/>
                <a:ext cx="11333747" cy="2754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dirty="0"/>
                  <a:t>Questo integrale vale qualunque sia la superficie chiusa S. Questo vuol dire che se lo calcoliamo in corrispondenza di una superficie aperta avente come contorno una linea chiusa </a:t>
                </a:r>
                <a:r>
                  <a:rPr lang="it-IT" dirty="0">
                    <a:latin typeface="Symbol" panose="05050102010706020507" pitchFamily="18" charset="2"/>
                  </a:rPr>
                  <a:t>g</a:t>
                </a:r>
                <a:r>
                  <a:rPr lang="it-IT" dirty="0"/>
                  <a:t>, il valore che otteniamo non cambia quando si considera qualsiasi altra superficie aperta avente ancora </a:t>
                </a:r>
                <a:r>
                  <a:rPr lang="it-IT" dirty="0">
                    <a:latin typeface="Symbol" panose="05050102010706020507" pitchFamily="18" charset="2"/>
                  </a:rPr>
                  <a:t>g </a:t>
                </a:r>
                <a:r>
                  <a:rPr lang="it-IT" dirty="0"/>
                  <a:t>come contorno.</a:t>
                </a:r>
              </a:p>
              <a:p>
                <a:pPr algn="just"/>
                <a:endParaRPr lang="it-IT" dirty="0"/>
              </a:p>
              <a:p>
                <a:pPr algn="just"/>
                <a:r>
                  <a:rPr lang="it-IT" dirty="0"/>
                  <a:t>Viene dunque naturale generalizzare il teorema di Ampère sostituendo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acc>
                  </m:oMath>
                </a14:m>
                <a:r>
                  <a:rPr lang="it-IT" dirty="0"/>
                  <a:t>con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acc>
                    <m:r>
                      <a:rPr lang="it-IT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it-IT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num>
                      <m:den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it-IT" dirty="0"/>
                  <a:t> ottenendo così la IV equazione di Maxwell nel caso non stazionario. Approfondimenti a pag. 375 del libro di testo</a:t>
                </a:r>
              </a:p>
              <a:p>
                <a:pPr algn="just"/>
                <a:endParaRPr lang="it-IT" dirty="0"/>
              </a:p>
              <a:p>
                <a:pPr algn="just"/>
                <a:r>
                  <a:rPr lang="it-IT" dirty="0"/>
                  <a:t>Questa correzione venne suggerita originariamente proprio da Maxwell per rispettare la legge di conservazione della carica elettrica in condizioni non stazionarie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D9D5A0D2-5EDC-4348-96B1-582B47B18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26" y="1952156"/>
                <a:ext cx="11333747" cy="2754216"/>
              </a:xfrm>
              <a:prstGeom prst="rect">
                <a:avLst/>
              </a:prstGeom>
              <a:blipFill>
                <a:blip r:embed="rId3"/>
                <a:stretch>
                  <a:fillRect l="-430" t="-1106" r="-430" b="-265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8AED8BE6-A528-4D23-AF20-CA560647EA47}"/>
                  </a:ext>
                </a:extLst>
              </p:cNvPr>
              <p:cNvSpPr txBox="1"/>
              <p:nvPr/>
            </p:nvSpPr>
            <p:spPr>
              <a:xfrm>
                <a:off x="6281420" y="5031284"/>
                <a:ext cx="4104906" cy="10494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𝑟𝑜𝑡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acc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num>
                        <m:den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8AED8BE6-A528-4D23-AF20-CA560647E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420" y="5031284"/>
                <a:ext cx="4104906" cy="10494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82599DD-50B0-43AC-886D-08C67D362573}"/>
                  </a:ext>
                </a:extLst>
              </p:cNvPr>
              <p:cNvSpPr txBox="1"/>
              <p:nvPr/>
            </p:nvSpPr>
            <p:spPr>
              <a:xfrm>
                <a:off x="1528793" y="5279845"/>
                <a:ext cx="2350499" cy="5523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𝑟𝑜𝑡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acc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82599DD-50B0-43AC-886D-08C67D362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793" y="5279845"/>
                <a:ext cx="2350499" cy="552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D8A05591-CE9C-4A08-B7D7-FE5C01F4A4FF}"/>
              </a:ext>
            </a:extLst>
          </p:cNvPr>
          <p:cNvSpPr/>
          <p:nvPr/>
        </p:nvSpPr>
        <p:spPr>
          <a:xfrm>
            <a:off x="4563979" y="5390147"/>
            <a:ext cx="1026695" cy="344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3625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2FB0FEB2-FF4F-479B-AF75-1790FE9EED6E}"/>
                  </a:ext>
                </a:extLst>
              </p:cNvPr>
              <p:cNvSpPr txBox="1"/>
              <p:nvPr/>
            </p:nvSpPr>
            <p:spPr>
              <a:xfrm>
                <a:off x="336884" y="923201"/>
                <a:ext cx="11518232" cy="32611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/>
                  <a:t>Fino ad ora abbiamo considerato campi magnetici nel vuoto. Nella maggior parte dei casi però i magneti oppure i circuiti elettrici che generano campi magnetici sono immersi in un mezzo materiale. </a:t>
                </a:r>
              </a:p>
              <a:p>
                <a:endParaRPr lang="it-IT" sz="2000" dirty="0"/>
              </a:p>
              <a:p>
                <a:r>
                  <a:rPr lang="it-IT" sz="2000" dirty="0"/>
                  <a:t>Supponiamo per semplicità  che questo mezzo sia omogeneo ed isotropo e consideriamo ciò che succede quando spostiamo il nostro circuito da una regione di spazio vuoto ad una in cui è presente un mezzo materiale.</a:t>
                </a:r>
              </a:p>
              <a:p>
                <a:endParaRPr lang="it-IT" sz="2000" dirty="0"/>
              </a:p>
              <a:p>
                <a:r>
                  <a:rPr lang="it-IT" sz="2000" dirty="0"/>
                  <a:t>La forza risentita dal circuito esploratore sarà nel primo caso: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it-IT" sz="2000" b="0" i="1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acc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dirty="0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it-IT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sz="2000" dirty="0"/>
                  <a:t>mentre nel secondo caso sarà: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it-IT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sz="2000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acc>
                    <m:r>
                      <a:rPr lang="it-IT" sz="2000" dirty="0">
                        <a:latin typeface="Cambria Math" panose="02040503050406030204" pitchFamily="18" charset="0"/>
                      </a:rPr>
                      <m:t>∧</m:t>
                    </m:r>
                    <m:acc>
                      <m:accPr>
                        <m:chr m:val="⃗"/>
                        <m:ctrlPr>
                          <a:rPr lang="it-IT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it-IT" sz="2000" dirty="0"/>
              </a:p>
              <a:p>
                <a:endParaRPr lang="it-IT" sz="2000" dirty="0"/>
              </a:p>
            </p:txBody>
          </p:sp>
        </mc:Choice>
        <mc:Fallback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2FB0FEB2-FF4F-479B-AF75-1790FE9EE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84" y="923201"/>
                <a:ext cx="11518232" cy="3261149"/>
              </a:xfrm>
              <a:prstGeom prst="rect">
                <a:avLst/>
              </a:prstGeom>
              <a:blipFill>
                <a:blip r:embed="rId2"/>
                <a:stretch>
                  <a:fillRect l="-529" t="-93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A7A3DA52-26DD-497B-AE11-ECCAC1CC214F}"/>
                  </a:ext>
                </a:extLst>
              </p:cNvPr>
              <p:cNvSpPr txBox="1"/>
              <p:nvPr/>
            </p:nvSpPr>
            <p:spPr>
              <a:xfrm>
                <a:off x="8725646" y="4637600"/>
                <a:ext cx="190372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A7A3DA52-26DD-497B-AE11-ECCAC1CC2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646" y="4637600"/>
                <a:ext cx="1903726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61DD219C-3E07-4FFA-973F-C2F35570D03F}"/>
                  </a:ext>
                </a:extLst>
              </p:cNvPr>
              <p:cNvSpPr/>
              <p:nvPr/>
            </p:nvSpPr>
            <p:spPr>
              <a:xfrm>
                <a:off x="1852843" y="4561490"/>
                <a:ext cx="2033057" cy="644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sz="32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it-IT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it-IT" sz="32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it-IT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it-IT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it-IT" sz="32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61DD219C-3E07-4FFA-973F-C2F35570D0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843" y="4561490"/>
                <a:ext cx="2033057" cy="644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4061D364-734C-4C28-A7AA-8D2CE69AB3FB}"/>
                  </a:ext>
                </a:extLst>
              </p:cNvPr>
              <p:cNvSpPr txBox="1"/>
              <p:nvPr/>
            </p:nvSpPr>
            <p:spPr>
              <a:xfrm>
                <a:off x="4806457" y="4591434"/>
                <a:ext cx="168687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4061D364-734C-4C28-A7AA-8D2CE69AB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457" y="4591434"/>
                <a:ext cx="1686872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36F0750-D8F9-406C-92ED-49CF468F1416}"/>
              </a:ext>
            </a:extLst>
          </p:cNvPr>
          <p:cNvSpPr txBox="1"/>
          <p:nvPr/>
        </p:nvSpPr>
        <p:spPr>
          <a:xfrm>
            <a:off x="3273849" y="57248"/>
            <a:ext cx="5644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solidFill>
                  <a:schemeClr val="accent1"/>
                </a:solidFill>
              </a:rPr>
              <a:t>CAMPO MAGNETICO NELLA MATERIA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147266A-2761-4959-B791-D154C6FFA2FD}"/>
              </a:ext>
            </a:extLst>
          </p:cNvPr>
          <p:cNvSpPr txBox="1"/>
          <p:nvPr/>
        </p:nvSpPr>
        <p:spPr>
          <a:xfrm>
            <a:off x="642909" y="4683767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Con: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954E38C-7C17-413B-A9AB-4B43B1F792E9}"/>
              </a:ext>
            </a:extLst>
          </p:cNvPr>
          <p:cNvSpPr txBox="1"/>
          <p:nvPr/>
        </p:nvSpPr>
        <p:spPr>
          <a:xfrm>
            <a:off x="1453035" y="5823284"/>
            <a:ext cx="4101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Permeabilità magnetica relativa (al vuoto)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E65C1EF4-FDD6-4173-ACD2-E7A9A175C1E8}"/>
              </a:ext>
            </a:extLst>
          </p:cNvPr>
          <p:cNvCxnSpPr/>
          <p:nvPr/>
        </p:nvCxnSpPr>
        <p:spPr>
          <a:xfrm flipH="1" flipV="1">
            <a:off x="3019215" y="5314683"/>
            <a:ext cx="193765" cy="440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72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87F12BBB-1046-4CDB-AE53-E4D068CF364C}"/>
                  </a:ext>
                </a:extLst>
              </p:cNvPr>
              <p:cNvSpPr txBox="1"/>
              <p:nvPr/>
            </p:nvSpPr>
            <p:spPr>
              <a:xfrm>
                <a:off x="7653381" y="4708044"/>
                <a:ext cx="1618713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sz="2000" dirty="0"/>
                  <a:t>)</a:t>
                </a: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87F12BBB-1046-4CDB-AE53-E4D068CF3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3381" y="4708044"/>
                <a:ext cx="1618713" cy="345159"/>
              </a:xfrm>
              <a:prstGeom prst="rect">
                <a:avLst/>
              </a:prstGeom>
              <a:blipFill>
                <a:blip r:embed="rId2"/>
                <a:stretch>
                  <a:fillRect l="-7519" t="-36842" r="-12782" b="-4386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29C16DC5-CD49-4CCA-9299-9C152AF4E9E6}"/>
                  </a:ext>
                </a:extLst>
              </p:cNvPr>
              <p:cNvSpPr txBox="1"/>
              <p:nvPr/>
            </p:nvSpPr>
            <p:spPr>
              <a:xfrm>
                <a:off x="3916859" y="1388174"/>
                <a:ext cx="3453253" cy="123110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supHide m:val="on"/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acc>
                                <m:accPr>
                                  <m:chr m:val="⃗"/>
                                  <m:ctrlP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acc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acc>
                                <m:accPr>
                                  <m:chr m:val="⃗"/>
                                  <m:ctrlP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acc>
                            </m:num>
                            <m:den>
                              <m:sSup>
                                <m:sSupPr>
                                  <m:ctrlP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it-IT" sz="3200" dirty="0"/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29C16DC5-CD49-4CCA-9299-9C152AF4E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859" y="1388174"/>
                <a:ext cx="3453253" cy="12311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4061D364-734C-4C28-A7AA-8D2CE69AB3FB}"/>
                  </a:ext>
                </a:extLst>
              </p:cNvPr>
              <p:cNvSpPr txBox="1"/>
              <p:nvPr/>
            </p:nvSpPr>
            <p:spPr>
              <a:xfrm>
                <a:off x="816869" y="405204"/>
                <a:ext cx="168687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4061D364-734C-4C28-A7AA-8D2CE69AB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869" y="405204"/>
                <a:ext cx="1686872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0128854-D2FC-4578-A9F0-5EDB7191A1D2}"/>
              </a:ext>
            </a:extLst>
          </p:cNvPr>
          <p:cNvSpPr txBox="1"/>
          <p:nvPr/>
        </p:nvSpPr>
        <p:spPr>
          <a:xfrm>
            <a:off x="7956082" y="1750997"/>
            <a:ext cx="37947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dirty="0"/>
              <a:t>1ª legge di Laplace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5AB292E-E6DE-4B5B-B2E3-D22A96D2B8F3}"/>
              </a:ext>
            </a:extLst>
          </p:cNvPr>
          <p:cNvSpPr txBox="1"/>
          <p:nvPr/>
        </p:nvSpPr>
        <p:spPr>
          <a:xfrm>
            <a:off x="192505" y="528315"/>
            <a:ext cx="500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Se: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E7BAAB4-65F6-4BBE-9729-97097583A8ED}"/>
              </a:ext>
            </a:extLst>
          </p:cNvPr>
          <p:cNvSpPr txBox="1"/>
          <p:nvPr/>
        </p:nvSpPr>
        <p:spPr>
          <a:xfrm>
            <a:off x="3001471" y="497537"/>
            <a:ext cx="7547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Allora possiamo riscrivere la Prima legge di Laplace nel seguente modo: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C92F5706-A42A-41DC-99AA-418BB78718F7}"/>
                  </a:ext>
                </a:extLst>
              </p:cNvPr>
              <p:cNvSpPr txBox="1"/>
              <p:nvPr/>
            </p:nvSpPr>
            <p:spPr>
              <a:xfrm>
                <a:off x="356937" y="2925302"/>
                <a:ext cx="11478126" cy="679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Questa equazione rappresenta l’induzione magnetica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generata da una circuito </a:t>
                </a:r>
                <a:r>
                  <a:rPr lang="it-IT" dirty="0">
                    <a:latin typeface="Symbol" panose="05050102010706020507" pitchFamily="18" charset="2"/>
                  </a:rPr>
                  <a:t>g</a:t>
                </a:r>
                <a:r>
                  <a:rPr lang="it-IT" dirty="0"/>
                  <a:t> percorso da corrente di intensità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 dirty="0"/>
                  <a:t> in un punto qualunque di un mezzo omogeneo ed isotropo</a:t>
                </a: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C92F5706-A42A-41DC-99AA-418BB7871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37" y="2925302"/>
                <a:ext cx="11478126" cy="679930"/>
              </a:xfrm>
              <a:prstGeom prst="rect">
                <a:avLst/>
              </a:prstGeom>
              <a:blipFill>
                <a:blip r:embed="rId6"/>
                <a:stretch>
                  <a:fillRect l="-478" t="-1802" b="-144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844A7E0-5AFE-4F66-8C1A-EC9726B25858}"/>
              </a:ext>
            </a:extLst>
          </p:cNvPr>
          <p:cNvSpPr txBox="1"/>
          <p:nvPr/>
        </p:nvSpPr>
        <p:spPr>
          <a:xfrm>
            <a:off x="441158" y="4148817"/>
            <a:ext cx="6606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Per la seconda Legge di Laplace varrà invece la seguente espressione: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0CD7842-9CC7-45C9-A42E-8FE3EDC2FA37}"/>
                  </a:ext>
                </a:extLst>
              </p:cNvPr>
              <p:cNvSpPr txBox="1"/>
              <p:nvPr/>
            </p:nvSpPr>
            <p:spPr>
              <a:xfrm>
                <a:off x="441158" y="5347265"/>
                <a:ext cx="11393905" cy="6873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dirty="0"/>
                  <a:t>Questa equazione rappresenta la forza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it-IT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 agente </a:t>
                </a:r>
                <a:r>
                  <a:rPr lang="it-IT"/>
                  <a:t>sopra un </a:t>
                </a:r>
                <a:r>
                  <a:rPr lang="it-IT" dirty="0"/>
                  <a:t>elemento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acc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 di un circuito percorso da una corrente di intensità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 dirty="0"/>
                  <a:t> situato in un mezzo omogeneo ed isotropo</a:t>
                </a:r>
              </a:p>
            </p:txBody>
          </p:sp>
        </mc:Choice>
        <mc:Fallback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0CD7842-9CC7-45C9-A42E-8FE3EDC2F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58" y="5347265"/>
                <a:ext cx="11393905" cy="687304"/>
              </a:xfrm>
              <a:prstGeom prst="rect">
                <a:avLst/>
              </a:prstGeom>
              <a:blipFill>
                <a:blip r:embed="rId7"/>
                <a:stretch>
                  <a:fillRect l="-428" t="-13274" b="-132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A62972F-2709-4A2A-9EB6-F56A7C8B689A}"/>
              </a:ext>
            </a:extLst>
          </p:cNvPr>
          <p:cNvSpPr txBox="1"/>
          <p:nvPr/>
        </p:nvSpPr>
        <p:spPr>
          <a:xfrm>
            <a:off x="9929662" y="3936453"/>
            <a:ext cx="226233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dirty="0"/>
              <a:t>2ª legge di Laplace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D13A650-BC7D-4BE1-B9BC-3F5FB4271299}"/>
                  </a:ext>
                </a:extLst>
              </p:cNvPr>
              <p:cNvSpPr txBox="1"/>
              <p:nvPr/>
            </p:nvSpPr>
            <p:spPr>
              <a:xfrm>
                <a:off x="7225731" y="3952801"/>
                <a:ext cx="2474011" cy="56534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acc>
                      <m:r>
                        <a:rPr lang="it-IT" sz="3200" dirty="0" smtClean="0">
                          <a:latin typeface="Cambria Math" panose="02040503050406030204" pitchFamily="18" charset="0"/>
                        </a:rPr>
                        <m:t>∧</m:t>
                      </m:r>
                      <m:acc>
                        <m:accPr>
                          <m:chr m:val="⃗"/>
                          <m:ctrlPr>
                            <a:rPr lang="it-IT" sz="3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it-IT" sz="3200" dirty="0"/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D13A650-BC7D-4BE1-B9BC-3F5FB4271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5731" y="3952801"/>
                <a:ext cx="2474011" cy="5653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162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9" grpId="0"/>
      <p:bldP spid="10" grpId="0"/>
      <p:bldP spid="12" grpId="0"/>
      <p:bldP spid="13" grpId="0"/>
      <p:bldP spid="15" grpId="0"/>
      <p:bldP spid="18" grpId="0"/>
      <p:bldP spid="19" grpId="0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C7E29A5-132F-4C12-B3C6-DDB1A9CD256D}"/>
              </a:ext>
            </a:extLst>
          </p:cNvPr>
          <p:cNvSpPr txBox="1"/>
          <p:nvPr/>
        </p:nvSpPr>
        <p:spPr>
          <a:xfrm>
            <a:off x="3833633" y="110432"/>
            <a:ext cx="400494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2800" b="1" dirty="0">
                <a:solidFill>
                  <a:schemeClr val="accent1"/>
                </a:solidFill>
              </a:rPr>
              <a:t>SUSCETTIVITÀ MAGNETICA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D7C139A-D548-4EF6-BA7C-FE079768006F}"/>
                  </a:ext>
                </a:extLst>
              </p:cNvPr>
              <p:cNvSpPr txBox="1"/>
              <p:nvPr/>
            </p:nvSpPr>
            <p:spPr>
              <a:xfrm>
                <a:off x="4525180" y="1886991"/>
                <a:ext cx="200080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D7C139A-D548-4EF6-BA7C-FE0797680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180" y="1886991"/>
                <a:ext cx="2000804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sellaDiTesto 3">
            <a:extLst>
              <a:ext uri="{FF2B5EF4-FFF2-40B4-BE49-F238E27FC236}">
                <a16:creationId xmlns:a16="http://schemas.microsoft.com/office/drawing/2014/main" id="{48896C6F-A87C-4533-9E5D-4B95DD4E9391}"/>
              </a:ext>
            </a:extLst>
          </p:cNvPr>
          <p:cNvSpPr txBox="1"/>
          <p:nvPr/>
        </p:nvSpPr>
        <p:spPr>
          <a:xfrm>
            <a:off x="3335560" y="3834855"/>
            <a:ext cx="6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it-IT" sz="2800" dirty="0"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07209418-DB6F-435B-9F57-51D5581969DB}"/>
                  </a:ext>
                </a:extLst>
              </p:cNvPr>
              <p:cNvSpPr txBox="1"/>
              <p:nvPr/>
            </p:nvSpPr>
            <p:spPr>
              <a:xfrm>
                <a:off x="145135" y="3910975"/>
                <a:ext cx="6687023" cy="961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sz="2800" i="1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it-IT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it-IT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it-IT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it-IT" sz="28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&lt;1 →</m:t>
                              </m:r>
                              <m:r>
                                <m:rPr>
                                  <m:sty m:val="p"/>
                                </m:rPr>
                                <a:rPr lang="it-IT" sz="28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diamagnetiche</m:t>
                              </m:r>
                              <m:r>
                                <a:rPr lang="it-IT" sz="28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sSub>
                                <m:sSubPr>
                                  <m:ctrlPr>
                                    <a:rPr lang="it-IT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it-IT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it-IT" sz="280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it-IT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  <m:r>
                                <m:rPr>
                                  <m:nor/>
                                </m:rPr>
                                <a:rPr lang="it-IT" sz="2800" dirty="0"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it-IT" sz="2800" i="1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it-IT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it-IT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it-IT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it-IT" sz="28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&gt;1 →</m:t>
                              </m:r>
                              <m:r>
                                <m:rPr>
                                  <m:sty m:val="p"/>
                                </m:rPr>
                                <a:rPr lang="it-IT" sz="28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paramagnetiche</m:t>
                              </m:r>
                              <m:r>
                                <a:rPr lang="it-IT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sSub>
                                <m:sSubPr>
                                  <m:ctrlPr>
                                    <a:rPr lang="it-IT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it-IT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it-IT" sz="280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it-IT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  <m:r>
                                <m:rPr>
                                  <m:nor/>
                                </m:rPr>
                                <a:rPr lang="it-IT" sz="2800" dirty="0"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07209418-DB6F-435B-9F57-51D558196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35" y="3910975"/>
                <a:ext cx="6687023" cy="9611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268B55DD-42FE-403E-98DF-0E8A3CB75BDC}"/>
                  </a:ext>
                </a:extLst>
              </p:cNvPr>
              <p:cNvSpPr/>
              <p:nvPr/>
            </p:nvSpPr>
            <p:spPr>
              <a:xfrm>
                <a:off x="7952515" y="1561912"/>
                <a:ext cx="1730730" cy="1323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it-IT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it-IT" sz="2800" b="0" dirty="0">
                  <a:solidFill>
                    <a:srgbClr val="000000"/>
                  </a:solidFill>
                </a:endParaRPr>
              </a:p>
              <a:p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it-IT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it-IT" sz="2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it-IT" sz="2800" b="0" dirty="0">
                  <a:solidFill>
                    <a:srgbClr val="000000"/>
                  </a:solidFill>
                </a:endParaRPr>
              </a:p>
              <a:p>
                <a:r>
                  <a:rPr lang="it-IT" sz="2400" dirty="0"/>
                  <a:t>(può essere)</a:t>
                </a:r>
                <a:endParaRPr lang="it-IT" sz="2000" dirty="0"/>
              </a:p>
            </p:txBody>
          </p:sp>
        </mc:Choice>
        <mc:Fallback xmlns="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268B55DD-42FE-403E-98DF-0E8A3CB75B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2515" y="1561912"/>
                <a:ext cx="1730730" cy="1323439"/>
              </a:xfrm>
              <a:prstGeom prst="rect">
                <a:avLst/>
              </a:prstGeom>
              <a:blipFill>
                <a:blip r:embed="rId4"/>
                <a:stretch>
                  <a:fillRect l="-5654" r="-4594" b="-96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FBDD1448-E92F-4023-99CD-A37D704F474B}"/>
                  </a:ext>
                </a:extLst>
              </p:cNvPr>
              <p:cNvSpPr/>
              <p:nvPr/>
            </p:nvSpPr>
            <p:spPr>
              <a:xfrm>
                <a:off x="192489" y="5643021"/>
                <a:ext cx="498457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it-IT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it-IT" sz="2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≫</m:t>
                      </m:r>
                      <m:r>
                        <a:rPr lang="it-IT" sz="2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 →</m:t>
                      </m:r>
                      <m:r>
                        <m:rPr>
                          <m:sty m:val="p"/>
                        </m:rPr>
                        <a:rPr lang="it-IT" sz="2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ferromagnetiche</m:t>
                      </m:r>
                      <m:r>
                        <a:rPr lang="it-IT" sz="2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sz="2800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FBDD1448-E92F-4023-99CD-A37D704F47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89" y="5643021"/>
                <a:ext cx="498457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1F825288-24F0-4140-BDCE-D669CE9475E6}"/>
                  </a:ext>
                </a:extLst>
              </p:cNvPr>
              <p:cNvSpPr txBox="1"/>
              <p:nvPr/>
            </p:nvSpPr>
            <p:spPr>
              <a:xfrm>
                <a:off x="212271" y="912193"/>
                <a:ext cx="116994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Materiali diversi sono caratterizzati da valori diversi di permeabilità magnetica relativa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it-IT" dirty="0"/>
                  <a:t> o equivalentemente da valori diversi di suscettività magnetica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it-IT" dirty="0"/>
                  <a:t> (è l’equivalente della suscettività elettrica)</a:t>
                </a: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1F825288-24F0-4140-BDCE-D669CE947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71" y="912193"/>
                <a:ext cx="11699422" cy="646331"/>
              </a:xfrm>
              <a:prstGeom prst="rect">
                <a:avLst/>
              </a:prstGeom>
              <a:blipFill>
                <a:blip r:embed="rId6"/>
                <a:stretch>
                  <a:fillRect l="-469" t="-5660" b="-141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8F6643CB-17B9-4A65-97F5-1D408733F94D}"/>
              </a:ext>
            </a:extLst>
          </p:cNvPr>
          <p:cNvSpPr/>
          <p:nvPr/>
        </p:nvSpPr>
        <p:spPr>
          <a:xfrm>
            <a:off x="3252767" y="1963299"/>
            <a:ext cx="744151" cy="3259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4598319-6A89-417F-9338-42F4C7C91B26}"/>
              </a:ext>
            </a:extLst>
          </p:cNvPr>
          <p:cNvSpPr txBox="1"/>
          <p:nvPr/>
        </p:nvSpPr>
        <p:spPr>
          <a:xfrm>
            <a:off x="351064" y="3273879"/>
            <a:ext cx="2872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Distinguiamo tre casi:</a:t>
            </a:r>
          </a:p>
        </p:txBody>
      </p:sp>
    </p:spTree>
    <p:extLst>
      <p:ext uri="{BB962C8B-B14F-4D97-AF65-F5344CB8AC3E}">
        <p14:creationId xmlns:p14="http://schemas.microsoft.com/office/powerpoint/2010/main" val="339785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  <p:bldP spid="10" grpId="0"/>
      <p:bldP spid="9" grpId="0" animBg="1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D17F34D6-6334-44B0-9EB7-4F434687CB16}"/>
              </a:ext>
            </a:extLst>
          </p:cNvPr>
          <p:cNvSpPr/>
          <p:nvPr/>
        </p:nvSpPr>
        <p:spPr>
          <a:xfrm>
            <a:off x="1621766" y="3062377"/>
            <a:ext cx="9005977" cy="5375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8EF9C48-6859-4A97-A9DB-8C46F393AACE}"/>
              </a:ext>
            </a:extLst>
          </p:cNvPr>
          <p:cNvSpPr txBox="1"/>
          <p:nvPr/>
        </p:nvSpPr>
        <p:spPr>
          <a:xfrm>
            <a:off x="2822503" y="167673"/>
            <a:ext cx="687624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2800" dirty="0"/>
              <a:t>EQUAZIONI DI MAXWELL IN FORMA INTEGRALE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C6B8EC4-6004-4414-9E05-7959B6F3D710}"/>
              </a:ext>
            </a:extLst>
          </p:cNvPr>
          <p:cNvSpPr txBox="1"/>
          <p:nvPr/>
        </p:nvSpPr>
        <p:spPr>
          <a:xfrm>
            <a:off x="5274927" y="823061"/>
            <a:ext cx="173716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t-IT" sz="2400" dirty="0">
                <a:solidFill>
                  <a:srgbClr val="FF0000"/>
                </a:solidFill>
              </a:rPr>
              <a:t>NEL VUOTO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F40B2AB-2934-4D47-B591-3E5CACD37CA6}"/>
              </a:ext>
            </a:extLst>
          </p:cNvPr>
          <p:cNvSpPr txBox="1"/>
          <p:nvPr/>
        </p:nvSpPr>
        <p:spPr>
          <a:xfrm>
            <a:off x="5098129" y="3926837"/>
            <a:ext cx="199573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2400" dirty="0">
                <a:solidFill>
                  <a:srgbClr val="FF0000"/>
                </a:solidFill>
              </a:rPr>
              <a:t>NELLA MATERIA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2359538-8529-4150-A0FC-B05F9F2FBAA3}"/>
                  </a:ext>
                </a:extLst>
              </p:cNvPr>
              <p:cNvSpPr txBox="1"/>
              <p:nvPr/>
            </p:nvSpPr>
            <p:spPr>
              <a:xfrm>
                <a:off x="1932959" y="1478449"/>
                <a:ext cx="8421098" cy="21214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571500" indent="-571500">
                  <a:buFont typeface="+mj-lt"/>
                  <a:buAutoNum type="romanUcPeriod"/>
                </a:pPr>
                <a14:m>
                  <m:oMath xmlns:m="http://schemas.openxmlformats.org/officeDocument/2006/math">
                    <m:nary>
                      <m:naryPr>
                        <m:chr m:val="∮"/>
                        <m:limLoc m:val="undOvr"/>
                        <m:subHide m:val="on"/>
                        <m:supHide m:val="on"/>
                        <m:ctrlPr>
                          <a:rPr lang="it-IT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⃗"/>
                            <m:ctrlPr>
                              <a:rPr lang="it-IT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  <m:acc>
                          <m:accPr>
                            <m:chr m:val="̂"/>
                            <m:ctrlPr>
                              <a:rPr lang="it-IT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m:rPr>
                            <m:brk/>
                          </m:rPr>
                          <a:rPr lang="it-IT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it-IT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nary>
                    <m:r>
                      <a:rPr lang="it-IT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it-IT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it-IT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it-IT" sz="24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                                                     </a:t>
                </a:r>
                <a:r>
                  <a:rPr lang="it-IT" dirty="0">
                    <a:hlinkClick r:id="rId2"/>
                  </a:rPr>
                  <a:t>Legge di Gauss elettrica</a:t>
                </a:r>
                <a:endParaRPr lang="it-IT" sz="2400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marL="571500" indent="-571500">
                  <a:buFont typeface="+mj-lt"/>
                  <a:buAutoNum type="romanUcPeriod"/>
                </a:pPr>
                <a14:m>
                  <m:oMath xmlns:m="http://schemas.openxmlformats.org/officeDocument/2006/math">
                    <m:nary>
                      <m:naryPr>
                        <m:chr m:val="∮"/>
                        <m:limLoc m:val="undOvr"/>
                        <m:subHide m:val="on"/>
                        <m:supHide m:val="on"/>
                        <m:ctrlPr>
                          <a:rPr lang="it-IT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⃗"/>
                            <m:ctrlPr>
                              <a:rPr lang="it-IT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acc>
                          <m:accPr>
                            <m:chr m:val="̂"/>
                            <m:ctrlPr>
                              <a:rPr lang="it-IT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m:rPr>
                            <m:brk/>
                          </m:rPr>
                          <a:rPr lang="it-IT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it-IT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nary>
                    <m:r>
                      <a:rPr lang="it-IT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t-IT" sz="24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                                                      </a:t>
                </a:r>
                <a:r>
                  <a:rPr lang="it-IT" dirty="0">
                    <a:hlinkClick r:id="rId3" tooltip="Teorema del flusso"/>
                  </a:rPr>
                  <a:t>Legge di Gauss magnetica</a:t>
                </a:r>
                <a:r>
                  <a:rPr lang="it-IT" dirty="0"/>
                  <a:t> </a:t>
                </a:r>
                <a:endParaRPr lang="it-IT" sz="2400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marL="571500" indent="-571500">
                  <a:buFont typeface="+mj-lt"/>
                  <a:buAutoNum type="romanUcPeriod"/>
                </a:pPr>
                <a14:m>
                  <m:oMath xmlns:m="http://schemas.openxmlformats.org/officeDocument/2006/math">
                    <m:nary>
                      <m:naryPr>
                        <m:chr m:val="∮"/>
                        <m:limLoc m:val="undOvr"/>
                        <m:subHide m:val="on"/>
                        <m:supHide m:val="on"/>
                        <m:ctrlPr>
                          <a:rPr lang="it-IT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⃗"/>
                            <m:ctrlPr>
                              <a:rPr lang="it-IT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  <m:r>
                          <a:rPr lang="it-IT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it-IT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</m:acc>
                      </m:e>
                    </m:nary>
                    <m:r>
                      <a:rPr lang="it-IT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it-IT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it-IT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it-IT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⃗"/>
                            <m:ctrlPr>
                              <a:rPr lang="it-IT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acc>
                          <m:accPr>
                            <m:chr m:val="̂"/>
                            <m:ctrlPr>
                              <a:rPr lang="it-IT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m:rPr>
                            <m:brk/>
                          </m:rPr>
                          <a:rPr lang="it-IT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it-IT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nary>
                  </m:oMath>
                </a14:m>
                <a:r>
                  <a:rPr lang="it-IT" sz="24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                                      </a:t>
                </a:r>
                <a:r>
                  <a:rPr lang="it-IT" dirty="0">
                    <a:hlinkClick r:id="rId4" tooltip="Legge di Faraday"/>
                  </a:rPr>
                  <a:t>Legge di Faraday</a:t>
                </a:r>
                <a:endParaRPr lang="it-IT" sz="2400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marL="571500" indent="-571500">
                  <a:buFont typeface="+mj-lt"/>
                  <a:buAutoNum type="romanUcPeriod"/>
                </a:pPr>
                <a14:m>
                  <m:oMath xmlns:m="http://schemas.openxmlformats.org/officeDocument/2006/math">
                    <m:nary>
                      <m:naryPr>
                        <m:chr m:val="∮"/>
                        <m:limLoc m:val="undOvr"/>
                        <m:subHide m:val="on"/>
                        <m:supHide m:val="on"/>
                        <m:ctrlPr>
                          <a:rPr lang="it-IT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⃗"/>
                            <m:ctrlPr>
                              <a:rPr lang="it-IT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it-IT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it-IT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</m:acc>
                      </m:e>
                    </m:nary>
                    <m:r>
                      <a:rPr lang="it-IT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it-IT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⃗"/>
                            <m:ctrlPr>
                              <a:rPr lang="it-IT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  <m:acc>
                          <m:accPr>
                            <m:chr m:val="̂"/>
                            <m:ctrlPr>
                              <a:rPr lang="it-IT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m:rPr>
                            <m:brk/>
                          </m:rPr>
                          <a:rPr lang="it-IT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it-IT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nary>
                    <m:r>
                      <a:rPr lang="it-IT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it-IT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it-IT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it-IT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it-IT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it-IT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it-IT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⃗"/>
                            <m:ctrlPr>
                              <a:rPr lang="it-IT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  <m:acc>
                          <m:accPr>
                            <m:chr m:val="̂"/>
                            <m:ctrlPr>
                              <a:rPr lang="it-IT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m:rPr>
                            <m:brk/>
                          </m:rPr>
                          <a:rPr lang="it-IT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it-IT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nary>
                  </m:oMath>
                </a14:m>
                <a:r>
                  <a:rPr lang="it-IT" sz="24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         </a:t>
                </a:r>
                <a:r>
                  <a:rPr lang="it-IT" dirty="0">
                    <a:hlinkClick r:id="rId5" tooltip="Legge di Ampère-Maxwell"/>
                  </a:rPr>
                  <a:t>Legge di Ampère-Maxwell</a:t>
                </a:r>
                <a:endParaRPr lang="it-IT" sz="2400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2359538-8529-4150-A0FC-B05F9F2FB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959" y="1478449"/>
                <a:ext cx="8421098" cy="2121478"/>
              </a:xfrm>
              <a:prstGeom prst="rect">
                <a:avLst/>
              </a:prstGeom>
              <a:blipFill>
                <a:blip r:embed="rId6"/>
                <a:stretch>
                  <a:fillRect r="-217" b="-5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B946A11F-7C1B-46E6-BC8F-5460701C50BF}"/>
                  </a:ext>
                </a:extLst>
              </p:cNvPr>
              <p:cNvSpPr txBox="1"/>
              <p:nvPr/>
            </p:nvSpPr>
            <p:spPr>
              <a:xfrm>
                <a:off x="3927936" y="4495269"/>
                <a:ext cx="4336123" cy="20140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571500" indent="-571500">
                  <a:buFont typeface="+mj-lt"/>
                  <a:buAutoNum type="romanUcPeriod"/>
                </a:pPr>
                <a14:m>
                  <m:oMath xmlns:m="http://schemas.openxmlformats.org/officeDocument/2006/math">
                    <m:nary>
                      <m:naryPr>
                        <m:chr m:val="∮"/>
                        <m:limLoc m:val="undOvr"/>
                        <m:subHide m:val="on"/>
                        <m:supHide m:val="on"/>
                        <m:ctrlPr>
                          <a:rPr lang="it-IT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⃗"/>
                            <m:ctrlPr>
                              <a:rPr lang="it-IT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  <m:acc>
                          <m:accPr>
                            <m:chr m:val="̂"/>
                            <m:ctrlPr>
                              <a:rPr lang="it-IT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m:rPr>
                            <m:brk/>
                          </m:rPr>
                          <a:rPr lang="it-IT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it-IT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nary>
                    <m:r>
                      <a:rPr lang="it-IT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it-IT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it-IT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it-IT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𝑑𝑉</m:t>
                        </m:r>
                      </m:e>
                    </m:nary>
                  </m:oMath>
                </a14:m>
                <a:endParaRPr lang="it-IT" sz="2400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marL="571500" indent="-571500">
                  <a:buFont typeface="+mj-lt"/>
                  <a:buAutoNum type="romanUcPeriod"/>
                </a:pPr>
                <a14:m>
                  <m:oMath xmlns:m="http://schemas.openxmlformats.org/officeDocument/2006/math">
                    <m:nary>
                      <m:naryPr>
                        <m:chr m:val="∮"/>
                        <m:limLoc m:val="undOvr"/>
                        <m:subHide m:val="on"/>
                        <m:supHide m:val="on"/>
                        <m:ctrlPr>
                          <a:rPr lang="it-IT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⃗"/>
                            <m:ctrlPr>
                              <a:rPr lang="it-IT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acc>
                          <m:accPr>
                            <m:chr m:val="̂"/>
                            <m:ctrlPr>
                              <a:rPr lang="it-IT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m:rPr>
                            <m:brk/>
                          </m:rPr>
                          <a:rPr lang="it-IT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it-IT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nary>
                    <m:r>
                      <a:rPr lang="it-IT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it-IT" sz="2400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marL="571500" indent="-571500">
                  <a:buFont typeface="+mj-lt"/>
                  <a:buAutoNum type="romanUcPeriod"/>
                </a:pPr>
                <a14:m>
                  <m:oMath xmlns:m="http://schemas.openxmlformats.org/officeDocument/2006/math">
                    <m:nary>
                      <m:naryPr>
                        <m:chr m:val="∮"/>
                        <m:limLoc m:val="undOvr"/>
                        <m:subHide m:val="on"/>
                        <m:supHide m:val="on"/>
                        <m:ctrlPr>
                          <a:rPr lang="it-IT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⃗"/>
                            <m:ctrlPr>
                              <a:rPr lang="it-IT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  <m:r>
                          <a:rPr lang="it-IT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it-IT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</m:acc>
                      </m:e>
                    </m:nary>
                    <m:r>
                      <a:rPr lang="it-IT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it-IT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it-IT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it-IT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⃗"/>
                            <m:ctrlPr>
                              <a:rPr lang="it-IT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acc>
                          <m:accPr>
                            <m:chr m:val="̂"/>
                            <m:ctrlPr>
                              <a:rPr lang="it-IT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m:rPr>
                            <m:brk/>
                          </m:rPr>
                          <a:rPr lang="it-IT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it-IT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nary>
                  </m:oMath>
                </a14:m>
                <a:endParaRPr lang="it-IT" sz="2400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marL="571500" indent="-571500">
                  <a:buFont typeface="+mj-lt"/>
                  <a:buAutoNum type="romanUcPeriod"/>
                </a:pPr>
                <a14:m>
                  <m:oMath xmlns:m="http://schemas.openxmlformats.org/officeDocument/2006/math">
                    <m:nary>
                      <m:naryPr>
                        <m:chr m:val="∮"/>
                        <m:limLoc m:val="undOvr"/>
                        <m:subHide m:val="on"/>
                        <m:supHide m:val="on"/>
                        <m:ctrlPr>
                          <a:rPr lang="it-IT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⃗"/>
                            <m:ctrlPr>
                              <a:rPr lang="it-IT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  <m:r>
                          <a:rPr lang="it-IT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it-IT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</m:acc>
                      </m:e>
                    </m:nary>
                    <m:r>
                      <a:rPr lang="it-IT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it-IT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⃗"/>
                            <m:ctrlPr>
                              <a:rPr lang="it-IT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  <m:acc>
                          <m:accPr>
                            <m:chr m:val="̂"/>
                            <m:ctrlPr>
                              <a:rPr lang="it-IT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m:rPr>
                            <m:brk/>
                          </m:rPr>
                          <a:rPr lang="it-IT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it-IT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nary>
                    <m:r>
                      <a:rPr lang="it-IT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it-IT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it-IT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it-IT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⃗"/>
                            <m:ctrlPr>
                              <a:rPr lang="it-IT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  <m:acc>
                          <m:accPr>
                            <m:chr m:val="̂"/>
                            <m:ctrlPr>
                              <a:rPr lang="it-IT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m:rPr>
                            <m:brk/>
                          </m:rPr>
                          <a:rPr lang="it-IT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it-IT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nary>
                  </m:oMath>
                </a14:m>
                <a:endParaRPr lang="it-IT" sz="2400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B946A11F-7C1B-46E6-BC8F-5460701C5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936" y="4495269"/>
                <a:ext cx="4336123" cy="20140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030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6" grpId="0"/>
      <p:bldP spid="7" grpId="0"/>
      <p:bldP spid="8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2EB82569-97CD-47D3-B529-E244C5504763}"/>
              </a:ext>
            </a:extLst>
          </p:cNvPr>
          <p:cNvSpPr/>
          <p:nvPr/>
        </p:nvSpPr>
        <p:spPr>
          <a:xfrm>
            <a:off x="4368219" y="0"/>
            <a:ext cx="345556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TEOREMA DI AMPÈRE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B97E152F-1C94-425E-9C75-54A35B30E8B1}"/>
                  </a:ext>
                </a:extLst>
              </p:cNvPr>
              <p:cNvSpPr txBox="1"/>
              <p:nvPr/>
            </p:nvSpPr>
            <p:spPr>
              <a:xfrm>
                <a:off x="6597686" y="1301521"/>
                <a:ext cx="4808111" cy="15202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limLoc m:val="undOvr"/>
                          <m:grow m:val="on"/>
                          <m:supHide m:val="on"/>
                          <m:ctrlPr>
                            <a:rPr lang="it-IT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it-IT" sz="3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it-IT" sz="3200" dirty="0" smtClean="0">
                              <a:solidFill>
                                <a:schemeClr val="tx1"/>
                              </a:solidFill>
                              <a:latin typeface="Symbol" panose="05050102010706020507" pitchFamily="18" charset="2"/>
                            </a:rPr>
                            <m:t>g</m:t>
                          </m:r>
                          <m:r>
                            <m:rPr>
                              <m:nor/>
                            </m:rPr>
                            <a:rPr lang="it-IT" sz="3200" dirty="0">
                              <a:solidFill>
                                <a:srgbClr val="FF0000"/>
                              </a:solidFill>
                              <a:latin typeface="Symbol" panose="05050102010706020507" pitchFamily="18" charset="2"/>
                            </a:rPr>
                            <m:t> 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it-IT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m:rPr>
                              <m:brk/>
                              <m:aln/>
                            </m:rPr>
                            <a:rPr lang="it-IT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nary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       (1)</m:t>
                          </m:r>
                        </m:e>
                      </m:nary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B97E152F-1C94-425E-9C75-54A35B30E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686" y="1301521"/>
                <a:ext cx="4808111" cy="15202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B3965D2E-EC45-4E1B-BA71-B984C8D076FF}"/>
                  </a:ext>
                </a:extLst>
              </p:cNvPr>
              <p:cNvSpPr txBox="1"/>
              <p:nvPr/>
            </p:nvSpPr>
            <p:spPr>
              <a:xfrm>
                <a:off x="3477990" y="3429000"/>
                <a:ext cx="8393969" cy="1741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600" dirty="0"/>
                  <a:t>La circuitazione attorno ad una arbitraria linea chiusa </a:t>
                </a:r>
                <a:r>
                  <a:rPr lang="it-IT" sz="2600" dirty="0">
                    <a:latin typeface="Symbol" panose="05050102010706020507" pitchFamily="18" charset="2"/>
                  </a:rPr>
                  <a:t>g</a:t>
                </a:r>
                <a:r>
                  <a:rPr lang="it-IT" sz="2600" dirty="0"/>
                  <a:t> dotata di un verso positivo, dell’induzione magnetica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2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it-IT" sz="2600" dirty="0"/>
                  <a:t> generata da correnti costanti è uguale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it-IT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sz="2600" dirty="0"/>
                  <a:t> volte l’intensità di corrente totale concatenata a  </a:t>
                </a:r>
                <a:r>
                  <a:rPr lang="it-IT" sz="2600" dirty="0">
                    <a:latin typeface="Symbol" panose="05050102010706020507" pitchFamily="18" charset="2"/>
                  </a:rPr>
                  <a:t>g</a:t>
                </a:r>
                <a:r>
                  <a:rPr lang="it-IT" sz="2600" dirty="0"/>
                  <a:t> </a:t>
                </a:r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B3965D2E-EC45-4E1B-BA71-B984C8D07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990" y="3429000"/>
                <a:ext cx="8393969" cy="1741374"/>
              </a:xfrm>
              <a:prstGeom prst="rect">
                <a:avLst/>
              </a:prstGeom>
              <a:blipFill>
                <a:blip r:embed="rId3"/>
                <a:stretch>
                  <a:fillRect l="-1308" t="-4211" r="-1890" b="-842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uppo 13">
            <a:extLst>
              <a:ext uri="{FF2B5EF4-FFF2-40B4-BE49-F238E27FC236}">
                <a16:creationId xmlns:a16="http://schemas.microsoft.com/office/drawing/2014/main" id="{9867E13B-34B5-476F-A143-F019697AA7DF}"/>
              </a:ext>
            </a:extLst>
          </p:cNvPr>
          <p:cNvGrpSpPr/>
          <p:nvPr/>
        </p:nvGrpSpPr>
        <p:grpSpPr>
          <a:xfrm>
            <a:off x="1089478" y="1988339"/>
            <a:ext cx="1729391" cy="872403"/>
            <a:chOff x="1089478" y="1988339"/>
            <a:chExt cx="1729391" cy="872403"/>
          </a:xfrm>
        </p:grpSpPr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404DE14E-E7F3-4C35-9AD7-62D238DDEC98}"/>
                </a:ext>
              </a:extLst>
            </p:cNvPr>
            <p:cNvSpPr/>
            <p:nvPr/>
          </p:nvSpPr>
          <p:spPr>
            <a:xfrm rot="790413">
              <a:off x="1120978" y="2388257"/>
              <a:ext cx="1697891" cy="47248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9" name="Connettore 2 8">
              <a:extLst>
                <a:ext uri="{FF2B5EF4-FFF2-40B4-BE49-F238E27FC236}">
                  <a16:creationId xmlns:a16="http://schemas.microsoft.com/office/drawing/2014/main" id="{849EB71E-8B88-46D7-AB35-14DACD1A6684}"/>
                </a:ext>
              </a:extLst>
            </p:cNvPr>
            <p:cNvCxnSpPr>
              <a:cxnSpLocks/>
            </p:cNvCxnSpPr>
            <p:nvPr/>
          </p:nvCxnSpPr>
          <p:spPr>
            <a:xfrm>
              <a:off x="1295400" y="2624499"/>
              <a:ext cx="254924" cy="111325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46181FBC-4C22-4964-B2E4-11220A85471E}"/>
                </a:ext>
              </a:extLst>
            </p:cNvPr>
            <p:cNvSpPr txBox="1"/>
            <p:nvPr/>
          </p:nvSpPr>
          <p:spPr>
            <a:xfrm>
              <a:off x="1089478" y="1988339"/>
              <a:ext cx="279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>
                  <a:solidFill>
                    <a:srgbClr val="FF0000"/>
                  </a:solidFill>
                  <a:latin typeface="Symbol" panose="05050102010706020507" pitchFamily="18" charset="2"/>
                </a:rPr>
                <a:t>g</a:t>
              </a:r>
            </a:p>
          </p:txBody>
        </p:sp>
      </p:grp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C728D5BD-F024-481D-8549-E3698BD7DE82}"/>
              </a:ext>
            </a:extLst>
          </p:cNvPr>
          <p:cNvGrpSpPr/>
          <p:nvPr/>
        </p:nvGrpSpPr>
        <p:grpSpPr>
          <a:xfrm>
            <a:off x="-1067043" y="-533400"/>
            <a:ext cx="6203169" cy="6334677"/>
            <a:chOff x="-1067043" y="-533400"/>
            <a:chExt cx="6203169" cy="6334677"/>
          </a:xfrm>
        </p:grpSpPr>
        <p:sp>
          <p:nvSpPr>
            <p:cNvPr id="5" name="Arco 4">
              <a:extLst>
                <a:ext uri="{FF2B5EF4-FFF2-40B4-BE49-F238E27FC236}">
                  <a16:creationId xmlns:a16="http://schemas.microsoft.com/office/drawing/2014/main" id="{A80B086A-4F7F-48E8-91BD-218D7C67E42B}"/>
                </a:ext>
              </a:extLst>
            </p:cNvPr>
            <p:cNvSpPr/>
            <p:nvPr/>
          </p:nvSpPr>
          <p:spPr>
            <a:xfrm rot="5400000">
              <a:off x="-1927859" y="327416"/>
              <a:ext cx="4495800" cy="2774168"/>
            </a:xfrm>
            <a:prstGeom prst="arc">
              <a:avLst>
                <a:gd name="adj1" fmla="val 15198214"/>
                <a:gd name="adj2" fmla="val 2065788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Arco 5">
              <a:extLst>
                <a:ext uri="{FF2B5EF4-FFF2-40B4-BE49-F238E27FC236}">
                  <a16:creationId xmlns:a16="http://schemas.microsoft.com/office/drawing/2014/main" id="{642BCD3D-1E86-48B2-88F5-0BEA346826B9}"/>
                </a:ext>
              </a:extLst>
            </p:cNvPr>
            <p:cNvSpPr/>
            <p:nvPr/>
          </p:nvSpPr>
          <p:spPr>
            <a:xfrm rot="15765330">
              <a:off x="1501142" y="2166293"/>
              <a:ext cx="4495800" cy="2774168"/>
            </a:xfrm>
            <a:prstGeom prst="arc">
              <a:avLst>
                <a:gd name="adj1" fmla="val 15198214"/>
                <a:gd name="adj2" fmla="val 2065788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CBD328BF-7801-41BE-A921-7E308C19AA36}"/>
                </a:ext>
              </a:extLst>
            </p:cNvPr>
            <p:cNvSpPr txBox="1"/>
            <p:nvPr/>
          </p:nvSpPr>
          <p:spPr>
            <a:xfrm>
              <a:off x="703821" y="3244334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i="1" dirty="0"/>
                <a:t>i</a:t>
              </a:r>
              <a:r>
                <a:rPr lang="it-IT" i="1" baseline="-25000" dirty="0"/>
                <a:t>1</a:t>
              </a:r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1DE68C5F-3E05-49A8-8AF2-CDC2CEEC49B0}"/>
                </a:ext>
              </a:extLst>
            </p:cNvPr>
            <p:cNvSpPr txBox="1"/>
            <p:nvPr/>
          </p:nvSpPr>
          <p:spPr>
            <a:xfrm>
              <a:off x="2467952" y="3777734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i="1" dirty="0"/>
                <a:t>i</a:t>
              </a:r>
              <a:r>
                <a:rPr lang="it-IT" i="1" baseline="-25000" dirty="0"/>
                <a:t>2</a:t>
              </a:r>
            </a:p>
          </p:txBody>
        </p:sp>
      </p:grp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6C5CA9C-B86F-47CD-A0C5-99B9A71C91EB}"/>
              </a:ext>
            </a:extLst>
          </p:cNvPr>
          <p:cNvSpPr txBox="1"/>
          <p:nvPr/>
        </p:nvSpPr>
        <p:spPr>
          <a:xfrm>
            <a:off x="1733266" y="649133"/>
            <a:ext cx="872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Rappresenta la forma integrale o globale della IV equazione di Maxwell nel caso stazionario</a:t>
            </a:r>
          </a:p>
        </p:txBody>
      </p:sp>
    </p:spTree>
    <p:extLst>
      <p:ext uri="{BB962C8B-B14F-4D97-AF65-F5344CB8AC3E}">
        <p14:creationId xmlns:p14="http://schemas.microsoft.com/office/powerpoint/2010/main" val="284247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BE619E29-58C7-497C-AB16-CF271EA9CAF0}"/>
                  </a:ext>
                </a:extLst>
              </p:cNvPr>
              <p:cNvSpPr txBox="1"/>
              <p:nvPr/>
            </p:nvSpPr>
            <p:spPr>
              <a:xfrm>
                <a:off x="5065814" y="820937"/>
                <a:ext cx="6973048" cy="11301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limLoc m:val="undOvr"/>
                          <m:subHide m:val="on"/>
                          <m:supHide m:val="on"/>
                          <m:ctrlPr>
                            <a:rPr kumimoji="0" lang="it-IT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kumimoji="0" lang="it-IT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it-IT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𝐵</m:t>
                              </m:r>
                            </m:e>
                          </m:acc>
                          <m:r>
                            <a:rPr kumimoji="0" lang="it-IT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∙</m:t>
                          </m:r>
                          <m:r>
                            <a:rPr kumimoji="0" lang="it-IT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0" lang="it-IT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it-IT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𝑠</m:t>
                              </m:r>
                            </m:e>
                          </m:acc>
                          <m:r>
                            <a:rPr kumimoji="0" lang="it-IT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</m:e>
                      </m:nary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</m:t>
                      </m:r>
                      <m:sSub>
                        <m:sSubPr>
                          <m:ctrlPr>
                            <a:rPr kumimoji="0" lang="it-IT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𝜇</m:t>
                          </m:r>
                        </m:e>
                        <m:sub>
                          <m:r>
                            <a:rPr kumimoji="0" lang="it-IT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kumimoji="0" lang="it-IT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it-IT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it-IT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it-IT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0" lang="it-IT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it-IT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it-IT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it-IT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0" lang="it-IT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it-IT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it-IT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it-IT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0" lang="it-IT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it-IT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𝜇</m:t>
                          </m:r>
                        </m:e>
                        <m:sub>
                          <m:r>
                            <a:rPr kumimoji="0" lang="it-IT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kumimoji="0" lang="it-IT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it-IT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sSub>
                            <m:sSubPr>
                              <m:ctrlPr>
                                <a:rPr kumimoji="0" lang="it-IT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it-IT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0" lang="it-IT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it-IT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it-IT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it-IT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0" lang="it-IT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it-IT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BE619E29-58C7-497C-AB16-CF271EA9C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5814" y="820937"/>
                <a:ext cx="6973048" cy="11301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B57734FC-85D6-4607-A3AA-BD5E8F6A7410}"/>
                  </a:ext>
                </a:extLst>
              </p:cNvPr>
              <p:cNvSpPr/>
              <p:nvPr/>
            </p:nvSpPr>
            <p:spPr>
              <a:xfrm>
                <a:off x="5088059" y="3092030"/>
                <a:ext cx="6750759" cy="643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nary>
                      <m:naryPr>
                        <m:chr m:val="∮"/>
                        <m:limLoc m:val="undOvr"/>
                        <m:subHide m:val="on"/>
                        <m:supHide m:val="on"/>
                        <m:ctrlPr>
                          <a:rPr kumimoji="0" lang="it-IT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⃗"/>
                            <m:ctrlPr>
                              <a:rPr kumimoji="0" lang="it-IT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it-IT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𝐸</m:t>
                            </m:r>
                          </m:e>
                        </m:acc>
                        <m:r>
                          <a:rPr kumimoji="0" lang="it-IT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∙</m:t>
                        </m:r>
                        <m:r>
                          <a:rPr kumimoji="0" lang="it-IT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kumimoji="0" lang="it-IT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it-IT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𝑠</m:t>
                            </m:r>
                          </m:e>
                        </m:acc>
                        <m:r>
                          <a:rPr kumimoji="0" lang="it-IT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</m:e>
                    </m:nary>
                    <m:r>
                      <a:rPr kumimoji="0" lang="it-IT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it-IT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0 </m:t>
                    </m:r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che derivava dalla conservatività del campo</a:t>
                </a:r>
              </a:p>
            </p:txBody>
          </p:sp>
        </mc:Choice>
        <mc:Fallback xmlns="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B57734FC-85D6-4607-A3AA-BD5E8F6A74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059" y="3092030"/>
                <a:ext cx="6750759" cy="643702"/>
              </a:xfrm>
              <a:prstGeom prst="rect">
                <a:avLst/>
              </a:prstGeom>
              <a:blipFill>
                <a:blip r:embed="rId3"/>
                <a:stretch>
                  <a:fillRect r="-90" b="-37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8A84C060-020D-496C-A6EE-F21A4D669E22}"/>
                  </a:ext>
                </a:extLst>
              </p:cNvPr>
              <p:cNvSpPr/>
              <p:nvPr/>
            </p:nvSpPr>
            <p:spPr>
              <a:xfrm>
                <a:off x="6395765" y="4866433"/>
                <a:ext cx="4049442" cy="5754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0" lang="it-IT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it-IT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𝐵</m:t>
                        </m:r>
                      </m:e>
                    </m:acc>
                    <m:r>
                      <a:rPr kumimoji="0" lang="it-IT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kumimoji="0" lang="it-IT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NON È CONSERVATIVO </a:t>
                </a: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8A84C060-020D-496C-A6EE-F21A4D669E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765" y="4866433"/>
                <a:ext cx="4049442" cy="575479"/>
              </a:xfrm>
              <a:prstGeom prst="rect">
                <a:avLst/>
              </a:prstGeom>
              <a:blipFill>
                <a:blip r:embed="rId4"/>
                <a:stretch>
                  <a:fillRect r="-2259" b="-294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magine 1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54303F76-F415-4334-82D2-38B73F023E2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0" t="18396" r="53026" b="43725"/>
          <a:stretch/>
        </p:blipFill>
        <p:spPr>
          <a:xfrm>
            <a:off x="227431" y="114210"/>
            <a:ext cx="4838383" cy="3752405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2D6B76B0-F26A-47F2-BF93-D52A64EC58AF}"/>
              </a:ext>
            </a:extLst>
          </p:cNvPr>
          <p:cNvSpPr txBox="1"/>
          <p:nvPr/>
        </p:nvSpPr>
        <p:spPr>
          <a:xfrm>
            <a:off x="5065814" y="2127965"/>
            <a:ext cx="6208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L’</a:t>
            </a:r>
            <a:r>
              <a:rPr lang="it-IT" sz="2000" dirty="0" err="1"/>
              <a:t>eq</a:t>
            </a:r>
            <a:r>
              <a:rPr lang="it-IT" sz="2000" dirty="0"/>
              <a:t> (1) può paragonarsi con l’equazione valida per la circuitazione del campo elettrostatico</a:t>
            </a:r>
          </a:p>
        </p:txBody>
      </p:sp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9454B5F4-F835-41F0-96B3-A12F6BB718E9}"/>
              </a:ext>
            </a:extLst>
          </p:cNvPr>
          <p:cNvSpPr/>
          <p:nvPr/>
        </p:nvSpPr>
        <p:spPr>
          <a:xfrm>
            <a:off x="4942935" y="4904573"/>
            <a:ext cx="1026543" cy="4991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179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3" grpId="0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15EB9B9A-70A7-4773-98FC-53DFD50C7552}"/>
              </a:ext>
            </a:extLst>
          </p:cNvPr>
          <p:cNvSpPr txBox="1"/>
          <p:nvPr/>
        </p:nvSpPr>
        <p:spPr>
          <a:xfrm>
            <a:off x="274320" y="198120"/>
            <a:ext cx="7024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accent1"/>
                </a:solidFill>
              </a:rPr>
              <a:t>Esercizio: </a:t>
            </a:r>
            <a:r>
              <a:rPr lang="it-IT" sz="2400" dirty="0"/>
              <a:t>Filo rettilineo indefinito percorso da corrente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007BC67E-3131-4915-8997-BA68F07D767D}"/>
                  </a:ext>
                </a:extLst>
              </p:cNvPr>
              <p:cNvSpPr/>
              <p:nvPr/>
            </p:nvSpPr>
            <p:spPr>
              <a:xfrm>
                <a:off x="5282247" y="1352725"/>
                <a:ext cx="5210081" cy="14724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limLoc m:val="undOvr"/>
                          <m:grow m:val="on"/>
                          <m:supHide m:val="on"/>
                          <m:ctrlPr>
                            <a:rPr lang="it-IT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it-IT" sz="3200" dirty="0">
                              <a:latin typeface="Symbol" panose="05050102010706020507" pitchFamily="18" charset="2"/>
                            </a:rPr>
                            <m:t>g</m:t>
                          </m:r>
                          <m:r>
                            <m:rPr>
                              <m:nor/>
                            </m:rPr>
                            <a:rPr lang="it-IT" sz="3200" dirty="0">
                              <a:latin typeface="Symbol" panose="05050102010706020507" pitchFamily="18" charset="2"/>
                            </a:rPr>
                            <m:t> 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it-IT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m:rPr>
                              <m:brk/>
                              <m:aln/>
                            </m:rPr>
                            <a:rPr lang="it-IT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it-IT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it-IT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nary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∮"/>
                          <m:limLoc m:val="undOvr"/>
                          <m:subHide m:val="on"/>
                          <m:supHide m:val="on"/>
                          <m:ctrlP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𝑑𝑠</m:t>
                          </m:r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a:rPr lang="it-IT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it-IT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2</m:t>
                      </m:r>
                      <m:r>
                        <a:rPr lang="it-IT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it-IT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007BC67E-3131-4915-8997-BA68F07D76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247" y="1352725"/>
                <a:ext cx="5210081" cy="14724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A626D556-F3DE-43A7-8CAC-1B7C2A65633E}"/>
                  </a:ext>
                </a:extLst>
              </p:cNvPr>
              <p:cNvSpPr/>
              <p:nvPr/>
            </p:nvSpPr>
            <p:spPr>
              <a:xfrm>
                <a:off x="6324568" y="2961011"/>
                <a:ext cx="260366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it-IT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2</m:t>
                      </m:r>
                      <m:r>
                        <a:rPr lang="it-IT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it-IT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A626D556-F3DE-43A7-8CAC-1B7C2A6563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568" y="2961011"/>
                <a:ext cx="260366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DB7276BE-CBCF-4997-B686-A462716EC203}"/>
                  </a:ext>
                </a:extLst>
              </p:cNvPr>
              <p:cNvSpPr txBox="1"/>
              <p:nvPr/>
            </p:nvSpPr>
            <p:spPr>
              <a:xfrm>
                <a:off x="7056808" y="4069396"/>
                <a:ext cx="1750416" cy="9185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f>
                        <m:f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DB7276BE-CBCF-4997-B686-A462716EC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808" y="4069396"/>
                <a:ext cx="1750416" cy="9185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reccia a destra 25">
            <a:extLst>
              <a:ext uri="{FF2B5EF4-FFF2-40B4-BE49-F238E27FC236}">
                <a16:creationId xmlns:a16="http://schemas.microsoft.com/office/drawing/2014/main" id="{34C10A4B-4417-4CF2-9052-A44817F74C94}"/>
              </a:ext>
            </a:extLst>
          </p:cNvPr>
          <p:cNvSpPr/>
          <p:nvPr/>
        </p:nvSpPr>
        <p:spPr>
          <a:xfrm>
            <a:off x="5913919" y="4391529"/>
            <a:ext cx="716267" cy="4029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D8A8DCA0-7FC0-4064-B0D4-B6CD5607CEA3}"/>
              </a:ext>
            </a:extLst>
          </p:cNvPr>
          <p:cNvSpPr/>
          <p:nvPr/>
        </p:nvSpPr>
        <p:spPr>
          <a:xfrm>
            <a:off x="6532941" y="5320761"/>
            <a:ext cx="27981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dirty="0"/>
              <a:t>(Biot </a:t>
            </a:r>
            <a:r>
              <a:rPr lang="it-IT" sz="2400" dirty="0" err="1"/>
              <a:t>Savart</a:t>
            </a:r>
            <a:r>
              <a:rPr lang="it-IT" sz="2400" dirty="0"/>
              <a:t>)</a:t>
            </a: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578B9268-C4AD-4AE0-884A-B7E26E528027}"/>
              </a:ext>
            </a:extLst>
          </p:cNvPr>
          <p:cNvGrpSpPr/>
          <p:nvPr/>
        </p:nvGrpSpPr>
        <p:grpSpPr>
          <a:xfrm>
            <a:off x="1192641" y="1218729"/>
            <a:ext cx="2706581" cy="3994153"/>
            <a:chOff x="1192641" y="1218729"/>
            <a:chExt cx="2706581" cy="3994153"/>
          </a:xfrm>
        </p:grpSpPr>
        <p:grpSp>
          <p:nvGrpSpPr>
            <p:cNvPr id="44" name="Gruppo 43">
              <a:extLst>
                <a:ext uri="{FF2B5EF4-FFF2-40B4-BE49-F238E27FC236}">
                  <a16:creationId xmlns:a16="http://schemas.microsoft.com/office/drawing/2014/main" id="{4539A5D1-F147-4F38-AD60-110C5FFCDC67}"/>
                </a:ext>
              </a:extLst>
            </p:cNvPr>
            <p:cNvGrpSpPr/>
            <p:nvPr/>
          </p:nvGrpSpPr>
          <p:grpSpPr>
            <a:xfrm>
              <a:off x="1192641" y="1218729"/>
              <a:ext cx="2706581" cy="3994153"/>
              <a:chOff x="1192641" y="1218729"/>
              <a:chExt cx="2706581" cy="3994153"/>
            </a:xfrm>
          </p:grpSpPr>
          <p:grpSp>
            <p:nvGrpSpPr>
              <p:cNvPr id="3" name="Gruppo 2">
                <a:extLst>
                  <a:ext uri="{FF2B5EF4-FFF2-40B4-BE49-F238E27FC236}">
                    <a16:creationId xmlns:a16="http://schemas.microsoft.com/office/drawing/2014/main" id="{5D108D97-0438-43EE-B1ED-9F28388AEEA9}"/>
                  </a:ext>
                </a:extLst>
              </p:cNvPr>
              <p:cNvGrpSpPr/>
              <p:nvPr/>
            </p:nvGrpSpPr>
            <p:grpSpPr>
              <a:xfrm>
                <a:off x="1422013" y="1218729"/>
                <a:ext cx="2477209" cy="3994153"/>
                <a:chOff x="3643855" y="868680"/>
                <a:chExt cx="1889755" cy="3183374"/>
              </a:xfrm>
            </p:grpSpPr>
            <p:cxnSp>
              <p:nvCxnSpPr>
                <p:cNvPr id="4" name="Connettore 2 3">
                  <a:extLst>
                    <a:ext uri="{FF2B5EF4-FFF2-40B4-BE49-F238E27FC236}">
                      <a16:creationId xmlns:a16="http://schemas.microsoft.com/office/drawing/2014/main" id="{630CD055-D9B0-418C-B755-54BCCD738F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69041" y="868680"/>
                  <a:ext cx="0" cy="318337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" name="Ovale 4">
                  <a:extLst>
                    <a:ext uri="{FF2B5EF4-FFF2-40B4-BE49-F238E27FC236}">
                      <a16:creationId xmlns:a16="http://schemas.microsoft.com/office/drawing/2014/main" id="{F3D6E671-587B-4B78-A18A-BE04DB02E05E}"/>
                    </a:ext>
                  </a:extLst>
                </p:cNvPr>
                <p:cNvSpPr/>
                <p:nvPr/>
              </p:nvSpPr>
              <p:spPr>
                <a:xfrm>
                  <a:off x="3643855" y="1979414"/>
                  <a:ext cx="1889755" cy="11582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cxnSp>
              <p:nvCxnSpPr>
                <p:cNvPr id="9" name="Connettore diritto 8">
                  <a:extLst>
                    <a:ext uri="{FF2B5EF4-FFF2-40B4-BE49-F238E27FC236}">
                      <a16:creationId xmlns:a16="http://schemas.microsoft.com/office/drawing/2014/main" id="{646DD74D-AF2E-49D5-B53E-87DC6FC8FA81}"/>
                    </a:ext>
                  </a:extLst>
                </p:cNvPr>
                <p:cNvCxnSpPr>
                  <a:endCxn id="5" idx="7"/>
                </p:cNvCxnSpPr>
                <p:nvPr/>
              </p:nvCxnSpPr>
              <p:spPr>
                <a:xfrm flipV="1">
                  <a:off x="4588732" y="2149034"/>
                  <a:ext cx="668130" cy="33419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Connettore 2 10">
                  <a:extLst>
                    <a:ext uri="{FF2B5EF4-FFF2-40B4-BE49-F238E27FC236}">
                      <a16:creationId xmlns:a16="http://schemas.microsoft.com/office/drawing/2014/main" id="{C81B687F-59C5-4199-AB90-347EBAB8E524}"/>
                    </a:ext>
                  </a:extLst>
                </p:cNvPr>
                <p:cNvCxnSpPr>
                  <a:cxnSpLocks/>
                  <a:stCxn id="5" idx="7"/>
                </p:cNvCxnSpPr>
                <p:nvPr/>
              </p:nvCxnSpPr>
              <p:spPr>
                <a:xfrm flipH="1" flipV="1">
                  <a:off x="4841662" y="1777951"/>
                  <a:ext cx="415200" cy="3710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Connettore 2 11">
                  <a:extLst>
                    <a:ext uri="{FF2B5EF4-FFF2-40B4-BE49-F238E27FC236}">
                      <a16:creationId xmlns:a16="http://schemas.microsoft.com/office/drawing/2014/main" id="{10C462F7-1385-45B2-ACF3-4A77CE9F6B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91601" y="2735613"/>
                  <a:ext cx="395157" cy="52754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Rettangolo 18">
                      <a:extLst>
                        <a:ext uri="{FF2B5EF4-FFF2-40B4-BE49-F238E27FC236}">
                          <a16:creationId xmlns:a16="http://schemas.microsoft.com/office/drawing/2014/main" id="{848FF520-1BEB-46E2-8936-B83B4ABEBB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9262" y="1580523"/>
                      <a:ext cx="396070" cy="40293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19" name="Rettangolo 18">
                      <a:extLst>
                        <a:ext uri="{FF2B5EF4-FFF2-40B4-BE49-F238E27FC236}">
                          <a16:creationId xmlns:a16="http://schemas.microsoft.com/office/drawing/2014/main" id="{848FF520-1BEB-46E2-8936-B83B4ABEBBF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49262" y="1580523"/>
                      <a:ext cx="396070" cy="402931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Rettangolo 19">
                      <a:extLst>
                        <a:ext uri="{FF2B5EF4-FFF2-40B4-BE49-F238E27FC236}">
                          <a16:creationId xmlns:a16="http://schemas.microsoft.com/office/drawing/2014/main" id="{BE3DAEC9-48B6-433A-AB51-9BFB560921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53621" y="3191923"/>
                      <a:ext cx="396070" cy="40293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20" name="Rettangolo 19">
                      <a:extLst>
                        <a:ext uri="{FF2B5EF4-FFF2-40B4-BE49-F238E27FC236}">
                          <a16:creationId xmlns:a16="http://schemas.microsoft.com/office/drawing/2014/main" id="{BE3DAEC9-48B6-433A-AB51-9BFB5609219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53621" y="3191923"/>
                      <a:ext cx="396070" cy="402931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Rettangolo 20">
                      <a:extLst>
                        <a:ext uri="{FF2B5EF4-FFF2-40B4-BE49-F238E27FC236}">
                          <a16:creationId xmlns:a16="http://schemas.microsoft.com/office/drawing/2014/main" id="{1ABF52DE-ADDF-45F6-8953-679215BA64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64813" y="1950914"/>
                      <a:ext cx="351635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21" name="Rettangolo 20">
                      <a:extLst>
                        <a:ext uri="{FF2B5EF4-FFF2-40B4-BE49-F238E27FC236}">
                          <a16:creationId xmlns:a16="http://schemas.microsoft.com/office/drawing/2014/main" id="{1ABF52DE-ADDF-45F6-8953-679215BA646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64813" y="1950914"/>
                      <a:ext cx="351635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4" name="Connettore 2 23">
                  <a:extLst>
                    <a:ext uri="{FF2B5EF4-FFF2-40B4-BE49-F238E27FC236}">
                      <a16:creationId xmlns:a16="http://schemas.microsoft.com/office/drawing/2014/main" id="{632EFD41-5451-4620-8D71-B98BDBE1D3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99666" y="2744237"/>
                  <a:ext cx="101408" cy="159806"/>
                </a:xfrm>
                <a:prstGeom prst="straightConnector1">
                  <a:avLst/>
                </a:prstGeom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BA153A56-F7E5-4509-8CA9-801A8A5FC08D}"/>
                  </a:ext>
                </a:extLst>
              </p:cNvPr>
              <p:cNvSpPr txBox="1"/>
              <p:nvPr/>
            </p:nvSpPr>
            <p:spPr>
              <a:xfrm>
                <a:off x="3234670" y="3916685"/>
                <a:ext cx="279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>
                    <a:latin typeface="Symbol" panose="05050102010706020507" pitchFamily="18" charset="2"/>
                  </a:rPr>
                  <a:t>g</a:t>
                </a:r>
              </a:p>
            </p:txBody>
          </p:sp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43CD600A-91F8-49DC-A14B-99CA4DB72DDE}"/>
                  </a:ext>
                </a:extLst>
              </p:cNvPr>
              <p:cNvSpPr txBox="1"/>
              <p:nvPr/>
            </p:nvSpPr>
            <p:spPr>
              <a:xfrm>
                <a:off x="1192641" y="3523332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i="1" dirty="0" err="1"/>
                  <a:t>d</a:t>
                </a:r>
                <a:r>
                  <a:rPr lang="it-IT" b="1" i="1" dirty="0" err="1"/>
                  <a:t>s</a:t>
                </a:r>
                <a:endParaRPr lang="it-IT" b="1" i="1" dirty="0"/>
              </a:p>
            </p:txBody>
          </p:sp>
        </p:grp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8FDAA8DB-F4DE-499A-9BD0-E1F6BDDC9408}"/>
                </a:ext>
              </a:extLst>
            </p:cNvPr>
            <p:cNvSpPr txBox="1"/>
            <p:nvPr/>
          </p:nvSpPr>
          <p:spPr>
            <a:xfrm>
              <a:off x="2142625" y="1532021"/>
              <a:ext cx="269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cxnSp>
          <p:nvCxnSpPr>
            <p:cNvPr id="8" name="Connettore 2 7">
              <a:extLst>
                <a:ext uri="{FF2B5EF4-FFF2-40B4-BE49-F238E27FC236}">
                  <a16:creationId xmlns:a16="http://schemas.microsoft.com/office/drawing/2014/main" id="{75AB708D-1F1D-456A-8CFD-495B84DD9B3D}"/>
                </a:ext>
              </a:extLst>
            </p:cNvPr>
            <p:cNvCxnSpPr/>
            <p:nvPr/>
          </p:nvCxnSpPr>
          <p:spPr>
            <a:xfrm flipV="1">
              <a:off x="2438400" y="1524000"/>
              <a:ext cx="0" cy="5649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637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26" grpId="0" animBg="1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3FB42538-37E7-489A-9AFD-307D8A311701}"/>
                  </a:ext>
                </a:extLst>
              </p:cNvPr>
              <p:cNvSpPr txBox="1"/>
              <p:nvPr/>
            </p:nvSpPr>
            <p:spPr>
              <a:xfrm>
                <a:off x="4310377" y="609464"/>
                <a:ext cx="2933973" cy="10513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subHide m:val="on"/>
                          <m:ctrlPr>
                            <a:rPr kumimoji="0" lang="it-I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>
                          <m:r>
                            <a:rPr kumimoji="0" lang="it-I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kumimoji="0" lang="it-IT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it-IT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</m:nary>
                      <m:r>
                        <a:rPr kumimoji="0" lang="it-IT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it-IT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kumimoji="0" lang="it-I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0" lang="it-I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kumimoji="0" lang="it-IT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kumimoji="0" lang="it-I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it-I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kumimoji="0" lang="it-I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0" lang="it-IT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kumimoji="0" lang="it-I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it-I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0" lang="it-I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sSub>
                            <m:sSubPr>
                              <m:ctrlPr>
                                <a:rPr kumimoji="0" lang="it-IT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it-IT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0" lang="it-IT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0" lang="it-IT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3FB42538-37E7-489A-9AFD-307D8A311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377" y="609464"/>
                <a:ext cx="2933973" cy="10513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149B478B-7352-4D44-88C3-EE55C8CE9477}"/>
                  </a:ext>
                </a:extLst>
              </p:cNvPr>
              <p:cNvSpPr txBox="1"/>
              <p:nvPr/>
            </p:nvSpPr>
            <p:spPr>
              <a:xfrm>
                <a:off x="7172160" y="1624085"/>
                <a:ext cx="25090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 defTabSz="914400"/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it-IT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0" lang="it-IT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𝑡𝑜𝑡</m:t>
                        </m:r>
                        <m:r>
                          <a:rPr kumimoji="0" lang="it-IT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kumimoji="0" lang="it-IT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 concatenata a</a:t>
                </a:r>
                <a:r>
                  <a:rPr kumimoji="0" lang="it-IT" sz="24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 </a:t>
                </a:r>
                <a:r>
                  <a:rPr kumimoji="0" lang="it-IT" sz="24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ymbol" panose="05050102010706020507" pitchFamily="18" charset="2"/>
                  </a:rPr>
                  <a:t>g</a:t>
                </a:r>
                <a:endParaRPr kumimoji="0" lang="it-IT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149B478B-7352-4D44-88C3-EE55C8CE9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160" y="1624085"/>
                <a:ext cx="2509085" cy="369332"/>
              </a:xfrm>
              <a:prstGeom prst="rect">
                <a:avLst/>
              </a:prstGeom>
              <a:blipFill>
                <a:blip r:embed="rId3"/>
                <a:stretch>
                  <a:fillRect l="-4380" t="-27869" r="-6569" b="-4918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70152433-C33B-40DA-A6E4-FFBC0EAAACAC}"/>
              </a:ext>
            </a:extLst>
          </p:cNvPr>
          <p:cNvSpPr txBox="1"/>
          <p:nvPr/>
        </p:nvSpPr>
        <p:spPr>
          <a:xfrm>
            <a:off x="4138318" y="73336"/>
            <a:ext cx="35660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600" b="1" dirty="0">
                <a:solidFill>
                  <a:schemeClr val="accent1"/>
                </a:solidFill>
              </a:rPr>
              <a:t>IV Equazione di Maxwell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AE0C1E2-0BAF-4728-A65D-F1A79EB4224C}"/>
              </a:ext>
            </a:extLst>
          </p:cNvPr>
          <p:cNvSpPr txBox="1"/>
          <p:nvPr/>
        </p:nvSpPr>
        <p:spPr>
          <a:xfrm>
            <a:off x="843583" y="938262"/>
            <a:ext cx="284084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600" dirty="0"/>
              <a:t>Teorema di </a:t>
            </a:r>
            <a:r>
              <a:rPr lang="it-IT" sz="2600" dirty="0" err="1"/>
              <a:t>Ampère</a:t>
            </a:r>
            <a:endParaRPr lang="it-IT" sz="26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C019248-7A88-41D3-8CF5-E6548591412A}"/>
              </a:ext>
            </a:extLst>
          </p:cNvPr>
          <p:cNvSpPr txBox="1"/>
          <p:nvPr/>
        </p:nvSpPr>
        <p:spPr>
          <a:xfrm>
            <a:off x="120423" y="1993417"/>
            <a:ext cx="416851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600" dirty="0">
                <a:solidFill>
                  <a:schemeClr val="accent1"/>
                </a:solidFill>
              </a:rPr>
              <a:t>Esercizio: </a:t>
            </a:r>
            <a:r>
              <a:rPr lang="it-IT" sz="2600" dirty="0"/>
              <a:t>Solenoide cilindrico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F1B16509-D5B1-48C7-AFB9-52A4BD594F8F}"/>
                  </a:ext>
                </a:extLst>
              </p:cNvPr>
              <p:cNvSpPr/>
              <p:nvPr/>
            </p:nvSpPr>
            <p:spPr>
              <a:xfrm>
                <a:off x="3999143" y="4256307"/>
                <a:ext cx="4427559" cy="12165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subHide m:val="on"/>
                          <m:ctrlPr>
                            <a:rPr lang="it-IT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>
                          <m:r>
                            <a:rPr lang="it-IT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it-IT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</m:nary>
                      <m:r>
                        <a:rPr lang="it-IT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it-IT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it-IT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it-IT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it-IT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it-IT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it-IT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it-IT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𝐵𝐿</m:t>
                      </m:r>
                      <m:r>
                        <a:rPr lang="it-IT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F1B16509-D5B1-48C7-AFB9-52A4BD594F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143" y="4256307"/>
                <a:ext cx="4427559" cy="12165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magine 12">
            <a:extLst>
              <a:ext uri="{FF2B5EF4-FFF2-40B4-BE49-F238E27FC236}">
                <a16:creationId xmlns:a16="http://schemas.microsoft.com/office/drawing/2014/main" id="{D515C536-D90C-4082-9183-E0E35FBDBCD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30000"/>
                    </a14:imgEffect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rcRect l="12124" t="24478" r="7255" b="26229"/>
          <a:stretch/>
        </p:blipFill>
        <p:spPr>
          <a:xfrm>
            <a:off x="3526925" y="2586829"/>
            <a:ext cx="4899777" cy="1684342"/>
          </a:xfrm>
          <a:prstGeom prst="rect">
            <a:avLst/>
          </a:prstGeom>
        </p:spPr>
      </p:pic>
      <p:sp>
        <p:nvSpPr>
          <p:cNvPr id="4" name="Ovale 3">
            <a:extLst>
              <a:ext uri="{FF2B5EF4-FFF2-40B4-BE49-F238E27FC236}">
                <a16:creationId xmlns:a16="http://schemas.microsoft.com/office/drawing/2014/main" id="{1D5ECFAB-7082-415A-8EEB-B6001D14595E}"/>
              </a:ext>
            </a:extLst>
          </p:cNvPr>
          <p:cNvSpPr/>
          <p:nvPr/>
        </p:nvSpPr>
        <p:spPr>
          <a:xfrm>
            <a:off x="6238152" y="609464"/>
            <a:ext cx="1155032" cy="11992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83D3924-964F-4187-A974-0F50756AF4F4}"/>
              </a:ext>
            </a:extLst>
          </p:cNvPr>
          <p:cNvSpPr txBox="1"/>
          <p:nvPr/>
        </p:nvSpPr>
        <p:spPr>
          <a:xfrm>
            <a:off x="8608781" y="2890875"/>
            <a:ext cx="2144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Solo il lato P</a:t>
            </a:r>
            <a:r>
              <a:rPr lang="it-IT" baseline="-25000" dirty="0"/>
              <a:t>1</a:t>
            </a:r>
            <a:r>
              <a:rPr lang="it-IT" dirty="0"/>
              <a:t>P</a:t>
            </a:r>
            <a:r>
              <a:rPr lang="it-IT" baseline="-25000" dirty="0"/>
              <a:t>2</a:t>
            </a:r>
            <a:r>
              <a:rPr lang="it-IT" dirty="0"/>
              <a:t> dà un contributo diverso da zero</a:t>
            </a:r>
          </a:p>
        </p:txBody>
      </p:sp>
      <p:sp>
        <p:nvSpPr>
          <p:cNvPr id="10" name="Freccia a destra 9">
            <a:extLst>
              <a:ext uri="{FF2B5EF4-FFF2-40B4-BE49-F238E27FC236}">
                <a16:creationId xmlns:a16="http://schemas.microsoft.com/office/drawing/2014/main" id="{9A6C823D-58C2-4537-B1AE-205E54424325}"/>
              </a:ext>
            </a:extLst>
          </p:cNvPr>
          <p:cNvSpPr/>
          <p:nvPr/>
        </p:nvSpPr>
        <p:spPr>
          <a:xfrm>
            <a:off x="2721488" y="4658946"/>
            <a:ext cx="707366" cy="4112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FD517871-9A50-470D-A1AA-BAA5D648E529}"/>
              </a:ext>
            </a:extLst>
          </p:cNvPr>
          <p:cNvGrpSpPr/>
          <p:nvPr/>
        </p:nvGrpSpPr>
        <p:grpSpPr>
          <a:xfrm>
            <a:off x="0" y="5634993"/>
            <a:ext cx="11973792" cy="492443"/>
            <a:chOff x="0" y="5634993"/>
            <a:chExt cx="11973792" cy="4924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sellaDiTesto 4">
                  <a:extLst>
                    <a:ext uri="{FF2B5EF4-FFF2-40B4-BE49-F238E27FC236}">
                      <a16:creationId xmlns:a16="http://schemas.microsoft.com/office/drawing/2014/main" id="{A7A3DA52-26DD-497B-AE11-ECCAC1CC214F}"/>
                    </a:ext>
                  </a:extLst>
                </p:cNvPr>
                <p:cNvSpPr txBox="1"/>
                <p:nvPr/>
              </p:nvSpPr>
              <p:spPr>
                <a:xfrm>
                  <a:off x="8919494" y="5634993"/>
                  <a:ext cx="305429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r>
                        <a:rPr kumimoji="0" lang="it-IT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𝑁𝑖</m:t>
                      </m:r>
                      <m:r>
                        <a:rPr kumimoji="0" lang="it-IT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kumimoji="0" lang="it-IT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𝐵𝐿</m:t>
                      </m:r>
                      <m:r>
                        <a:rPr kumimoji="0" lang="it-IT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it-IT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it-IT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kumimoji="0" lang="it-IT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0" lang="it-IT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𝑁𝑖</m:t>
                      </m:r>
                    </m:oMath>
                  </a14:m>
                  <a:r>
                    <a:rPr kumimoji="0" lang="it-IT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5" name="CasellaDiTesto 4">
                  <a:extLst>
                    <a:ext uri="{FF2B5EF4-FFF2-40B4-BE49-F238E27FC236}">
                      <a16:creationId xmlns:a16="http://schemas.microsoft.com/office/drawing/2014/main" id="{A7A3DA52-26DD-497B-AE11-ECCAC1CC21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9494" y="5634993"/>
                  <a:ext cx="3054298" cy="49244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D4AD1320-310F-43AE-89AC-3E2F0DF57AF5}"/>
                </a:ext>
              </a:extLst>
            </p:cNvPr>
            <p:cNvSpPr txBox="1"/>
            <p:nvPr/>
          </p:nvSpPr>
          <p:spPr>
            <a:xfrm>
              <a:off x="0" y="5696548"/>
              <a:ext cx="8811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Se N è il numero di spire contenuto nel tratto L, la corrente concatenata al nostro percorso è:</a:t>
              </a:r>
            </a:p>
          </p:txBody>
        </p:sp>
        <p:sp>
          <p:nvSpPr>
            <p:cNvPr id="14" name="Freccia a destra 13">
              <a:extLst>
                <a:ext uri="{FF2B5EF4-FFF2-40B4-BE49-F238E27FC236}">
                  <a16:creationId xmlns:a16="http://schemas.microsoft.com/office/drawing/2014/main" id="{77389E6B-9CE6-4148-B132-00998CA2213C}"/>
                </a:ext>
              </a:extLst>
            </p:cNvPr>
            <p:cNvSpPr/>
            <p:nvPr/>
          </p:nvSpPr>
          <p:spPr>
            <a:xfrm>
              <a:off x="9439706" y="5784260"/>
              <a:ext cx="483078" cy="2816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17" name="Connettore a gomito 16">
            <a:extLst>
              <a:ext uri="{FF2B5EF4-FFF2-40B4-BE49-F238E27FC236}">
                <a16:creationId xmlns:a16="http://schemas.microsoft.com/office/drawing/2014/main" id="{36FEC8D2-F569-42E1-8967-1424D25A18F9}"/>
              </a:ext>
            </a:extLst>
          </p:cNvPr>
          <p:cNvCxnSpPr>
            <a:cxnSpLocks/>
          </p:cNvCxnSpPr>
          <p:nvPr/>
        </p:nvCxnSpPr>
        <p:spPr>
          <a:xfrm>
            <a:off x="8382970" y="4827890"/>
            <a:ext cx="1787573" cy="794235"/>
          </a:xfrm>
          <a:prstGeom prst="bentConnector3">
            <a:avLst>
              <a:gd name="adj1" fmla="val 1001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a gomito 22">
            <a:extLst>
              <a:ext uri="{FF2B5EF4-FFF2-40B4-BE49-F238E27FC236}">
                <a16:creationId xmlns:a16="http://schemas.microsoft.com/office/drawing/2014/main" id="{61FAF005-F875-4EDA-BDCA-7F23EF4FDF2A}"/>
              </a:ext>
            </a:extLst>
          </p:cNvPr>
          <p:cNvCxnSpPr/>
          <p:nvPr/>
        </p:nvCxnSpPr>
        <p:spPr>
          <a:xfrm rot="16200000" flipH="1">
            <a:off x="7429406" y="1319187"/>
            <a:ext cx="4274576" cy="4054415"/>
          </a:xfrm>
          <a:prstGeom prst="bentConnector3">
            <a:avLst>
              <a:gd name="adj1" fmla="val 1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5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9" grpId="0"/>
      <p:bldP spid="12" grpId="0"/>
      <p:bldP spid="4" grpId="0" animBg="1"/>
      <p:bldP spid="8" grpId="0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4C7E29A5-132F-4C12-B3C6-DDB1A9CD256D}"/>
                  </a:ext>
                </a:extLst>
              </p:cNvPr>
              <p:cNvSpPr txBox="1"/>
              <p:nvPr/>
            </p:nvSpPr>
            <p:spPr>
              <a:xfrm>
                <a:off x="4754668" y="1956531"/>
                <a:ext cx="19796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𝐵𝐿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4C7E29A5-132F-4C12-B3C6-DDB1A9CD2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668" y="1956531"/>
                <a:ext cx="1979644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0FF767A7-3688-45FE-9748-E769DEBE9819}"/>
                  </a:ext>
                </a:extLst>
              </p:cNvPr>
              <p:cNvSpPr txBox="1"/>
              <p:nvPr/>
            </p:nvSpPr>
            <p:spPr>
              <a:xfrm>
                <a:off x="4451311" y="2782699"/>
                <a:ext cx="3237618" cy="803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0FF767A7-3688-45FE-9748-E769DEBE9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311" y="2782699"/>
                <a:ext cx="3237618" cy="8038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DD187B39-CA19-464F-BD87-0D551455C74D}"/>
              </a:ext>
            </a:extLst>
          </p:cNvPr>
          <p:cNvSpPr txBox="1"/>
          <p:nvPr/>
        </p:nvSpPr>
        <p:spPr>
          <a:xfrm>
            <a:off x="595222" y="4252822"/>
            <a:ext cx="11335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Abbiamo ritrovato l’espressione che già conoscevamo per il campo magnetico di un solenoide cilindrico indefinito. L’unica differenza è che ora abbiamo dimostrato che questa espressione è valida anche nel caso in cui la sezione del solenoide non dovesse essere circolare.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0096CC15-3301-4221-8D1A-98FA1D3D5942}"/>
                  </a:ext>
                </a:extLst>
              </p:cNvPr>
              <p:cNvSpPr txBox="1"/>
              <p:nvPr/>
            </p:nvSpPr>
            <p:spPr>
              <a:xfrm>
                <a:off x="4603133" y="342046"/>
                <a:ext cx="2933973" cy="10513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subHide m:val="on"/>
                          <m:ctrlPr>
                            <a:rPr kumimoji="0" lang="it-I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>
                          <m:r>
                            <a:rPr kumimoji="0" lang="it-I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kumimoji="0" lang="it-IT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it-IT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</m:nary>
                      <m:r>
                        <a:rPr kumimoji="0" lang="it-IT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it-IT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kumimoji="0" lang="it-I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0" lang="it-I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kumimoji="0" lang="it-IT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kumimoji="0" lang="it-I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it-I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kumimoji="0" lang="it-I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0" lang="it-IT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kumimoji="0" lang="it-I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it-I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0" lang="it-I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sSub>
                            <m:sSubPr>
                              <m:ctrlPr>
                                <a:rPr kumimoji="0" lang="it-IT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it-IT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0" lang="it-IT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0" lang="it-IT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0096CC15-3301-4221-8D1A-98FA1D3D5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133" y="342046"/>
                <a:ext cx="2933973" cy="10513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1C966D27-89BD-43D3-B35B-A9495A3271EC}"/>
              </a:ext>
            </a:extLst>
          </p:cNvPr>
          <p:cNvSpPr/>
          <p:nvPr/>
        </p:nvSpPr>
        <p:spPr>
          <a:xfrm>
            <a:off x="3398808" y="1956531"/>
            <a:ext cx="845388" cy="430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B4B80096-CF09-46A0-A25E-81580D7D9081}"/>
              </a:ext>
            </a:extLst>
          </p:cNvPr>
          <p:cNvSpPr/>
          <p:nvPr/>
        </p:nvSpPr>
        <p:spPr>
          <a:xfrm>
            <a:off x="3398808" y="3028476"/>
            <a:ext cx="845388" cy="430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131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6" grpId="0"/>
      <p:bldP spid="8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CFFAB9DE-8EDE-4E68-B73A-44C584D8BDAA}"/>
              </a:ext>
            </a:extLst>
          </p:cNvPr>
          <p:cNvSpPr txBox="1"/>
          <p:nvPr/>
        </p:nvSpPr>
        <p:spPr>
          <a:xfrm>
            <a:off x="3297369" y="3125045"/>
            <a:ext cx="534505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2800" dirty="0"/>
              <a:t>PARTIAMO DAL TEOREMA DI STOKES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6D924CF-4C80-4712-9E26-3663C2C476C2}"/>
              </a:ext>
            </a:extLst>
          </p:cNvPr>
          <p:cNvSpPr txBox="1"/>
          <p:nvPr/>
        </p:nvSpPr>
        <p:spPr>
          <a:xfrm>
            <a:off x="1274155" y="1265524"/>
            <a:ext cx="4046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Dalla forma integrale (globale):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60BBA5C-0A87-403B-BDF9-14AE175343E4}"/>
              </a:ext>
            </a:extLst>
          </p:cNvPr>
          <p:cNvSpPr txBox="1"/>
          <p:nvPr/>
        </p:nvSpPr>
        <p:spPr>
          <a:xfrm>
            <a:off x="1233057" y="2341210"/>
            <a:ext cx="647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Proviamo a ricavare la forma differenziale o locale: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8FD81DF-EE2F-423F-8D2C-03DDF65701F0}"/>
              </a:ext>
            </a:extLst>
          </p:cNvPr>
          <p:cNvSpPr txBox="1"/>
          <p:nvPr/>
        </p:nvSpPr>
        <p:spPr>
          <a:xfrm>
            <a:off x="3149601" y="72200"/>
            <a:ext cx="7693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solidFill>
                  <a:schemeClr val="accent1"/>
                </a:solidFill>
              </a:rPr>
              <a:t>Forma differenziale (locale) del Teorema di Ampère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535461D2-1C02-4A6A-976E-031B963C3485}"/>
              </a:ext>
            </a:extLst>
          </p:cNvPr>
          <p:cNvGrpSpPr/>
          <p:nvPr/>
        </p:nvGrpSpPr>
        <p:grpSpPr>
          <a:xfrm>
            <a:off x="3384456" y="973546"/>
            <a:ext cx="5423088" cy="3968516"/>
            <a:chOff x="3166762" y="1034044"/>
            <a:chExt cx="5423088" cy="39685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asellaDiTesto 10">
                  <a:extLst>
                    <a:ext uri="{FF2B5EF4-FFF2-40B4-BE49-F238E27FC236}">
                      <a16:creationId xmlns:a16="http://schemas.microsoft.com/office/drawing/2014/main" id="{40F255B8-4ACA-4CE2-8955-091F92414FE6}"/>
                    </a:ext>
                  </a:extLst>
                </p:cNvPr>
                <p:cNvSpPr txBox="1"/>
                <p:nvPr/>
              </p:nvSpPr>
              <p:spPr>
                <a:xfrm>
                  <a:off x="3166762" y="3947528"/>
                  <a:ext cx="5423088" cy="10550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∮"/>
                            <m:ctrlP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it-IT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b>
                          <m:sup/>
                          <m:e>
                            <m:acc>
                              <m:accPr>
                                <m:chr m:val="⃗"/>
                                <m:ctrlPr>
                                  <a:rPr lang="it-IT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28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it-IT" sz="28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acc>
                            <m:r>
                              <m:rPr>
                                <m:brk m:alnAt="1"/>
                                <m:aln/>
                              </m:rPr>
                              <a:rPr lang="it-IT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acc>
                              <m:accPr>
                                <m:chr m:val="⃗"/>
                                <m:ctrlPr>
                                  <a:rPr lang="it-IT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2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</m:nary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trlP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  <m:sup/>
                          <m:e>
                            <m:r>
                              <a:rPr lang="it-IT" sz="2800" i="1" dirty="0">
                                <a:latin typeface="Cambria Math" panose="02040503050406030204" pitchFamily="18" charset="0"/>
                              </a:rPr>
                              <m:t>𝑟𝑜𝑡</m:t>
                            </m:r>
                            <m:acc>
                              <m:accPr>
                                <m:chr m:val="⃗"/>
                                <m:ctrlPr>
                                  <a:rPr lang="it-IT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2800" i="1" dirty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it-IT" sz="2800" i="1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acc>
                            <m:acc>
                              <m:accPr>
                                <m:chr m:val="̂"/>
                                <m:ctrlPr>
                                  <a:rPr lang="it-IT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  <m:r>
                              <m:rPr>
                                <m:brk m:alnAt="1"/>
                                <m:aln/>
                              </m:rPr>
                              <a:rPr lang="it-IT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2800" i="1">
                                <a:latin typeface="Cambria Math" panose="02040503050406030204" pitchFamily="18" charset="0"/>
                              </a:rPr>
                              <m:t>𝑑𝑆</m:t>
                            </m:r>
                          </m:e>
                        </m:nary>
                        <m:r>
                          <a:rPr lang="it-IT" sz="28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it-IT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it-IT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it-IT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it-IT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it-IT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𝑇𝑂𝑇</m:t>
                            </m:r>
                          </m:sub>
                        </m:sSub>
                      </m:oMath>
                    </m:oMathPara>
                  </a14:m>
                  <a:endParaRPr lang="it-IT" sz="2800" dirty="0"/>
                </a:p>
              </p:txBody>
            </p:sp>
          </mc:Choice>
          <mc:Fallback xmlns="">
            <p:sp>
              <p:nvSpPr>
                <p:cNvPr id="11" name="CasellaDiTesto 10">
                  <a:extLst>
                    <a:ext uri="{FF2B5EF4-FFF2-40B4-BE49-F238E27FC236}">
                      <a16:creationId xmlns:a16="http://schemas.microsoft.com/office/drawing/2014/main" id="{40F255B8-4ACA-4CE2-8955-091F92414F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6762" y="3947528"/>
                  <a:ext cx="5423088" cy="10550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50079FDF-AE83-4F5C-BF2F-F27657F354B9}"/>
                </a:ext>
              </a:extLst>
            </p:cNvPr>
            <p:cNvSpPr/>
            <p:nvPr/>
          </p:nvSpPr>
          <p:spPr>
            <a:xfrm>
              <a:off x="3493698" y="3947528"/>
              <a:ext cx="301925" cy="2535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9CA584F0-4C58-4EBB-946D-523699D69E7E}"/>
                </a:ext>
              </a:extLst>
            </p:cNvPr>
            <p:cNvSpPr/>
            <p:nvPr/>
          </p:nvSpPr>
          <p:spPr>
            <a:xfrm>
              <a:off x="5164347" y="3975661"/>
              <a:ext cx="301925" cy="2535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44E20EBA-2B93-47DA-8ECD-55DBF577BD46}"/>
                </a:ext>
              </a:extLst>
            </p:cNvPr>
            <p:cNvSpPr/>
            <p:nvPr/>
          </p:nvSpPr>
          <p:spPr>
            <a:xfrm>
              <a:off x="4646762" y="1034044"/>
              <a:ext cx="301925" cy="2535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F610B534-B927-4099-8B40-90C17DB28BB3}"/>
                  </a:ext>
                </a:extLst>
              </p:cNvPr>
              <p:cNvSpPr txBox="1"/>
              <p:nvPr/>
            </p:nvSpPr>
            <p:spPr>
              <a:xfrm>
                <a:off x="403416" y="5294205"/>
                <a:ext cx="11385168" cy="4374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2000" dirty="0"/>
                  <a:t>Dove S è una superficie avente per contorno la linea chiusa </a:t>
                </a:r>
                <a:r>
                  <a:rPr lang="it-IT" sz="2000" dirty="0">
                    <a:latin typeface="Symbol" panose="05050102010706020507" pitchFamily="18" charset="2"/>
                  </a:rPr>
                  <a:t>g</a:t>
                </a:r>
                <a:r>
                  <a:rPr lang="it-IT" sz="2000" dirty="0"/>
                  <a:t> lungo la quale calcoliamo la circuitazione di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it-IT" sz="2000" dirty="0"/>
                  <a:t> </a:t>
                </a:r>
                <a:endParaRPr lang="it-IT" sz="2000" dirty="0">
                  <a:latin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F610B534-B927-4099-8B40-90C17DB28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16" y="5294205"/>
                <a:ext cx="11385168" cy="437492"/>
              </a:xfrm>
              <a:prstGeom prst="rect">
                <a:avLst/>
              </a:prstGeom>
              <a:blipFill>
                <a:blip r:embed="rId4"/>
                <a:stretch>
                  <a:fillRect l="-535" t="-1389" b="-236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uppo 3">
            <a:extLst>
              <a:ext uri="{FF2B5EF4-FFF2-40B4-BE49-F238E27FC236}">
                <a16:creationId xmlns:a16="http://schemas.microsoft.com/office/drawing/2014/main" id="{AC9AAE2D-9371-4645-8AEF-8529EC0C7C36}"/>
              </a:ext>
            </a:extLst>
          </p:cNvPr>
          <p:cNvGrpSpPr/>
          <p:nvPr/>
        </p:nvGrpSpPr>
        <p:grpSpPr>
          <a:xfrm>
            <a:off x="5320584" y="934035"/>
            <a:ext cx="3909914" cy="1055032"/>
            <a:chOff x="5320584" y="934035"/>
            <a:chExt cx="3909914" cy="10550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CasellaDiTesto 2">
                  <a:extLst>
                    <a:ext uri="{FF2B5EF4-FFF2-40B4-BE49-F238E27FC236}">
                      <a16:creationId xmlns:a16="http://schemas.microsoft.com/office/drawing/2014/main" id="{ED7C139A-D548-4EF6-BA7C-FE079768006F}"/>
                    </a:ext>
                  </a:extLst>
                </p:cNvPr>
                <p:cNvSpPr txBox="1"/>
                <p:nvPr/>
              </p:nvSpPr>
              <p:spPr>
                <a:xfrm>
                  <a:off x="5320584" y="934035"/>
                  <a:ext cx="3909914" cy="10550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∮"/>
                            <m:ctrlPr>
                              <a:rPr lang="it-IT" sz="2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it-IT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b>
                          <m:sup/>
                          <m:e>
                            <m:acc>
                              <m:accPr>
                                <m:chr m:val="⃗"/>
                                <m:ctrlPr>
                                  <a:rPr lang="it-IT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28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it-IT" sz="28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acc>
                            <m:r>
                              <m:rPr>
                                <m:brk m:alnAt="1"/>
                                <m:aln/>
                              </m:rPr>
                              <a:rPr lang="it-IT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acc>
                              <m:accPr>
                                <m:chr m:val="⃗"/>
                                <m:ctrlPr>
                                  <a:rPr lang="it-IT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2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  <m:r>
                              <m:rPr>
                                <m:brk m:alnAt="1"/>
                                <m:aln/>
                              </m:rPr>
                              <a:rPr lang="it-IT" sz="2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it-IT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it-IT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it-IT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it-IT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8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it-IT" sz="2800" i="1">
                                    <a:latin typeface="Cambria Math" panose="02040503050406030204" pitchFamily="18" charset="0"/>
                                  </a:rPr>
                                  <m:t>𝑇𝑂𝑇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it-IT" sz="2800" dirty="0"/>
                </a:p>
              </p:txBody>
            </p:sp>
          </mc:Choice>
          <mc:Fallback xmlns="">
            <p:sp>
              <p:nvSpPr>
                <p:cNvPr id="3" name="CasellaDiTesto 2">
                  <a:extLst>
                    <a:ext uri="{FF2B5EF4-FFF2-40B4-BE49-F238E27FC236}">
                      <a16:creationId xmlns:a16="http://schemas.microsoft.com/office/drawing/2014/main" id="{ED7C139A-D548-4EF6-BA7C-FE07976800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0584" y="934035"/>
                  <a:ext cx="3909914" cy="10550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Rettangolo 1">
              <a:extLst>
                <a:ext uri="{FF2B5EF4-FFF2-40B4-BE49-F238E27FC236}">
                  <a16:creationId xmlns:a16="http://schemas.microsoft.com/office/drawing/2014/main" id="{C9C63334-8A50-4C95-A772-83860A40AC3C}"/>
                </a:ext>
              </a:extLst>
            </p:cNvPr>
            <p:cNvSpPr/>
            <p:nvPr/>
          </p:nvSpPr>
          <p:spPr>
            <a:xfrm>
              <a:off x="6176513" y="934035"/>
              <a:ext cx="221412" cy="2930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41238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2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B86C7DF7-D7CF-4A70-B479-2C8F0B0379B7}"/>
                  </a:ext>
                </a:extLst>
              </p:cNvPr>
              <p:cNvSpPr txBox="1"/>
              <p:nvPr/>
            </p:nvSpPr>
            <p:spPr>
              <a:xfrm>
                <a:off x="5216221" y="4605844"/>
                <a:ext cx="2350499" cy="5523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𝑟𝑜𝑡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acc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B86C7DF7-D7CF-4A70-B479-2C8F0B037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221" y="4605844"/>
                <a:ext cx="2350499" cy="552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12FC2375-C426-46E4-90F5-AD2597D58445}"/>
                  </a:ext>
                </a:extLst>
              </p:cNvPr>
              <p:cNvSpPr txBox="1"/>
              <p:nvPr/>
            </p:nvSpPr>
            <p:spPr>
              <a:xfrm>
                <a:off x="3968943" y="3027222"/>
                <a:ext cx="4786823" cy="11509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it-IT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it-IT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  <m:e>
                          <m:r>
                            <a:rPr lang="it-IT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𝑟𝑜𝑡</m:t>
                          </m:r>
                          <m:r>
                            <a:rPr lang="it-IT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it-IT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it-IT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it-IT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it-IT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it-IT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acc>
                        <m:accPr>
                          <m:chr m:val="̂"/>
                          <m:ctrlPr>
                            <a:rPr lang="it-IT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it-IT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it-IT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12FC2375-C426-46E4-90F5-AD2597D58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943" y="3027222"/>
                <a:ext cx="4786823" cy="11509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76DFEB1C-19DF-4E6A-BC1D-4E641C16D0ED}"/>
                  </a:ext>
                </a:extLst>
              </p:cNvPr>
              <p:cNvSpPr txBox="1"/>
              <p:nvPr/>
            </p:nvSpPr>
            <p:spPr>
              <a:xfrm>
                <a:off x="3604693" y="1878884"/>
                <a:ext cx="5075044" cy="11076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it-IT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it-IT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  <m:e>
                          <m:r>
                            <a:rPr lang="it-IT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𝑟𝑜𝑡</m:t>
                          </m:r>
                          <m:r>
                            <a:rPr lang="it-IT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it-IT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it-IT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acc>
                        <m:accPr>
                          <m:chr m:val="̂"/>
                          <m:ctrlPr>
                            <a:rPr lang="it-IT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it-IT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it-IT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it-IT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it-IT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nary>
                        <m:naryPr>
                          <m:ctrlPr>
                            <a:rPr lang="it-IT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it-IT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it-IT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  <m:r>
                            <a:rPr lang="it-IT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it-IT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  <m:r>
                            <a:rPr lang="it-IT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𝑑𝑆</m:t>
                          </m:r>
                        </m:e>
                      </m:nary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76DFEB1C-19DF-4E6A-BC1D-4E641C16D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693" y="1878884"/>
                <a:ext cx="5075044" cy="11076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91DE724E-E5DE-4A2E-9FDB-E95E0C085639}"/>
                  </a:ext>
                </a:extLst>
              </p:cNvPr>
              <p:cNvSpPr txBox="1"/>
              <p:nvPr/>
            </p:nvSpPr>
            <p:spPr>
              <a:xfrm>
                <a:off x="9493561" y="1524477"/>
                <a:ext cx="2116349" cy="8306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it-IT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</m:e>
                      </m:nary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91DE724E-E5DE-4A2E-9FDB-E95E0C085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3561" y="1524477"/>
                <a:ext cx="2116349" cy="8306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sellaDiTesto 7">
            <a:extLst>
              <a:ext uri="{FF2B5EF4-FFF2-40B4-BE49-F238E27FC236}">
                <a16:creationId xmlns:a16="http://schemas.microsoft.com/office/drawing/2014/main" id="{BD597D55-EE11-44FB-A833-2EB2DA4A0691}"/>
              </a:ext>
            </a:extLst>
          </p:cNvPr>
          <p:cNvSpPr txBox="1"/>
          <p:nvPr/>
        </p:nvSpPr>
        <p:spPr>
          <a:xfrm>
            <a:off x="1285336" y="5551640"/>
            <a:ext cx="89369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IV EQUAZIONE DI MAXWELL in forma locale nel caso stazionario</a:t>
            </a:r>
          </a:p>
        </p:txBody>
      </p:sp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EFDE7085-9B94-48C8-98C0-62684516FF7B}"/>
              </a:ext>
            </a:extLst>
          </p:cNvPr>
          <p:cNvSpPr/>
          <p:nvPr/>
        </p:nvSpPr>
        <p:spPr>
          <a:xfrm>
            <a:off x="4315111" y="4706402"/>
            <a:ext cx="655461" cy="3512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reccia a destra 9">
            <a:extLst>
              <a:ext uri="{FF2B5EF4-FFF2-40B4-BE49-F238E27FC236}">
                <a16:creationId xmlns:a16="http://schemas.microsoft.com/office/drawing/2014/main" id="{989B6425-B07E-442C-AD25-2A4F9BD44165}"/>
              </a:ext>
            </a:extLst>
          </p:cNvPr>
          <p:cNvSpPr/>
          <p:nvPr/>
        </p:nvSpPr>
        <p:spPr>
          <a:xfrm>
            <a:off x="2625625" y="2257114"/>
            <a:ext cx="655461" cy="3512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FC22D65E-B88B-4A01-AFF7-980B39990CF5}"/>
              </a:ext>
            </a:extLst>
          </p:cNvPr>
          <p:cNvGrpSpPr/>
          <p:nvPr/>
        </p:nvGrpSpPr>
        <p:grpSpPr>
          <a:xfrm>
            <a:off x="1197628" y="101537"/>
            <a:ext cx="8668207" cy="1205843"/>
            <a:chOff x="1197628" y="101537"/>
            <a:chExt cx="8668207" cy="12058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AD43F51F-38FE-470A-83BB-89CE8C0303C9}"/>
                    </a:ext>
                  </a:extLst>
                </p:cNvPr>
                <p:cNvSpPr txBox="1"/>
                <p:nvPr/>
              </p:nvSpPr>
              <p:spPr>
                <a:xfrm>
                  <a:off x="1197628" y="101537"/>
                  <a:ext cx="8668207" cy="12058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∮"/>
                            <m:ctrlPr>
                              <a:rPr lang="it-IT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it-IT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b>
                          <m:sup/>
                          <m:e>
                            <m:acc>
                              <m:accPr>
                                <m:chr m:val="⃗"/>
                                <m:ctrlPr>
                                  <a:rPr lang="it-IT" sz="3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32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it-IT" sz="3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acc>
                            <m:r>
                              <m:rPr>
                                <m:brk m:alnAt="1"/>
                                <m:aln/>
                              </m:rPr>
                              <a:rPr lang="it-IT" sz="3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acc>
                              <m:accPr>
                                <m:chr m:val="⃗"/>
                                <m:ctrlPr>
                                  <a:rPr lang="it-IT" sz="3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3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</m:nary>
                        <m:r>
                          <a:rPr lang="it-IT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trlPr>
                              <a:rPr lang="it-IT" sz="3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it-IT" sz="3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  <m:sup>
                            <m:r>
                              <a:rPr lang="it-IT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p>
                          <m:e>
                            <m:r>
                              <a:rPr lang="it-IT" sz="3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𝑟𝑜𝑡</m:t>
                            </m:r>
                            <m:r>
                              <a:rPr lang="it-IT" sz="3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⃗"/>
                                <m:ctrlPr>
                                  <a:rPr lang="it-IT" sz="3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3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  <m:r>
                              <a:rPr lang="it-IT" sz="3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acc>
                          <m:accPr>
                            <m:chr m:val="̂"/>
                            <m:ctrlPr>
                              <a:rPr lang="it-IT" sz="3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3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it-IT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𝑑𝑆</m:t>
                        </m:r>
                        <m:r>
                          <a:rPr lang="it-IT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it-IT" sz="3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it-IT" sz="3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it-IT" sz="3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it-IT" sz="3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</m:sub>
                        </m:sSub>
                        <m:r>
                          <a:rPr lang="it-IT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it-IT" sz="3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it-IT" sz="3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nary>
                          <m:naryPr>
                            <m:ctrlPr>
                              <a:rPr lang="it-IT" sz="3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it-IT" sz="3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  <m:sup>
                            <m:r>
                              <a:rPr lang="it-IT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p>
                          <m:e>
                            <m:acc>
                              <m:accPr>
                                <m:chr m:val="⃗"/>
                                <m:ctrlPr>
                                  <a:rPr lang="it-IT" sz="3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3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</m:acc>
                            <m:r>
                              <a:rPr lang="it-IT" sz="3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̂"/>
                                <m:ctrlPr>
                                  <a:rPr lang="it-IT" sz="32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3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  <m:r>
                              <a:rPr lang="it-IT" sz="3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3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𝑑𝑆</m:t>
                            </m:r>
                          </m:e>
                        </m:nary>
                      </m:oMath>
                    </m:oMathPara>
                  </a14:m>
                  <a:endParaRPr lang="it-IT" sz="3200" dirty="0"/>
                </a:p>
              </p:txBody>
            </p:sp>
          </mc:Choice>
          <mc:Fallback xmlns="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AD43F51F-38FE-470A-83BB-89CE8C0303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628" y="101537"/>
                  <a:ext cx="8668207" cy="120584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1BFD46F7-F7DB-4EB1-BF7C-1B4FF683D1B8}"/>
                </a:ext>
              </a:extLst>
            </p:cNvPr>
            <p:cNvSpPr/>
            <p:nvPr/>
          </p:nvSpPr>
          <p:spPr>
            <a:xfrm>
              <a:off x="1587260" y="101537"/>
              <a:ext cx="345057" cy="3297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5" name="Freccia a destra 14">
            <a:extLst>
              <a:ext uri="{FF2B5EF4-FFF2-40B4-BE49-F238E27FC236}">
                <a16:creationId xmlns:a16="http://schemas.microsoft.com/office/drawing/2014/main" id="{DA760439-F5FA-43CA-8CB9-F9C9BCFD7CB9}"/>
              </a:ext>
            </a:extLst>
          </p:cNvPr>
          <p:cNvSpPr/>
          <p:nvPr/>
        </p:nvSpPr>
        <p:spPr>
          <a:xfrm>
            <a:off x="2892342" y="3410158"/>
            <a:ext cx="655461" cy="3512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57D7FE1C-6CD0-4E79-89CF-40883AC3032B}"/>
              </a:ext>
            </a:extLst>
          </p:cNvPr>
          <p:cNvCxnSpPr>
            <a:cxnSpLocks/>
          </p:cNvCxnSpPr>
          <p:nvPr/>
        </p:nvCxnSpPr>
        <p:spPr>
          <a:xfrm flipH="1" flipV="1">
            <a:off x="9359660" y="1017918"/>
            <a:ext cx="707366" cy="7073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C599A29-EB06-4031-A672-E3B66E415DD0}"/>
              </a:ext>
            </a:extLst>
          </p:cNvPr>
          <p:cNvSpPr txBox="1"/>
          <p:nvPr/>
        </p:nvSpPr>
        <p:spPr>
          <a:xfrm>
            <a:off x="168201" y="4511748"/>
            <a:ext cx="3901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L’ultima relazione vale qualunque sia la </a:t>
            </a:r>
          </a:p>
          <a:p>
            <a:r>
              <a:rPr lang="it-IT" dirty="0"/>
              <a:t>superficie S considerata</a:t>
            </a:r>
          </a:p>
        </p:txBody>
      </p:sp>
    </p:spTree>
    <p:extLst>
      <p:ext uri="{BB962C8B-B14F-4D97-AF65-F5344CB8AC3E}">
        <p14:creationId xmlns:p14="http://schemas.microsoft.com/office/powerpoint/2010/main" val="110586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/>
      <p:bldP spid="8" grpId="0"/>
      <p:bldP spid="9" grpId="0" animBg="1"/>
      <p:bldP spid="10" grpId="0" animBg="1"/>
      <p:bldP spid="15" grpId="0" animBg="1"/>
      <p:bldP spid="19" grpId="0"/>
    </p:bldLst>
  </p:timing>
</p:sld>
</file>

<file path=ppt/theme/theme1.xml><?xml version="1.0" encoding="utf-8"?>
<a:theme xmlns:a="http://schemas.openxmlformats.org/drawingml/2006/main" name="Retrospettivo">
  <a:themeElements>
    <a:clrScheme name="Retrospettiv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B6F6ADED97B1A4A868B0157F67E4AFC" ma:contentTypeVersion="8" ma:contentTypeDescription="Creare un nuovo documento." ma:contentTypeScope="" ma:versionID="8cd48e2e0a24628b40ba0f3a26adebde">
  <xsd:schema xmlns:xsd="http://www.w3.org/2001/XMLSchema" xmlns:xs="http://www.w3.org/2001/XMLSchema" xmlns:p="http://schemas.microsoft.com/office/2006/metadata/properties" xmlns:ns3="c81e87da-12aa-4087-b994-ec99db9c6203" targetNamespace="http://schemas.microsoft.com/office/2006/metadata/properties" ma:root="true" ma:fieldsID="44000bb4fccfe3e9e0acd7fa64d6c4b7" ns3:_="">
    <xsd:import namespace="c81e87da-12aa-4087-b994-ec99db9c620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1e87da-12aa-4087-b994-ec99db9c62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FEBA3FE-BD7F-4E4C-BDCF-DD647772B35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49789B2-0C3B-4F8D-8A13-03B70099AC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1e87da-12aa-4087-b994-ec99db9c62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345D279-346A-4691-95C0-E7211F45753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379</TotalTime>
  <Words>1251</Words>
  <Application>Microsoft Office PowerPoint</Application>
  <PresentationFormat>Widescreen</PresentationFormat>
  <Paragraphs>167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Symbol</vt:lpstr>
      <vt:lpstr>Times New Roman</vt:lpstr>
      <vt:lpstr>Retrospettivo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PARLAPIANO FEDERICA</dc:creator>
  <cp:lastModifiedBy>DANIELE EUGENIO LUCCHETTA</cp:lastModifiedBy>
  <cp:revision>77</cp:revision>
  <dcterms:created xsi:type="dcterms:W3CDTF">2020-05-18T07:25:32Z</dcterms:created>
  <dcterms:modified xsi:type="dcterms:W3CDTF">2021-05-10T13:55:44Z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0x010100DB6F6ADED97B1A4A868B0157F67E4AFC</vt:lpwstr>
  </property>
</Properties>
</file>