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notesMasterIdLst>
    <p:notesMasterId r:id="rId24"/>
  </p:notesMasterIdLst>
  <p:sldIdLst>
    <p:sldId id="273" r:id="rId5"/>
    <p:sldId id="260" r:id="rId6"/>
    <p:sldId id="274" r:id="rId7"/>
    <p:sldId id="267" r:id="rId8"/>
    <p:sldId id="275" r:id="rId9"/>
    <p:sldId id="262" r:id="rId10"/>
    <p:sldId id="276" r:id="rId11"/>
    <p:sldId id="268" r:id="rId12"/>
    <p:sldId id="257" r:id="rId13"/>
    <p:sldId id="256" r:id="rId14"/>
    <p:sldId id="277" r:id="rId15"/>
    <p:sldId id="258" r:id="rId16"/>
    <p:sldId id="278" r:id="rId17"/>
    <p:sldId id="279" r:id="rId18"/>
    <p:sldId id="280" r:id="rId19"/>
    <p:sldId id="259" r:id="rId20"/>
    <p:sldId id="281" r:id="rId21"/>
    <p:sldId id="265" r:id="rId22"/>
    <p:sldId id="269" r:id="rId2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550" autoAdjust="0"/>
    <p:restoredTop sz="94660"/>
  </p:normalViewPr>
  <p:slideViewPr>
    <p:cSldViewPr snapToGrid="0">
      <p:cViewPr varScale="1">
        <p:scale>
          <a:sx n="119" d="100"/>
          <a:sy n="119" d="100"/>
        </p:scale>
        <p:origin x="52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notesMaster" Target="notesMasters/notesMaster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Segnaposto intestazione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Segnaposto data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5E672E-69DC-4D82-8ABC-25B661A0805B}" type="datetimeFigureOut">
              <a:rPr lang="it-IT" smtClean="0"/>
              <a:t>13/05/2021</a:t>
            </a:fld>
            <a:endParaRPr lang="it-IT"/>
          </a:p>
        </p:txBody>
      </p:sp>
      <p:sp>
        <p:nvSpPr>
          <p:cNvPr id="4" name="Segnaposto immagine diapositiva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Segnaposto note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p>
        </p:txBody>
      </p:sp>
      <p:sp>
        <p:nvSpPr>
          <p:cNvPr id="6" name="Segnaposto piè di pagina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egnaposto numero diapositiva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59767A9-3053-484C-B501-F9C5FCFA7719}" type="slidenum">
              <a:rPr lang="it-IT" smtClean="0"/>
              <a:t>‹N›</a:t>
            </a:fld>
            <a:endParaRPr lang="it-IT"/>
          </a:p>
        </p:txBody>
      </p:sp>
    </p:spTree>
    <p:extLst>
      <p:ext uri="{BB962C8B-B14F-4D97-AF65-F5344CB8AC3E}">
        <p14:creationId xmlns:p14="http://schemas.microsoft.com/office/powerpoint/2010/main" val="24669974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titolo">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it-IT"/>
              <a:t>Fare clic per modificare lo stile del titolo dello schema</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it-IT"/>
              <a:t>Fare clic per modificare lo stile del sottotitolo dello schema</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04550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olo e testo vertical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55629276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1_Titolo e testo vertical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it-IT"/>
              <a:t>Fare clic per modificare lo stile del titolo dello schema</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42076972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olo e contenut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it-IT"/>
              <a:t>Fare clic per modificare lo stile del titolo dello schema</a:t>
            </a:r>
            <a:endParaRPr lang="en-US" dirty="0"/>
          </a:p>
        </p:txBody>
      </p:sp>
      <p:sp>
        <p:nvSpPr>
          <p:cNvPr id="3" name="Content Placeholder 2"/>
          <p:cNvSpPr>
            <a:spLocks noGrp="1"/>
          </p:cNvSpPr>
          <p:nvPr>
            <p:ph idx="1"/>
          </p:nvPr>
        </p:nvSpPr>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10"/>
          </p:nvPr>
        </p:nvSpPr>
        <p:spPr/>
        <p:txBody>
          <a:bodyPr/>
          <a:lstStyle/>
          <a:p>
            <a:fld id="{6538229D-0A56-493C-B3B7-58A2EAC50A15}"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143608123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Intestazione sezione">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it-IT"/>
              <a:t>Fare clic per modificare gli stili del testo dello schema</a:t>
            </a:r>
          </a:p>
        </p:txBody>
      </p:sp>
      <p:sp>
        <p:nvSpPr>
          <p:cNvPr id="4" name="Date Placeholder 3"/>
          <p:cNvSpPr>
            <a:spLocks noGrp="1"/>
          </p:cNvSpPr>
          <p:nvPr>
            <p:ph type="dt" sz="half" idx="10"/>
          </p:nvPr>
        </p:nvSpPr>
        <p:spPr/>
        <p:txBody>
          <a:bodyPr/>
          <a:lstStyle/>
          <a:p>
            <a:fld id="{6538229D-0A56-493C-B3B7-58A2EAC50A15}" type="datetimeFigureOut">
              <a:rPr lang="it-IT" smtClean="0"/>
              <a:t>13/05/2021</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7A4CA7BD-DE99-45BF-834E-748395CC0E76}" type="slidenum">
              <a:rPr lang="it-IT" smtClean="0"/>
              <a:t>‹N›</a:t>
            </a:fld>
            <a:endParaRPr lang="it-IT"/>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29582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e contenuti">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Date Placeholder 4"/>
          <p:cNvSpPr>
            <a:spLocks noGrp="1"/>
          </p:cNvSpPr>
          <p:nvPr>
            <p:ph type="dt" sz="half" idx="10"/>
          </p:nvPr>
        </p:nvSpPr>
        <p:spPr/>
        <p:txBody>
          <a:bodyPr/>
          <a:lstStyle/>
          <a:p>
            <a:fld id="{6538229D-0A56-493C-B3B7-58A2EAC50A15}" type="datetimeFigureOut">
              <a:rPr lang="it-IT" smtClean="0"/>
              <a:t>13/05/2021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42335712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nfronto">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4" name="Content Placeholder 3"/>
          <p:cNvSpPr>
            <a:spLocks noGrp="1"/>
          </p:cNvSpPr>
          <p:nvPr>
            <p:ph sz="half" idx="2"/>
          </p:nvPr>
        </p:nvSpPr>
        <p:spPr>
          <a:xfrm>
            <a:off x="109728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it-IT"/>
              <a:t>Fare clic per modificare gli stili del testo dello schema</a:t>
            </a:r>
          </a:p>
        </p:txBody>
      </p:sp>
      <p:sp>
        <p:nvSpPr>
          <p:cNvPr id="6" name="Content Placeholder 5"/>
          <p:cNvSpPr>
            <a:spLocks noGrp="1"/>
          </p:cNvSpPr>
          <p:nvPr>
            <p:ph sz="quarter" idx="4"/>
          </p:nvPr>
        </p:nvSpPr>
        <p:spPr>
          <a:xfrm>
            <a:off x="6217920" y="2582334"/>
            <a:ext cx="4937760" cy="33782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7" name="Date Placeholder 6"/>
          <p:cNvSpPr>
            <a:spLocks noGrp="1"/>
          </p:cNvSpPr>
          <p:nvPr>
            <p:ph type="dt" sz="half" idx="10"/>
          </p:nvPr>
        </p:nvSpPr>
        <p:spPr/>
        <p:txBody>
          <a:bodyPr/>
          <a:lstStyle/>
          <a:p>
            <a:fld id="{6538229D-0A56-493C-B3B7-58A2EAC50A15}" type="datetimeFigureOut">
              <a:rPr lang="it-IT" smtClean="0"/>
              <a:t>13/05/2021</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23826824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tito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a:t>Fare clic per modificare lo stile del titolo dello schema</a:t>
            </a:r>
            <a:endParaRPr lang="en-US" dirty="0"/>
          </a:p>
        </p:txBody>
      </p:sp>
      <p:sp>
        <p:nvSpPr>
          <p:cNvPr id="3" name="Date Placeholder 2"/>
          <p:cNvSpPr>
            <a:spLocks noGrp="1"/>
          </p:cNvSpPr>
          <p:nvPr>
            <p:ph type="dt" sz="half" idx="10"/>
          </p:nvPr>
        </p:nvSpPr>
        <p:spPr/>
        <p:txBody>
          <a:bodyPr/>
          <a:lstStyle/>
          <a:p>
            <a:fld id="{6538229D-0A56-493C-B3B7-58A2EAC50A15}" type="datetimeFigureOut">
              <a:rPr lang="it-IT" smtClean="0"/>
              <a:t>13/05/2021</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842037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Vuota">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6538229D-0A56-493C-B3B7-58A2EAC50A15}" type="datetimeFigureOut">
              <a:rPr lang="it-IT" smtClean="0"/>
              <a:t>13/05/2021</a:t>
            </a:fld>
            <a:endParaRPr lang="it-IT"/>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it-IT"/>
          </a:p>
        </p:txBody>
      </p:sp>
      <p:sp>
        <p:nvSpPr>
          <p:cNvPr id="9" name="Slide Number Placeholder 8"/>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34739737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uto con didascalia">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it-IT"/>
              <a:t>Fare clic per modificare lo stile del titolo dello schema</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6538229D-0A56-493C-B3B7-58A2EAC50A15}" type="datetimeFigureOut">
              <a:rPr lang="it-IT" smtClean="0"/>
              <a:t>13/05/2021</a:t>
            </a:fld>
            <a:endParaRPr lang="it-IT"/>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it-IT"/>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7A4CA7BD-DE99-45BF-834E-748395CC0E76}" type="slidenum">
              <a:rPr lang="it-IT" smtClean="0"/>
              <a:t>‹N›</a:t>
            </a:fld>
            <a:endParaRPr lang="it-IT"/>
          </a:p>
        </p:txBody>
      </p:sp>
    </p:spTree>
    <p:extLst>
      <p:ext uri="{BB962C8B-B14F-4D97-AF65-F5344CB8AC3E}">
        <p14:creationId xmlns:p14="http://schemas.microsoft.com/office/powerpoint/2010/main" val="1245092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magine con didascalia">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it-IT"/>
              <a:t>Fare clic per modificare lo stile del titolo dello schema</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it-IT"/>
              <a:t>Fare clic sull'icona per inserire un'immagine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it-IT"/>
              <a:t>Fare clic per modificare gli stili del testo dello schema</a:t>
            </a:r>
          </a:p>
        </p:txBody>
      </p:sp>
      <p:sp>
        <p:nvSpPr>
          <p:cNvPr id="5" name="Date Placeholder 4"/>
          <p:cNvSpPr>
            <a:spLocks noGrp="1"/>
          </p:cNvSpPr>
          <p:nvPr>
            <p:ph type="dt" sz="half" idx="10"/>
          </p:nvPr>
        </p:nvSpPr>
        <p:spPr/>
        <p:txBody>
          <a:bodyPr/>
          <a:lstStyle/>
          <a:p>
            <a:fld id="{6538229D-0A56-493C-B3B7-58A2EAC50A15}" type="datetimeFigureOut">
              <a:rPr lang="it-IT" smtClean="0"/>
              <a:t>13/05/2021</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7A4CA7BD-DE99-45BF-834E-748395CC0E76}" type="slidenum">
              <a:rPr lang="it-IT" smtClean="0"/>
              <a:t>‹N›</a:t>
            </a:fld>
            <a:endParaRPr lang="it-IT"/>
          </a:p>
        </p:txBody>
      </p:sp>
    </p:spTree>
    <p:extLst>
      <p:ext uri="{BB962C8B-B14F-4D97-AF65-F5344CB8AC3E}">
        <p14:creationId xmlns:p14="http://schemas.microsoft.com/office/powerpoint/2010/main" val="21898469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it-IT"/>
              <a:t>Fare clic per modificare lo stile del titolo dello schema</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it-IT"/>
              <a:t>Fare clic per modificare gli stili del testo dello schema</a:t>
            </a:r>
          </a:p>
          <a:p>
            <a:pPr lvl="1"/>
            <a:r>
              <a:rPr lang="it-IT"/>
              <a:t>Secondo livello</a:t>
            </a:r>
          </a:p>
          <a:p>
            <a:pPr lvl="2"/>
            <a:r>
              <a:rPr lang="it-IT"/>
              <a:t>Terzo livello</a:t>
            </a:r>
          </a:p>
          <a:p>
            <a:pPr lvl="3"/>
            <a:r>
              <a:rPr lang="it-IT"/>
              <a:t>Quarto livello</a:t>
            </a:r>
          </a:p>
          <a:p>
            <a:pPr lvl="4"/>
            <a:r>
              <a:rPr lang="it-IT"/>
              <a:t>Quinto livello</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6538229D-0A56-493C-B3B7-58A2EAC50A15}" type="datetimeFigureOut">
              <a:rPr lang="it-IT" smtClean="0"/>
              <a:t>13/05/2021</a:t>
            </a:fld>
            <a:endParaRPr lang="it-IT"/>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it-IT"/>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7A4CA7BD-DE99-45BF-834E-748395CC0E76}" type="slidenum">
              <a:rPr lang="it-IT" smtClean="0"/>
              <a:t>‹N›</a:t>
            </a:fld>
            <a:endParaRPr lang="it-IT"/>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6755425"/>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9.png"/><Relationship Id="rId1" Type="http://schemas.openxmlformats.org/officeDocument/2006/relationships/slideLayout" Target="../slideLayouts/slideLayout7.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3.xml.rels><?xml version="1.0" encoding="UTF-8" standalone="yes"?>
<Relationships xmlns="http://schemas.openxmlformats.org/package/2006/relationships"><Relationship Id="rId3" Type="http://schemas.openxmlformats.org/officeDocument/2006/relationships/image" Target="../media/image47.png"/><Relationship Id="rId7" Type="http://schemas.openxmlformats.org/officeDocument/2006/relationships/image" Target="../media/image58.png"/><Relationship Id="rId2"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56.png"/><Relationship Id="rId4" Type="http://schemas.openxmlformats.org/officeDocument/2006/relationships/image" Target="../media/image55.png"/></Relationships>
</file>

<file path=ppt/slides/_rels/slide14.xml.rels><?xml version="1.0" encoding="UTF-8" standalone="yes"?>
<Relationships xmlns="http://schemas.openxmlformats.org/package/2006/relationships"><Relationship Id="rId3" Type="http://schemas.openxmlformats.org/officeDocument/2006/relationships/image" Target="../media/image60.png"/><Relationship Id="rId2" Type="http://schemas.openxmlformats.org/officeDocument/2006/relationships/image" Target="../media/image59.png"/><Relationship Id="rId1" Type="http://schemas.openxmlformats.org/officeDocument/2006/relationships/slideLayout" Target="../slideLayouts/slideLayout7.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15.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8" Type="http://schemas.openxmlformats.org/officeDocument/2006/relationships/image" Target="../media/image72.png"/><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7.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18.xml.rels><?xml version="1.0" encoding="UTF-8" standalone="yes"?>
<Relationships xmlns="http://schemas.openxmlformats.org/package/2006/relationships"><Relationship Id="rId3" Type="http://schemas.openxmlformats.org/officeDocument/2006/relationships/image" Target="../media/image74.png"/><Relationship Id="rId7" Type="http://schemas.openxmlformats.org/officeDocument/2006/relationships/image" Target="../media/image78.png"/><Relationship Id="rId2" Type="http://schemas.openxmlformats.org/officeDocument/2006/relationships/image" Target="../media/image73.png"/><Relationship Id="rId1" Type="http://schemas.openxmlformats.org/officeDocument/2006/relationships/slideLayout" Target="../slideLayouts/slideLayout7.xml"/><Relationship Id="rId6" Type="http://schemas.openxmlformats.org/officeDocument/2006/relationships/image" Target="../media/image77.png"/><Relationship Id="rId5" Type="http://schemas.openxmlformats.org/officeDocument/2006/relationships/image" Target="../media/image76.png"/><Relationship Id="rId4" Type="http://schemas.openxmlformats.org/officeDocument/2006/relationships/image" Target="../media/image75.png"/></Relationships>
</file>

<file path=ppt/slides/_rels/slide19.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12"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10.png"/><Relationship Id="rId11" Type="http://schemas.openxmlformats.org/officeDocument/2006/relationships/image" Target="../media/image15.png"/><Relationship Id="rId5" Type="http://schemas.openxmlformats.org/officeDocument/2006/relationships/image" Target="../media/image9.png"/><Relationship Id="rId10" Type="http://schemas.openxmlformats.org/officeDocument/2006/relationships/image" Target="../media/image14.png"/><Relationship Id="rId4" Type="http://schemas.openxmlformats.org/officeDocument/2006/relationships/image" Target="../media/image8.png"/><Relationship Id="rId9" Type="http://schemas.openxmlformats.org/officeDocument/2006/relationships/image" Target="../media/image13.png"/></Relationships>
</file>

<file path=ppt/slides/_rels/slide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image" Target="../media/image19.png"/></Relationships>
</file>

<file path=ppt/slides/_rels/slide5.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26.png"/><Relationship Id="rId5" Type="http://schemas.openxmlformats.org/officeDocument/2006/relationships/image" Target="../media/image25.png"/><Relationship Id="rId10" Type="http://schemas.openxmlformats.org/officeDocument/2006/relationships/image" Target="../media/image30.png"/><Relationship Id="rId4" Type="http://schemas.openxmlformats.org/officeDocument/2006/relationships/image" Target="../media/image24.png"/><Relationship Id="rId9" Type="http://schemas.openxmlformats.org/officeDocument/2006/relationships/image" Target="../media/image29.png"/></Relationships>
</file>

<file path=ppt/slides/_rels/slide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8.xml.rels><?xml version="1.0" encoding="UTF-8" standalone="yes"?>
<Relationships xmlns="http://schemas.openxmlformats.org/package/2006/relationships"><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slideLayout" Target="../slideLayouts/slideLayout7.xml"/><Relationship Id="rId4" Type="http://schemas.openxmlformats.org/officeDocument/2006/relationships/image" Target="../media/image39.png"/></Relationships>
</file>

<file path=ppt/slides/_rels/slide9.xml.rels><?xml version="1.0" encoding="UTF-8" standalone="yes"?>
<Relationships xmlns="http://schemas.openxmlformats.org/package/2006/relationships"><Relationship Id="rId3" Type="http://schemas.openxmlformats.org/officeDocument/2006/relationships/image" Target="../media/image41.png"/><Relationship Id="rId7" Type="http://schemas.openxmlformats.org/officeDocument/2006/relationships/image" Target="../media/image45.png"/><Relationship Id="rId2" Type="http://schemas.openxmlformats.org/officeDocument/2006/relationships/image" Target="../media/image40.png"/><Relationship Id="rId1" Type="http://schemas.openxmlformats.org/officeDocument/2006/relationships/slideLayout" Target="../slideLayouts/slideLayout7.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5E16F46D-EF8F-426F-96DB-63DCCC2AB82F}"/>
              </a:ext>
            </a:extLst>
          </p:cNvPr>
          <p:cNvSpPr txBox="1"/>
          <p:nvPr/>
        </p:nvSpPr>
        <p:spPr>
          <a:xfrm>
            <a:off x="2612461" y="111493"/>
            <a:ext cx="6795386" cy="646331"/>
          </a:xfrm>
          <a:prstGeom prst="rect">
            <a:avLst/>
          </a:prstGeom>
          <a:noFill/>
        </p:spPr>
        <p:txBody>
          <a:bodyPr wrap="none" rtlCol="0">
            <a:spAutoFit/>
          </a:bodyPr>
          <a:lstStyle/>
          <a:p>
            <a:r>
              <a:rPr lang="it-IT" sz="3600" dirty="0">
                <a:solidFill>
                  <a:schemeClr val="accent1"/>
                </a:solidFill>
              </a:rPr>
              <a:t>Proprietà magnetiche della materia</a:t>
            </a:r>
          </a:p>
        </p:txBody>
      </p:sp>
      <p:sp>
        <p:nvSpPr>
          <p:cNvPr id="3" name="CasellaDiTesto 2">
            <a:extLst>
              <a:ext uri="{FF2B5EF4-FFF2-40B4-BE49-F238E27FC236}">
                <a16:creationId xmlns:a16="http://schemas.microsoft.com/office/drawing/2014/main" id="{59138D12-2B5B-4225-8651-5539C5346545}"/>
              </a:ext>
            </a:extLst>
          </p:cNvPr>
          <p:cNvSpPr txBox="1"/>
          <p:nvPr/>
        </p:nvSpPr>
        <p:spPr>
          <a:xfrm>
            <a:off x="200527" y="1459832"/>
            <a:ext cx="11598442" cy="3416320"/>
          </a:xfrm>
          <a:prstGeom prst="rect">
            <a:avLst/>
          </a:prstGeom>
          <a:noFill/>
        </p:spPr>
        <p:txBody>
          <a:bodyPr wrap="square" rtlCol="0">
            <a:spAutoFit/>
          </a:bodyPr>
          <a:lstStyle/>
          <a:p>
            <a:r>
              <a:rPr lang="it-IT" dirty="0"/>
              <a:t>Nelle lezioni precedenti abbiamo visto come un dielettrico soggetto all’azione di un campo elettrico esterno si polarizzava</a:t>
            </a:r>
          </a:p>
          <a:p>
            <a:endParaRPr lang="it-IT" dirty="0"/>
          </a:p>
          <a:p>
            <a:r>
              <a:rPr lang="it-IT" dirty="0"/>
              <a:t>Sotto l’azione del campo elettrico le molecole del dielettrico acquistano un momento di dipolo elettrico (quando non già presente) </a:t>
            </a:r>
          </a:p>
          <a:p>
            <a:endParaRPr lang="it-IT" dirty="0"/>
          </a:p>
          <a:p>
            <a:r>
              <a:rPr lang="it-IT" dirty="0"/>
              <a:t>I momenti di tutte le singole molecole tendono a disporsi in maniera ordinata riorientandosi e contribuendo al campo elettrico risultante</a:t>
            </a:r>
          </a:p>
          <a:p>
            <a:endParaRPr lang="it-IT" dirty="0"/>
          </a:p>
          <a:p>
            <a:r>
              <a:rPr lang="it-IT" dirty="0"/>
              <a:t>Più in generale, le molecole possiedono anche un momento di dipolo magnetico e sotto l’azione di un campo magnetico tutti i vari dipoli magnetici si dispongono in maniera ordinata contribuendo al campo magnetico risultante</a:t>
            </a:r>
          </a:p>
          <a:p>
            <a:endParaRPr lang="it-IT" dirty="0"/>
          </a:p>
          <a:p>
            <a:r>
              <a:rPr lang="it-IT" dirty="0"/>
              <a:t>Analizziamo più in dettaglio questo fenomeno:</a:t>
            </a:r>
          </a:p>
        </p:txBody>
      </p:sp>
    </p:spTree>
    <p:extLst>
      <p:ext uri="{BB962C8B-B14F-4D97-AF65-F5344CB8AC3E}">
        <p14:creationId xmlns:p14="http://schemas.microsoft.com/office/powerpoint/2010/main" val="279569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animEffect transition="in" filter="fade">
                                      <p:cBhvr>
                                        <p:cTn id="17" dur="500"/>
                                        <p:tgtEl>
                                          <p:spTgt spid="3">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6" end="6"/>
                                            </p:txEl>
                                          </p:spTgt>
                                        </p:tgtEl>
                                        <p:attrNameLst>
                                          <p:attrName>style.visibility</p:attrName>
                                        </p:attrNameLst>
                                      </p:cBhvr>
                                      <p:to>
                                        <p:strVal val="visible"/>
                                      </p:to>
                                    </p:set>
                                    <p:animEffect transition="in" filter="fade">
                                      <p:cBhvr>
                                        <p:cTn id="22" dur="500"/>
                                        <p:tgtEl>
                                          <p:spTgt spid="3">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animEffect transition="in" filter="fade">
                                      <p:cBhvr>
                                        <p:cTn id="27" dur="500"/>
                                        <p:tgtEl>
                                          <p:spTgt spid="3">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E28772DC-7219-4EB2-8230-08CDA95EB3A6}"/>
              </a:ext>
            </a:extLst>
          </p:cNvPr>
          <p:cNvSpPr txBox="1"/>
          <p:nvPr/>
        </p:nvSpPr>
        <p:spPr>
          <a:xfrm>
            <a:off x="2381122" y="104274"/>
            <a:ext cx="7258013" cy="369332"/>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1" i="0" u="none" strike="noStrike" kern="1200" cap="none" spc="0" normalizeH="0" baseline="0" noProof="0" dirty="0">
                <a:ln>
                  <a:noFill/>
                </a:ln>
                <a:solidFill>
                  <a:srgbClr val="E48312"/>
                </a:solidFill>
                <a:effectLst/>
                <a:uLnTx/>
                <a:uFillTx/>
                <a:latin typeface="Calibri" panose="020F0502020204030204"/>
                <a:ea typeface="+mn-ea"/>
                <a:cs typeface="+mn-cs"/>
              </a:rPr>
              <a:t>EFFETTI DEL CAMPO MAGNETICO SU SOSTANZE DIVERSE </a:t>
            </a:r>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766A454B-EE20-4B31-89C0-70F9D44BF3F0}"/>
                  </a:ext>
                </a:extLst>
              </p:cNvPr>
              <p:cNvSpPr txBox="1"/>
              <p:nvPr/>
            </p:nvSpPr>
            <p:spPr>
              <a:xfrm>
                <a:off x="272716" y="579252"/>
                <a:ext cx="11646568" cy="2397772"/>
              </a:xfrm>
              <a:prstGeom prst="rect">
                <a:avLst/>
              </a:prstGeom>
              <a:noFill/>
            </p:spPr>
            <p:txBody>
              <a:bodyPr wrap="square" rtlCol="0">
                <a:spAutoFit/>
              </a:bodyPr>
              <a:lstStyle/>
              <a:p>
                <a:r>
                  <a:rPr lang="it-IT" dirty="0"/>
                  <a:t>Quando un sistema atomico è soggetto all’azione di un campo magnetico, le traiettorie degli elettroni subiscono delle modifiche a causa delle forze di natura magnetica che agiscono su di essi.</a:t>
                </a:r>
              </a:p>
              <a:p>
                <a:endParaRPr lang="it-IT" dirty="0"/>
              </a:p>
              <a:p>
                <a:r>
                  <a:rPr lang="it-IT" dirty="0"/>
                  <a:t>Consideriamo per semplicità il caso di un elettrone in moto su di un’orbita circolare in un piano perpendicolare a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oMath>
                </a14:m>
                <a:r>
                  <a:rPr lang="it-IT" dirty="0"/>
                  <a:t> </a:t>
                </a:r>
              </a:p>
              <a:p>
                <a:endParaRPr lang="it-IT" dirty="0"/>
              </a:p>
              <a:p>
                <a:r>
                  <a:rPr lang="it-IT" dirty="0"/>
                  <a:t>Distinguiamo i due casi di rotazione oraria ed antioraria:</a:t>
                </a:r>
              </a:p>
              <a:p>
                <a:endParaRPr lang="it-IT" dirty="0"/>
              </a:p>
              <a:p>
                <a:r>
                  <a:rPr lang="it-IT" dirty="0"/>
                  <a:t>In entrambi i casi il modulo della forza magnetica </a:t>
                </a:r>
                <a14:m>
                  <m:oMath xmlns:m="http://schemas.openxmlformats.org/officeDocument/2006/math">
                    <m:d>
                      <m:dPr>
                        <m:begChr m:val="|"/>
                        <m:end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m:t>
                            </m:r>
                          </m:e>
                        </m:acc>
                      </m:e>
                    </m:d>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begChr m:val="|"/>
                        <m:end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𝑣</m:t>
                            </m:r>
                          </m:e>
                        </m:acc>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e>
                        </m:acc>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d>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𝑒𝑣𝐵</m:t>
                    </m:r>
                  </m:oMath>
                </a14:m>
                <a:r>
                  <a:rPr lang="it-IT" dirty="0"/>
                  <a:t> è lo stesso ma la direzione cambia</a:t>
                </a:r>
              </a:p>
            </p:txBody>
          </p:sp>
        </mc:Choice>
        <mc:Fallback xmlns="">
          <p:sp>
            <p:nvSpPr>
              <p:cNvPr id="4" name="CasellaDiTesto 3">
                <a:extLst>
                  <a:ext uri="{FF2B5EF4-FFF2-40B4-BE49-F238E27FC236}">
                    <a16:creationId xmlns:a16="http://schemas.microsoft.com/office/drawing/2014/main" id="{766A454B-EE20-4B31-89C0-70F9D44BF3F0}"/>
                  </a:ext>
                </a:extLst>
              </p:cNvPr>
              <p:cNvSpPr txBox="1">
                <a:spLocks noRot="1" noChangeAspect="1" noMove="1" noResize="1" noEditPoints="1" noAdjustHandles="1" noChangeArrowheads="1" noChangeShapeType="1" noTextEdit="1"/>
              </p:cNvSpPr>
              <p:nvPr/>
            </p:nvSpPr>
            <p:spPr>
              <a:xfrm>
                <a:off x="272716" y="579252"/>
                <a:ext cx="11646568" cy="2397772"/>
              </a:xfrm>
              <a:prstGeom prst="rect">
                <a:avLst/>
              </a:prstGeom>
              <a:blipFill>
                <a:blip r:embed="rId2"/>
                <a:stretch>
                  <a:fillRect l="-471" t="-1272" b="-2799"/>
                </a:stretch>
              </a:blipFill>
            </p:spPr>
            <p:txBody>
              <a:bodyPr/>
              <a:lstStyle/>
              <a:p>
                <a:r>
                  <a:rPr lang="it-IT">
                    <a:noFill/>
                  </a:rPr>
                  <a:t> </a:t>
                </a:r>
              </a:p>
            </p:txBody>
          </p:sp>
        </mc:Fallback>
      </mc:AlternateContent>
      <p:pic>
        <p:nvPicPr>
          <p:cNvPr id="5" name="Immagine 4">
            <a:extLst>
              <a:ext uri="{FF2B5EF4-FFF2-40B4-BE49-F238E27FC236}">
                <a16:creationId xmlns:a16="http://schemas.microsoft.com/office/drawing/2014/main" id="{31A4CFAA-BED9-48F5-AAE1-BBAB4436FD7D}"/>
              </a:ext>
            </a:extLst>
          </p:cNvPr>
          <p:cNvPicPr>
            <a:picLocks noChangeAspect="1"/>
          </p:cNvPicPr>
          <p:nvPr/>
        </p:nvPicPr>
        <p:blipFill>
          <a:blip r:embed="rId3"/>
          <a:stretch>
            <a:fillRect/>
          </a:stretch>
        </p:blipFill>
        <p:spPr>
          <a:xfrm>
            <a:off x="2219926" y="3082670"/>
            <a:ext cx="6950042" cy="3243353"/>
          </a:xfrm>
          <a:prstGeom prst="rect">
            <a:avLst/>
          </a:prstGeom>
        </p:spPr>
      </p:pic>
    </p:spTree>
    <p:extLst>
      <p:ext uri="{BB962C8B-B14F-4D97-AF65-F5344CB8AC3E}">
        <p14:creationId xmlns:p14="http://schemas.microsoft.com/office/powerpoint/2010/main" val="35601506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par>
                          <p:cTn id="23" fill="hold">
                            <p:stCondLst>
                              <p:cond delay="500"/>
                            </p:stCondLst>
                            <p:childTnLst>
                              <p:par>
                                <p:cTn id="24" presetID="10" presetClass="entr" presetSubtype="0" fill="hold" nodeType="after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fade">
                                      <p:cBhvr>
                                        <p:cTn id="26"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Immagine 2">
            <a:extLst>
              <a:ext uri="{FF2B5EF4-FFF2-40B4-BE49-F238E27FC236}">
                <a16:creationId xmlns:a16="http://schemas.microsoft.com/office/drawing/2014/main" id="{F479F668-DEFA-49D5-84CB-31BAFFA90B44}"/>
              </a:ext>
            </a:extLst>
          </p:cNvPr>
          <p:cNvPicPr>
            <a:picLocks noChangeAspect="1"/>
          </p:cNvPicPr>
          <p:nvPr/>
        </p:nvPicPr>
        <p:blipFill>
          <a:blip r:embed="rId2"/>
          <a:stretch>
            <a:fillRect/>
          </a:stretch>
        </p:blipFill>
        <p:spPr>
          <a:xfrm>
            <a:off x="3005989" y="212023"/>
            <a:ext cx="5023085" cy="2344106"/>
          </a:xfrm>
          <a:prstGeom prst="rect">
            <a:avLst/>
          </a:prstGeom>
        </p:spPr>
      </p:pic>
      <mc:AlternateContent xmlns:mc="http://schemas.openxmlformats.org/markup-compatibility/2006">
        <mc:Choice xmlns:a14="http://schemas.microsoft.com/office/drawing/2010/main" Requires="a14">
          <p:sp>
            <p:nvSpPr>
              <p:cNvPr id="4" name="CasellaDiTesto 3">
                <a:extLst>
                  <a:ext uri="{FF2B5EF4-FFF2-40B4-BE49-F238E27FC236}">
                    <a16:creationId xmlns:a16="http://schemas.microsoft.com/office/drawing/2014/main" id="{9F659596-DDF2-4835-A1DC-B7627D84A2BB}"/>
                  </a:ext>
                </a:extLst>
              </p:cNvPr>
              <p:cNvSpPr txBox="1"/>
              <p:nvPr/>
            </p:nvSpPr>
            <p:spPr>
              <a:xfrm>
                <a:off x="280164" y="2556129"/>
                <a:ext cx="11631672" cy="3681392"/>
              </a:xfrm>
              <a:prstGeom prst="rect">
                <a:avLst/>
              </a:prstGeom>
              <a:noFill/>
            </p:spPr>
            <p:txBody>
              <a:bodyPr wrap="square" rtlCol="0">
                <a:spAutoFit/>
              </a:bodyPr>
              <a:lstStyle/>
              <a:p>
                <a:r>
                  <a:rPr lang="it-IT" dirty="0"/>
                  <a:t>Nel primo caso (1) la forza centripeta aumenta lievemente poiché all’attrazione coulombiana tra nucleo ed elettrone si somma il contributo magnetico </a:t>
                </a:r>
                <a14:m>
                  <m:oMath xmlns:m="http://schemas.openxmlformats.org/officeDocument/2006/math">
                    <m:d>
                      <m:dPr>
                        <m:begChr m:val="|"/>
                        <m:end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𝐹</m:t>
                            </m:r>
                          </m:e>
                        </m:acc>
                      </m:e>
                    </m:d>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d>
                      <m:dPr>
                        <m:begChr m:val="|"/>
                        <m:end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d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𝑣</m:t>
                            </m:r>
                          </m:e>
                        </m:acc>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acc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𝐵</m:t>
                            </m:r>
                          </m:e>
                        </m:acc>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e>
                    </m:d>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𝑒𝑣𝐵</m:t>
                    </m:r>
                  </m:oMath>
                </a14:m>
                <a:r>
                  <a:rPr lang="it-IT" dirty="0"/>
                  <a:t> ed il tutto deve bilanciarsi</a:t>
                </a:r>
              </a:p>
              <a:p>
                <a:endParaRPr lang="it-IT" dirty="0"/>
              </a:p>
              <a:p>
                <a:r>
                  <a:rPr lang="it-IT" dirty="0"/>
                  <a:t>In pratica si ha che la forza centripeta </a:t>
                </a:r>
                <a14:m>
                  <m:oMath xmlns:m="http://schemas.openxmlformats.org/officeDocument/2006/math">
                    <m:f>
                      <m:fPr>
                        <m:ctrlPr>
                          <a:rPr lang="it-IT" sz="1800" b="0" i="1" smtClean="0">
                            <a:latin typeface="Cambria Math" panose="02040503050406030204" pitchFamily="18" charset="0"/>
                          </a:rPr>
                        </m:ctrlPr>
                      </m:fPr>
                      <m:num>
                        <m:sSub>
                          <m:sSubPr>
                            <m:ctrlPr>
                              <a:rPr lang="it-IT" sz="1800" i="1" smtClean="0">
                                <a:latin typeface="Cambria Math" panose="02040503050406030204" pitchFamily="18" charset="0"/>
                              </a:rPr>
                            </m:ctrlPr>
                          </m:sSubPr>
                          <m:e>
                            <m:r>
                              <a:rPr lang="it-IT" sz="1800" b="0" i="1" smtClean="0">
                                <a:latin typeface="Cambria Math" panose="02040503050406030204" pitchFamily="18" charset="0"/>
                              </a:rPr>
                              <m:t>𝑚</m:t>
                            </m:r>
                          </m:e>
                          <m:sub>
                            <m:r>
                              <a:rPr lang="it-IT" sz="1800" b="0" i="1" smtClean="0">
                                <a:latin typeface="Cambria Math" panose="02040503050406030204" pitchFamily="18" charset="0"/>
                              </a:rPr>
                              <m:t>𝑒</m:t>
                            </m:r>
                          </m:sub>
                        </m:sSub>
                        <m:sSup>
                          <m:sSupPr>
                            <m:ctrlPr>
                              <a:rPr lang="it-IT" sz="1800" i="1" smtClean="0">
                                <a:latin typeface="Cambria Math" panose="02040503050406030204" pitchFamily="18" charset="0"/>
                              </a:rPr>
                            </m:ctrlPr>
                          </m:sSupPr>
                          <m:e>
                            <m:r>
                              <a:rPr lang="it-IT" sz="1800" b="0" i="1" smtClean="0">
                                <a:latin typeface="Cambria Math" panose="02040503050406030204" pitchFamily="18" charset="0"/>
                              </a:rPr>
                              <m:t>𝑣</m:t>
                            </m:r>
                          </m:e>
                          <m:sup>
                            <m:r>
                              <a:rPr lang="it-IT" sz="1800" b="0" i="1" smtClean="0">
                                <a:latin typeface="Cambria Math" panose="02040503050406030204" pitchFamily="18" charset="0"/>
                              </a:rPr>
                              <m:t>2</m:t>
                            </m:r>
                          </m:sup>
                        </m:sSup>
                      </m:num>
                      <m:den>
                        <m:r>
                          <a:rPr lang="it-IT" sz="1800" b="0" i="1" smtClean="0">
                            <a:latin typeface="Cambria Math" panose="02040503050406030204" pitchFamily="18" charset="0"/>
                          </a:rPr>
                          <m:t>𝑅</m:t>
                        </m:r>
                      </m:den>
                    </m:f>
                    <m:r>
                      <a:rPr lang="it-IT" sz="1800" b="0" i="1" smtClean="0">
                        <a:latin typeface="Cambria Math" panose="02040503050406030204" pitchFamily="18" charset="0"/>
                      </a:rPr>
                      <m:t>=</m:t>
                    </m:r>
                    <m:sSub>
                      <m:sSubPr>
                        <m:ctrlPr>
                          <a:rPr lang="it-IT" sz="1800" i="1">
                            <a:latin typeface="Cambria Math" panose="02040503050406030204" pitchFamily="18" charset="0"/>
                          </a:rPr>
                        </m:ctrlPr>
                      </m:sSubPr>
                      <m:e>
                        <m:r>
                          <a:rPr lang="it-IT" sz="1800" i="1">
                            <a:latin typeface="Cambria Math" panose="02040503050406030204" pitchFamily="18" charset="0"/>
                          </a:rPr>
                          <m:t>𝑚</m:t>
                        </m:r>
                      </m:e>
                      <m:sub>
                        <m:r>
                          <a:rPr lang="it-IT" sz="1800" i="1">
                            <a:latin typeface="Cambria Math" panose="02040503050406030204" pitchFamily="18" charset="0"/>
                          </a:rPr>
                          <m:t>𝑒</m:t>
                        </m:r>
                      </m:sub>
                    </m:sSub>
                    <m:f>
                      <m:fPr>
                        <m:ctrlPr>
                          <a:rPr lang="it-IT" sz="1800" b="0" i="1" smtClean="0">
                            <a:latin typeface="Cambria Math" panose="02040503050406030204" pitchFamily="18" charset="0"/>
                          </a:rPr>
                        </m:ctrlPr>
                      </m:fPr>
                      <m:num>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𝜔</m:t>
                            </m:r>
                          </m:e>
                          <m:sup>
                            <m:r>
                              <a:rPr lang="it-IT" sz="1800" b="0" i="1" smtClean="0">
                                <a:latin typeface="Cambria Math" panose="02040503050406030204" pitchFamily="18" charset="0"/>
                              </a:rPr>
                              <m:t>2</m:t>
                            </m:r>
                          </m:sup>
                        </m:sSup>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rPr>
                              <m:t>𝑅</m:t>
                            </m:r>
                          </m:e>
                          <m:sup>
                            <m:r>
                              <a:rPr lang="it-IT" sz="1800" b="0" i="1" smtClean="0">
                                <a:latin typeface="Cambria Math" panose="02040503050406030204" pitchFamily="18" charset="0"/>
                              </a:rPr>
                              <m:t>2</m:t>
                            </m:r>
                          </m:sup>
                        </m:sSup>
                      </m:num>
                      <m:den>
                        <m:r>
                          <a:rPr lang="it-IT" sz="1800" b="0" i="1" smtClean="0">
                            <a:latin typeface="Cambria Math" panose="02040503050406030204" pitchFamily="18" charset="0"/>
                          </a:rPr>
                          <m:t>𝑅</m:t>
                        </m:r>
                      </m:den>
                    </m:f>
                    <m:r>
                      <a:rPr lang="it-IT" sz="1800" b="0" i="1" smtClean="0">
                        <a:latin typeface="Cambria Math" panose="02040503050406030204" pitchFamily="18" charset="0"/>
                      </a:rPr>
                      <m:t>=</m:t>
                    </m:r>
                    <m:sSub>
                      <m:sSubPr>
                        <m:ctrlPr>
                          <a:rPr lang="it-IT" sz="1800" b="0" i="1" smtClean="0">
                            <a:latin typeface="Cambria Math" panose="02040503050406030204" pitchFamily="18" charset="0"/>
                          </a:rPr>
                        </m:ctrlPr>
                      </m:sSubPr>
                      <m:e>
                        <m:r>
                          <a:rPr lang="it-IT" sz="1800" b="0" i="1" smtClean="0">
                            <a:latin typeface="Cambria Math" panose="02040503050406030204" pitchFamily="18" charset="0"/>
                          </a:rPr>
                          <m:t>𝑚</m:t>
                        </m:r>
                      </m:e>
                      <m:sub>
                        <m:r>
                          <a:rPr lang="it-IT" sz="1800" b="0" i="1" smtClean="0">
                            <a:latin typeface="Cambria Math" panose="02040503050406030204" pitchFamily="18" charset="0"/>
                          </a:rPr>
                          <m:t>𝑒</m:t>
                        </m:r>
                      </m:sub>
                    </m:sSub>
                    <m:r>
                      <a:rPr lang="it-IT" sz="1800" b="0" i="1" smtClean="0">
                        <a:latin typeface="Cambria Math" panose="02040503050406030204" pitchFamily="18" charset="0"/>
                      </a:rPr>
                      <m:t>𝑅</m:t>
                    </m:r>
                    <m:sSup>
                      <m:sSupPr>
                        <m:ctrlPr>
                          <a:rPr lang="it-IT" sz="1800" b="0" i="1" smtClean="0">
                            <a:latin typeface="Cambria Math" panose="02040503050406030204" pitchFamily="18" charset="0"/>
                          </a:rPr>
                        </m:ctrlPr>
                      </m:sSupPr>
                      <m:e>
                        <m:r>
                          <a:rPr lang="it-IT" sz="1800" b="0" i="1" smtClean="0">
                            <a:latin typeface="Cambria Math" panose="02040503050406030204" pitchFamily="18" charset="0"/>
                            <a:ea typeface="Cambria Math" panose="02040503050406030204" pitchFamily="18" charset="0"/>
                          </a:rPr>
                          <m:t>𝜔</m:t>
                        </m:r>
                      </m:e>
                      <m:sup>
                        <m:r>
                          <a:rPr lang="it-IT" sz="1800" b="0" i="1" smtClean="0">
                            <a:latin typeface="Cambria Math" panose="02040503050406030204" pitchFamily="18" charset="0"/>
                          </a:rPr>
                          <m:t>2</m:t>
                        </m:r>
                      </m:sup>
                    </m:sSup>
                  </m:oMath>
                </a14:m>
                <a:r>
                  <a:rPr lang="it-IT" sz="1800" dirty="0"/>
                  <a:t> deve variare in modo da risultare uguale alla somma dell’attrazione coulombiana e della forza magnetica </a:t>
                </a:r>
                <a14:m>
                  <m:oMath xmlns:m="http://schemas.openxmlformats.org/officeDocument/2006/math">
                    <m:d>
                      <m:dPr>
                        <m:begChr m:val="|"/>
                        <m:endChr m:val="|"/>
                        <m:ctrlPr>
                          <a:rPr lang="it-IT" i="1">
                            <a:solidFill>
                              <a:srgbClr val="000000"/>
                            </a:solidFill>
                            <a:latin typeface="Cambria Math" panose="02040503050406030204" pitchFamily="18" charset="0"/>
                          </a:rPr>
                        </m:ctrlPr>
                      </m:dPr>
                      <m:e>
                        <m:acc>
                          <m:accPr>
                            <m:chr m:val="⃗"/>
                            <m:ctrlPr>
                              <a:rPr lang="it-IT" i="1">
                                <a:solidFill>
                                  <a:srgbClr val="000000"/>
                                </a:solidFill>
                                <a:latin typeface="Cambria Math" panose="02040503050406030204" pitchFamily="18" charset="0"/>
                              </a:rPr>
                            </m:ctrlPr>
                          </m:accPr>
                          <m:e>
                            <m:r>
                              <a:rPr lang="it-IT" i="1">
                                <a:solidFill>
                                  <a:srgbClr val="000000"/>
                                </a:solidFill>
                                <a:latin typeface="Cambria Math" panose="02040503050406030204" pitchFamily="18" charset="0"/>
                              </a:rPr>
                              <m:t>𝐹</m:t>
                            </m:r>
                          </m:e>
                        </m:acc>
                      </m:e>
                    </m:d>
                    <m:r>
                      <a:rPr lang="it-IT" i="1">
                        <a:solidFill>
                          <a:srgbClr val="000000"/>
                        </a:solidFill>
                        <a:latin typeface="Cambria Math" panose="02040503050406030204" pitchFamily="18" charset="0"/>
                      </a:rPr>
                      <m:t>=  </m:t>
                    </m:r>
                    <m:d>
                      <m:dPr>
                        <m:begChr m:val="|"/>
                        <m:endChr m:val="|"/>
                        <m:ctrlPr>
                          <a:rPr lang="it-IT" i="1">
                            <a:solidFill>
                              <a:srgbClr val="000000"/>
                            </a:solidFill>
                            <a:latin typeface="Cambria Math" panose="02040503050406030204" pitchFamily="18" charset="0"/>
                          </a:rPr>
                        </m:ctrlPr>
                      </m:dPr>
                      <m:e>
                        <m:r>
                          <a:rPr lang="it-IT" i="1">
                            <a:solidFill>
                              <a:srgbClr val="000000"/>
                            </a:solidFill>
                            <a:latin typeface="Cambria Math" panose="02040503050406030204" pitchFamily="18" charset="0"/>
                          </a:rPr>
                          <m:t>−</m:t>
                        </m:r>
                        <m:r>
                          <a:rPr lang="it-IT" i="1">
                            <a:solidFill>
                              <a:srgbClr val="000000"/>
                            </a:solidFill>
                            <a:latin typeface="Cambria Math" panose="02040503050406030204" pitchFamily="18" charset="0"/>
                          </a:rPr>
                          <m:t>𝑒</m:t>
                        </m:r>
                        <m:r>
                          <a:rPr lang="it-IT" i="1">
                            <a:solidFill>
                              <a:srgbClr val="000000"/>
                            </a:solidFill>
                            <a:latin typeface="Cambria Math" panose="02040503050406030204" pitchFamily="18" charset="0"/>
                          </a:rPr>
                          <m:t> </m:t>
                        </m:r>
                        <m:acc>
                          <m:accPr>
                            <m:chr m:val="⃗"/>
                            <m:ctrlPr>
                              <a:rPr lang="it-IT" i="1">
                                <a:solidFill>
                                  <a:srgbClr val="000000"/>
                                </a:solidFill>
                                <a:latin typeface="Cambria Math" panose="02040503050406030204" pitchFamily="18" charset="0"/>
                              </a:rPr>
                            </m:ctrlPr>
                          </m:accPr>
                          <m:e>
                            <m:r>
                              <a:rPr lang="it-IT" i="1">
                                <a:solidFill>
                                  <a:srgbClr val="000000"/>
                                </a:solidFill>
                                <a:latin typeface="Cambria Math" panose="02040503050406030204" pitchFamily="18" charset="0"/>
                              </a:rPr>
                              <m:t>𝑣</m:t>
                            </m:r>
                          </m:e>
                        </m:acc>
                        <m:r>
                          <a:rPr lang="it-IT" i="1">
                            <a:solidFill>
                              <a:srgbClr val="000000"/>
                            </a:solidFill>
                            <a:latin typeface="Cambria Math" panose="02040503050406030204" pitchFamily="18" charset="0"/>
                          </a:rPr>
                          <m:t> </m:t>
                        </m:r>
                        <m:r>
                          <a:rPr lang="it-IT" i="1">
                            <a:solidFill>
                              <a:srgbClr val="000000"/>
                            </a:solidFill>
                            <a:latin typeface="Cambria Math" panose="02040503050406030204" pitchFamily="18" charset="0"/>
                            <a:ea typeface="Cambria Math" panose="02040503050406030204" pitchFamily="18" charset="0"/>
                          </a:rPr>
                          <m:t>∧</m:t>
                        </m:r>
                        <m:acc>
                          <m:accPr>
                            <m:chr m:val="⃗"/>
                            <m:ctrlPr>
                              <a:rPr lang="it-IT" i="1">
                                <a:solidFill>
                                  <a:srgbClr val="000000"/>
                                </a:solidFill>
                                <a:latin typeface="Cambria Math" panose="02040503050406030204" pitchFamily="18" charset="0"/>
                              </a:rPr>
                            </m:ctrlPr>
                          </m:accPr>
                          <m:e>
                            <m:r>
                              <a:rPr lang="it-IT" i="1">
                                <a:solidFill>
                                  <a:srgbClr val="000000"/>
                                </a:solidFill>
                                <a:latin typeface="Cambria Math" panose="02040503050406030204" pitchFamily="18" charset="0"/>
                              </a:rPr>
                              <m:t>𝐵</m:t>
                            </m:r>
                          </m:e>
                        </m:acc>
                        <m:r>
                          <a:rPr lang="it-IT" i="1">
                            <a:solidFill>
                              <a:srgbClr val="000000"/>
                            </a:solidFill>
                            <a:latin typeface="Cambria Math" panose="02040503050406030204" pitchFamily="18" charset="0"/>
                          </a:rPr>
                          <m:t> </m:t>
                        </m:r>
                      </m:e>
                    </m:d>
                    <m:r>
                      <a:rPr lang="it-IT" i="1">
                        <a:solidFill>
                          <a:srgbClr val="000000"/>
                        </a:solidFill>
                        <a:latin typeface="Cambria Math" panose="02040503050406030204" pitchFamily="18" charset="0"/>
                      </a:rPr>
                      <m:t>=</m:t>
                    </m:r>
                    <m:r>
                      <a:rPr lang="it-IT" i="1">
                        <a:solidFill>
                          <a:srgbClr val="000000"/>
                        </a:solidFill>
                        <a:latin typeface="Cambria Math" panose="02040503050406030204" pitchFamily="18" charset="0"/>
                      </a:rPr>
                      <m:t>𝑒𝑣𝐵</m:t>
                    </m:r>
                  </m:oMath>
                </a14:m>
                <a:endParaRPr lang="it-IT" dirty="0">
                  <a:solidFill>
                    <a:srgbClr val="000000"/>
                  </a:solidFill>
                </a:endParaRPr>
              </a:p>
              <a:p>
                <a:endParaRPr lang="it-IT" sz="1800" dirty="0"/>
              </a:p>
              <a:p>
                <a:r>
                  <a:rPr lang="it-IT" dirty="0"/>
                  <a:t>Supponiamo che in prima approssimazione il raggio dell’orbita resti costante (l’ipotesi è ragionevole e ci permette di trascurare il contributo coulombiano)</a:t>
                </a:r>
              </a:p>
              <a:p>
                <a:endParaRPr lang="it-IT" sz="1800" dirty="0"/>
              </a:p>
              <a:p>
                <a:r>
                  <a:rPr lang="it-IT" dirty="0"/>
                  <a:t>Per avere l’equilibrio dinamico la velocità angolare </a:t>
                </a:r>
                <a14:m>
                  <m:oMath xmlns:m="http://schemas.openxmlformats.org/officeDocument/2006/math">
                    <m:r>
                      <a:rPr lang="it-IT" sz="1800" b="0" i="1" smtClean="0">
                        <a:latin typeface="Cambria Math" panose="02040503050406030204" pitchFamily="18" charset="0"/>
                        <a:ea typeface="Cambria Math" panose="02040503050406030204" pitchFamily="18" charset="0"/>
                      </a:rPr>
                      <m:t>𝜔</m:t>
                    </m:r>
                  </m:oMath>
                </a14:m>
                <a:r>
                  <a:rPr lang="it-IT" dirty="0"/>
                  <a:t> dovrà subire un aumento </a:t>
                </a:r>
                <a14:m>
                  <m:oMath xmlns:m="http://schemas.openxmlformats.org/officeDocument/2006/math">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𝜔</m:t>
                    </m:r>
                  </m:oMath>
                </a14:m>
                <a:r>
                  <a:rPr lang="it-IT" dirty="0"/>
                  <a:t> tale che: </a:t>
                </a:r>
              </a:p>
              <a:p>
                <a:endParaRPr lang="it-IT" dirty="0"/>
              </a:p>
              <a:p>
                <a:pPr/>
                <a14:m>
                  <m:oMathPara xmlns:m="http://schemas.openxmlformats.org/officeDocument/2006/math">
                    <m:oMathParaPr>
                      <m:jc m:val="centerGroup"/>
                    </m:oMathParaPr>
                    <m:oMath xmlns:m="http://schemas.openxmlformats.org/officeDocument/2006/math">
                      <m:sSub>
                        <m:sSubPr>
                          <m:ctrlPr>
                            <a:rPr lang="it-IT" i="1">
                              <a:latin typeface="Cambria Math" panose="02040503050406030204" pitchFamily="18" charset="0"/>
                            </a:rPr>
                          </m:ctrlPr>
                        </m:sSubPr>
                        <m:e>
                          <m:r>
                            <a:rPr lang="it-IT" i="1">
                              <a:latin typeface="Cambria Math" panose="02040503050406030204" pitchFamily="18" charset="0"/>
                            </a:rPr>
                            <m:t>𝑚</m:t>
                          </m:r>
                        </m:e>
                        <m:sub>
                          <m:r>
                            <a:rPr lang="it-IT" i="1">
                              <a:latin typeface="Cambria Math" panose="02040503050406030204" pitchFamily="18" charset="0"/>
                            </a:rPr>
                            <m:t>𝑒</m:t>
                          </m:r>
                        </m:sub>
                      </m:sSub>
                      <m:r>
                        <a:rPr lang="it-IT" i="1">
                          <a:latin typeface="Cambria Math" panose="02040503050406030204" pitchFamily="18" charset="0"/>
                        </a:rPr>
                        <m:t>𝑅</m:t>
                      </m:r>
                      <m:r>
                        <a:rPr lang="it-IT" i="1">
                          <a:latin typeface="Cambria Math" panose="02040503050406030204" pitchFamily="18" charset="0"/>
                          <a:ea typeface="Cambria Math" panose="02040503050406030204" pitchFamily="18" charset="0"/>
                        </a:rPr>
                        <m:t>∆</m:t>
                      </m:r>
                      <m:d>
                        <m:dPr>
                          <m:ctrlPr>
                            <a:rPr lang="it-IT" i="1">
                              <a:latin typeface="Cambria Math" panose="02040503050406030204" pitchFamily="18" charset="0"/>
                              <a:ea typeface="Cambria Math" panose="02040503050406030204" pitchFamily="18" charset="0"/>
                            </a:rPr>
                          </m:ctrlPr>
                        </m:dPr>
                        <m:e>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𝜔</m:t>
                              </m:r>
                            </m:e>
                            <m:sup>
                              <m:r>
                                <a:rPr lang="it-IT" i="1">
                                  <a:latin typeface="Cambria Math" panose="02040503050406030204" pitchFamily="18" charset="0"/>
                                  <a:ea typeface="Cambria Math" panose="02040503050406030204" pitchFamily="18" charset="0"/>
                                </a:rPr>
                                <m:t>2</m:t>
                              </m:r>
                            </m:sup>
                          </m:sSup>
                        </m:e>
                      </m:d>
                      <m:r>
                        <a:rPr lang="it-IT" i="1">
                          <a:latin typeface="Cambria Math" panose="02040503050406030204" pitchFamily="18" charset="0"/>
                          <a:ea typeface="Cambria Math" panose="02040503050406030204" pitchFamily="18" charset="0"/>
                        </a:rPr>
                        <m:t>= </m:t>
                      </m:r>
                      <m:sSub>
                        <m:sSubPr>
                          <m:ctrlPr>
                            <a:rPr lang="it-IT" i="1">
                              <a:latin typeface="Cambria Math" panose="02040503050406030204" pitchFamily="18" charset="0"/>
                              <a:ea typeface="Cambria Math" panose="02040503050406030204" pitchFamily="18" charset="0"/>
                            </a:rPr>
                          </m:ctrlPr>
                        </m:sSubPr>
                        <m:e>
                          <m:r>
                            <a:rPr lang="it-IT" i="1">
                              <a:latin typeface="Cambria Math" panose="02040503050406030204" pitchFamily="18" charset="0"/>
                              <a:ea typeface="Cambria Math" panose="02040503050406030204" pitchFamily="18" charset="0"/>
                            </a:rPr>
                            <m:t>𝑚</m:t>
                          </m:r>
                        </m:e>
                        <m:sub>
                          <m:r>
                            <a:rPr lang="it-IT" i="1">
                              <a:latin typeface="Cambria Math" panose="02040503050406030204" pitchFamily="18" charset="0"/>
                              <a:ea typeface="Cambria Math" panose="02040503050406030204" pitchFamily="18" charset="0"/>
                            </a:rPr>
                            <m:t>𝑒</m:t>
                          </m:r>
                        </m:sub>
                      </m:sSub>
                      <m:r>
                        <a:rPr lang="it-IT" i="1">
                          <a:latin typeface="Cambria Math" panose="02040503050406030204" pitchFamily="18" charset="0"/>
                          <a:ea typeface="Cambria Math" panose="02040503050406030204" pitchFamily="18" charset="0"/>
                        </a:rPr>
                        <m:t>𝑅</m:t>
                      </m:r>
                      <m:r>
                        <a:rPr lang="it-IT" i="1">
                          <a:latin typeface="Cambria Math" panose="02040503050406030204" pitchFamily="18" charset="0"/>
                          <a:ea typeface="Cambria Math" panose="02040503050406030204" pitchFamily="18" charset="0"/>
                        </a:rPr>
                        <m:t>2</m:t>
                      </m:r>
                      <m:r>
                        <a:rPr lang="it-IT" i="1">
                          <a:latin typeface="Cambria Math" panose="02040503050406030204" pitchFamily="18" charset="0"/>
                          <a:ea typeface="Cambria Math" panose="02040503050406030204" pitchFamily="18" charset="0"/>
                        </a:rPr>
                        <m:t>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𝜔</m:t>
                      </m:r>
                      <m:r>
                        <a:rPr lang="it-IT" i="1">
                          <a:latin typeface="Cambria Math" panose="02040503050406030204" pitchFamily="18" charset="0"/>
                          <a:ea typeface="Cambria Math" panose="02040503050406030204" pitchFamily="18" charset="0"/>
                        </a:rPr>
                        <m:t>=</m:t>
                      </m:r>
                      <m:r>
                        <a:rPr lang="it-IT" i="1">
                          <a:latin typeface="Cambria Math" panose="02040503050406030204" pitchFamily="18" charset="0"/>
                          <a:ea typeface="Cambria Math" panose="02040503050406030204" pitchFamily="18" charset="0"/>
                        </a:rPr>
                        <m:t>𝑒𝑣𝐵</m:t>
                      </m:r>
                    </m:oMath>
                  </m:oMathPara>
                </a14:m>
                <a:endParaRPr lang="it-IT" dirty="0"/>
              </a:p>
            </p:txBody>
          </p:sp>
        </mc:Choice>
        <mc:Fallback>
          <p:sp>
            <p:nvSpPr>
              <p:cNvPr id="4" name="CasellaDiTesto 3">
                <a:extLst>
                  <a:ext uri="{FF2B5EF4-FFF2-40B4-BE49-F238E27FC236}">
                    <a16:creationId xmlns:a16="http://schemas.microsoft.com/office/drawing/2014/main" id="{9F659596-DDF2-4835-A1DC-B7627D84A2BB}"/>
                  </a:ext>
                </a:extLst>
              </p:cNvPr>
              <p:cNvSpPr txBox="1">
                <a:spLocks noRot="1" noChangeAspect="1" noMove="1" noResize="1" noEditPoints="1" noAdjustHandles="1" noChangeArrowheads="1" noChangeShapeType="1" noTextEdit="1"/>
              </p:cNvSpPr>
              <p:nvPr/>
            </p:nvSpPr>
            <p:spPr>
              <a:xfrm>
                <a:off x="280164" y="2556129"/>
                <a:ext cx="11631672" cy="3681392"/>
              </a:xfrm>
              <a:prstGeom prst="rect">
                <a:avLst/>
              </a:prstGeom>
              <a:blipFill>
                <a:blip r:embed="rId3"/>
                <a:stretch>
                  <a:fillRect l="-472" t="-828"/>
                </a:stretch>
              </a:blipFill>
            </p:spPr>
            <p:txBody>
              <a:bodyPr/>
              <a:lstStyle/>
              <a:p>
                <a:r>
                  <a:rPr lang="it-IT">
                    <a:noFill/>
                  </a:rPr>
                  <a:t> </a:t>
                </a:r>
              </a:p>
            </p:txBody>
          </p:sp>
        </mc:Fallback>
      </mc:AlternateContent>
      <p:sp>
        <p:nvSpPr>
          <p:cNvPr id="6" name="Freccia a destra 5">
            <a:extLst>
              <a:ext uri="{FF2B5EF4-FFF2-40B4-BE49-F238E27FC236}">
                <a16:creationId xmlns:a16="http://schemas.microsoft.com/office/drawing/2014/main" id="{93463AE6-0994-4570-B1EE-2A72B2D37458}"/>
              </a:ext>
            </a:extLst>
          </p:cNvPr>
          <p:cNvSpPr/>
          <p:nvPr/>
        </p:nvSpPr>
        <p:spPr>
          <a:xfrm>
            <a:off x="9115353" y="5831720"/>
            <a:ext cx="987878" cy="405801"/>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27560283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4">
                                            <p:txEl>
                                              <p:pRg st="8" end="8"/>
                                            </p:txEl>
                                          </p:spTgt>
                                        </p:tgtEl>
                                        <p:attrNameLst>
                                          <p:attrName>style.visibility</p:attrName>
                                        </p:attrNameLst>
                                      </p:cBhvr>
                                      <p:to>
                                        <p:strVal val="visible"/>
                                      </p:to>
                                    </p:set>
                                    <p:animEffect transition="in" filter="fade">
                                      <p:cBhvr>
                                        <p:cTn id="27" dur="500"/>
                                        <p:tgtEl>
                                          <p:spTgt spid="4">
                                            <p:txEl>
                                              <p:pRg st="8" end="8"/>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fade">
                                      <p:cBhvr>
                                        <p:cTn id="3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D7BBF5E-C04D-48BE-8062-A04528DEC76C}"/>
                  </a:ext>
                </a:extLst>
              </p:cNvPr>
              <p:cNvSpPr txBox="1"/>
              <p:nvPr/>
            </p:nvSpPr>
            <p:spPr>
              <a:xfrm>
                <a:off x="3313002" y="942942"/>
                <a:ext cx="3413755" cy="9266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i="1" smtClean="0">
                          <a:latin typeface="Cambria Math" panose="02040503050406030204" pitchFamily="18" charset="0"/>
                          <a:ea typeface="Cambria Math" panose="02040503050406030204" pitchFamily="18" charset="0"/>
                        </a:rPr>
                        <m:t>∆</m:t>
                      </m:r>
                      <m:r>
                        <a:rPr lang="it-IT" sz="3200" i="1" smtClean="0">
                          <a:latin typeface="Cambria Math" panose="02040503050406030204" pitchFamily="18" charset="0"/>
                          <a:ea typeface="Cambria Math" panose="02040503050406030204" pitchFamily="18" charset="0"/>
                        </a:rPr>
                        <m:t>𝜔</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𝑒</m:t>
                          </m:r>
                        </m:num>
                        <m:den>
                          <m:r>
                            <a:rPr lang="it-IT" sz="3200" b="0" i="1" smtClean="0">
                              <a:latin typeface="Cambria Math" panose="02040503050406030204" pitchFamily="18" charset="0"/>
                              <a:ea typeface="Cambria Math" panose="02040503050406030204" pitchFamily="18" charset="0"/>
                            </a:rPr>
                            <m:t>2</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𝑚</m:t>
                              </m:r>
                            </m:e>
                            <m:sub>
                              <m:r>
                                <a:rPr lang="it-IT" sz="3200" b="0" i="1" smtClean="0">
                                  <a:latin typeface="Cambria Math" panose="02040503050406030204" pitchFamily="18" charset="0"/>
                                  <a:ea typeface="Cambria Math" panose="02040503050406030204" pitchFamily="18" charset="0"/>
                                </a:rPr>
                                <m:t>𝑒</m:t>
                              </m:r>
                            </m:sub>
                          </m:sSub>
                        </m:den>
                      </m:f>
                      <m:r>
                        <a:rPr lang="it-IT" sz="3200" b="0" i="1" smtClean="0">
                          <a:latin typeface="Cambria Math" panose="02040503050406030204" pitchFamily="18" charset="0"/>
                          <a:ea typeface="Cambria Math" panose="02040503050406030204" pitchFamily="18" charset="0"/>
                        </a:rPr>
                        <m:t>𝐵</m:t>
                      </m:r>
                      <m:r>
                        <a:rPr lang="it-IT" sz="3200" b="0" i="1" smtClean="0">
                          <a:latin typeface="Cambria Math" panose="02040503050406030204" pitchFamily="18" charset="0"/>
                          <a:ea typeface="Cambria Math" panose="02040503050406030204" pitchFamily="18" charset="0"/>
                        </a:rPr>
                        <m:t>=</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𝜔</m:t>
                          </m:r>
                        </m:e>
                        <m:sub>
                          <m:r>
                            <a:rPr lang="it-IT" sz="3200" b="0" i="1" smtClean="0">
                              <a:latin typeface="Cambria Math" panose="02040503050406030204" pitchFamily="18" charset="0"/>
                              <a:ea typeface="Cambria Math" panose="02040503050406030204" pitchFamily="18" charset="0"/>
                            </a:rPr>
                            <m:t>𝐿</m:t>
                          </m:r>
                        </m:sub>
                      </m:sSub>
                    </m:oMath>
                  </m:oMathPara>
                </a14:m>
                <a:endParaRPr lang="it-IT" sz="3200" dirty="0"/>
              </a:p>
            </p:txBody>
          </p:sp>
        </mc:Choice>
        <mc:Fallback xmlns="">
          <p:sp>
            <p:nvSpPr>
              <p:cNvPr id="5" name="CasellaDiTesto 4">
                <a:extLst>
                  <a:ext uri="{FF2B5EF4-FFF2-40B4-BE49-F238E27FC236}">
                    <a16:creationId xmlns:a16="http://schemas.microsoft.com/office/drawing/2014/main" id="{BD7BBF5E-C04D-48BE-8062-A04528DEC76C}"/>
                  </a:ext>
                </a:extLst>
              </p:cNvPr>
              <p:cNvSpPr txBox="1">
                <a:spLocks noRot="1" noChangeAspect="1" noMove="1" noResize="1" noEditPoints="1" noAdjustHandles="1" noChangeArrowheads="1" noChangeShapeType="1" noTextEdit="1"/>
              </p:cNvSpPr>
              <p:nvPr/>
            </p:nvSpPr>
            <p:spPr>
              <a:xfrm>
                <a:off x="3313002" y="942942"/>
                <a:ext cx="3413755" cy="926600"/>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A1281C4-8EE7-4246-85C3-96A5F51917B6}"/>
                  </a:ext>
                </a:extLst>
              </p:cNvPr>
              <p:cNvSpPr txBox="1"/>
              <p:nvPr/>
            </p:nvSpPr>
            <p:spPr>
              <a:xfrm>
                <a:off x="2340292" y="5292221"/>
                <a:ext cx="3755708" cy="6915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it-IT" sz="2000" b="0" i="1" smtClean="0">
                              <a:latin typeface="Cambria Math" panose="02040503050406030204" pitchFamily="18" charset="0"/>
                              <a:ea typeface="Cambria Math" panose="02040503050406030204" pitchFamily="18" charset="0"/>
                            </a:rPr>
                          </m:ctrlPr>
                        </m:dPr>
                        <m:e>
                          <m:r>
                            <a:rPr lang="it-IT" sz="2000" b="0" i="1" smtClean="0">
                              <a:latin typeface="Cambria Math" panose="02040503050406030204" pitchFamily="18" charset="0"/>
                              <a:ea typeface="Cambria Math" panose="02040503050406030204" pitchFamily="18" charset="0"/>
                            </a:rPr>
                            <m:t>∆</m:t>
                          </m:r>
                          <m:r>
                            <a:rPr lang="it-IT" sz="2000" b="0" i="1" smtClean="0">
                              <a:latin typeface="Cambria Math" panose="02040503050406030204" pitchFamily="18" charset="0"/>
                              <a:ea typeface="Cambria Math" panose="02040503050406030204" pitchFamily="18" charset="0"/>
                            </a:rPr>
                            <m:t>𝐿</m:t>
                          </m:r>
                          <m:r>
                            <a:rPr lang="it-IT" sz="2000" b="0" i="1" smtClean="0">
                              <a:latin typeface="Cambria Math" panose="02040503050406030204" pitchFamily="18" charset="0"/>
                              <a:ea typeface="Cambria Math" panose="02040503050406030204" pitchFamily="18" charset="0"/>
                            </a:rPr>
                            <m:t>=</m:t>
                          </m:r>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𝑚</m:t>
                              </m:r>
                            </m:e>
                            <m:sub>
                              <m:r>
                                <a:rPr lang="it-IT" sz="2000" i="1">
                                  <a:latin typeface="Cambria Math" panose="02040503050406030204" pitchFamily="18" charset="0"/>
                                  <a:ea typeface="Cambria Math" panose="02040503050406030204" pitchFamily="18" charset="0"/>
                                </a:rPr>
                                <m:t>𝑒</m:t>
                              </m:r>
                            </m:sub>
                          </m:sSub>
                          <m:r>
                            <m:rPr>
                              <m:nor/>
                            </m:rPr>
                            <a:rPr lang="it-IT" sz="2000" dirty="0">
                              <a:ea typeface="Cambria Math" panose="02040503050406030204" pitchFamily="18" charset="0"/>
                            </a:rPr>
                            <m:t> </m:t>
                          </m:r>
                          <m:sSup>
                            <m:sSupPr>
                              <m:ctrlPr>
                                <a:rPr lang="it-IT" sz="2000" i="1">
                                  <a:latin typeface="Cambria Math" panose="02040503050406030204" pitchFamily="18" charset="0"/>
                                  <a:ea typeface="Cambria Math" panose="02040503050406030204" pitchFamily="18" charset="0"/>
                                </a:rPr>
                              </m:ctrlPr>
                            </m:sSupPr>
                            <m:e>
                              <m:r>
                                <a:rPr lang="it-IT" sz="2000" i="1">
                                  <a:latin typeface="Cambria Math" panose="02040503050406030204" pitchFamily="18" charset="0"/>
                                  <a:ea typeface="Cambria Math" panose="02040503050406030204" pitchFamily="18" charset="0"/>
                                </a:rPr>
                                <m:t>𝑅</m:t>
                              </m:r>
                            </m:e>
                            <m:sup>
                              <m:r>
                                <a:rPr lang="it-IT" sz="2000" i="1">
                                  <a:latin typeface="Cambria Math" panose="02040503050406030204" pitchFamily="18" charset="0"/>
                                  <a:ea typeface="Cambria Math" panose="02040503050406030204" pitchFamily="18" charset="0"/>
                                </a:rPr>
                                <m:t>2</m:t>
                              </m:r>
                            </m:sup>
                          </m:sSup>
                          <m:r>
                            <m:rPr>
                              <m:nor/>
                            </m:rPr>
                            <a:rPr lang="it-IT" sz="2000" dirty="0">
                              <a:ea typeface="Cambria Math" panose="02040503050406030204" pitchFamily="18" charset="0"/>
                            </a:rPr>
                            <m:t> </m:t>
                          </m:r>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𝜔</m:t>
                          </m:r>
                          <m:r>
                            <a:rPr lang="it-IT" sz="2000" b="0" i="1" smtClean="0">
                              <a:latin typeface="Cambria Math" panose="02040503050406030204" pitchFamily="18" charset="0"/>
                              <a:ea typeface="Cambria Math" panose="02040503050406030204" pitchFamily="18" charset="0"/>
                            </a:rPr>
                            <m:t>=</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𝑚</m:t>
                              </m:r>
                            </m:e>
                            <m:sub>
                              <m:r>
                                <a:rPr lang="it-IT" sz="2000" b="0" i="1" smtClean="0">
                                  <a:latin typeface="Cambria Math" panose="02040503050406030204" pitchFamily="18" charset="0"/>
                                  <a:ea typeface="Cambria Math" panose="02040503050406030204" pitchFamily="18" charset="0"/>
                                </a:rPr>
                                <m:t>𝑒</m:t>
                              </m:r>
                            </m:sub>
                          </m:sSub>
                          <m:sSup>
                            <m:sSupPr>
                              <m:ctrlPr>
                                <a:rPr lang="it-IT" sz="2000" b="0" i="1" smtClean="0">
                                  <a:latin typeface="Cambria Math" panose="02040503050406030204" pitchFamily="18" charset="0"/>
                                  <a:ea typeface="Cambria Math" panose="02040503050406030204" pitchFamily="18" charset="0"/>
                                </a:rPr>
                              </m:ctrlPr>
                            </m:sSupPr>
                            <m:e>
                              <m:r>
                                <a:rPr lang="it-IT" sz="2000" b="0" i="1" smtClean="0">
                                  <a:latin typeface="Cambria Math" panose="02040503050406030204" pitchFamily="18" charset="0"/>
                                  <a:ea typeface="Cambria Math" panose="02040503050406030204" pitchFamily="18" charset="0"/>
                                </a:rPr>
                                <m:t>𝑅</m:t>
                              </m:r>
                            </m:e>
                            <m:sup>
                              <m:r>
                                <a:rPr lang="it-IT" sz="2000" b="0" i="1" smtClean="0">
                                  <a:latin typeface="Cambria Math" panose="02040503050406030204" pitchFamily="18" charset="0"/>
                                  <a:ea typeface="Cambria Math" panose="02040503050406030204" pitchFamily="18" charset="0"/>
                                </a:rPr>
                                <m:t>2</m:t>
                              </m:r>
                            </m:sup>
                          </m:sSup>
                          <m:f>
                            <m:fPr>
                              <m:ctrlPr>
                                <a:rPr lang="it-IT" sz="2000" b="0" i="1" smtClean="0">
                                  <a:latin typeface="Cambria Math" panose="02040503050406030204" pitchFamily="18" charset="0"/>
                                  <a:ea typeface="Cambria Math" panose="02040503050406030204" pitchFamily="18" charset="0"/>
                                </a:rPr>
                              </m:ctrlPr>
                            </m:fPr>
                            <m:num>
                              <m:r>
                                <a:rPr lang="it-IT" sz="2000" b="0" i="1" smtClean="0">
                                  <a:latin typeface="Cambria Math" panose="02040503050406030204" pitchFamily="18" charset="0"/>
                                  <a:ea typeface="Cambria Math" panose="02040503050406030204" pitchFamily="18" charset="0"/>
                                </a:rPr>
                                <m:t>𝑒</m:t>
                              </m:r>
                            </m:num>
                            <m:den>
                              <m:r>
                                <a:rPr lang="it-IT" sz="2000" b="0" i="1" smtClean="0">
                                  <a:latin typeface="Cambria Math" panose="02040503050406030204" pitchFamily="18" charset="0"/>
                                  <a:ea typeface="Cambria Math" panose="02040503050406030204" pitchFamily="18" charset="0"/>
                                </a:rPr>
                                <m:t>2</m:t>
                              </m:r>
                              <m:sSub>
                                <m:sSubPr>
                                  <m:ctrlPr>
                                    <a:rPr lang="it-IT" sz="2000" b="0" i="1" smtClean="0">
                                      <a:latin typeface="Cambria Math" panose="02040503050406030204" pitchFamily="18" charset="0"/>
                                      <a:ea typeface="Cambria Math" panose="02040503050406030204" pitchFamily="18" charset="0"/>
                                    </a:rPr>
                                  </m:ctrlPr>
                                </m:sSubPr>
                                <m:e>
                                  <m:r>
                                    <a:rPr lang="it-IT" sz="2000" b="0" i="1" smtClean="0">
                                      <a:latin typeface="Cambria Math" panose="02040503050406030204" pitchFamily="18" charset="0"/>
                                      <a:ea typeface="Cambria Math" panose="02040503050406030204" pitchFamily="18" charset="0"/>
                                    </a:rPr>
                                    <m:t>𝑚</m:t>
                                  </m:r>
                                </m:e>
                                <m:sub>
                                  <m:r>
                                    <a:rPr lang="it-IT" sz="2000" b="0" i="1" smtClean="0">
                                      <a:latin typeface="Cambria Math" panose="02040503050406030204" pitchFamily="18" charset="0"/>
                                      <a:ea typeface="Cambria Math" panose="02040503050406030204" pitchFamily="18" charset="0"/>
                                    </a:rPr>
                                    <m:t>𝑒</m:t>
                                  </m:r>
                                </m:sub>
                              </m:sSub>
                            </m:den>
                          </m:f>
                          <m:r>
                            <a:rPr lang="it-IT" sz="2000" b="0" i="1" smtClean="0">
                              <a:latin typeface="Cambria Math" panose="02040503050406030204" pitchFamily="18" charset="0"/>
                              <a:ea typeface="Cambria Math" panose="02040503050406030204" pitchFamily="18" charset="0"/>
                            </a:rPr>
                            <m:t>𝐵</m:t>
                          </m:r>
                        </m:e>
                      </m:d>
                    </m:oMath>
                  </m:oMathPara>
                </a14:m>
                <a:endParaRPr lang="it-IT" sz="2000" dirty="0"/>
              </a:p>
            </p:txBody>
          </p:sp>
        </mc:Choice>
        <mc:Fallback xmlns="">
          <p:sp>
            <p:nvSpPr>
              <p:cNvPr id="7" name="CasellaDiTesto 6">
                <a:extLst>
                  <a:ext uri="{FF2B5EF4-FFF2-40B4-BE49-F238E27FC236}">
                    <a16:creationId xmlns:a16="http://schemas.microsoft.com/office/drawing/2014/main" id="{5A1281C4-8EE7-4246-85C3-96A5F51917B6}"/>
                  </a:ext>
                </a:extLst>
              </p:cNvPr>
              <p:cNvSpPr txBox="1">
                <a:spLocks noRot="1" noChangeAspect="1" noMove="1" noResize="1" noEditPoints="1" noAdjustHandles="1" noChangeArrowheads="1" noChangeShapeType="1" noTextEdit="1"/>
              </p:cNvSpPr>
              <p:nvPr/>
            </p:nvSpPr>
            <p:spPr>
              <a:xfrm>
                <a:off x="2340292" y="5292221"/>
                <a:ext cx="3755708" cy="691536"/>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71EE3355-F92F-497B-AAD8-9309D2F27092}"/>
                  </a:ext>
                </a:extLst>
              </p:cNvPr>
              <p:cNvSpPr txBox="1"/>
              <p:nvPr/>
            </p:nvSpPr>
            <p:spPr>
              <a:xfrm>
                <a:off x="2649770" y="3950462"/>
                <a:ext cx="6392712" cy="107131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it-IT" sz="3200" i="1" smtClean="0">
                              <a:latin typeface="Cambria Math" panose="02040503050406030204" pitchFamily="18" charset="0"/>
                            </a:rPr>
                          </m:ctrlPr>
                        </m:dPr>
                        <m:e>
                          <m:sSup>
                            <m:sSupPr>
                              <m:ctrlPr>
                                <a:rPr lang="it-IT" sz="3200" i="1" smtClean="0">
                                  <a:latin typeface="Cambria Math" panose="02040503050406030204" pitchFamily="18" charset="0"/>
                                </a:rPr>
                              </m:ctrlPr>
                            </m:sSupPr>
                            <m:e>
                              <m:acc>
                                <m:accPr>
                                  <m:chr m:val="⃗"/>
                                  <m:ctrlPr>
                                    <a:rPr lang="it-IT" sz="3200" i="1" smtClean="0">
                                      <a:latin typeface="Cambria Math" panose="02040503050406030204" pitchFamily="18" charset="0"/>
                                    </a:rPr>
                                  </m:ctrlPr>
                                </m:accPr>
                                <m:e>
                                  <m:r>
                                    <a:rPr lang="it-IT" sz="3200" i="1" smtClean="0">
                                      <a:latin typeface="Cambria Math" panose="02040503050406030204" pitchFamily="18" charset="0"/>
                                      <a:ea typeface="Cambria Math" panose="02040503050406030204" pitchFamily="18" charset="0"/>
                                    </a:rPr>
                                    <m:t>𝜇</m:t>
                                  </m:r>
                                </m:e>
                              </m:acc>
                            </m:e>
                            <m:sup>
                              <m:r>
                                <a:rPr lang="it-IT" sz="3200" b="0" i="1" smtClean="0">
                                  <a:latin typeface="Cambria Math" panose="02040503050406030204" pitchFamily="18" charset="0"/>
                                </a:rPr>
                                <m:t>′</m:t>
                              </m:r>
                            </m:sup>
                          </m:sSup>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ea typeface="Cambria Math" panose="02040503050406030204" pitchFamily="18" charset="0"/>
                                </a:rPr>
                                <m:t>𝜇</m:t>
                              </m:r>
                            </m:e>
                          </m:acc>
                        </m:e>
                      </m:d>
                      <m:r>
                        <a:rPr lang="it-IT" sz="3200" b="0" i="1" smtClean="0">
                          <a:latin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𝜇</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r>
                            <a:rPr lang="it-IT" sz="3200" b="0" i="1" smtClean="0">
                              <a:latin typeface="Cambria Math" panose="02040503050406030204" pitchFamily="18" charset="0"/>
                              <a:ea typeface="Cambria Math" panose="02040503050406030204" pitchFamily="18" charset="0"/>
                            </a:rPr>
                            <m:t>𝑒</m:t>
                          </m:r>
                        </m:num>
                        <m:den>
                          <m:r>
                            <a:rPr lang="it-IT" sz="3200" b="0" i="1" smtClean="0">
                              <a:latin typeface="Cambria Math" panose="02040503050406030204" pitchFamily="18" charset="0"/>
                              <a:ea typeface="Cambria Math" panose="02040503050406030204" pitchFamily="18" charset="0"/>
                            </a:rPr>
                            <m:t>2</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𝑚</m:t>
                              </m:r>
                            </m:e>
                            <m:sub>
                              <m:r>
                                <a:rPr lang="it-IT" sz="3200" b="0" i="1" smtClean="0">
                                  <a:latin typeface="Cambria Math" panose="02040503050406030204" pitchFamily="18" charset="0"/>
                                  <a:ea typeface="Cambria Math" panose="02040503050406030204" pitchFamily="18" charset="0"/>
                                </a:rPr>
                                <m:t>𝑒</m:t>
                              </m:r>
                            </m:sub>
                          </m:sSub>
                        </m:den>
                      </m:f>
                      <m:r>
                        <a:rPr lang="it-IT" sz="3200" b="0" i="1" smtClean="0">
                          <a:latin typeface="Cambria Math" panose="02040503050406030204" pitchFamily="18" charset="0"/>
                          <a:ea typeface="Cambria Math" panose="02040503050406030204" pitchFamily="18" charset="0"/>
                        </a:rPr>
                        <m:t>∆</m:t>
                      </m:r>
                      <m:r>
                        <a:rPr lang="it-IT" sz="3200" b="0" i="1" smtClean="0">
                          <a:latin typeface="Cambria Math" panose="02040503050406030204" pitchFamily="18" charset="0"/>
                          <a:ea typeface="Cambria Math" panose="02040503050406030204" pitchFamily="18" charset="0"/>
                        </a:rPr>
                        <m:t>𝐿</m:t>
                      </m:r>
                      <m:r>
                        <a:rPr lang="it-IT" sz="3200" b="0" i="1" smtClean="0">
                          <a:latin typeface="Cambria Math" panose="02040503050406030204" pitchFamily="18" charset="0"/>
                          <a:ea typeface="Cambria Math" panose="02040503050406030204" pitchFamily="18" charset="0"/>
                        </a:rPr>
                        <m:t>=</m:t>
                      </m:r>
                      <m:f>
                        <m:fPr>
                          <m:ctrlPr>
                            <a:rPr lang="it-IT" sz="3200" b="0" i="1" smtClean="0">
                              <a:latin typeface="Cambria Math" panose="02040503050406030204" pitchFamily="18" charset="0"/>
                              <a:ea typeface="Cambria Math" panose="02040503050406030204" pitchFamily="18" charset="0"/>
                            </a:rPr>
                          </m:ctrlPr>
                        </m:fPr>
                        <m:num>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𝑒</m:t>
                              </m:r>
                            </m:e>
                            <m:sup>
                              <m:r>
                                <a:rPr lang="it-IT" sz="3200" b="0" i="1" smtClean="0">
                                  <a:latin typeface="Cambria Math" panose="02040503050406030204" pitchFamily="18" charset="0"/>
                                  <a:ea typeface="Cambria Math" panose="02040503050406030204" pitchFamily="18" charset="0"/>
                                </a:rPr>
                                <m:t>2</m:t>
                              </m:r>
                            </m:sup>
                          </m:sSup>
                        </m:num>
                        <m:den>
                          <m:r>
                            <a:rPr lang="it-IT" sz="3200" b="0" i="1" smtClean="0">
                              <a:latin typeface="Cambria Math" panose="02040503050406030204" pitchFamily="18" charset="0"/>
                              <a:ea typeface="Cambria Math" panose="02040503050406030204" pitchFamily="18" charset="0"/>
                            </a:rPr>
                            <m:t>4</m:t>
                          </m:r>
                          <m:sSub>
                            <m:sSubPr>
                              <m:ctrlPr>
                                <a:rPr lang="it-IT" sz="3200" b="0" i="1" smtClean="0">
                                  <a:latin typeface="Cambria Math" panose="02040503050406030204" pitchFamily="18" charset="0"/>
                                  <a:ea typeface="Cambria Math" panose="02040503050406030204" pitchFamily="18" charset="0"/>
                                </a:rPr>
                              </m:ctrlPr>
                            </m:sSubPr>
                            <m:e>
                              <m:r>
                                <a:rPr lang="it-IT" sz="3200" b="0" i="1" smtClean="0">
                                  <a:latin typeface="Cambria Math" panose="02040503050406030204" pitchFamily="18" charset="0"/>
                                  <a:ea typeface="Cambria Math" panose="02040503050406030204" pitchFamily="18" charset="0"/>
                                </a:rPr>
                                <m:t>𝑚</m:t>
                              </m:r>
                            </m:e>
                            <m:sub>
                              <m:r>
                                <a:rPr lang="it-IT" sz="3200" b="0" i="1" smtClean="0">
                                  <a:latin typeface="Cambria Math" panose="02040503050406030204" pitchFamily="18" charset="0"/>
                                  <a:ea typeface="Cambria Math" panose="02040503050406030204" pitchFamily="18" charset="0"/>
                                </a:rPr>
                                <m:t>𝑒</m:t>
                              </m:r>
                            </m:sub>
                          </m:sSub>
                        </m:den>
                      </m:f>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𝑅</m:t>
                          </m:r>
                        </m:e>
                        <m:sup>
                          <m:r>
                            <a:rPr lang="it-IT" sz="3200" b="0" i="1" smtClean="0">
                              <a:latin typeface="Cambria Math" panose="02040503050406030204" pitchFamily="18" charset="0"/>
                              <a:ea typeface="Cambria Math" panose="02040503050406030204" pitchFamily="18" charset="0"/>
                            </a:rPr>
                            <m:t>2</m:t>
                          </m:r>
                        </m:sup>
                      </m:sSup>
                      <m:r>
                        <a:rPr lang="it-IT" sz="3200" b="0" i="1" smtClean="0">
                          <a:latin typeface="Cambria Math" panose="02040503050406030204" pitchFamily="18" charset="0"/>
                          <a:ea typeface="Cambria Math" panose="02040503050406030204" pitchFamily="18" charset="0"/>
                        </a:rPr>
                        <m:t>𝐵</m:t>
                      </m:r>
                    </m:oMath>
                  </m:oMathPara>
                </a14:m>
                <a:endParaRPr lang="it-IT" sz="3200" dirty="0"/>
              </a:p>
            </p:txBody>
          </p:sp>
        </mc:Choice>
        <mc:Fallback xmlns="">
          <p:sp>
            <p:nvSpPr>
              <p:cNvPr id="8" name="CasellaDiTesto 7">
                <a:extLst>
                  <a:ext uri="{FF2B5EF4-FFF2-40B4-BE49-F238E27FC236}">
                    <a16:creationId xmlns:a16="http://schemas.microsoft.com/office/drawing/2014/main" id="{71EE3355-F92F-497B-AAD8-9309D2F27092}"/>
                  </a:ext>
                </a:extLst>
              </p:cNvPr>
              <p:cNvSpPr txBox="1">
                <a:spLocks noRot="1" noChangeAspect="1" noMove="1" noResize="1" noEditPoints="1" noAdjustHandles="1" noChangeArrowheads="1" noChangeShapeType="1" noTextEdit="1"/>
              </p:cNvSpPr>
              <p:nvPr/>
            </p:nvSpPr>
            <p:spPr>
              <a:xfrm>
                <a:off x="2649770" y="3950462"/>
                <a:ext cx="6392712" cy="1071319"/>
              </a:xfrm>
              <a:prstGeom prst="rect">
                <a:avLst/>
              </a:prstGeom>
              <a:blipFill>
                <a:blip r:embed="rId4"/>
                <a:stretch>
                  <a:fillRect/>
                </a:stretch>
              </a:blipFill>
            </p:spPr>
            <p:txBody>
              <a:bodyPr/>
              <a:lstStyle/>
              <a:p>
                <a:r>
                  <a:rPr lang="it-IT">
                    <a:noFill/>
                  </a:rPr>
                  <a:t> </a:t>
                </a:r>
              </a:p>
            </p:txBody>
          </p:sp>
        </mc:Fallback>
      </mc:AlternateContent>
      <p:sp>
        <p:nvSpPr>
          <p:cNvPr id="10" name="CasellaDiTesto 9">
            <a:extLst>
              <a:ext uri="{FF2B5EF4-FFF2-40B4-BE49-F238E27FC236}">
                <a16:creationId xmlns:a16="http://schemas.microsoft.com/office/drawing/2014/main" id="{B66C0EA2-3D0D-4D62-A552-CA617C508049}"/>
              </a:ext>
            </a:extLst>
          </p:cNvPr>
          <p:cNvSpPr txBox="1"/>
          <p:nvPr/>
        </p:nvSpPr>
        <p:spPr>
          <a:xfrm>
            <a:off x="6953250" y="1159329"/>
            <a:ext cx="4222790" cy="492443"/>
          </a:xfrm>
          <a:prstGeom prst="rect">
            <a:avLst/>
          </a:prstGeom>
          <a:noFill/>
        </p:spPr>
        <p:txBody>
          <a:bodyPr wrap="square" rtlCol="0">
            <a:spAutoFit/>
          </a:bodyPr>
          <a:lstStyle/>
          <a:p>
            <a:r>
              <a:rPr lang="it-IT" sz="2600" dirty="0"/>
              <a:t>(Velocità angolare di </a:t>
            </a:r>
            <a:r>
              <a:rPr lang="it-IT" sz="2600" dirty="0" err="1"/>
              <a:t>Larmor</a:t>
            </a:r>
            <a:r>
              <a:rPr lang="it-IT" sz="2600" dirty="0"/>
              <a:t>)</a:t>
            </a:r>
          </a:p>
        </p:txBody>
      </p:sp>
      <p:cxnSp>
        <p:nvCxnSpPr>
          <p:cNvPr id="13" name="Connettore a gomito 12">
            <a:extLst>
              <a:ext uri="{FF2B5EF4-FFF2-40B4-BE49-F238E27FC236}">
                <a16:creationId xmlns:a16="http://schemas.microsoft.com/office/drawing/2014/main" id="{8FEFF659-84F2-4CAE-9D12-EB64F31D8DF8}"/>
              </a:ext>
            </a:extLst>
          </p:cNvPr>
          <p:cNvCxnSpPr>
            <a:cxnSpLocks/>
            <a:stCxn id="7" idx="3"/>
          </p:cNvCxnSpPr>
          <p:nvPr/>
        </p:nvCxnSpPr>
        <p:spPr>
          <a:xfrm flipV="1">
            <a:off x="6096000" y="4863757"/>
            <a:ext cx="519057" cy="774232"/>
          </a:xfrm>
          <a:prstGeom prst="bentConnector2">
            <a:avLst/>
          </a:prstGeom>
          <a:ln>
            <a:tailEnd type="triangle"/>
          </a:ln>
        </p:spPr>
        <p:style>
          <a:lnRef idx="1">
            <a:schemeClr val="accent1"/>
          </a:lnRef>
          <a:fillRef idx="0">
            <a:schemeClr val="accent1"/>
          </a:fillRef>
          <a:effectRef idx="0">
            <a:schemeClr val="accent1"/>
          </a:effectRef>
          <a:fontRef idx="minor">
            <a:schemeClr val="tx1"/>
          </a:fontRef>
        </p:style>
      </p:cxnSp>
      <p:sp>
        <p:nvSpPr>
          <p:cNvPr id="15" name="Freccia a destra 14">
            <a:extLst>
              <a:ext uri="{FF2B5EF4-FFF2-40B4-BE49-F238E27FC236}">
                <a16:creationId xmlns:a16="http://schemas.microsoft.com/office/drawing/2014/main" id="{77762AFE-DC10-4FA8-9F0C-314F09FB4413}"/>
              </a:ext>
            </a:extLst>
          </p:cNvPr>
          <p:cNvSpPr/>
          <p:nvPr/>
        </p:nvSpPr>
        <p:spPr>
          <a:xfrm>
            <a:off x="1873081" y="4371821"/>
            <a:ext cx="567208" cy="228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cxnSp>
        <p:nvCxnSpPr>
          <p:cNvPr id="17" name="Connettore diritto 16">
            <a:extLst>
              <a:ext uri="{FF2B5EF4-FFF2-40B4-BE49-F238E27FC236}">
                <a16:creationId xmlns:a16="http://schemas.microsoft.com/office/drawing/2014/main" id="{FF216498-E08A-4B51-BE1E-334068628182}"/>
              </a:ext>
            </a:extLst>
          </p:cNvPr>
          <p:cNvCxnSpPr/>
          <p:nvPr/>
        </p:nvCxnSpPr>
        <p:spPr>
          <a:xfrm flipV="1">
            <a:off x="5176215" y="5491314"/>
            <a:ext cx="400730" cy="492443"/>
          </a:xfrm>
          <a:prstGeom prst="line">
            <a:avLst/>
          </a:prstGeom>
        </p:spPr>
        <p:style>
          <a:lnRef idx="1">
            <a:schemeClr val="accent1"/>
          </a:lnRef>
          <a:fillRef idx="0">
            <a:schemeClr val="accent1"/>
          </a:fillRef>
          <a:effectRef idx="0">
            <a:schemeClr val="accent1"/>
          </a:effectRef>
          <a:fontRef idx="minor">
            <a:schemeClr val="tx1"/>
          </a:fontRef>
        </p:style>
      </p:cxnSp>
      <p:cxnSp>
        <p:nvCxnSpPr>
          <p:cNvPr id="18" name="Connettore diritto 17">
            <a:extLst>
              <a:ext uri="{FF2B5EF4-FFF2-40B4-BE49-F238E27FC236}">
                <a16:creationId xmlns:a16="http://schemas.microsoft.com/office/drawing/2014/main" id="{4A5BD82E-C5CA-4076-925D-F101A2BD72D9}"/>
              </a:ext>
            </a:extLst>
          </p:cNvPr>
          <p:cNvCxnSpPr/>
          <p:nvPr/>
        </p:nvCxnSpPr>
        <p:spPr>
          <a:xfrm flipV="1">
            <a:off x="4461011" y="5199645"/>
            <a:ext cx="400730" cy="492443"/>
          </a:xfrm>
          <a:prstGeom prst="line">
            <a:avLst/>
          </a:prstGeom>
        </p:spPr>
        <p:style>
          <a:lnRef idx="1">
            <a:schemeClr val="accent1"/>
          </a:lnRef>
          <a:fillRef idx="0">
            <a:schemeClr val="accent1"/>
          </a:fillRef>
          <a:effectRef idx="0">
            <a:schemeClr val="accent1"/>
          </a:effectRef>
          <a:fontRef idx="minor">
            <a:schemeClr val="tx1"/>
          </a:fontRef>
        </p:style>
      </p:cxnSp>
      <p:sp>
        <p:nvSpPr>
          <p:cNvPr id="9" name="Freccia a destra 8">
            <a:extLst>
              <a:ext uri="{FF2B5EF4-FFF2-40B4-BE49-F238E27FC236}">
                <a16:creationId xmlns:a16="http://schemas.microsoft.com/office/drawing/2014/main" id="{DABAA15A-177B-4FEE-AC91-31A973DAC0E9}"/>
              </a:ext>
            </a:extLst>
          </p:cNvPr>
          <p:cNvSpPr/>
          <p:nvPr/>
        </p:nvSpPr>
        <p:spPr>
          <a:xfrm>
            <a:off x="1616529" y="1159329"/>
            <a:ext cx="808264" cy="49244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68A4D725-C0DF-4B17-9ABD-D50CE6100CCE}"/>
                  </a:ext>
                </a:extLst>
              </p:cNvPr>
              <p:cNvSpPr txBox="1"/>
              <p:nvPr/>
            </p:nvSpPr>
            <p:spPr>
              <a:xfrm>
                <a:off x="204702" y="2287843"/>
                <a:ext cx="11514056" cy="745269"/>
              </a:xfrm>
              <a:prstGeom prst="rect">
                <a:avLst/>
              </a:prstGeom>
              <a:noFill/>
            </p:spPr>
            <p:txBody>
              <a:bodyPr wrap="square" rtlCol="0">
                <a:spAutoFit/>
              </a:bodyPr>
              <a:lstStyle/>
              <a:p>
                <a:r>
                  <a:rPr lang="it-IT" sz="2000" dirty="0"/>
                  <a:t>In corrispondenza di questa variazione il momento angolare orbitale </a:t>
                </a:r>
                <a14:m>
                  <m:oMath xmlns:m="http://schemas.openxmlformats.org/officeDocument/2006/math">
                    <m:acc>
                      <m:accPr>
                        <m:chr m:val="⃗"/>
                        <m:ctrlPr>
                          <a:rPr lang="it-IT" sz="2000" i="1" smtClean="0">
                            <a:latin typeface="Cambria Math" panose="02040503050406030204" pitchFamily="18" charset="0"/>
                          </a:rPr>
                        </m:ctrlPr>
                      </m:accPr>
                      <m:e>
                        <m:r>
                          <a:rPr lang="it-IT" sz="2000" i="1">
                            <a:latin typeface="Cambria Math" panose="02040503050406030204" pitchFamily="18" charset="0"/>
                          </a:rPr>
                          <m:t>𝐿</m:t>
                        </m:r>
                      </m:e>
                    </m:acc>
                  </m:oMath>
                </a14:m>
                <a:r>
                  <a:rPr lang="it-IT" sz="2000" dirty="0"/>
                  <a:t> subirà un aumento </a:t>
                </a:r>
                <a14:m>
                  <m:oMath xmlns:m="http://schemas.openxmlformats.org/officeDocument/2006/math">
                    <m:r>
                      <a:rPr lang="it-IT" sz="2000" i="1">
                        <a:latin typeface="Cambria Math" panose="02040503050406030204" pitchFamily="18" charset="0"/>
                        <a:ea typeface="Cambria Math" panose="02040503050406030204" pitchFamily="18" charset="0"/>
                      </a:rPr>
                      <m:t>∆</m:t>
                    </m:r>
                    <m:acc>
                      <m:accPr>
                        <m:chr m:val="⃗"/>
                        <m:ctrlPr>
                          <a:rPr lang="it-IT" sz="2000" i="1">
                            <a:latin typeface="Cambria Math" panose="02040503050406030204" pitchFamily="18" charset="0"/>
                          </a:rPr>
                        </m:ctrlPr>
                      </m:accPr>
                      <m:e>
                        <m:r>
                          <a:rPr lang="it-IT" sz="2000" i="1">
                            <a:latin typeface="Cambria Math" panose="02040503050406030204" pitchFamily="18" charset="0"/>
                          </a:rPr>
                          <m:t>𝐿</m:t>
                        </m:r>
                      </m:e>
                    </m:acc>
                  </m:oMath>
                </a14:m>
                <a:r>
                  <a:rPr lang="it-IT" sz="2000" dirty="0"/>
                  <a:t> pari in modulo a: </a:t>
                </a:r>
                <a14:m>
                  <m:oMath xmlns:m="http://schemas.openxmlformats.org/officeDocument/2006/math">
                    <m:sSub>
                      <m:sSubPr>
                        <m:ctrlPr>
                          <a:rPr lang="it-IT" sz="2000" i="1">
                            <a:latin typeface="Cambria Math" panose="02040503050406030204" pitchFamily="18" charset="0"/>
                            <a:ea typeface="Cambria Math" panose="02040503050406030204" pitchFamily="18" charset="0"/>
                          </a:rPr>
                        </m:ctrlPr>
                      </m:sSubPr>
                      <m:e>
                        <m:r>
                          <a:rPr lang="it-IT" sz="2000" i="1">
                            <a:latin typeface="Cambria Math" panose="02040503050406030204" pitchFamily="18" charset="0"/>
                            <a:ea typeface="Cambria Math" panose="02040503050406030204" pitchFamily="18" charset="0"/>
                          </a:rPr>
                          <m:t>𝑚</m:t>
                        </m:r>
                      </m:e>
                      <m:sub>
                        <m:r>
                          <a:rPr lang="it-IT" sz="2000" i="1">
                            <a:latin typeface="Cambria Math" panose="02040503050406030204" pitchFamily="18" charset="0"/>
                            <a:ea typeface="Cambria Math" panose="02040503050406030204" pitchFamily="18" charset="0"/>
                          </a:rPr>
                          <m:t>𝑒</m:t>
                        </m:r>
                      </m:sub>
                    </m:sSub>
                  </m:oMath>
                </a14:m>
                <a:r>
                  <a:rPr lang="it-IT" sz="2000" dirty="0">
                    <a:ea typeface="Cambria Math" panose="02040503050406030204" pitchFamily="18" charset="0"/>
                  </a:rPr>
                  <a:t> </a:t>
                </a:r>
                <a14:m>
                  <m:oMath xmlns:m="http://schemas.openxmlformats.org/officeDocument/2006/math">
                    <m:sSup>
                      <m:sSupPr>
                        <m:ctrlPr>
                          <a:rPr lang="it-IT" sz="2000" i="1">
                            <a:latin typeface="Cambria Math" panose="02040503050406030204" pitchFamily="18" charset="0"/>
                            <a:ea typeface="Cambria Math" panose="02040503050406030204" pitchFamily="18" charset="0"/>
                          </a:rPr>
                        </m:ctrlPr>
                      </m:sSupPr>
                      <m:e>
                        <m:r>
                          <a:rPr lang="it-IT" sz="2000" i="1">
                            <a:latin typeface="Cambria Math" panose="02040503050406030204" pitchFamily="18" charset="0"/>
                            <a:ea typeface="Cambria Math" panose="02040503050406030204" pitchFamily="18" charset="0"/>
                          </a:rPr>
                          <m:t>𝑅</m:t>
                        </m:r>
                      </m:e>
                      <m:sup>
                        <m:r>
                          <a:rPr lang="it-IT" sz="2000" i="1">
                            <a:latin typeface="Cambria Math" panose="02040503050406030204" pitchFamily="18" charset="0"/>
                            <a:ea typeface="Cambria Math" panose="02040503050406030204" pitchFamily="18" charset="0"/>
                          </a:rPr>
                          <m:t>2</m:t>
                        </m:r>
                      </m:sup>
                    </m:sSup>
                  </m:oMath>
                </a14:m>
                <a:r>
                  <a:rPr lang="it-IT" sz="2000" dirty="0">
                    <a:ea typeface="Cambria Math" panose="02040503050406030204" pitchFamily="18" charset="0"/>
                  </a:rPr>
                  <a:t> </a:t>
                </a:r>
                <a14:m>
                  <m:oMath xmlns:m="http://schemas.openxmlformats.org/officeDocument/2006/math">
                    <m:r>
                      <a:rPr lang="it-IT" sz="2000" i="1">
                        <a:latin typeface="Cambria Math" panose="02040503050406030204" pitchFamily="18" charset="0"/>
                        <a:ea typeface="Cambria Math" panose="02040503050406030204" pitchFamily="18" charset="0"/>
                      </a:rPr>
                      <m:t>∆</m:t>
                    </m:r>
                    <m:r>
                      <a:rPr lang="it-IT" sz="2000" i="1">
                        <a:latin typeface="Cambria Math" panose="02040503050406030204" pitchFamily="18" charset="0"/>
                        <a:ea typeface="Cambria Math" panose="02040503050406030204" pitchFamily="18" charset="0"/>
                      </a:rPr>
                      <m:t>𝜔</m:t>
                    </m:r>
                  </m:oMath>
                </a14:m>
                <a:endParaRPr lang="it-IT" sz="2000" dirty="0"/>
              </a:p>
            </p:txBody>
          </p:sp>
        </mc:Choice>
        <mc:Fallback xmlns="">
          <p:sp>
            <p:nvSpPr>
              <p:cNvPr id="16" name="CasellaDiTesto 15">
                <a:extLst>
                  <a:ext uri="{FF2B5EF4-FFF2-40B4-BE49-F238E27FC236}">
                    <a16:creationId xmlns:a16="http://schemas.microsoft.com/office/drawing/2014/main" id="{68A4D725-C0DF-4B17-9ABD-D50CE6100CCE}"/>
                  </a:ext>
                </a:extLst>
              </p:cNvPr>
              <p:cNvSpPr txBox="1">
                <a:spLocks noRot="1" noChangeAspect="1" noMove="1" noResize="1" noEditPoints="1" noAdjustHandles="1" noChangeArrowheads="1" noChangeShapeType="1" noTextEdit="1"/>
              </p:cNvSpPr>
              <p:nvPr/>
            </p:nvSpPr>
            <p:spPr>
              <a:xfrm>
                <a:off x="204702" y="2287843"/>
                <a:ext cx="11514056" cy="745269"/>
              </a:xfrm>
              <a:prstGeom prst="rect">
                <a:avLst/>
              </a:prstGeom>
              <a:blipFill>
                <a:blip r:embed="rId5"/>
                <a:stretch>
                  <a:fillRect l="-583" b="-1300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1" name="CasellaDiTesto 20">
                <a:extLst>
                  <a:ext uri="{FF2B5EF4-FFF2-40B4-BE49-F238E27FC236}">
                    <a16:creationId xmlns:a16="http://schemas.microsoft.com/office/drawing/2014/main" id="{F5E1C585-EEE1-40A9-95A2-68C120510B28}"/>
                  </a:ext>
                </a:extLst>
              </p:cNvPr>
              <p:cNvSpPr txBox="1"/>
              <p:nvPr/>
            </p:nvSpPr>
            <p:spPr>
              <a:xfrm>
                <a:off x="4661376" y="3071702"/>
                <a:ext cx="1716688" cy="694934"/>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a:rPr lang="it-IT" sz="2400" i="1">
                              <a:latin typeface="Cambria Math" panose="02040503050406030204" pitchFamily="18" charset="0"/>
                              <a:ea typeface="Cambria Math" panose="02040503050406030204" pitchFamily="18" charset="0"/>
                            </a:rPr>
                            <m:t>𝜇</m:t>
                          </m:r>
                        </m:e>
                      </m:acc>
                      <m:r>
                        <a:rPr lang="it-IT" sz="2400" i="1">
                          <a:latin typeface="Cambria Math" panose="02040503050406030204" pitchFamily="18" charset="0"/>
                        </a:rPr>
                        <m:t>=</m:t>
                      </m:r>
                      <m:r>
                        <a:rPr lang="it-IT" sz="2400" b="0" i="0"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𝑒</m:t>
                          </m:r>
                        </m:num>
                        <m:den>
                          <m:r>
                            <a:rPr lang="it-IT" sz="2400" b="0" i="1" smtClean="0">
                              <a:latin typeface="Cambria Math" panose="02040503050406030204" pitchFamily="18" charset="0"/>
                            </a:rPr>
                            <m:t>2</m:t>
                          </m:r>
                          <m:sSub>
                            <m:sSubPr>
                              <m:ctrlPr>
                                <a:rPr lang="it-IT" sz="2400" i="1">
                                  <a:latin typeface="Cambria Math" panose="02040503050406030204" pitchFamily="18" charset="0"/>
                                  <a:ea typeface="Cambria Math" panose="02040503050406030204" pitchFamily="18" charset="0"/>
                                </a:rPr>
                              </m:ctrlPr>
                            </m:sSubPr>
                            <m:e>
                              <m:r>
                                <a:rPr lang="it-IT" sz="2400" i="1">
                                  <a:latin typeface="Cambria Math" panose="02040503050406030204" pitchFamily="18" charset="0"/>
                                  <a:ea typeface="Cambria Math" panose="02040503050406030204" pitchFamily="18" charset="0"/>
                                </a:rPr>
                                <m:t>𝑚</m:t>
                              </m:r>
                            </m:e>
                            <m:sub>
                              <m:r>
                                <a:rPr lang="it-IT" sz="2400" i="1">
                                  <a:latin typeface="Cambria Math" panose="02040503050406030204" pitchFamily="18" charset="0"/>
                                  <a:ea typeface="Cambria Math" panose="02040503050406030204" pitchFamily="18" charset="0"/>
                                </a:rPr>
                                <m:t>𝑒</m:t>
                              </m:r>
                            </m:sub>
                          </m:sSub>
                        </m:den>
                      </m:f>
                      <m:acc>
                        <m:accPr>
                          <m:chr m:val="⃗"/>
                          <m:ctrlPr>
                            <a:rPr lang="it-IT" sz="2400" i="1">
                              <a:latin typeface="Cambria Math" panose="02040503050406030204" pitchFamily="18" charset="0"/>
                            </a:rPr>
                          </m:ctrlPr>
                        </m:accPr>
                        <m:e>
                          <m:r>
                            <a:rPr lang="it-IT" sz="2400" i="1">
                              <a:latin typeface="Cambria Math" panose="02040503050406030204" pitchFamily="18" charset="0"/>
                            </a:rPr>
                            <m:t>𝐿</m:t>
                          </m:r>
                        </m:e>
                      </m:acc>
                    </m:oMath>
                  </m:oMathPara>
                </a14:m>
                <a:endParaRPr lang="it-IT" sz="2400" dirty="0"/>
              </a:p>
            </p:txBody>
          </p:sp>
        </mc:Choice>
        <mc:Fallback xmlns="">
          <p:sp>
            <p:nvSpPr>
              <p:cNvPr id="21" name="CasellaDiTesto 20">
                <a:extLst>
                  <a:ext uri="{FF2B5EF4-FFF2-40B4-BE49-F238E27FC236}">
                    <a16:creationId xmlns:a16="http://schemas.microsoft.com/office/drawing/2014/main" id="{F5E1C585-EEE1-40A9-95A2-68C120510B28}"/>
                  </a:ext>
                </a:extLst>
              </p:cNvPr>
              <p:cNvSpPr txBox="1">
                <a:spLocks noRot="1" noChangeAspect="1" noMove="1" noResize="1" noEditPoints="1" noAdjustHandles="1" noChangeArrowheads="1" noChangeShapeType="1" noTextEdit="1"/>
              </p:cNvSpPr>
              <p:nvPr/>
            </p:nvSpPr>
            <p:spPr>
              <a:xfrm>
                <a:off x="4661376" y="3071702"/>
                <a:ext cx="1716688" cy="694934"/>
              </a:xfrm>
              <a:prstGeom prst="rect">
                <a:avLst/>
              </a:prstGeom>
              <a:blipFill>
                <a:blip r:embed="rId6"/>
                <a:stretch>
                  <a:fillRect/>
                </a:stretch>
              </a:blipFill>
            </p:spPr>
            <p:txBody>
              <a:bodyPr/>
              <a:lstStyle/>
              <a:p>
                <a:r>
                  <a:rPr lang="it-IT">
                    <a:noFill/>
                  </a:rPr>
                  <a:t> </a:t>
                </a:r>
              </a:p>
            </p:txBody>
          </p:sp>
        </mc:Fallback>
      </mc:AlternateContent>
      <p:sp>
        <p:nvSpPr>
          <p:cNvPr id="22" name="CasellaDiTesto 21">
            <a:extLst>
              <a:ext uri="{FF2B5EF4-FFF2-40B4-BE49-F238E27FC236}">
                <a16:creationId xmlns:a16="http://schemas.microsoft.com/office/drawing/2014/main" id="{F4AFA734-4C7F-447D-8D87-45A2AD4C9751}"/>
              </a:ext>
            </a:extLst>
          </p:cNvPr>
          <p:cNvSpPr txBox="1"/>
          <p:nvPr/>
        </p:nvSpPr>
        <p:spPr>
          <a:xfrm>
            <a:off x="2920695" y="3156222"/>
            <a:ext cx="1629164" cy="369332"/>
          </a:xfrm>
          <a:prstGeom prst="rect">
            <a:avLst/>
          </a:prstGeom>
          <a:noFill/>
        </p:spPr>
        <p:txBody>
          <a:bodyPr wrap="none" rtlCol="0">
            <a:spAutoFit/>
          </a:bodyPr>
          <a:lstStyle/>
          <a:p>
            <a:r>
              <a:rPr lang="it-IT" dirty="0"/>
              <a:t>Dalla relazione:</a:t>
            </a:r>
          </a:p>
        </p:txBody>
      </p:sp>
      <p:sp>
        <p:nvSpPr>
          <p:cNvPr id="23" name="CasellaDiTesto 22">
            <a:extLst>
              <a:ext uri="{FF2B5EF4-FFF2-40B4-BE49-F238E27FC236}">
                <a16:creationId xmlns:a16="http://schemas.microsoft.com/office/drawing/2014/main" id="{FD159CE8-5132-4C03-9C79-D345FAE613E1}"/>
              </a:ext>
            </a:extLst>
          </p:cNvPr>
          <p:cNvSpPr txBox="1"/>
          <p:nvPr/>
        </p:nvSpPr>
        <p:spPr>
          <a:xfrm>
            <a:off x="6615057" y="3122455"/>
            <a:ext cx="1120756" cy="369332"/>
          </a:xfrm>
          <a:prstGeom prst="rect">
            <a:avLst/>
          </a:prstGeom>
          <a:noFill/>
        </p:spPr>
        <p:txBody>
          <a:bodyPr wrap="none" rtlCol="0">
            <a:spAutoFit/>
          </a:bodyPr>
          <a:lstStyle/>
          <a:p>
            <a:r>
              <a:rPr lang="it-IT" dirty="0"/>
              <a:t>si ottiene:</a:t>
            </a:r>
          </a:p>
        </p:txBody>
      </p:sp>
    </p:spTree>
    <p:extLst>
      <p:ext uri="{BB962C8B-B14F-4D97-AF65-F5344CB8AC3E}">
        <p14:creationId xmlns:p14="http://schemas.microsoft.com/office/powerpoint/2010/main" val="1670238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0" end="0"/>
                                            </p:txEl>
                                          </p:spTgt>
                                        </p:tgtEl>
                                        <p:attrNameLst>
                                          <p:attrName>style.visibility</p:attrName>
                                        </p:attrNameLst>
                                      </p:cBhvr>
                                      <p:to>
                                        <p:strVal val="visible"/>
                                      </p:to>
                                    </p:set>
                                    <p:animEffect transition="in" filter="fade">
                                      <p:cBhvr>
                                        <p:cTn id="12" dur="500"/>
                                        <p:tgtEl>
                                          <p:spTgt spid="5">
                                            <p:txEl>
                                              <p:pRg st="0" end="0"/>
                                            </p:txEl>
                                          </p:spTgt>
                                        </p:tgtEl>
                                      </p:cBhvr>
                                    </p:animEffect>
                                  </p:childTnLst>
                                </p:cTn>
                              </p:par>
                            </p:childTnLst>
                          </p:cTn>
                        </p:par>
                        <p:par>
                          <p:cTn id="13" fill="hold">
                            <p:stCondLst>
                              <p:cond delay="500"/>
                            </p:stCondLst>
                            <p:childTnLst>
                              <p:par>
                                <p:cTn id="14" presetID="10" presetClass="entr" presetSubtype="0" fill="hold" grpId="0" nodeType="after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500"/>
                                        <p:tgtEl>
                                          <p:spTgt spid="16"/>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grpId="0" nodeType="clickEffect">
                                  <p:stCondLst>
                                    <p:cond delay="0"/>
                                  </p:stCondLst>
                                  <p:childTnLst>
                                    <p:set>
                                      <p:cBhvr>
                                        <p:cTn id="25" dur="1" fill="hold">
                                          <p:stCondLst>
                                            <p:cond delay="0"/>
                                          </p:stCondLst>
                                        </p:cTn>
                                        <p:tgtEl>
                                          <p:spTgt spid="22"/>
                                        </p:tgtEl>
                                        <p:attrNameLst>
                                          <p:attrName>style.visibility</p:attrName>
                                        </p:attrNameLst>
                                      </p:cBhvr>
                                      <p:to>
                                        <p:strVal val="visible"/>
                                      </p:to>
                                    </p:set>
                                    <p:animEffect transition="in" filter="fade">
                                      <p:cBhvr>
                                        <p:cTn id="26" dur="500"/>
                                        <p:tgtEl>
                                          <p:spTgt spid="22"/>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21"/>
                                        </p:tgtEl>
                                        <p:attrNameLst>
                                          <p:attrName>style.visibility</p:attrName>
                                        </p:attrNameLst>
                                      </p:cBhvr>
                                      <p:to>
                                        <p:strVal val="visible"/>
                                      </p:to>
                                    </p:set>
                                    <p:animEffect transition="in" filter="fade">
                                      <p:cBhvr>
                                        <p:cTn id="29" dur="500"/>
                                        <p:tgtEl>
                                          <p:spTgt spid="21"/>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23"/>
                                        </p:tgtEl>
                                        <p:attrNameLst>
                                          <p:attrName>style.visibility</p:attrName>
                                        </p:attrNameLst>
                                      </p:cBhvr>
                                      <p:to>
                                        <p:strVal val="visible"/>
                                      </p:to>
                                    </p:set>
                                    <p:animEffect transition="in" filter="fade">
                                      <p:cBhvr>
                                        <p:cTn id="32" dur="500"/>
                                        <p:tgtEl>
                                          <p:spTgt spid="23"/>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8"/>
                                        </p:tgtEl>
                                        <p:attrNameLst>
                                          <p:attrName>style.visibility</p:attrName>
                                        </p:attrNameLst>
                                      </p:cBhvr>
                                      <p:to>
                                        <p:strVal val="visible"/>
                                      </p:to>
                                    </p:set>
                                    <p:animEffect transition="in" filter="fade">
                                      <p:cBhvr>
                                        <p:cTn id="42" dur="500"/>
                                        <p:tgtEl>
                                          <p:spTgt spid="8"/>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500"/>
                                        <p:tgtEl>
                                          <p:spTgt spid="7"/>
                                        </p:tgtEl>
                                      </p:cBhvr>
                                    </p:animEffect>
                                  </p:childTnLst>
                                </p:cTn>
                              </p:par>
                              <p:par>
                                <p:cTn id="48" presetID="10" presetClass="entr" presetSubtype="0" fill="hold" nodeType="with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fade">
                                      <p:cBhvr>
                                        <p:cTn id="50" dur="500"/>
                                        <p:tgtEl>
                                          <p:spTgt spid="13"/>
                                        </p:tgtEl>
                                      </p:cBhvr>
                                    </p:animEffect>
                                  </p:childTnLst>
                                </p:cTn>
                              </p:par>
                              <p:par>
                                <p:cTn id="51" presetID="10" presetClass="entr" presetSubtype="0" fill="hold" nodeType="withEffect">
                                  <p:stCondLst>
                                    <p:cond delay="0"/>
                                  </p:stCondLst>
                                  <p:childTnLst>
                                    <p:set>
                                      <p:cBhvr>
                                        <p:cTn id="52" dur="1" fill="hold">
                                          <p:stCondLst>
                                            <p:cond delay="0"/>
                                          </p:stCondLst>
                                        </p:cTn>
                                        <p:tgtEl>
                                          <p:spTgt spid="17"/>
                                        </p:tgtEl>
                                        <p:attrNameLst>
                                          <p:attrName>style.visibility</p:attrName>
                                        </p:attrNameLst>
                                      </p:cBhvr>
                                      <p:to>
                                        <p:strVal val="visible"/>
                                      </p:to>
                                    </p:set>
                                    <p:animEffect transition="in" filter="fade">
                                      <p:cBhvr>
                                        <p:cTn id="53" dur="500"/>
                                        <p:tgtEl>
                                          <p:spTgt spid="17"/>
                                        </p:tgtEl>
                                      </p:cBhvr>
                                    </p:animEffect>
                                  </p:childTnLst>
                                </p:cTn>
                              </p:par>
                              <p:par>
                                <p:cTn id="54" presetID="10" presetClass="entr" presetSubtype="0" fill="hold" nodeType="withEffect">
                                  <p:stCondLst>
                                    <p:cond delay="0"/>
                                  </p:stCondLst>
                                  <p:childTnLst>
                                    <p:set>
                                      <p:cBhvr>
                                        <p:cTn id="55" dur="1" fill="hold">
                                          <p:stCondLst>
                                            <p:cond delay="0"/>
                                          </p:stCondLst>
                                        </p:cTn>
                                        <p:tgtEl>
                                          <p:spTgt spid="18"/>
                                        </p:tgtEl>
                                        <p:attrNameLst>
                                          <p:attrName>style.visibility</p:attrName>
                                        </p:attrNameLst>
                                      </p:cBhvr>
                                      <p:to>
                                        <p:strVal val="visible"/>
                                      </p:to>
                                    </p:set>
                                    <p:animEffect transition="in" filter="fade">
                                      <p:cBhvr>
                                        <p:cTn id="56"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10" grpId="0"/>
      <p:bldP spid="15" grpId="0" animBg="1"/>
      <p:bldP spid="9" grpId="0" animBg="1"/>
      <p:bldP spid="16" grpId="0"/>
      <p:bldP spid="21" grpId="0" animBg="1"/>
      <p:bldP spid="22" grpId="0"/>
      <p:bldP spid="2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E3D65732-5545-475D-ABA2-F1B88E6A8AD9}"/>
                  </a:ext>
                </a:extLst>
              </p:cNvPr>
              <p:cNvSpPr txBox="1"/>
              <p:nvPr/>
            </p:nvSpPr>
            <p:spPr>
              <a:xfrm>
                <a:off x="537411" y="401052"/>
                <a:ext cx="11406939" cy="707886"/>
              </a:xfrm>
              <a:prstGeom prst="rect">
                <a:avLst/>
              </a:prstGeom>
              <a:noFill/>
            </p:spPr>
            <p:txBody>
              <a:bodyPr wrap="square" rtlCol="0">
                <a:spAutoFit/>
              </a:bodyPr>
              <a:lstStyle/>
              <a:p>
                <a:r>
                  <a:rPr lang="it-IT" sz="2000" dirty="0"/>
                  <a:t>Nel primo caso il momento magnetico </a:t>
                </a:r>
                <a14:m>
                  <m:oMath xmlns:m="http://schemas.openxmlformats.org/officeDocument/2006/math">
                    <m:sSup>
                      <m:sSupPr>
                        <m:ctrlPr>
                          <a:rPr lang="it-IT" sz="2000" i="1" smtClean="0">
                            <a:latin typeface="Cambria Math" panose="02040503050406030204" pitchFamily="18" charset="0"/>
                          </a:rPr>
                        </m:ctrlPr>
                      </m:sSupPr>
                      <m:e>
                        <m:acc>
                          <m:accPr>
                            <m:chr m:val="⃗"/>
                            <m:ctrlPr>
                              <a:rPr lang="it-IT" sz="2000" i="1" smtClean="0">
                                <a:latin typeface="Cambria Math" panose="02040503050406030204" pitchFamily="18" charset="0"/>
                              </a:rPr>
                            </m:ctrlPr>
                          </m:accPr>
                          <m:e>
                            <m:r>
                              <a:rPr lang="it-IT" sz="2000" i="1" smtClean="0">
                                <a:latin typeface="Cambria Math" panose="02040503050406030204" pitchFamily="18" charset="0"/>
                                <a:ea typeface="Cambria Math" panose="02040503050406030204" pitchFamily="18" charset="0"/>
                              </a:rPr>
                              <m:t>𝜇</m:t>
                            </m:r>
                          </m:e>
                        </m:acc>
                      </m:e>
                      <m:sup>
                        <m:r>
                          <a:rPr lang="it-IT" sz="2000" b="0" i="1" smtClean="0">
                            <a:latin typeface="Cambria Math" panose="02040503050406030204" pitchFamily="18" charset="0"/>
                          </a:rPr>
                          <m:t>′</m:t>
                        </m:r>
                      </m:sup>
                    </m:sSup>
                  </m:oMath>
                </a14:m>
                <a:r>
                  <a:rPr lang="it-IT" sz="2000" dirty="0"/>
                  <a:t>dell’elettrone è maggiore di quello iniziale </a:t>
                </a:r>
                <a14:m>
                  <m:oMath xmlns:m="http://schemas.openxmlformats.org/officeDocument/2006/math">
                    <m:acc>
                      <m:accPr>
                        <m:chr m:val="⃗"/>
                        <m:ctrlPr>
                          <a:rPr lang="it-IT" sz="2000" i="1">
                            <a:latin typeface="Cambria Math" panose="02040503050406030204" pitchFamily="18" charset="0"/>
                          </a:rPr>
                        </m:ctrlPr>
                      </m:accPr>
                      <m:e>
                        <m:r>
                          <a:rPr lang="it-IT" sz="2000" i="1">
                            <a:latin typeface="Cambria Math" panose="02040503050406030204" pitchFamily="18" charset="0"/>
                            <a:ea typeface="Cambria Math" panose="02040503050406030204" pitchFamily="18" charset="0"/>
                          </a:rPr>
                          <m:t>𝜇</m:t>
                        </m:r>
                      </m:e>
                    </m:acc>
                  </m:oMath>
                </a14:m>
                <a:r>
                  <a:rPr lang="it-IT" sz="2000" dirty="0"/>
                  <a:t>. Nel secondo caso il momento magnetico </a:t>
                </a:r>
                <a14:m>
                  <m:oMath xmlns:m="http://schemas.openxmlformats.org/officeDocument/2006/math">
                    <m:sSup>
                      <m:sSupPr>
                        <m:ctrlPr>
                          <a:rPr lang="it-IT" sz="2000" i="1">
                            <a:latin typeface="Cambria Math" panose="02040503050406030204" pitchFamily="18" charset="0"/>
                          </a:rPr>
                        </m:ctrlPr>
                      </m:sSupPr>
                      <m:e>
                        <m:acc>
                          <m:accPr>
                            <m:chr m:val="⃗"/>
                            <m:ctrlPr>
                              <a:rPr lang="it-IT" sz="2000" i="1">
                                <a:latin typeface="Cambria Math" panose="02040503050406030204" pitchFamily="18" charset="0"/>
                              </a:rPr>
                            </m:ctrlPr>
                          </m:accPr>
                          <m:e>
                            <m:r>
                              <a:rPr lang="it-IT" sz="2000" i="1">
                                <a:latin typeface="Cambria Math" panose="02040503050406030204" pitchFamily="18" charset="0"/>
                                <a:ea typeface="Cambria Math" panose="02040503050406030204" pitchFamily="18" charset="0"/>
                              </a:rPr>
                              <m:t>𝜇</m:t>
                            </m:r>
                          </m:e>
                        </m:acc>
                      </m:e>
                      <m:sup>
                        <m:r>
                          <a:rPr lang="it-IT" sz="2000" i="1">
                            <a:latin typeface="Cambria Math" panose="02040503050406030204" pitchFamily="18" charset="0"/>
                          </a:rPr>
                          <m:t>′</m:t>
                        </m:r>
                      </m:sup>
                    </m:sSup>
                  </m:oMath>
                </a14:m>
                <a:r>
                  <a:rPr lang="it-IT" sz="2000" dirty="0"/>
                  <a:t>dell’elettrone è minore di quello iniziale </a:t>
                </a:r>
                <a14:m>
                  <m:oMath xmlns:m="http://schemas.openxmlformats.org/officeDocument/2006/math">
                    <m:acc>
                      <m:accPr>
                        <m:chr m:val="⃗"/>
                        <m:ctrlPr>
                          <a:rPr lang="it-IT" sz="2000" i="1">
                            <a:latin typeface="Cambria Math" panose="02040503050406030204" pitchFamily="18" charset="0"/>
                          </a:rPr>
                        </m:ctrlPr>
                      </m:accPr>
                      <m:e>
                        <m:r>
                          <a:rPr lang="it-IT" sz="2000" i="1">
                            <a:latin typeface="Cambria Math" panose="02040503050406030204" pitchFamily="18" charset="0"/>
                            <a:ea typeface="Cambria Math" panose="02040503050406030204" pitchFamily="18" charset="0"/>
                          </a:rPr>
                          <m:t>𝜇</m:t>
                        </m:r>
                      </m:e>
                    </m:acc>
                  </m:oMath>
                </a14:m>
                <a:r>
                  <a:rPr lang="it-IT" sz="2000" dirty="0"/>
                  <a:t>  </a:t>
                </a:r>
              </a:p>
            </p:txBody>
          </p:sp>
        </mc:Choice>
        <mc:Fallback xmlns="">
          <p:sp>
            <p:nvSpPr>
              <p:cNvPr id="3" name="CasellaDiTesto 2">
                <a:extLst>
                  <a:ext uri="{FF2B5EF4-FFF2-40B4-BE49-F238E27FC236}">
                    <a16:creationId xmlns:a16="http://schemas.microsoft.com/office/drawing/2014/main" id="{E3D65732-5545-475D-ABA2-F1B88E6A8AD9}"/>
                  </a:ext>
                </a:extLst>
              </p:cNvPr>
              <p:cNvSpPr txBox="1">
                <a:spLocks noRot="1" noChangeAspect="1" noMove="1" noResize="1" noEditPoints="1" noAdjustHandles="1" noChangeArrowheads="1" noChangeShapeType="1" noTextEdit="1"/>
              </p:cNvSpPr>
              <p:nvPr/>
            </p:nvSpPr>
            <p:spPr>
              <a:xfrm>
                <a:off x="537411" y="401052"/>
                <a:ext cx="11406939" cy="707886"/>
              </a:xfrm>
              <a:prstGeom prst="rect">
                <a:avLst/>
              </a:prstGeom>
              <a:blipFill>
                <a:blip r:embed="rId2"/>
                <a:stretch>
                  <a:fillRect l="-534" t="-10345" b="-14655"/>
                </a:stretch>
              </a:blipFill>
            </p:spPr>
            <p:txBody>
              <a:bodyPr/>
              <a:lstStyle/>
              <a:p>
                <a:r>
                  <a:rPr lang="it-IT">
                    <a:noFill/>
                  </a:rPr>
                  <a:t> </a:t>
                </a:r>
              </a:p>
            </p:txBody>
          </p:sp>
        </mc:Fallback>
      </mc:AlternateContent>
      <p:grpSp>
        <p:nvGrpSpPr>
          <p:cNvPr id="22" name="Gruppo 21">
            <a:extLst>
              <a:ext uri="{FF2B5EF4-FFF2-40B4-BE49-F238E27FC236}">
                <a16:creationId xmlns:a16="http://schemas.microsoft.com/office/drawing/2014/main" id="{ADA7444B-1132-48C1-98B4-C085E27358FF}"/>
              </a:ext>
            </a:extLst>
          </p:cNvPr>
          <p:cNvGrpSpPr/>
          <p:nvPr/>
        </p:nvGrpSpPr>
        <p:grpSpPr>
          <a:xfrm>
            <a:off x="1490008" y="1646902"/>
            <a:ext cx="8055043" cy="4007940"/>
            <a:chOff x="2051483" y="1807323"/>
            <a:chExt cx="6950042" cy="3428019"/>
          </a:xfrm>
        </p:grpSpPr>
        <p:cxnSp>
          <p:nvCxnSpPr>
            <p:cNvPr id="7" name="Connettore 2 6">
              <a:extLst>
                <a:ext uri="{FF2B5EF4-FFF2-40B4-BE49-F238E27FC236}">
                  <a16:creationId xmlns:a16="http://schemas.microsoft.com/office/drawing/2014/main" id="{7FFD6526-87EB-4475-A78F-6CB8B832D72B}"/>
                </a:ext>
              </a:extLst>
            </p:cNvPr>
            <p:cNvCxnSpPr/>
            <p:nvPr/>
          </p:nvCxnSpPr>
          <p:spPr>
            <a:xfrm>
              <a:off x="4451684" y="3729789"/>
              <a:ext cx="0" cy="1443790"/>
            </a:xfrm>
            <a:prstGeom prst="straightConnector1">
              <a:avLst/>
            </a:prstGeom>
            <a:ln>
              <a:headEnd type="none" w="med" len="med"/>
              <a:tailEnd type="arrow" w="med" len="med"/>
            </a:ln>
          </p:spPr>
          <p:style>
            <a:lnRef idx="3">
              <a:schemeClr val="accent1"/>
            </a:lnRef>
            <a:fillRef idx="0">
              <a:schemeClr val="accent1"/>
            </a:fillRef>
            <a:effectRef idx="2">
              <a:schemeClr val="accent1"/>
            </a:effectRef>
            <a:fontRef idx="minor">
              <a:schemeClr val="tx1"/>
            </a:fontRef>
          </p:style>
        </p:cxnSp>
        <p:pic>
          <p:nvPicPr>
            <p:cNvPr id="2" name="Immagine 1">
              <a:extLst>
                <a:ext uri="{FF2B5EF4-FFF2-40B4-BE49-F238E27FC236}">
                  <a16:creationId xmlns:a16="http://schemas.microsoft.com/office/drawing/2014/main" id="{CCC03C0E-CFE2-4164-82DB-182DB428EC0F}"/>
                </a:ext>
              </a:extLst>
            </p:cNvPr>
            <p:cNvPicPr>
              <a:picLocks noChangeAspect="1"/>
            </p:cNvPicPr>
            <p:nvPr/>
          </p:nvPicPr>
          <p:blipFill>
            <a:blip r:embed="rId3"/>
            <a:stretch>
              <a:fillRect/>
            </a:stretch>
          </p:blipFill>
          <p:spPr>
            <a:xfrm>
              <a:off x="2051483" y="1807323"/>
              <a:ext cx="6950042" cy="3243353"/>
            </a:xfrm>
            <a:prstGeom prst="rect">
              <a:avLst/>
            </a:prstGeom>
          </p:spPr>
        </p:pic>
        <p:cxnSp>
          <p:nvCxnSpPr>
            <p:cNvPr id="5" name="Connettore 2 4">
              <a:extLst>
                <a:ext uri="{FF2B5EF4-FFF2-40B4-BE49-F238E27FC236}">
                  <a16:creationId xmlns:a16="http://schemas.microsoft.com/office/drawing/2014/main" id="{BF95BCE1-8FF0-476F-802C-1895E4DC1AA0}"/>
                </a:ext>
              </a:extLst>
            </p:cNvPr>
            <p:cNvCxnSpPr/>
            <p:nvPr/>
          </p:nvCxnSpPr>
          <p:spPr>
            <a:xfrm>
              <a:off x="4451684" y="3729789"/>
              <a:ext cx="0" cy="88231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C9B3301C-34B1-4B4D-A51A-4A9C5FF97ABB}"/>
                    </a:ext>
                  </a:extLst>
                </p:cNvPr>
                <p:cNvSpPr txBox="1"/>
                <p:nvPr/>
              </p:nvSpPr>
              <p:spPr>
                <a:xfrm>
                  <a:off x="3889733" y="4866010"/>
                  <a:ext cx="6978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1800" i="1" smtClean="0">
                                <a:latin typeface="Cambria Math" panose="02040503050406030204" pitchFamily="18" charset="0"/>
                              </a:rPr>
                            </m:ctrlPr>
                          </m:sSupPr>
                          <m:e>
                            <m:acc>
                              <m:accPr>
                                <m:chr m:val="⃗"/>
                                <m:ctrlPr>
                                  <a:rPr lang="it-IT" sz="1800" i="1" smtClean="0">
                                    <a:latin typeface="Cambria Math" panose="02040503050406030204" pitchFamily="18" charset="0"/>
                                  </a:rPr>
                                </m:ctrlPr>
                              </m:accPr>
                              <m:e>
                                <m:r>
                                  <a:rPr lang="it-IT" sz="1800" i="1" smtClean="0">
                                    <a:latin typeface="Cambria Math" panose="02040503050406030204" pitchFamily="18" charset="0"/>
                                    <a:ea typeface="Cambria Math" panose="02040503050406030204" pitchFamily="18" charset="0"/>
                                  </a:rPr>
                                  <m:t>𝜇</m:t>
                                </m:r>
                              </m:e>
                            </m:acc>
                          </m:e>
                          <m:sup>
                            <m:r>
                              <a:rPr lang="it-IT" sz="1800" b="0" i="1" smtClean="0">
                                <a:latin typeface="Cambria Math" panose="02040503050406030204" pitchFamily="18" charset="0"/>
                              </a:rPr>
                              <m:t>′</m:t>
                            </m:r>
                          </m:sup>
                        </m:sSup>
                      </m:oMath>
                    </m:oMathPara>
                  </a14:m>
                  <a:endParaRPr lang="it-IT" dirty="0"/>
                </a:p>
              </p:txBody>
            </p:sp>
          </mc:Choice>
          <mc:Fallback xmlns="">
            <p:sp>
              <p:nvSpPr>
                <p:cNvPr id="9" name="CasellaDiTesto 8">
                  <a:extLst>
                    <a:ext uri="{FF2B5EF4-FFF2-40B4-BE49-F238E27FC236}">
                      <a16:creationId xmlns:a16="http://schemas.microsoft.com/office/drawing/2014/main" id="{C9B3301C-34B1-4B4D-A51A-4A9C5FF97ABB}"/>
                    </a:ext>
                  </a:extLst>
                </p:cNvPr>
                <p:cNvSpPr txBox="1">
                  <a:spLocks noRot="1" noChangeAspect="1" noMove="1" noResize="1" noEditPoints="1" noAdjustHandles="1" noChangeArrowheads="1" noChangeShapeType="1" noTextEdit="1"/>
                </p:cNvSpPr>
                <p:nvPr/>
              </p:nvSpPr>
              <p:spPr>
                <a:xfrm>
                  <a:off x="3889733" y="4866010"/>
                  <a:ext cx="697832" cy="369332"/>
                </a:xfrm>
                <a:prstGeom prst="rect">
                  <a:avLst/>
                </a:prstGeom>
                <a:blipFill>
                  <a:blip r:embed="rId4"/>
                  <a:stretch>
                    <a:fillRect t="-197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FF188654-08EB-40C2-8C15-01FC4AEEB5FE}"/>
                    </a:ext>
                  </a:extLst>
                </p:cNvPr>
                <p:cNvSpPr txBox="1"/>
                <p:nvPr/>
              </p:nvSpPr>
              <p:spPr>
                <a:xfrm>
                  <a:off x="4058652" y="4351239"/>
                  <a:ext cx="359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1800" i="1" smtClean="0">
                                <a:latin typeface="Cambria Math" panose="02040503050406030204" pitchFamily="18" charset="0"/>
                              </a:rPr>
                            </m:ctrlPr>
                          </m:accPr>
                          <m:e>
                            <m:r>
                              <a:rPr lang="it-IT" sz="1800" i="1">
                                <a:latin typeface="Cambria Math" panose="02040503050406030204" pitchFamily="18" charset="0"/>
                                <a:ea typeface="Cambria Math" panose="02040503050406030204" pitchFamily="18" charset="0"/>
                              </a:rPr>
                              <m:t>𝜇</m:t>
                            </m:r>
                          </m:e>
                        </m:acc>
                      </m:oMath>
                    </m:oMathPara>
                  </a14:m>
                  <a:endParaRPr lang="it-IT" dirty="0"/>
                </a:p>
              </p:txBody>
            </p:sp>
          </mc:Choice>
          <mc:Fallback xmlns="">
            <p:sp>
              <p:nvSpPr>
                <p:cNvPr id="13" name="CasellaDiTesto 12">
                  <a:extLst>
                    <a:ext uri="{FF2B5EF4-FFF2-40B4-BE49-F238E27FC236}">
                      <a16:creationId xmlns:a16="http://schemas.microsoft.com/office/drawing/2014/main" id="{FF188654-08EB-40C2-8C15-01FC4AEEB5FE}"/>
                    </a:ext>
                  </a:extLst>
                </p:cNvPr>
                <p:cNvSpPr txBox="1">
                  <a:spLocks noRot="1" noChangeAspect="1" noMove="1" noResize="1" noEditPoints="1" noAdjustHandles="1" noChangeArrowheads="1" noChangeShapeType="1" noTextEdit="1"/>
                </p:cNvSpPr>
                <p:nvPr/>
              </p:nvSpPr>
              <p:spPr>
                <a:xfrm>
                  <a:off x="4058652" y="4351239"/>
                  <a:ext cx="359994" cy="369332"/>
                </a:xfrm>
                <a:prstGeom prst="rect">
                  <a:avLst/>
                </a:prstGeom>
                <a:blipFill>
                  <a:blip r:embed="rId5"/>
                  <a:stretch>
                    <a:fillRect t="-19718" r="-3088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474C2C03-C50B-4820-A6C8-863B8320E302}"/>
                    </a:ext>
                  </a:extLst>
                </p:cNvPr>
                <p:cNvSpPr txBox="1"/>
                <p:nvPr/>
              </p:nvSpPr>
              <p:spPr>
                <a:xfrm>
                  <a:off x="7659628" y="3173568"/>
                  <a:ext cx="697832"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it-IT" sz="1800" i="1" smtClean="0">
                                <a:latin typeface="Cambria Math" panose="02040503050406030204" pitchFamily="18" charset="0"/>
                              </a:rPr>
                            </m:ctrlPr>
                          </m:sSupPr>
                          <m:e>
                            <m:acc>
                              <m:accPr>
                                <m:chr m:val="⃗"/>
                                <m:ctrlPr>
                                  <a:rPr lang="it-IT" sz="1800" i="1" smtClean="0">
                                    <a:latin typeface="Cambria Math" panose="02040503050406030204" pitchFamily="18" charset="0"/>
                                  </a:rPr>
                                </m:ctrlPr>
                              </m:accPr>
                              <m:e>
                                <m:r>
                                  <a:rPr lang="it-IT" sz="1800" i="1" smtClean="0">
                                    <a:latin typeface="Cambria Math" panose="02040503050406030204" pitchFamily="18" charset="0"/>
                                    <a:ea typeface="Cambria Math" panose="02040503050406030204" pitchFamily="18" charset="0"/>
                                  </a:rPr>
                                  <m:t>𝜇</m:t>
                                </m:r>
                              </m:e>
                            </m:acc>
                          </m:e>
                          <m:sup>
                            <m:r>
                              <a:rPr lang="it-IT" sz="1800" b="0" i="1" smtClean="0">
                                <a:latin typeface="Cambria Math" panose="02040503050406030204" pitchFamily="18" charset="0"/>
                              </a:rPr>
                              <m:t>′</m:t>
                            </m:r>
                          </m:sup>
                        </m:sSup>
                      </m:oMath>
                    </m:oMathPara>
                  </a14:m>
                  <a:endParaRPr lang="it-IT" dirty="0"/>
                </a:p>
              </p:txBody>
            </p:sp>
          </mc:Choice>
          <mc:Fallback xmlns="">
            <p:sp>
              <p:nvSpPr>
                <p:cNvPr id="14" name="CasellaDiTesto 13">
                  <a:extLst>
                    <a:ext uri="{FF2B5EF4-FFF2-40B4-BE49-F238E27FC236}">
                      <a16:creationId xmlns:a16="http://schemas.microsoft.com/office/drawing/2014/main" id="{474C2C03-C50B-4820-A6C8-863B8320E302}"/>
                    </a:ext>
                  </a:extLst>
                </p:cNvPr>
                <p:cNvSpPr txBox="1">
                  <a:spLocks noRot="1" noChangeAspect="1" noMove="1" noResize="1" noEditPoints="1" noAdjustHandles="1" noChangeArrowheads="1" noChangeShapeType="1" noTextEdit="1"/>
                </p:cNvSpPr>
                <p:nvPr/>
              </p:nvSpPr>
              <p:spPr>
                <a:xfrm>
                  <a:off x="7659628" y="3173568"/>
                  <a:ext cx="697832" cy="369332"/>
                </a:xfrm>
                <a:prstGeom prst="rect">
                  <a:avLst/>
                </a:prstGeom>
                <a:blipFill>
                  <a:blip r:embed="rId6"/>
                  <a:stretch>
                    <a:fillRect t="-19718" r="-75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13924D70-A12A-47A4-B517-7A5C03CCABD9}"/>
                    </a:ext>
                  </a:extLst>
                </p:cNvPr>
                <p:cNvSpPr txBox="1"/>
                <p:nvPr/>
              </p:nvSpPr>
              <p:spPr>
                <a:xfrm>
                  <a:off x="7828547" y="2658797"/>
                  <a:ext cx="359994"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1800" i="1" smtClean="0">
                                <a:latin typeface="Cambria Math" panose="02040503050406030204" pitchFamily="18" charset="0"/>
                              </a:rPr>
                            </m:ctrlPr>
                          </m:accPr>
                          <m:e>
                            <m:r>
                              <a:rPr lang="it-IT" sz="1800" i="1">
                                <a:latin typeface="Cambria Math" panose="02040503050406030204" pitchFamily="18" charset="0"/>
                                <a:ea typeface="Cambria Math" panose="02040503050406030204" pitchFamily="18" charset="0"/>
                              </a:rPr>
                              <m:t>𝜇</m:t>
                            </m:r>
                          </m:e>
                        </m:acc>
                      </m:oMath>
                    </m:oMathPara>
                  </a14:m>
                  <a:endParaRPr lang="it-IT" dirty="0"/>
                </a:p>
              </p:txBody>
            </p:sp>
          </mc:Choice>
          <mc:Fallback xmlns="">
            <p:sp>
              <p:nvSpPr>
                <p:cNvPr id="15" name="CasellaDiTesto 14">
                  <a:extLst>
                    <a:ext uri="{FF2B5EF4-FFF2-40B4-BE49-F238E27FC236}">
                      <a16:creationId xmlns:a16="http://schemas.microsoft.com/office/drawing/2014/main" id="{13924D70-A12A-47A4-B517-7A5C03CCABD9}"/>
                    </a:ext>
                  </a:extLst>
                </p:cNvPr>
                <p:cNvSpPr txBox="1">
                  <a:spLocks noRot="1" noChangeAspect="1" noMove="1" noResize="1" noEditPoints="1" noAdjustHandles="1" noChangeArrowheads="1" noChangeShapeType="1" noTextEdit="1"/>
                </p:cNvSpPr>
                <p:nvPr/>
              </p:nvSpPr>
              <p:spPr>
                <a:xfrm>
                  <a:off x="7828547" y="2658797"/>
                  <a:ext cx="359994" cy="369332"/>
                </a:xfrm>
                <a:prstGeom prst="rect">
                  <a:avLst/>
                </a:prstGeom>
                <a:blipFill>
                  <a:blip r:embed="rId7"/>
                  <a:stretch>
                    <a:fillRect t="-19718" r="-29412"/>
                  </a:stretch>
                </a:blipFill>
              </p:spPr>
              <p:txBody>
                <a:bodyPr/>
                <a:lstStyle/>
                <a:p>
                  <a:r>
                    <a:rPr lang="it-IT">
                      <a:noFill/>
                    </a:rPr>
                    <a:t> </a:t>
                  </a:r>
                </a:p>
              </p:txBody>
            </p:sp>
          </mc:Fallback>
        </mc:AlternateContent>
        <p:cxnSp>
          <p:nvCxnSpPr>
            <p:cNvPr id="18" name="Connettore 2 17">
              <a:extLst>
                <a:ext uri="{FF2B5EF4-FFF2-40B4-BE49-F238E27FC236}">
                  <a16:creationId xmlns:a16="http://schemas.microsoft.com/office/drawing/2014/main" id="{CAA32F83-6EF6-4752-B93F-5BF97D38DCA9}"/>
                </a:ext>
              </a:extLst>
            </p:cNvPr>
            <p:cNvCxnSpPr>
              <a:cxnSpLocks/>
            </p:cNvCxnSpPr>
            <p:nvPr/>
          </p:nvCxnSpPr>
          <p:spPr>
            <a:xfrm flipV="1">
              <a:off x="7828547" y="2598822"/>
              <a:ext cx="1" cy="1239433"/>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16" name="Connettore 2 15">
              <a:extLst>
                <a:ext uri="{FF2B5EF4-FFF2-40B4-BE49-F238E27FC236}">
                  <a16:creationId xmlns:a16="http://schemas.microsoft.com/office/drawing/2014/main" id="{9C10EBF9-A501-431C-9773-7B8C2199D782}"/>
                </a:ext>
              </a:extLst>
            </p:cNvPr>
            <p:cNvCxnSpPr>
              <a:cxnSpLocks/>
            </p:cNvCxnSpPr>
            <p:nvPr/>
          </p:nvCxnSpPr>
          <p:spPr>
            <a:xfrm flipV="1">
              <a:off x="7828547" y="3028129"/>
              <a:ext cx="0" cy="810126"/>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grpSp>
    </p:spTree>
    <p:extLst>
      <p:ext uri="{BB962C8B-B14F-4D97-AF65-F5344CB8AC3E}">
        <p14:creationId xmlns:p14="http://schemas.microsoft.com/office/powerpoint/2010/main" val="30287549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2"/>
                                        </p:tgtEl>
                                        <p:attrNameLst>
                                          <p:attrName>style.visibility</p:attrName>
                                        </p:attrNameLst>
                                      </p:cBhvr>
                                      <p:to>
                                        <p:strVal val="visible"/>
                                      </p:to>
                                    </p:set>
                                    <p:animEffect transition="in" filter="fade">
                                      <p:cBhvr>
                                        <p:cTn id="12"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asellaDiTesto 1">
            <a:extLst>
              <a:ext uri="{FF2B5EF4-FFF2-40B4-BE49-F238E27FC236}">
                <a16:creationId xmlns:a16="http://schemas.microsoft.com/office/drawing/2014/main" id="{A257A25F-34BD-40FB-BEF6-B044A3292950}"/>
              </a:ext>
            </a:extLst>
          </p:cNvPr>
          <p:cNvSpPr txBox="1"/>
          <p:nvPr/>
        </p:nvSpPr>
        <p:spPr>
          <a:xfrm>
            <a:off x="473528" y="325777"/>
            <a:ext cx="11446329" cy="3508653"/>
          </a:xfrm>
          <a:prstGeom prst="rect">
            <a:avLst/>
          </a:prstGeom>
          <a:noFill/>
        </p:spPr>
        <p:txBody>
          <a:bodyPr wrap="square" rtlCol="0">
            <a:spAutoFit/>
          </a:bodyPr>
          <a:lstStyle/>
          <a:p>
            <a:r>
              <a:rPr lang="it-IT" sz="2400" b="1" dirty="0">
                <a:solidFill>
                  <a:schemeClr val="accent1"/>
                </a:solidFill>
              </a:rPr>
              <a:t>Descrizione qualitativa e classica del diamagnetismo:</a:t>
            </a:r>
          </a:p>
          <a:p>
            <a:endParaRPr lang="it-IT" dirty="0"/>
          </a:p>
          <a:p>
            <a:r>
              <a:rPr lang="it-IT" dirty="0"/>
              <a:t>Se in un atomo gli elettroni che ruotano in un verso corrispondono in numero a quelli che ruotano nel verso opposto, il momento magnetico dell’atomo (o di un insieme di atomi dello stesso tipo che formano una o più molecole) sarà nullo.</a:t>
            </a:r>
          </a:p>
          <a:p>
            <a:endParaRPr lang="it-IT" dirty="0"/>
          </a:p>
          <a:p>
            <a:r>
              <a:rPr lang="it-IT" dirty="0"/>
              <a:t>Le sostanze che presentano questa peculiarità sono dette Diamagnetiche. Esse non presentano un momento magnetico proprio. </a:t>
            </a:r>
          </a:p>
          <a:p>
            <a:endParaRPr lang="it-IT" dirty="0"/>
          </a:p>
          <a:p>
            <a:r>
              <a:rPr lang="it-IT" dirty="0"/>
              <a:t>Tale momento può però essere indotto da un campo magnetico esterno che per la legge di </a:t>
            </a:r>
            <a:r>
              <a:rPr lang="it-IT" dirty="0" err="1"/>
              <a:t>Lentz</a:t>
            </a:r>
            <a:r>
              <a:rPr lang="it-IT" dirty="0"/>
              <a:t> risulta antiparallelo al campo inducente</a:t>
            </a:r>
          </a:p>
          <a:p>
            <a:endParaRPr lang="it-IT" dirty="0"/>
          </a:p>
          <a:p>
            <a:r>
              <a:rPr lang="it-IT" dirty="0"/>
              <a:t>I dipoli così generati generano un campo magnetico che si oppone a quello inducente diminuendone l’efficacia, si ha:</a:t>
            </a:r>
          </a:p>
        </p:txBody>
      </p:sp>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73D76BA3-C875-4B19-95CF-048419A68C0C}"/>
                  </a:ext>
                </a:extLst>
              </p:cNvPr>
              <p:cNvSpPr txBox="1"/>
              <p:nvPr/>
            </p:nvSpPr>
            <p:spPr>
              <a:xfrm>
                <a:off x="1761413" y="4341835"/>
                <a:ext cx="1261435" cy="483146"/>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0</m:t>
                              </m:r>
                            </m:sub>
                          </m:sSub>
                        </m:e>
                      </m:acc>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3" name="CasellaDiTesto 2">
                <a:extLst>
                  <a:ext uri="{FF2B5EF4-FFF2-40B4-BE49-F238E27FC236}">
                    <a16:creationId xmlns:a16="http://schemas.microsoft.com/office/drawing/2014/main" id="{73D76BA3-C875-4B19-95CF-048419A68C0C}"/>
                  </a:ext>
                </a:extLst>
              </p:cNvPr>
              <p:cNvSpPr txBox="1">
                <a:spLocks noRot="1" noChangeAspect="1" noMove="1" noResize="1" noEditPoints="1" noAdjustHandles="1" noChangeArrowheads="1" noChangeShapeType="1" noTextEdit="1"/>
              </p:cNvSpPr>
              <p:nvPr/>
            </p:nvSpPr>
            <p:spPr>
              <a:xfrm>
                <a:off x="1761413" y="4341835"/>
                <a:ext cx="1261435" cy="483146"/>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E1628EF9-F0DD-4868-88FE-1D8B051F61E3}"/>
                  </a:ext>
                </a:extLst>
              </p:cNvPr>
              <p:cNvSpPr txBox="1"/>
              <p:nvPr/>
            </p:nvSpPr>
            <p:spPr>
              <a:xfrm>
                <a:off x="9237548" y="4912755"/>
                <a:ext cx="2473498" cy="307777"/>
              </a:xfrm>
              <a:prstGeom prst="rect">
                <a:avLst/>
              </a:prstGeom>
              <a:noFill/>
            </p:spPr>
            <p:txBody>
              <a:bodyPr wrap="none" lIns="0" tIns="0" rIns="0" bIns="0" rtlCol="0">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000" b="0" u="none" strike="noStrike" kern="1200" cap="none" spc="0" normalizeH="0" baseline="0" noProof="0" dirty="0">
                    <a:ln>
                      <a:noFill/>
                    </a:ln>
                    <a:solidFill>
                      <a:srgbClr val="000000"/>
                    </a:solidFill>
                    <a:effectLst/>
                    <a:uLnTx/>
                    <a:uFillTx/>
                    <a:cs typeface="+mn-cs"/>
                  </a:rPr>
                  <a:t>(</a:t>
                </a:r>
                <a14:m>
                  <m:oMath xmlns:m="http://schemas.openxmlformats.org/officeDocument/2006/math">
                    <m:sSub>
                      <m:sSub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bPr>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𝑚</m:t>
                        </m:r>
                      </m:sub>
                    </m:sSub>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 −</m:t>
                    </m:r>
                    <m:sSup>
                      <m:sSup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ctrlPr>
                      </m:sSupPr>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10</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cs typeface="+mn-cs"/>
                          </a:rPr>
                          <m:t>−4</m:t>
                        </m:r>
                      </m:sup>
                    </m:s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sSup>
                      <m:sSupPr>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sSupPr>
                      <m:e>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10</m:t>
                        </m:r>
                      </m:e>
                      <m:sup>
                        <m: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−9</m:t>
                        </m:r>
                      </m:sup>
                    </m:sSup>
                  </m:oMath>
                </a14:m>
                <a:r>
                  <a:rPr kumimoji="0" lang="it-IT" sz="2000" b="0" i="0" u="none" strike="noStrike" kern="1200" cap="none" spc="0" normalizeH="0" baseline="0" noProof="0" dirty="0">
                    <a:ln>
                      <a:noFill/>
                    </a:ln>
                    <a:solidFill>
                      <a:srgbClr val="000000"/>
                    </a:solidFill>
                    <a:effectLst/>
                    <a:uLnTx/>
                    <a:uFillTx/>
                    <a:latin typeface="Calibri" panose="020F0502020204030204"/>
                    <a:cs typeface="+mn-cs"/>
                  </a:rPr>
                  <a:t>)</a:t>
                </a:r>
              </a:p>
            </p:txBody>
          </p:sp>
        </mc:Choice>
        <mc:Fallback xmlns="">
          <p:sp>
            <p:nvSpPr>
              <p:cNvPr id="5" name="CasellaDiTesto 4">
                <a:extLst>
                  <a:ext uri="{FF2B5EF4-FFF2-40B4-BE49-F238E27FC236}">
                    <a16:creationId xmlns:a16="http://schemas.microsoft.com/office/drawing/2014/main" id="{E1628EF9-F0DD-4868-88FE-1D8B051F61E3}"/>
                  </a:ext>
                </a:extLst>
              </p:cNvPr>
              <p:cNvSpPr txBox="1">
                <a:spLocks noRot="1" noChangeAspect="1" noMove="1" noResize="1" noEditPoints="1" noAdjustHandles="1" noChangeArrowheads="1" noChangeShapeType="1" noTextEdit="1"/>
              </p:cNvSpPr>
              <p:nvPr/>
            </p:nvSpPr>
            <p:spPr>
              <a:xfrm>
                <a:off x="9237548" y="4912755"/>
                <a:ext cx="2473498" cy="307777"/>
              </a:xfrm>
              <a:prstGeom prst="rect">
                <a:avLst/>
              </a:prstGeom>
              <a:blipFill>
                <a:blip r:embed="rId3"/>
                <a:stretch>
                  <a:fillRect l="-6158" t="-26000" r="-5419" b="-50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6" name="Rettangolo 5">
                <a:extLst>
                  <a:ext uri="{FF2B5EF4-FFF2-40B4-BE49-F238E27FC236}">
                    <a16:creationId xmlns:a16="http://schemas.microsoft.com/office/drawing/2014/main" id="{54478E72-465F-4F79-A88F-DCE6082BDDE2}"/>
                  </a:ext>
                </a:extLst>
              </p:cNvPr>
              <p:cNvSpPr/>
              <p:nvPr/>
            </p:nvSpPr>
            <p:spPr>
              <a:xfrm>
                <a:off x="4796215" y="4295668"/>
                <a:ext cx="1804276" cy="575479"/>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𝑟</m:t>
                          </m:r>
                        </m:sub>
                      </m:sSub>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6" name="Rettangolo 5">
                <a:extLst>
                  <a:ext uri="{FF2B5EF4-FFF2-40B4-BE49-F238E27FC236}">
                    <a16:creationId xmlns:a16="http://schemas.microsoft.com/office/drawing/2014/main" id="{54478E72-465F-4F79-A88F-DCE6082BDDE2}"/>
                  </a:ext>
                </a:extLst>
              </p:cNvPr>
              <p:cNvSpPr>
                <a:spLocks noRot="1" noChangeAspect="1" noMove="1" noResize="1" noEditPoints="1" noAdjustHandles="1" noChangeArrowheads="1" noChangeShapeType="1" noTextEdit="1"/>
              </p:cNvSpPr>
              <p:nvPr/>
            </p:nvSpPr>
            <p:spPr>
              <a:xfrm>
                <a:off x="4796215" y="4295668"/>
                <a:ext cx="1804276" cy="575479"/>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Rettangolo 6">
                <a:extLst>
                  <a:ext uri="{FF2B5EF4-FFF2-40B4-BE49-F238E27FC236}">
                    <a16:creationId xmlns:a16="http://schemas.microsoft.com/office/drawing/2014/main" id="{CB7B5431-5344-4F3D-BD99-9488925238A5}"/>
                  </a:ext>
                </a:extLst>
              </p:cNvPr>
              <p:cNvSpPr/>
              <p:nvPr/>
            </p:nvSpPr>
            <p:spPr>
              <a:xfrm>
                <a:off x="7453986" y="4321797"/>
                <a:ext cx="1293816" cy="523220"/>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sSub>
                        <m:sSub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𝜇</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𝑟</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&lt;1</m:t>
                      </m:r>
                    </m:oMath>
                  </m:oMathPara>
                </a14:m>
                <a:endParaRPr kumimoji="0" lang="it-IT" sz="1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7" name="Rettangolo 6">
                <a:extLst>
                  <a:ext uri="{FF2B5EF4-FFF2-40B4-BE49-F238E27FC236}">
                    <a16:creationId xmlns:a16="http://schemas.microsoft.com/office/drawing/2014/main" id="{CB7B5431-5344-4F3D-BD99-9488925238A5}"/>
                  </a:ext>
                </a:extLst>
              </p:cNvPr>
              <p:cNvSpPr>
                <a:spLocks noRot="1" noChangeAspect="1" noMove="1" noResize="1" noEditPoints="1" noAdjustHandles="1" noChangeArrowheads="1" noChangeShapeType="1" noTextEdit="1"/>
              </p:cNvSpPr>
              <p:nvPr/>
            </p:nvSpPr>
            <p:spPr>
              <a:xfrm>
                <a:off x="7453986" y="4321797"/>
                <a:ext cx="1293816" cy="523220"/>
              </a:xfrm>
              <a:prstGeom prst="rect">
                <a:avLst/>
              </a:prstGeom>
              <a:blipFill>
                <a:blip r:embed="rId5"/>
                <a:stretch>
                  <a:fillRect/>
                </a:stretch>
              </a:blipFill>
            </p:spPr>
            <p:txBody>
              <a:bodyPr/>
              <a:lstStyle/>
              <a:p>
                <a:r>
                  <a:rPr lang="it-IT">
                    <a:noFill/>
                  </a:rPr>
                  <a:t> </a:t>
                </a:r>
              </a:p>
            </p:txBody>
          </p:sp>
        </mc:Fallback>
      </mc:AlternateContent>
      <p:sp>
        <p:nvSpPr>
          <p:cNvPr id="8" name="Freccia a destra 7">
            <a:extLst>
              <a:ext uri="{FF2B5EF4-FFF2-40B4-BE49-F238E27FC236}">
                <a16:creationId xmlns:a16="http://schemas.microsoft.com/office/drawing/2014/main" id="{DCF561D7-30BD-48B4-A77E-AE9182346883}"/>
              </a:ext>
            </a:extLst>
          </p:cNvPr>
          <p:cNvSpPr/>
          <p:nvPr/>
        </p:nvSpPr>
        <p:spPr>
          <a:xfrm>
            <a:off x="3731079" y="4500964"/>
            <a:ext cx="538842"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 name="Freccia a destra 8">
            <a:extLst>
              <a:ext uri="{FF2B5EF4-FFF2-40B4-BE49-F238E27FC236}">
                <a16:creationId xmlns:a16="http://schemas.microsoft.com/office/drawing/2014/main" id="{960D9E61-6598-4495-A936-F2571CCD9359}"/>
              </a:ext>
            </a:extLst>
          </p:cNvPr>
          <p:cNvSpPr/>
          <p:nvPr/>
        </p:nvSpPr>
        <p:spPr>
          <a:xfrm>
            <a:off x="6790474" y="4500964"/>
            <a:ext cx="538842"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Freccia a destra 9">
            <a:extLst>
              <a:ext uri="{FF2B5EF4-FFF2-40B4-BE49-F238E27FC236}">
                <a16:creationId xmlns:a16="http://schemas.microsoft.com/office/drawing/2014/main" id="{7687C0A3-8BC0-4F28-93B5-13F82C7CBDA9}"/>
              </a:ext>
            </a:extLst>
          </p:cNvPr>
          <p:cNvSpPr/>
          <p:nvPr/>
        </p:nvSpPr>
        <p:spPr>
          <a:xfrm>
            <a:off x="8968127" y="4501764"/>
            <a:ext cx="538842" cy="26125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C0CAFAE2-9D75-4595-8B75-4E902D59EA79}"/>
                  </a:ext>
                </a:extLst>
              </p:cNvPr>
              <p:cNvSpPr txBox="1"/>
              <p:nvPr/>
            </p:nvSpPr>
            <p:spPr>
              <a:xfrm>
                <a:off x="9638163" y="4352574"/>
                <a:ext cx="1293816"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ctrlPr>
                        </m:sSubPr>
                        <m:e>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t>𝜒</m:t>
                          </m:r>
                        </m:e>
                        <m: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𝑚</m:t>
                          </m:r>
                        </m:sub>
                      </m:sSub>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rPr>
                        <m:t>&lt;0 </m:t>
                      </m:r>
                    </m:oMath>
                  </m:oMathPara>
                </a14:m>
                <a:endParaRPr lang="it-IT" sz="2400" dirty="0"/>
              </a:p>
            </p:txBody>
          </p:sp>
        </mc:Choice>
        <mc:Fallback xmlns="">
          <p:sp>
            <p:nvSpPr>
              <p:cNvPr id="12" name="CasellaDiTesto 11">
                <a:extLst>
                  <a:ext uri="{FF2B5EF4-FFF2-40B4-BE49-F238E27FC236}">
                    <a16:creationId xmlns:a16="http://schemas.microsoft.com/office/drawing/2014/main" id="{C0CAFAE2-9D75-4595-8B75-4E902D59EA79}"/>
                  </a:ext>
                </a:extLst>
              </p:cNvPr>
              <p:cNvSpPr txBox="1">
                <a:spLocks noRot="1" noChangeAspect="1" noMove="1" noResize="1" noEditPoints="1" noAdjustHandles="1" noChangeArrowheads="1" noChangeShapeType="1" noTextEdit="1"/>
              </p:cNvSpPr>
              <p:nvPr/>
            </p:nvSpPr>
            <p:spPr>
              <a:xfrm>
                <a:off x="9638163" y="4352574"/>
                <a:ext cx="1293816" cy="461665"/>
              </a:xfrm>
              <a:prstGeom prst="rect">
                <a:avLst/>
              </a:prstGeom>
              <a:blipFill>
                <a:blip r:embed="rId6"/>
                <a:stretch>
                  <a:fillRect b="-7895"/>
                </a:stretch>
              </a:blipFill>
            </p:spPr>
            <p:txBody>
              <a:bodyPr/>
              <a:lstStyle/>
              <a:p>
                <a:r>
                  <a:rPr lang="it-IT">
                    <a:noFill/>
                  </a:rPr>
                  <a:t> </a:t>
                </a:r>
              </a:p>
            </p:txBody>
          </p:sp>
        </mc:Fallback>
      </mc:AlternateContent>
      <p:sp>
        <p:nvSpPr>
          <p:cNvPr id="13" name="CasellaDiTesto 12">
            <a:extLst>
              <a:ext uri="{FF2B5EF4-FFF2-40B4-BE49-F238E27FC236}">
                <a16:creationId xmlns:a16="http://schemas.microsoft.com/office/drawing/2014/main" id="{31A59CF1-D8CB-4E35-A211-4754900C7701}"/>
              </a:ext>
            </a:extLst>
          </p:cNvPr>
          <p:cNvSpPr txBox="1"/>
          <p:nvPr/>
        </p:nvSpPr>
        <p:spPr>
          <a:xfrm>
            <a:off x="1140123" y="5428755"/>
            <a:ext cx="9460860" cy="646331"/>
          </a:xfrm>
          <a:prstGeom prst="rect">
            <a:avLst/>
          </a:prstGeom>
          <a:noFill/>
        </p:spPr>
        <p:txBody>
          <a:bodyPr wrap="none" rtlCol="0">
            <a:spAutoFit/>
          </a:bodyPr>
          <a:lstStyle/>
          <a:p>
            <a:pPr algn="ctr"/>
            <a:r>
              <a:rPr lang="it-IT" dirty="0"/>
              <a:t>Il diamagnetismo è presente in tutte le sostanze anche se spesso risulta mascherato da altri effetti </a:t>
            </a:r>
          </a:p>
          <a:p>
            <a:pPr algn="ctr"/>
            <a:r>
              <a:rPr lang="it-IT" dirty="0"/>
              <a:t>Non dipende dalla temperatura</a:t>
            </a:r>
          </a:p>
        </p:txBody>
      </p:sp>
    </p:spTree>
    <p:extLst>
      <p:ext uri="{BB962C8B-B14F-4D97-AF65-F5344CB8AC3E}">
        <p14:creationId xmlns:p14="http://schemas.microsoft.com/office/powerpoint/2010/main" val="1809698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gtEl>
                                        <p:attrNameLst>
                                          <p:attrName>style.visibility</p:attrName>
                                        </p:attrNameLst>
                                      </p:cBhvr>
                                      <p:to>
                                        <p:strVal val="visible"/>
                                      </p:to>
                                    </p:set>
                                    <p:animEffect transition="in" filter="fade">
                                      <p:cBhvr>
                                        <p:cTn id="33" dur="500"/>
                                        <p:tgtEl>
                                          <p:spTgt spid="6"/>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fade">
                                      <p:cBhvr>
                                        <p:cTn id="36" dur="500"/>
                                        <p:tgtEl>
                                          <p:spTgt spid="7"/>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500"/>
                                        <p:tgtEl>
                                          <p:spTgt spid="8"/>
                                        </p:tgtEl>
                                      </p:cBhvr>
                                    </p:animEffect>
                                  </p:childTnLst>
                                </p:cTn>
                              </p:par>
                              <p:par>
                                <p:cTn id="40" presetID="10" presetClass="entr" presetSubtype="0" fill="hold" grpId="0" nodeType="withEffect">
                                  <p:stCondLst>
                                    <p:cond delay="0"/>
                                  </p:stCondLst>
                                  <p:childTnLst>
                                    <p:set>
                                      <p:cBhvr>
                                        <p:cTn id="41" dur="1" fill="hold">
                                          <p:stCondLst>
                                            <p:cond delay="0"/>
                                          </p:stCondLst>
                                        </p:cTn>
                                        <p:tgtEl>
                                          <p:spTgt spid="9"/>
                                        </p:tgtEl>
                                        <p:attrNameLst>
                                          <p:attrName>style.visibility</p:attrName>
                                        </p:attrNameLst>
                                      </p:cBhvr>
                                      <p:to>
                                        <p:strVal val="visible"/>
                                      </p:to>
                                    </p:set>
                                    <p:animEffect transition="in" filter="fade">
                                      <p:cBhvr>
                                        <p:cTn id="42" dur="500"/>
                                        <p:tgtEl>
                                          <p:spTgt spid="9"/>
                                        </p:tgtEl>
                                      </p:cBhvr>
                                    </p:animEffect>
                                  </p:childTnLst>
                                </p:cTn>
                              </p:par>
                              <p:par>
                                <p:cTn id="43" presetID="10" presetClass="entr" presetSubtype="0" fill="hold" grpId="0" nodeType="withEffect">
                                  <p:stCondLst>
                                    <p:cond delay="0"/>
                                  </p:stCondLst>
                                  <p:childTnLst>
                                    <p:set>
                                      <p:cBhvr>
                                        <p:cTn id="44" dur="1" fill="hold">
                                          <p:stCondLst>
                                            <p:cond delay="0"/>
                                          </p:stCondLst>
                                        </p:cTn>
                                        <p:tgtEl>
                                          <p:spTgt spid="10"/>
                                        </p:tgtEl>
                                        <p:attrNameLst>
                                          <p:attrName>style.visibility</p:attrName>
                                        </p:attrNameLst>
                                      </p:cBhvr>
                                      <p:to>
                                        <p:strVal val="visible"/>
                                      </p:to>
                                    </p:set>
                                    <p:animEffect transition="in" filter="fade">
                                      <p:cBhvr>
                                        <p:cTn id="45" dur="500"/>
                                        <p:tgtEl>
                                          <p:spTgt spid="10"/>
                                        </p:tgtEl>
                                      </p:cBhvr>
                                    </p:animEffect>
                                  </p:childTnLst>
                                </p:cTn>
                              </p:par>
                              <p:par>
                                <p:cTn id="46" presetID="10" presetClass="entr" presetSubtype="0" fill="hold" grpId="0" nodeType="withEffect">
                                  <p:stCondLst>
                                    <p:cond delay="0"/>
                                  </p:stCondLst>
                                  <p:childTnLst>
                                    <p:set>
                                      <p:cBhvr>
                                        <p:cTn id="47" dur="1" fill="hold">
                                          <p:stCondLst>
                                            <p:cond delay="0"/>
                                          </p:stCondLst>
                                        </p:cTn>
                                        <p:tgtEl>
                                          <p:spTgt spid="12"/>
                                        </p:tgtEl>
                                        <p:attrNameLst>
                                          <p:attrName>style.visibility</p:attrName>
                                        </p:attrNameLst>
                                      </p:cBhvr>
                                      <p:to>
                                        <p:strVal val="visible"/>
                                      </p:to>
                                    </p:set>
                                    <p:animEffect transition="in" filter="fade">
                                      <p:cBhvr>
                                        <p:cTn id="48" dur="500"/>
                                        <p:tgtEl>
                                          <p:spTgt spid="12"/>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grpId="0" nodeType="clickEffect">
                                  <p:stCondLst>
                                    <p:cond delay="0"/>
                                  </p:stCondLst>
                                  <p:childTnLst>
                                    <p:set>
                                      <p:cBhvr>
                                        <p:cTn id="52" dur="1" fill="hold">
                                          <p:stCondLst>
                                            <p:cond delay="0"/>
                                          </p:stCondLst>
                                        </p:cTn>
                                        <p:tgtEl>
                                          <p:spTgt spid="13"/>
                                        </p:tgtEl>
                                        <p:attrNameLst>
                                          <p:attrName>style.visibility</p:attrName>
                                        </p:attrNameLst>
                                      </p:cBhvr>
                                      <p:to>
                                        <p:strVal val="visible"/>
                                      </p:to>
                                    </p:set>
                                    <p:animEffect transition="in" filter="fade">
                                      <p:cBhvr>
                                        <p:cTn id="53"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5" grpId="0"/>
      <p:bldP spid="6" grpId="0"/>
      <p:bldP spid="7" grpId="0"/>
      <p:bldP spid="8" grpId="0" animBg="1"/>
      <p:bldP spid="9" grpId="0" animBg="1"/>
      <p:bldP spid="10" grpId="0" animBg="1"/>
      <p:bldP spid="12" grpId="0"/>
      <p:bldP spid="13"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A257A25F-34BD-40FB-BEF6-B044A3292950}"/>
                  </a:ext>
                </a:extLst>
              </p:cNvPr>
              <p:cNvSpPr txBox="1"/>
              <p:nvPr/>
            </p:nvSpPr>
            <p:spPr>
              <a:xfrm>
                <a:off x="432706" y="0"/>
                <a:ext cx="11446329" cy="6432530"/>
              </a:xfrm>
              <a:prstGeom prst="rect">
                <a:avLst/>
              </a:prstGeom>
              <a:noFill/>
            </p:spPr>
            <p:txBody>
              <a:bodyPr wrap="square" rtlCol="0">
                <a:spAutoFit/>
              </a:bodyPr>
              <a:lstStyle/>
              <a:p>
                <a:r>
                  <a:rPr lang="it-IT" sz="2400" b="1" dirty="0">
                    <a:solidFill>
                      <a:schemeClr val="accent1"/>
                    </a:solidFill>
                  </a:rPr>
                  <a:t>Descrizione qualitativa e classica del paramagnetismo:</a:t>
                </a:r>
              </a:p>
              <a:p>
                <a:endParaRPr lang="it-IT" dirty="0"/>
              </a:p>
              <a:p>
                <a:r>
                  <a:rPr lang="it-IT" dirty="0"/>
                  <a:t>Al contrario del diamagnetismo, il paramagnetismo dipende dalla temperatura</a:t>
                </a:r>
              </a:p>
              <a:p>
                <a:endParaRPr lang="it-IT" dirty="0"/>
              </a:p>
              <a:p>
                <a:r>
                  <a:rPr lang="it-IT" dirty="0"/>
                  <a:t>La descrizione del fenomeno richiede l’uso della meccanica statistica</a:t>
                </a:r>
              </a:p>
              <a:p>
                <a:endParaRPr lang="it-IT" dirty="0"/>
              </a:p>
              <a:p>
                <a:r>
                  <a:rPr lang="it-IT" dirty="0"/>
                  <a:t>Le molecole di una sostanza paramagnetica presentano un momenti di dipolo propri</a:t>
                </a:r>
              </a:p>
              <a:p>
                <a:endParaRPr lang="it-IT" dirty="0"/>
              </a:p>
              <a:p>
                <a:r>
                  <a:rPr lang="it-IT" dirty="0"/>
                  <a:t>Tali momenti, in assenza di un campo esterno applicato, sono orientati in maniera casuale e non determinano alcun momento magnetico macroscopico</a:t>
                </a:r>
              </a:p>
              <a:p>
                <a:endParaRPr lang="it-IT" dirty="0"/>
              </a:p>
              <a:p>
                <a:r>
                  <a:rPr lang="it-IT" dirty="0"/>
                  <a:t>In presenza di campo invece i singoli momenti si riorientano lungo la direzione del campo applicato e la loro somma non è più nulla. In questo caso il corpo di dirà magnetizzato</a:t>
                </a:r>
              </a:p>
              <a:p>
                <a:endParaRPr lang="it-IT" dirty="0"/>
              </a:p>
              <a:p>
                <a:r>
                  <a:rPr lang="it-IT" dirty="0"/>
                  <a:t>A causa dell’agitazione termica l’orientazione risultante delle molecole viene continuamente disturbata. Si realizza pertanto una sorta di equilibrio dinamico tra la tendenza dei dipoli molecolari ad orientarsi in tutte le direzioni possibili e la tendenza ad allinearsi con il campo</a:t>
                </a:r>
              </a:p>
              <a:p>
                <a:endParaRPr lang="it-IT" dirty="0"/>
              </a:p>
              <a:p>
                <a:r>
                  <a:rPr lang="it-IT" dirty="0"/>
                  <a:t>La relazione tra suscettività magnetica e temperatura è: </a:t>
                </a:r>
                <a14:m>
                  <m:oMath xmlns:m="http://schemas.openxmlformats.org/officeDocument/2006/math">
                    <m:sSub>
                      <m:sSub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ub>
                    </m:sSub>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𝑇</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𝐶</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oMath>
                </a14:m>
                <a:r>
                  <a:rPr lang="it-IT" dirty="0"/>
                  <a:t>con C= costante caratteristica della sostanza (prima legge di Curie)</a:t>
                </a:r>
              </a:p>
              <a:p>
                <a:endParaRPr lang="it-IT" dirty="0"/>
              </a:p>
              <a:p>
                <a:r>
                  <a:rPr lang="it-IT" dirty="0"/>
                  <a:t>A basse temperature </a:t>
                </a:r>
                <a14:m>
                  <m:oMath xmlns:m="http://schemas.openxmlformats.org/officeDocument/2006/math">
                    <m:sSub>
                      <m:sSubPr>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𝜒</m:t>
                        </m:r>
                      </m:e>
                      <m:sub>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sub>
                    </m:sSub>
                  </m:oMath>
                </a14:m>
                <a:r>
                  <a:rPr lang="it-IT" dirty="0"/>
                  <a:t>assume un valore maggiore ed è più facile allineare i dipoli       (</a:t>
                </a:r>
                <a14:m>
                  <m:oMath xmlns:m="http://schemas.openxmlformats.org/officeDocument/2006/math">
                    <m:sSub>
                      <m:sSubPr>
                        <m:ctrlPr>
                          <a:rPr lang="it-IT" i="1">
                            <a:solidFill>
                              <a:srgbClr val="000000"/>
                            </a:solidFill>
                            <a:latin typeface="Cambria Math" panose="02040503050406030204" pitchFamily="18" charset="0"/>
                          </a:rPr>
                        </m:ctrlPr>
                      </m:sSubPr>
                      <m:e>
                        <m:r>
                          <a:rPr lang="it-IT" i="1">
                            <a:solidFill>
                              <a:srgbClr val="000000"/>
                            </a:solidFill>
                            <a:latin typeface="Cambria Math" panose="02040503050406030204" pitchFamily="18" charset="0"/>
                            <a:ea typeface="Cambria Math" panose="02040503050406030204" pitchFamily="18" charset="0"/>
                          </a:rPr>
                          <m:t>𝜒</m:t>
                        </m:r>
                      </m:e>
                      <m:sub>
                        <m:r>
                          <a:rPr lang="it-IT" i="1">
                            <a:solidFill>
                              <a:srgbClr val="000000"/>
                            </a:solidFill>
                            <a:latin typeface="Cambria Math" panose="02040503050406030204" pitchFamily="18" charset="0"/>
                          </a:rPr>
                          <m:t>𝑚</m:t>
                        </m:r>
                      </m:sub>
                    </m:sSub>
                    <m:r>
                      <a:rPr lang="it-IT" i="1">
                        <a:solidFill>
                          <a:srgbClr val="000000"/>
                        </a:solidFill>
                        <a:latin typeface="Cambria Math" panose="02040503050406030204" pitchFamily="18" charset="0"/>
                      </a:rPr>
                      <m:t> </m:t>
                    </m:r>
                    <m:r>
                      <a:rPr lang="it-IT" i="1">
                        <a:solidFill>
                          <a:srgbClr val="000000"/>
                        </a:solidFill>
                        <a:latin typeface="Cambria Math" panose="02040503050406030204" pitchFamily="18" charset="0"/>
                        <a:ea typeface="Cambria Math" panose="02040503050406030204" pitchFamily="18" charset="0"/>
                      </a:rPr>
                      <m:t>~</m:t>
                    </m:r>
                    <m:r>
                      <a:rPr lang="it-IT" i="1">
                        <a:solidFill>
                          <a:srgbClr val="000000"/>
                        </a:solidFill>
                        <a:latin typeface="Cambria Math" panose="02040503050406030204" pitchFamily="18" charset="0"/>
                      </a:rPr>
                      <m:t>  </m:t>
                    </m:r>
                    <m:sSup>
                      <m:sSupPr>
                        <m:ctrlPr>
                          <a:rPr lang="it-IT" i="1">
                            <a:solidFill>
                              <a:srgbClr val="000000"/>
                            </a:solidFill>
                            <a:latin typeface="Cambria Math" panose="02040503050406030204" pitchFamily="18" charset="0"/>
                          </a:rPr>
                        </m:ctrlPr>
                      </m:sSupPr>
                      <m:e>
                        <m:r>
                          <a:rPr lang="it-IT" i="1">
                            <a:solidFill>
                              <a:srgbClr val="000000"/>
                            </a:solidFill>
                            <a:latin typeface="Cambria Math" panose="02040503050406030204" pitchFamily="18" charset="0"/>
                          </a:rPr>
                          <m:t>10</m:t>
                        </m:r>
                      </m:e>
                      <m:sup>
                        <m:r>
                          <a:rPr lang="it-IT" i="1">
                            <a:solidFill>
                              <a:srgbClr val="000000"/>
                            </a:solidFill>
                            <a:latin typeface="Cambria Math" panose="02040503050406030204" pitchFamily="18" charset="0"/>
                          </a:rPr>
                          <m:t>−4</m:t>
                        </m:r>
                      </m:sup>
                    </m:sSup>
                    <m:r>
                      <a:rPr lang="it-IT" i="1">
                        <a:solidFill>
                          <a:srgbClr val="000000"/>
                        </a:solidFill>
                        <a:latin typeface="Cambria Math" panose="02040503050406030204" pitchFamily="18" charset="0"/>
                        <a:ea typeface="Cambria Math" panose="02040503050406030204" pitchFamily="18" charset="0"/>
                      </a:rPr>
                      <m:t>÷</m:t>
                    </m:r>
                    <m:sSup>
                      <m:sSupPr>
                        <m:ctrlPr>
                          <a:rPr lang="it-IT" i="1">
                            <a:solidFill>
                              <a:srgbClr val="000000"/>
                            </a:solidFill>
                            <a:latin typeface="Cambria Math" panose="02040503050406030204" pitchFamily="18" charset="0"/>
                            <a:ea typeface="Cambria Math" panose="02040503050406030204" pitchFamily="18" charset="0"/>
                          </a:rPr>
                        </m:ctrlPr>
                      </m:sSupPr>
                      <m:e>
                        <m:r>
                          <a:rPr lang="it-IT" i="1">
                            <a:solidFill>
                              <a:srgbClr val="000000"/>
                            </a:solidFill>
                            <a:latin typeface="Cambria Math" panose="02040503050406030204" pitchFamily="18" charset="0"/>
                            <a:ea typeface="Cambria Math" panose="02040503050406030204" pitchFamily="18" charset="0"/>
                          </a:rPr>
                          <m:t>10</m:t>
                        </m:r>
                      </m:e>
                      <m:sup>
                        <m:r>
                          <a:rPr lang="it-IT" i="1">
                            <a:solidFill>
                              <a:srgbClr val="000000"/>
                            </a:solidFill>
                            <a:latin typeface="Cambria Math" panose="02040503050406030204" pitchFamily="18" charset="0"/>
                            <a:ea typeface="Cambria Math" panose="02040503050406030204" pitchFamily="18" charset="0"/>
                          </a:rPr>
                          <m:t>−6</m:t>
                        </m:r>
                      </m:sup>
                    </m:sSup>
                  </m:oMath>
                </a14:m>
                <a:r>
                  <a:rPr lang="it-IT" dirty="0"/>
                  <a:t>)</a:t>
                </a:r>
              </a:p>
            </p:txBody>
          </p:sp>
        </mc:Choice>
        <mc:Fallback xmlns="">
          <p:sp>
            <p:nvSpPr>
              <p:cNvPr id="2" name="CasellaDiTesto 1">
                <a:extLst>
                  <a:ext uri="{FF2B5EF4-FFF2-40B4-BE49-F238E27FC236}">
                    <a16:creationId xmlns:a16="http://schemas.microsoft.com/office/drawing/2014/main" id="{A257A25F-34BD-40FB-BEF6-B044A3292950}"/>
                  </a:ext>
                </a:extLst>
              </p:cNvPr>
              <p:cNvSpPr txBox="1">
                <a:spLocks noRot="1" noChangeAspect="1" noMove="1" noResize="1" noEditPoints="1" noAdjustHandles="1" noChangeArrowheads="1" noChangeShapeType="1" noTextEdit="1"/>
              </p:cNvSpPr>
              <p:nvPr/>
            </p:nvSpPr>
            <p:spPr>
              <a:xfrm>
                <a:off x="432706" y="0"/>
                <a:ext cx="11446329" cy="6432530"/>
              </a:xfrm>
              <a:prstGeom prst="rect">
                <a:avLst/>
              </a:prstGeom>
              <a:blipFill>
                <a:blip r:embed="rId2"/>
                <a:stretch>
                  <a:fillRect l="-852" t="-758"/>
                </a:stretch>
              </a:blipFill>
            </p:spPr>
            <p:txBody>
              <a:bodyPr/>
              <a:lstStyle/>
              <a:p>
                <a:r>
                  <a:rPr lang="it-IT">
                    <a:noFill/>
                  </a:rPr>
                  <a:t> </a:t>
                </a:r>
              </a:p>
            </p:txBody>
          </p:sp>
        </mc:Fallback>
      </mc:AlternateContent>
    </p:spTree>
    <p:extLst>
      <p:ext uri="{BB962C8B-B14F-4D97-AF65-F5344CB8AC3E}">
        <p14:creationId xmlns:p14="http://schemas.microsoft.com/office/powerpoint/2010/main" val="17292571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
                                            <p:txEl>
                                              <p:pRg st="2" end="2"/>
                                            </p:txEl>
                                          </p:spTgt>
                                        </p:tgtEl>
                                        <p:attrNameLst>
                                          <p:attrName>style.visibility</p:attrName>
                                        </p:attrNameLst>
                                      </p:cBhvr>
                                      <p:to>
                                        <p:strVal val="visible"/>
                                      </p:to>
                                    </p:set>
                                    <p:animEffect transition="in" filter="fade">
                                      <p:cBhvr>
                                        <p:cTn id="7" dur="500"/>
                                        <p:tgtEl>
                                          <p:spTgt spid="2">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
                                            <p:txEl>
                                              <p:pRg st="4" end="4"/>
                                            </p:txEl>
                                          </p:spTgt>
                                        </p:tgtEl>
                                        <p:attrNameLst>
                                          <p:attrName>style.visibility</p:attrName>
                                        </p:attrNameLst>
                                      </p:cBhvr>
                                      <p:to>
                                        <p:strVal val="visible"/>
                                      </p:to>
                                    </p:set>
                                    <p:animEffect transition="in" filter="fade">
                                      <p:cBhvr>
                                        <p:cTn id="12" dur="500"/>
                                        <p:tgtEl>
                                          <p:spTgt spid="2">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2">
                                            <p:txEl>
                                              <p:pRg st="6" end="6"/>
                                            </p:txEl>
                                          </p:spTgt>
                                        </p:tgtEl>
                                        <p:attrNameLst>
                                          <p:attrName>style.visibility</p:attrName>
                                        </p:attrNameLst>
                                      </p:cBhvr>
                                      <p:to>
                                        <p:strVal val="visible"/>
                                      </p:to>
                                    </p:set>
                                    <p:animEffect transition="in" filter="fade">
                                      <p:cBhvr>
                                        <p:cTn id="17" dur="500"/>
                                        <p:tgtEl>
                                          <p:spTgt spid="2">
                                            <p:txEl>
                                              <p:pRg st="6" end="6"/>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
                                            <p:txEl>
                                              <p:pRg st="8" end="8"/>
                                            </p:txEl>
                                          </p:spTgt>
                                        </p:tgtEl>
                                        <p:attrNameLst>
                                          <p:attrName>style.visibility</p:attrName>
                                        </p:attrNameLst>
                                      </p:cBhvr>
                                      <p:to>
                                        <p:strVal val="visible"/>
                                      </p:to>
                                    </p:set>
                                    <p:animEffect transition="in" filter="fade">
                                      <p:cBhvr>
                                        <p:cTn id="22" dur="500"/>
                                        <p:tgtEl>
                                          <p:spTgt spid="2">
                                            <p:txEl>
                                              <p:pRg st="8" end="8"/>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2">
                                            <p:txEl>
                                              <p:pRg st="10" end="10"/>
                                            </p:txEl>
                                          </p:spTgt>
                                        </p:tgtEl>
                                        <p:attrNameLst>
                                          <p:attrName>style.visibility</p:attrName>
                                        </p:attrNameLst>
                                      </p:cBhvr>
                                      <p:to>
                                        <p:strVal val="visible"/>
                                      </p:to>
                                    </p:set>
                                    <p:animEffect transition="in" filter="fade">
                                      <p:cBhvr>
                                        <p:cTn id="27" dur="500"/>
                                        <p:tgtEl>
                                          <p:spTgt spid="2">
                                            <p:txEl>
                                              <p:pRg st="10" end="10"/>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2">
                                            <p:txEl>
                                              <p:pRg st="12" end="12"/>
                                            </p:txEl>
                                          </p:spTgt>
                                        </p:tgtEl>
                                        <p:attrNameLst>
                                          <p:attrName>style.visibility</p:attrName>
                                        </p:attrNameLst>
                                      </p:cBhvr>
                                      <p:to>
                                        <p:strVal val="visible"/>
                                      </p:to>
                                    </p:set>
                                    <p:animEffect transition="in" filter="fade">
                                      <p:cBhvr>
                                        <p:cTn id="32" dur="500"/>
                                        <p:tgtEl>
                                          <p:spTgt spid="2">
                                            <p:txEl>
                                              <p:pRg st="12" end="12"/>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2">
                                            <p:txEl>
                                              <p:pRg st="14" end="14"/>
                                            </p:txEl>
                                          </p:spTgt>
                                        </p:tgtEl>
                                        <p:attrNameLst>
                                          <p:attrName>style.visibility</p:attrName>
                                        </p:attrNameLst>
                                      </p:cBhvr>
                                      <p:to>
                                        <p:strVal val="visible"/>
                                      </p:to>
                                    </p:set>
                                    <p:animEffect transition="in" filter="fade">
                                      <p:cBhvr>
                                        <p:cTn id="37" dur="500"/>
                                        <p:tgtEl>
                                          <p:spTgt spid="2">
                                            <p:txEl>
                                              <p:pRg st="14" end="14"/>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2">
                                            <p:txEl>
                                              <p:pRg st="16" end="16"/>
                                            </p:txEl>
                                          </p:spTgt>
                                        </p:tgtEl>
                                        <p:attrNameLst>
                                          <p:attrName>style.visibility</p:attrName>
                                        </p:attrNameLst>
                                      </p:cBhvr>
                                      <p:to>
                                        <p:strVal val="visible"/>
                                      </p:to>
                                    </p:set>
                                    <p:animEffect transition="in" filter="fade">
                                      <p:cBhvr>
                                        <p:cTn id="42" dur="500"/>
                                        <p:tgtEl>
                                          <p:spTgt spid="2">
                                            <p:txEl>
                                              <p:pRg st="16" end="1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ttangolo 8">
            <a:extLst>
              <a:ext uri="{FF2B5EF4-FFF2-40B4-BE49-F238E27FC236}">
                <a16:creationId xmlns:a16="http://schemas.microsoft.com/office/drawing/2014/main" id="{30BC574C-AD8A-4EAB-A14E-1BB5141C3922}"/>
              </a:ext>
            </a:extLst>
          </p:cNvPr>
          <p:cNvSpPr/>
          <p:nvPr/>
        </p:nvSpPr>
        <p:spPr>
          <a:xfrm>
            <a:off x="3911908" y="72762"/>
            <a:ext cx="4048416" cy="461665"/>
          </a:xfrm>
          <a:prstGeom prst="rect">
            <a:avLst/>
          </a:prstGeom>
          <a:noFill/>
          <a:ln>
            <a:noFill/>
          </a:ln>
        </p:spPr>
        <p:txBody>
          <a:bodyPr wrap="none" lIns="91440" tIns="45720" rIns="91440" bIns="45720">
            <a:spAutoFit/>
          </a:bodyPr>
          <a:lstStyle/>
          <a:p>
            <a:pPr algn="ctr"/>
            <a:r>
              <a:rPr lang="it-IT" sz="2400" cap="none" spc="0" dirty="0">
                <a:ln w="22225">
                  <a:solidFill>
                    <a:schemeClr val="accent2"/>
                  </a:solidFill>
                  <a:prstDash val="solid"/>
                </a:ln>
                <a:solidFill>
                  <a:schemeClr val="accent1"/>
                </a:solidFill>
                <a:effectLst/>
              </a:rPr>
              <a:t>POLARIZZAZIONE MAGNETICA</a:t>
            </a:r>
          </a:p>
        </p:txBody>
      </p:sp>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44A9FB10-1F2D-4A7F-8091-6A9C86124F6E}"/>
                  </a:ext>
                </a:extLst>
              </p:cNvPr>
              <p:cNvSpPr txBox="1"/>
              <p:nvPr/>
            </p:nvSpPr>
            <p:spPr>
              <a:xfrm>
                <a:off x="433137" y="1122946"/>
                <a:ext cx="11421979" cy="4801314"/>
              </a:xfrm>
              <a:prstGeom prst="rect">
                <a:avLst/>
              </a:prstGeom>
              <a:noFill/>
            </p:spPr>
            <p:txBody>
              <a:bodyPr wrap="square" rtlCol="0">
                <a:spAutoFit/>
              </a:bodyPr>
              <a:lstStyle/>
              <a:p>
                <a:r>
                  <a:rPr lang="it-IT" dirty="0"/>
                  <a:t>Quando un mezzo materiale è soggetto all’azione di un campo magnetico le molecole si polarizzano per le due cause che seguono:</a:t>
                </a:r>
              </a:p>
              <a:p>
                <a:endParaRPr lang="it-IT" dirty="0"/>
              </a:p>
              <a:p>
                <a:pPr marL="342900" indent="-342900">
                  <a:buAutoNum type="arabicParenR"/>
                </a:pPr>
                <a:r>
                  <a:rPr lang="it-IT" dirty="0"/>
                  <a:t>Ogni singola molecola acquista un momento di dipolo indotto antiparallelo al campo inducente il cui modulo dipende dalla struttura della molecola e da come questa è disposta rispetto al campo esterno (diamagnetismo)</a:t>
                </a:r>
              </a:p>
              <a:p>
                <a:pPr marL="342900" indent="-342900">
                  <a:buAutoNum type="arabicParenR"/>
                </a:pPr>
                <a:endParaRPr lang="it-IT" dirty="0"/>
              </a:p>
              <a:p>
                <a:pPr marL="342900" indent="-342900">
                  <a:buAutoNum type="arabicParenR"/>
                </a:pPr>
                <a:r>
                  <a:rPr lang="it-IT" dirty="0"/>
                  <a:t>Se le molecole possiedono un momento magnetico proprio esse tendono a disporsi in modo che i loro momenti magnetici risultino paralleli al campo inducente. Tale stato di ordine molecolare è continuamente disturbato dall’agitazione termica (paramagnetismo)</a:t>
                </a:r>
              </a:p>
              <a:p>
                <a:pPr marL="342900" indent="-342900">
                  <a:buAutoNum type="arabicParenR"/>
                </a:pPr>
                <a:endParaRPr lang="it-IT" dirty="0"/>
              </a:p>
              <a:p>
                <a:r>
                  <a:rPr lang="it-IT" dirty="0"/>
                  <a:t>Possiamo immaginare che ogni singolo momento magnetico molecolare corrisponda ad una spira microscopica di corrente elettrica ed applicare i metodi della meccanica statistica per collegare le proprietà macroscopiche della materia alla somma delle correnti di magnetizzazione.</a:t>
                </a:r>
              </a:p>
              <a:p>
                <a:endParaRPr lang="it-IT" dirty="0"/>
              </a:p>
              <a:p>
                <a:r>
                  <a:rPr lang="it-IT" dirty="0"/>
                  <a:t>L’ipotesi è sempre quella della teoria del continuo ovvero consideriamo nell’intorno di un generico punto P un elemento di volume </a:t>
                </a:r>
                <a14:m>
                  <m:oMath xmlns:m="http://schemas.openxmlformats.org/officeDocument/2006/math">
                    <m:r>
                      <a:rPr lang="it-IT"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𝑉</m:t>
                    </m:r>
                    <m:r>
                      <a:rPr lang="it-IT" sz="1800" b="0" i="1" smtClean="0">
                        <a:latin typeface="Cambria Math" panose="02040503050406030204" pitchFamily="18" charset="0"/>
                        <a:ea typeface="Cambria Math" panose="02040503050406030204" pitchFamily="18" charset="0"/>
                      </a:rPr>
                      <m:t> </m:t>
                    </m:r>
                  </m:oMath>
                </a14:m>
                <a:r>
                  <a:rPr lang="it-IT" dirty="0"/>
                  <a:t>sufficientemente grande da contenere un numero elevato di molecole e sufficientemente piccolo da poter trascurare le sue dimensioni da un punto di vista macroscopico</a:t>
                </a:r>
              </a:p>
            </p:txBody>
          </p:sp>
        </mc:Choice>
        <mc:Fallback xmlns="">
          <p:sp>
            <p:nvSpPr>
              <p:cNvPr id="10" name="CasellaDiTesto 9">
                <a:extLst>
                  <a:ext uri="{FF2B5EF4-FFF2-40B4-BE49-F238E27FC236}">
                    <a16:creationId xmlns:a16="http://schemas.microsoft.com/office/drawing/2014/main" id="{44A9FB10-1F2D-4A7F-8091-6A9C86124F6E}"/>
                  </a:ext>
                </a:extLst>
              </p:cNvPr>
              <p:cNvSpPr txBox="1">
                <a:spLocks noRot="1" noChangeAspect="1" noMove="1" noResize="1" noEditPoints="1" noAdjustHandles="1" noChangeArrowheads="1" noChangeShapeType="1" noTextEdit="1"/>
              </p:cNvSpPr>
              <p:nvPr/>
            </p:nvSpPr>
            <p:spPr>
              <a:xfrm>
                <a:off x="433137" y="1122946"/>
                <a:ext cx="11421979" cy="4801314"/>
              </a:xfrm>
              <a:prstGeom prst="rect">
                <a:avLst/>
              </a:prstGeom>
              <a:blipFill>
                <a:blip r:embed="rId2"/>
                <a:stretch>
                  <a:fillRect l="-427" t="-635" r="-747" b="-1015"/>
                </a:stretch>
              </a:blipFill>
            </p:spPr>
            <p:txBody>
              <a:bodyPr/>
              <a:lstStyle/>
              <a:p>
                <a:r>
                  <a:rPr lang="it-IT">
                    <a:noFill/>
                  </a:rPr>
                  <a:t> </a:t>
                </a:r>
              </a:p>
            </p:txBody>
          </p:sp>
        </mc:Fallback>
      </mc:AlternateContent>
    </p:spTree>
    <p:extLst>
      <p:ext uri="{BB962C8B-B14F-4D97-AF65-F5344CB8AC3E}">
        <p14:creationId xmlns:p14="http://schemas.microsoft.com/office/powerpoint/2010/main" val="22924364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0">
                                            <p:txEl>
                                              <p:pRg st="0" end="0"/>
                                            </p:txEl>
                                          </p:spTgt>
                                        </p:tgtEl>
                                        <p:attrNameLst>
                                          <p:attrName>style.visibility</p:attrName>
                                        </p:attrNameLst>
                                      </p:cBhvr>
                                      <p:to>
                                        <p:strVal val="visible"/>
                                      </p:to>
                                    </p:set>
                                    <p:animEffect transition="in" filter="fade">
                                      <p:cBhvr>
                                        <p:cTn id="7" dur="500"/>
                                        <p:tgtEl>
                                          <p:spTgt spid="1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
                                            <p:txEl>
                                              <p:pRg st="2" end="2"/>
                                            </p:txEl>
                                          </p:spTgt>
                                        </p:tgtEl>
                                        <p:attrNameLst>
                                          <p:attrName>style.visibility</p:attrName>
                                        </p:attrNameLst>
                                      </p:cBhvr>
                                      <p:to>
                                        <p:strVal val="visible"/>
                                      </p:to>
                                    </p:set>
                                    <p:animEffect transition="in" filter="fade">
                                      <p:cBhvr>
                                        <p:cTn id="12" dur="500"/>
                                        <p:tgtEl>
                                          <p:spTgt spid="10">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
                                            <p:txEl>
                                              <p:pRg st="4" end="4"/>
                                            </p:txEl>
                                          </p:spTgt>
                                        </p:tgtEl>
                                        <p:attrNameLst>
                                          <p:attrName>style.visibility</p:attrName>
                                        </p:attrNameLst>
                                      </p:cBhvr>
                                      <p:to>
                                        <p:strVal val="visible"/>
                                      </p:to>
                                    </p:set>
                                    <p:animEffect transition="in" filter="fade">
                                      <p:cBhvr>
                                        <p:cTn id="17" dur="500"/>
                                        <p:tgtEl>
                                          <p:spTgt spid="10">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
                                            <p:txEl>
                                              <p:pRg st="6" end="6"/>
                                            </p:txEl>
                                          </p:spTgt>
                                        </p:tgtEl>
                                        <p:attrNameLst>
                                          <p:attrName>style.visibility</p:attrName>
                                        </p:attrNameLst>
                                      </p:cBhvr>
                                      <p:to>
                                        <p:strVal val="visible"/>
                                      </p:to>
                                    </p:set>
                                    <p:animEffect transition="in" filter="fade">
                                      <p:cBhvr>
                                        <p:cTn id="22" dur="500"/>
                                        <p:tgtEl>
                                          <p:spTgt spid="10">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10">
                                            <p:txEl>
                                              <p:pRg st="8" end="8"/>
                                            </p:txEl>
                                          </p:spTgt>
                                        </p:tgtEl>
                                        <p:attrNameLst>
                                          <p:attrName>style.visibility</p:attrName>
                                        </p:attrNameLst>
                                      </p:cBhvr>
                                      <p:to>
                                        <p:strVal val="visible"/>
                                      </p:to>
                                    </p:set>
                                    <p:animEffect transition="in" filter="fade">
                                      <p:cBhvr>
                                        <p:cTn id="27" dur="500"/>
                                        <p:tgtEl>
                                          <p:spTgt spid="10">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8463F8D-4ADB-4A15-8218-6868B308846A}"/>
                  </a:ext>
                </a:extLst>
              </p:cNvPr>
              <p:cNvSpPr txBox="1"/>
              <p:nvPr/>
            </p:nvSpPr>
            <p:spPr>
              <a:xfrm>
                <a:off x="553004" y="895387"/>
                <a:ext cx="5431615"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Cambria Math" panose="02040503050406030204" pitchFamily="18" charset="0"/>
                        </a:rPr>
                        <m:t>𝑠𝑖𝑎</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𝑉𝑢𝑛𝑎</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𝑠𝑓𝑒𝑟𝑎</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𝑑𝑖</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𝑟𝑎𝑔𝑔𝑖𝑜</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𝑟</m:t>
                      </m:r>
                      <m:r>
                        <a:rPr lang="it-IT" sz="2400" b="0" i="1" smtClean="0">
                          <a:latin typeface="Cambria Math" panose="02040503050406030204" pitchFamily="18" charset="0"/>
                          <a:ea typeface="Cambria Math" panose="02040503050406030204" pitchFamily="18" charset="0"/>
                        </a:rPr>
                        <m:t>=</m:t>
                      </m:r>
                      <m:sSup>
                        <m:sSupPr>
                          <m:ctrlPr>
                            <a:rPr lang="it-IT" sz="2400" b="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10</m:t>
                          </m:r>
                        </m:e>
                        <m:sup>
                          <m:r>
                            <a:rPr lang="it-IT" sz="2400" b="0" i="1" smtClean="0">
                              <a:latin typeface="Cambria Math" panose="02040503050406030204" pitchFamily="18" charset="0"/>
                              <a:ea typeface="Cambria Math" panose="02040503050406030204" pitchFamily="18" charset="0"/>
                            </a:rPr>
                            <m:t>−8</m:t>
                          </m:r>
                        </m:sup>
                      </m:sSup>
                      <m:r>
                        <a:rPr lang="it-IT" sz="2400" b="0" i="1" smtClean="0">
                          <a:latin typeface="Cambria Math" panose="02040503050406030204" pitchFamily="18" charset="0"/>
                          <a:ea typeface="Cambria Math" panose="02040503050406030204" pitchFamily="18" charset="0"/>
                        </a:rPr>
                        <m:t>𝑚</m:t>
                      </m:r>
                      <m:r>
                        <a:rPr lang="it-IT" sz="2400" b="0" i="1" smtClean="0">
                          <a:latin typeface="Cambria Math" panose="02040503050406030204" pitchFamily="18" charset="0"/>
                          <a:ea typeface="Cambria Math" panose="02040503050406030204" pitchFamily="18" charset="0"/>
                        </a:rPr>
                        <m:t> </m:t>
                      </m:r>
                    </m:oMath>
                  </m:oMathPara>
                </a14:m>
                <a:endParaRPr lang="it-IT" sz="2400" dirty="0"/>
              </a:p>
            </p:txBody>
          </p:sp>
        </mc:Choice>
        <mc:Fallback xmlns="">
          <p:sp>
            <p:nvSpPr>
              <p:cNvPr id="2" name="CasellaDiTesto 1">
                <a:extLst>
                  <a:ext uri="{FF2B5EF4-FFF2-40B4-BE49-F238E27FC236}">
                    <a16:creationId xmlns:a16="http://schemas.microsoft.com/office/drawing/2014/main" id="{38463F8D-4ADB-4A15-8218-6868B308846A}"/>
                  </a:ext>
                </a:extLst>
              </p:cNvPr>
              <p:cNvSpPr txBox="1">
                <a:spLocks noRot="1" noChangeAspect="1" noMove="1" noResize="1" noEditPoints="1" noAdjustHandles="1" noChangeArrowheads="1" noChangeShapeType="1" noTextEdit="1"/>
              </p:cNvSpPr>
              <p:nvPr/>
            </p:nvSpPr>
            <p:spPr>
              <a:xfrm>
                <a:off x="553004" y="895387"/>
                <a:ext cx="5431615" cy="369332"/>
              </a:xfrm>
              <a:prstGeom prst="rect">
                <a:avLst/>
              </a:prstGeom>
              <a:blipFill>
                <a:blip r:embed="rId2"/>
                <a:stretch>
                  <a:fillRect l="-898" b="-3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B9F7004-A60B-4F25-9E2E-B449BCA26BE6}"/>
                  </a:ext>
                </a:extLst>
              </p:cNvPr>
              <p:cNvSpPr txBox="1"/>
              <p:nvPr/>
            </p:nvSpPr>
            <p:spPr>
              <a:xfrm>
                <a:off x="457292" y="1521451"/>
                <a:ext cx="5472908" cy="38331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ea typeface="Cambria Math" panose="02040503050406030204" pitchFamily="18" charset="0"/>
                        </a:rPr>
                        <m:t>𝑑𝑖𝑠𝑡𝑎𝑛𝑧𝑒</m:t>
                      </m:r>
                      <m:r>
                        <a:rPr lang="it-IT" sz="2400" b="0" i="1" smtClean="0">
                          <a:latin typeface="Cambria Math" panose="02040503050406030204" pitchFamily="18" charset="0"/>
                          <a:ea typeface="Cambria Math" panose="02040503050406030204" pitchFamily="18" charset="0"/>
                        </a:rPr>
                        <m:t> </m:t>
                      </m:r>
                      <m:r>
                        <a:rPr lang="it-IT" sz="2400" b="0" i="1" smtClean="0">
                          <a:latin typeface="Cambria Math" panose="02040503050406030204" pitchFamily="18" charset="0"/>
                          <a:ea typeface="Cambria Math" panose="02040503050406030204" pitchFamily="18" charset="0"/>
                        </a:rPr>
                        <m:t>𝑖𝑛𝑡𝑒𝑟𝑎𝑡𝑜𝑚𝑖𝑐h𝑒</m:t>
                      </m:r>
                      <m:r>
                        <a:rPr lang="it-IT" sz="2400" b="0" i="1" smtClean="0">
                          <a:latin typeface="Cambria Math" panose="02040503050406030204" pitchFamily="18" charset="0"/>
                          <a:ea typeface="Cambria Math" panose="02040503050406030204" pitchFamily="18" charset="0"/>
                        </a:rPr>
                        <m:t> ~1 </m:t>
                      </m:r>
                      <m:acc>
                        <m:accPr>
                          <m:chr m:val="̇"/>
                          <m:ctrlPr>
                            <a:rPr lang="it-IT" sz="2400" b="0" i="1" smtClean="0">
                              <a:latin typeface="Cambria Math" panose="02040503050406030204" pitchFamily="18" charset="0"/>
                              <a:ea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𝐴</m:t>
                          </m:r>
                        </m:e>
                      </m:acc>
                      <m:r>
                        <a:rPr lang="it-IT" sz="2400" b="0" i="1" smtClean="0">
                          <a:latin typeface="Cambria Math" panose="02040503050406030204" pitchFamily="18" charset="0"/>
                          <a:ea typeface="Cambria Math" panose="02040503050406030204" pitchFamily="18" charset="0"/>
                        </a:rPr>
                        <m:t>=</m:t>
                      </m:r>
                      <m:sSup>
                        <m:sSupPr>
                          <m:ctrlPr>
                            <a:rPr lang="it-IT" sz="2400" b="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10</m:t>
                          </m:r>
                        </m:e>
                        <m:sup>
                          <m:r>
                            <a:rPr lang="it-IT" sz="2400" b="0" i="1" smtClean="0">
                              <a:latin typeface="Cambria Math" panose="02040503050406030204" pitchFamily="18" charset="0"/>
                              <a:ea typeface="Cambria Math" panose="02040503050406030204" pitchFamily="18" charset="0"/>
                            </a:rPr>
                            <m:t>−10</m:t>
                          </m:r>
                        </m:sup>
                      </m:sSup>
                      <m:r>
                        <a:rPr lang="it-IT" sz="2400" b="0" i="1" smtClean="0">
                          <a:latin typeface="Cambria Math" panose="02040503050406030204" pitchFamily="18" charset="0"/>
                          <a:ea typeface="Cambria Math" panose="02040503050406030204" pitchFamily="18" charset="0"/>
                        </a:rPr>
                        <m:t>𝑚</m:t>
                      </m:r>
                    </m:oMath>
                  </m:oMathPara>
                </a14:m>
                <a:endParaRPr lang="it-IT" sz="2400" dirty="0"/>
              </a:p>
            </p:txBody>
          </p:sp>
        </mc:Choice>
        <mc:Fallback xmlns="">
          <p:sp>
            <p:nvSpPr>
              <p:cNvPr id="3" name="CasellaDiTesto 2">
                <a:extLst>
                  <a:ext uri="{FF2B5EF4-FFF2-40B4-BE49-F238E27FC236}">
                    <a16:creationId xmlns:a16="http://schemas.microsoft.com/office/drawing/2014/main" id="{5B9F7004-A60B-4F25-9E2E-B449BCA26BE6}"/>
                  </a:ext>
                </a:extLst>
              </p:cNvPr>
              <p:cNvSpPr txBox="1">
                <a:spLocks noRot="1" noChangeAspect="1" noMove="1" noResize="1" noEditPoints="1" noAdjustHandles="1" noChangeArrowheads="1" noChangeShapeType="1" noTextEdit="1"/>
              </p:cNvSpPr>
              <p:nvPr/>
            </p:nvSpPr>
            <p:spPr>
              <a:xfrm>
                <a:off x="457292" y="1521451"/>
                <a:ext cx="5472908" cy="383310"/>
              </a:xfrm>
              <a:prstGeom prst="rect">
                <a:avLst/>
              </a:prstGeom>
              <a:blipFill>
                <a:blip r:embed="rId3"/>
                <a:stretch>
                  <a:fillRect l="-891" t="-16129" r="-334" b="-967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BD7BBF5E-C04D-48BE-8062-A04528DEC76C}"/>
                  </a:ext>
                </a:extLst>
              </p:cNvPr>
              <p:cNvSpPr txBox="1"/>
              <p:nvPr/>
            </p:nvSpPr>
            <p:spPr>
              <a:xfrm>
                <a:off x="8673814" y="1085567"/>
                <a:ext cx="1686166" cy="49244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3200" b="0" i="1" smtClean="0">
                          <a:latin typeface="Cambria Math" panose="02040503050406030204" pitchFamily="18" charset="0"/>
                        </a:rPr>
                        <m:t>#</m:t>
                      </m:r>
                      <m:r>
                        <a:rPr lang="it-IT" sz="3200" b="0" i="1" smtClean="0">
                          <a:latin typeface="Cambria Math" panose="02040503050406030204" pitchFamily="18" charset="0"/>
                        </a:rPr>
                        <m:t>𝑁</m:t>
                      </m:r>
                      <m:r>
                        <a:rPr lang="it-IT" sz="3200" b="0" i="1" smtClean="0">
                          <a:latin typeface="Cambria Math" panose="02040503050406030204" pitchFamily="18" charset="0"/>
                        </a:rPr>
                        <m:t> ~</m:t>
                      </m:r>
                      <m:sSup>
                        <m:sSupPr>
                          <m:ctrlPr>
                            <a:rPr lang="it-IT" sz="3200" b="0" i="1" smtClean="0">
                              <a:latin typeface="Cambria Math" panose="02040503050406030204" pitchFamily="18" charset="0"/>
                              <a:ea typeface="Cambria Math" panose="02040503050406030204" pitchFamily="18" charset="0"/>
                            </a:rPr>
                          </m:ctrlPr>
                        </m:sSupPr>
                        <m:e>
                          <m:r>
                            <a:rPr lang="it-IT" sz="3200" b="0" i="1" smtClean="0">
                              <a:latin typeface="Cambria Math" panose="02040503050406030204" pitchFamily="18" charset="0"/>
                              <a:ea typeface="Cambria Math" panose="02040503050406030204" pitchFamily="18" charset="0"/>
                            </a:rPr>
                            <m:t>10</m:t>
                          </m:r>
                        </m:e>
                        <m:sup>
                          <m:r>
                            <a:rPr lang="it-IT" sz="3200" b="0" i="1" smtClean="0">
                              <a:latin typeface="Cambria Math" panose="02040503050406030204" pitchFamily="18" charset="0"/>
                              <a:ea typeface="Cambria Math" panose="02040503050406030204" pitchFamily="18" charset="0"/>
                            </a:rPr>
                            <m:t>6</m:t>
                          </m:r>
                        </m:sup>
                      </m:sSup>
                    </m:oMath>
                  </m:oMathPara>
                </a14:m>
                <a:endParaRPr lang="it-IT" sz="3200" dirty="0"/>
              </a:p>
            </p:txBody>
          </p:sp>
        </mc:Choice>
        <mc:Fallback xmlns="">
          <p:sp>
            <p:nvSpPr>
              <p:cNvPr id="5" name="CasellaDiTesto 4">
                <a:extLst>
                  <a:ext uri="{FF2B5EF4-FFF2-40B4-BE49-F238E27FC236}">
                    <a16:creationId xmlns:a16="http://schemas.microsoft.com/office/drawing/2014/main" id="{BD7BBF5E-C04D-48BE-8062-A04528DEC76C}"/>
                  </a:ext>
                </a:extLst>
              </p:cNvPr>
              <p:cNvSpPr txBox="1">
                <a:spLocks noRot="1" noChangeAspect="1" noMove="1" noResize="1" noEditPoints="1" noAdjustHandles="1" noChangeArrowheads="1" noChangeShapeType="1" noTextEdit="1"/>
              </p:cNvSpPr>
              <p:nvPr/>
            </p:nvSpPr>
            <p:spPr>
              <a:xfrm>
                <a:off x="8673814" y="1085567"/>
                <a:ext cx="1686166" cy="492443"/>
              </a:xfrm>
              <a:prstGeom prst="rect">
                <a:avLst/>
              </a:prstGeom>
              <a:blipFill>
                <a:blip r:embed="rId4"/>
                <a:stretch>
                  <a:fillRect/>
                </a:stretch>
              </a:blipFill>
            </p:spPr>
            <p:txBody>
              <a:bodyPr/>
              <a:lstStyle/>
              <a:p>
                <a:r>
                  <a:rPr lang="it-IT">
                    <a:noFill/>
                  </a:rPr>
                  <a:t> </a:t>
                </a:r>
              </a:p>
            </p:txBody>
          </p:sp>
        </mc:Fallback>
      </mc:AlternateContent>
      <p:sp>
        <p:nvSpPr>
          <p:cNvPr id="11" name="Parentesi graffa chiusa 10">
            <a:extLst>
              <a:ext uri="{FF2B5EF4-FFF2-40B4-BE49-F238E27FC236}">
                <a16:creationId xmlns:a16="http://schemas.microsoft.com/office/drawing/2014/main" id="{44EE8985-E1D9-494B-AEC5-1AF780B14A6D}"/>
              </a:ext>
            </a:extLst>
          </p:cNvPr>
          <p:cNvSpPr/>
          <p:nvPr/>
        </p:nvSpPr>
        <p:spPr>
          <a:xfrm>
            <a:off x="6520232" y="708380"/>
            <a:ext cx="457200" cy="13589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sp>
        <p:nvSpPr>
          <p:cNvPr id="10" name="Freccia a destra 9">
            <a:extLst>
              <a:ext uri="{FF2B5EF4-FFF2-40B4-BE49-F238E27FC236}">
                <a16:creationId xmlns:a16="http://schemas.microsoft.com/office/drawing/2014/main" id="{FA804D9B-FE61-433D-A566-774E29232B45}"/>
              </a:ext>
            </a:extLst>
          </p:cNvPr>
          <p:cNvSpPr/>
          <p:nvPr/>
        </p:nvSpPr>
        <p:spPr>
          <a:xfrm>
            <a:off x="7513045" y="1197909"/>
            <a:ext cx="759725" cy="37984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2" name="CasellaDiTesto 11">
                <a:extLst>
                  <a:ext uri="{FF2B5EF4-FFF2-40B4-BE49-F238E27FC236}">
                    <a16:creationId xmlns:a16="http://schemas.microsoft.com/office/drawing/2014/main" id="{014D0767-AB83-43F8-91F9-7C6AEA70D5F6}"/>
                  </a:ext>
                </a:extLst>
              </p:cNvPr>
              <p:cNvSpPr txBox="1"/>
              <p:nvPr/>
            </p:nvSpPr>
            <p:spPr>
              <a:xfrm>
                <a:off x="457292" y="2551837"/>
                <a:ext cx="11590329" cy="1754326"/>
              </a:xfrm>
              <a:prstGeom prst="rect">
                <a:avLst/>
              </a:prstGeom>
              <a:noFill/>
            </p:spPr>
            <p:txBody>
              <a:bodyPr wrap="square" rtlCol="0">
                <a:spAutoFit/>
              </a:bodyPr>
              <a:lstStyle/>
              <a:p>
                <a:r>
                  <a:rPr lang="it-IT" dirty="0"/>
                  <a:t>Visto che le grandezze fisiche macroscopiche in genere non variano sensibilmente su distanze così piccole le due situazioni non sono in contraddizione tra loro</a:t>
                </a:r>
              </a:p>
              <a:p>
                <a:endParaRPr lang="it-IT" dirty="0"/>
              </a:p>
              <a:p>
                <a:r>
                  <a:rPr lang="it-IT" dirty="0"/>
                  <a:t>Sia </a:t>
                </a:r>
                <a14:m>
                  <m:oMath xmlns:m="http://schemas.openxmlformats.org/officeDocument/2006/math">
                    <m:sSub>
                      <m:sSubPr>
                        <m:ctrlPr>
                          <a:rPr lang="it-IT" sz="1800" i="1" smtClean="0">
                            <a:latin typeface="Cambria Math" panose="02040503050406030204" pitchFamily="18" charset="0"/>
                          </a:rPr>
                        </m:ctrlPr>
                      </m:sSubPr>
                      <m:e>
                        <m:acc>
                          <m:accPr>
                            <m:chr m:val="⃗"/>
                            <m:ctrlPr>
                              <a:rPr lang="it-IT" sz="1800" i="1" smtClean="0">
                                <a:latin typeface="Cambria Math" panose="02040503050406030204" pitchFamily="18" charset="0"/>
                              </a:rPr>
                            </m:ctrlPr>
                          </m:accPr>
                          <m:e>
                            <m:r>
                              <a:rPr lang="it-IT" sz="1800" i="1" smtClean="0">
                                <a:latin typeface="Cambria Math" panose="02040503050406030204" pitchFamily="18" charset="0"/>
                                <a:ea typeface="Cambria Math" panose="02040503050406030204" pitchFamily="18" charset="0"/>
                              </a:rPr>
                              <m:t>𝜇</m:t>
                            </m:r>
                          </m:e>
                        </m:acc>
                      </m:e>
                      <m:sub>
                        <m:r>
                          <a:rPr lang="it-IT" sz="1800" b="0" i="1" smtClean="0">
                            <a:latin typeface="Cambria Math" panose="02040503050406030204" pitchFamily="18" charset="0"/>
                          </a:rPr>
                          <m:t>𝑖</m:t>
                        </m:r>
                      </m:sub>
                    </m:sSub>
                  </m:oMath>
                </a14:m>
                <a:r>
                  <a:rPr lang="it-IT" sz="1800" dirty="0"/>
                  <a:t> il momento magnetico della i-esima molecola in </a:t>
                </a:r>
                <a14:m>
                  <m:oMath xmlns:m="http://schemas.openxmlformats.org/officeDocument/2006/math">
                    <m:r>
                      <a:rPr lang="it-IT"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𝑉</m:t>
                    </m:r>
                  </m:oMath>
                </a14:m>
                <a:endParaRPr lang="it-IT" dirty="0"/>
              </a:p>
              <a:p>
                <a:endParaRPr lang="it-IT" dirty="0"/>
              </a:p>
              <a:p>
                <a:r>
                  <a:rPr lang="it-IT" dirty="0"/>
                  <a:t>Il momento magnetico medio delle N molecole contenute in </a:t>
                </a:r>
                <a14:m>
                  <m:oMath xmlns:m="http://schemas.openxmlformats.org/officeDocument/2006/math">
                    <m:r>
                      <a:rPr lang="it-IT" sz="1800" i="1" smtClean="0">
                        <a:latin typeface="Cambria Math" panose="02040503050406030204" pitchFamily="18" charset="0"/>
                        <a:ea typeface="Cambria Math" panose="02040503050406030204" pitchFamily="18" charset="0"/>
                      </a:rPr>
                      <m:t>∆</m:t>
                    </m:r>
                    <m:r>
                      <a:rPr lang="it-IT" sz="1800" b="0" i="1" smtClean="0">
                        <a:latin typeface="Cambria Math" panose="02040503050406030204" pitchFamily="18" charset="0"/>
                        <a:ea typeface="Cambria Math" panose="02040503050406030204" pitchFamily="18" charset="0"/>
                      </a:rPr>
                      <m:t>𝑉</m:t>
                    </m:r>
                  </m:oMath>
                </a14:m>
                <a:r>
                  <a:rPr lang="it-IT" dirty="0"/>
                  <a:t>sarà dato da: </a:t>
                </a:r>
              </a:p>
            </p:txBody>
          </p:sp>
        </mc:Choice>
        <mc:Fallback xmlns="">
          <p:sp>
            <p:nvSpPr>
              <p:cNvPr id="12" name="CasellaDiTesto 11">
                <a:extLst>
                  <a:ext uri="{FF2B5EF4-FFF2-40B4-BE49-F238E27FC236}">
                    <a16:creationId xmlns:a16="http://schemas.microsoft.com/office/drawing/2014/main" id="{014D0767-AB83-43F8-91F9-7C6AEA70D5F6}"/>
                  </a:ext>
                </a:extLst>
              </p:cNvPr>
              <p:cNvSpPr txBox="1">
                <a:spLocks noRot="1" noChangeAspect="1" noMove="1" noResize="1" noEditPoints="1" noAdjustHandles="1" noChangeArrowheads="1" noChangeShapeType="1" noTextEdit="1"/>
              </p:cNvSpPr>
              <p:nvPr/>
            </p:nvSpPr>
            <p:spPr>
              <a:xfrm>
                <a:off x="457292" y="2551837"/>
                <a:ext cx="11590329" cy="1754326"/>
              </a:xfrm>
              <a:prstGeom prst="rect">
                <a:avLst/>
              </a:prstGeom>
              <a:blipFill>
                <a:blip r:embed="rId5"/>
                <a:stretch>
                  <a:fillRect l="-421" t="-2091" r="-316" b="-487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CasellaDiTesto 12">
                <a:extLst>
                  <a:ext uri="{FF2B5EF4-FFF2-40B4-BE49-F238E27FC236}">
                    <a16:creationId xmlns:a16="http://schemas.microsoft.com/office/drawing/2014/main" id="{E1CEF5A4-C178-49EA-A0D7-E982C4CECC01}"/>
                  </a:ext>
                </a:extLst>
              </p:cNvPr>
              <p:cNvSpPr txBox="1"/>
              <p:nvPr/>
            </p:nvSpPr>
            <p:spPr>
              <a:xfrm>
                <a:off x="8109476" y="3655645"/>
                <a:ext cx="2578270" cy="7512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acc>
                            <m:accPr>
                              <m:chr m:val="⃗"/>
                              <m:ctrlPr>
                                <a:rPr lang="it-IT" sz="2400" i="1" smtClean="0">
                                  <a:latin typeface="Cambria Math" panose="02040503050406030204" pitchFamily="18" charset="0"/>
                                </a:rPr>
                              </m:ctrlPr>
                            </m:accPr>
                            <m:e>
                              <m:r>
                                <a:rPr lang="it-IT" sz="2400" i="1" smtClean="0">
                                  <a:latin typeface="Cambria Math" panose="02040503050406030204" pitchFamily="18" charset="0"/>
                                  <a:ea typeface="Cambria Math" panose="02040503050406030204" pitchFamily="18" charset="0"/>
                                </a:rPr>
                                <m:t>𝜇</m:t>
                              </m:r>
                            </m:e>
                          </m:acc>
                        </m:e>
                        <m:sub>
                          <m:r>
                            <a:rPr lang="it-IT" sz="2400" b="0" i="1" smtClean="0">
                              <a:latin typeface="Cambria Math" panose="02040503050406030204" pitchFamily="18" charset="0"/>
                            </a:rPr>
                            <m:t>𝑚</m:t>
                          </m:r>
                        </m:sub>
                      </m:sSub>
                      <m:r>
                        <a:rPr lang="it-IT" sz="2400" b="0" i="1" smtClean="0">
                          <a:latin typeface="Cambria Math" panose="02040503050406030204" pitchFamily="18" charset="0"/>
                        </a:rPr>
                        <m:t>=</m:t>
                      </m:r>
                      <m:d>
                        <m:dPr>
                          <m:begChr m:val="⟨"/>
                          <m:endChr m:val="⟩"/>
                          <m:ctrlPr>
                            <a:rPr lang="it-IT" sz="2400" b="0" i="1" smtClean="0">
                              <a:latin typeface="Cambria Math" panose="02040503050406030204" pitchFamily="18" charset="0"/>
                            </a:rPr>
                          </m:ctrlPr>
                        </m:d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𝜇</m:t>
                              </m:r>
                            </m:e>
                          </m:acc>
                        </m:e>
                      </m:d>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nary>
                            <m:naryPr>
                              <m:chr m:val="∑"/>
                              <m:ctrlPr>
                                <a:rPr lang="it-IT" sz="2400" b="0" i="1" smtClean="0">
                                  <a:latin typeface="Cambria Math" panose="02040503050406030204" pitchFamily="18" charset="0"/>
                                </a:rPr>
                              </m:ctrlPr>
                            </m:naryPr>
                            <m:sub>
                              <m:r>
                                <m:rPr>
                                  <m:brk m:alnAt="23"/>
                                </m:rPr>
                                <a:rPr lang="it-IT" sz="2400" b="0" i="1" smtClean="0">
                                  <a:latin typeface="Cambria Math" panose="02040503050406030204" pitchFamily="18" charset="0"/>
                                </a:rPr>
                                <m:t>𝑖</m:t>
                              </m:r>
                              <m:r>
                                <a:rPr lang="it-IT" sz="2400" b="0" i="1" smtClean="0">
                                  <a:latin typeface="Cambria Math" panose="02040503050406030204" pitchFamily="18" charset="0"/>
                                </a:rPr>
                                <m:t>=1</m:t>
                              </m:r>
                            </m:sub>
                            <m:sup>
                              <m:r>
                                <a:rPr lang="it-IT" sz="2400" b="0" i="1" smtClean="0">
                                  <a:latin typeface="Cambria Math" panose="02040503050406030204" pitchFamily="18" charset="0"/>
                                </a:rPr>
                                <m:t>𝑁</m:t>
                              </m:r>
                            </m:sup>
                            <m:e>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𝜇</m:t>
                                      </m:r>
                                    </m:e>
                                  </m:acc>
                                </m:e>
                                <m:sub>
                                  <m:r>
                                    <a:rPr lang="it-IT" sz="2400" b="0" i="1" smtClean="0">
                                      <a:latin typeface="Cambria Math" panose="02040503050406030204" pitchFamily="18" charset="0"/>
                                    </a:rPr>
                                    <m:t>𝑖</m:t>
                                  </m:r>
                                </m:sub>
                              </m:sSub>
                            </m:e>
                          </m:nary>
                        </m:num>
                        <m:den>
                          <m:r>
                            <a:rPr lang="it-IT" sz="2400" b="0" i="1" smtClean="0">
                              <a:latin typeface="Cambria Math" panose="02040503050406030204" pitchFamily="18" charset="0"/>
                            </a:rPr>
                            <m:t>𝑁</m:t>
                          </m:r>
                        </m:den>
                      </m:f>
                    </m:oMath>
                  </m:oMathPara>
                </a14:m>
                <a:endParaRPr lang="it-IT" sz="2400" dirty="0"/>
              </a:p>
            </p:txBody>
          </p:sp>
        </mc:Choice>
        <mc:Fallback xmlns="">
          <p:sp>
            <p:nvSpPr>
              <p:cNvPr id="13" name="CasellaDiTesto 12">
                <a:extLst>
                  <a:ext uri="{FF2B5EF4-FFF2-40B4-BE49-F238E27FC236}">
                    <a16:creationId xmlns:a16="http://schemas.microsoft.com/office/drawing/2014/main" id="{E1CEF5A4-C178-49EA-A0D7-E982C4CECC01}"/>
                  </a:ext>
                </a:extLst>
              </p:cNvPr>
              <p:cNvSpPr txBox="1">
                <a:spLocks noRot="1" noChangeAspect="1" noMove="1" noResize="1" noEditPoints="1" noAdjustHandles="1" noChangeArrowheads="1" noChangeShapeType="1" noTextEdit="1"/>
              </p:cNvSpPr>
              <p:nvPr/>
            </p:nvSpPr>
            <p:spPr>
              <a:xfrm>
                <a:off x="8109476" y="3655645"/>
                <a:ext cx="2578270" cy="751231"/>
              </a:xfrm>
              <a:prstGeom prst="rect">
                <a:avLst/>
              </a:prstGeom>
              <a:blipFill>
                <a:blip r:embed="rId6"/>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4" name="CasellaDiTesto 13">
                <a:extLst>
                  <a:ext uri="{FF2B5EF4-FFF2-40B4-BE49-F238E27FC236}">
                    <a16:creationId xmlns:a16="http://schemas.microsoft.com/office/drawing/2014/main" id="{D92AAF55-2B01-472D-A550-7F9C243639EA}"/>
                  </a:ext>
                </a:extLst>
              </p:cNvPr>
              <p:cNvSpPr txBox="1"/>
              <p:nvPr/>
            </p:nvSpPr>
            <p:spPr>
              <a:xfrm>
                <a:off x="1934140" y="5096596"/>
                <a:ext cx="4923335" cy="414088"/>
              </a:xfrm>
              <a:prstGeom prst="rect">
                <a:avLst/>
              </a:prstGeom>
              <a:noFill/>
            </p:spPr>
            <p:txBody>
              <a:bodyPr wrap="none" lIns="0" tIns="0" rIns="0" bIns="0" rtlCol="0">
                <a:spAutoFit/>
              </a:bodyPr>
              <a:lstStyle/>
              <a:p>
                <a:r>
                  <a:rPr lang="it-IT" sz="2400" dirty="0"/>
                  <a:t>se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𝐵</m:t>
                        </m:r>
                      </m:e>
                    </m:acc>
                    <m:r>
                      <a:rPr lang="it-IT" sz="2400" b="0" i="1" smtClean="0">
                        <a:latin typeface="Cambria Math" panose="02040503050406030204" pitchFamily="18" charset="0"/>
                      </a:rPr>
                      <m:t>=0                                  </m:t>
                    </m:r>
                    <m:d>
                      <m:dPr>
                        <m:begChr m:val="|"/>
                        <m:endChr m:val="|"/>
                        <m:ctrlPr>
                          <a:rPr lang="it-IT" sz="2400" b="0" i="1" smtClean="0">
                            <a:latin typeface="Cambria Math" panose="02040503050406030204" pitchFamily="18" charset="0"/>
                          </a:rPr>
                        </m:ctrlPr>
                      </m:dPr>
                      <m:e>
                        <m:sSub>
                          <m:sSubPr>
                            <m:ctrlPr>
                              <a:rPr lang="it-IT" sz="2400" b="0" i="1" smtClean="0">
                                <a:latin typeface="Cambria Math" panose="02040503050406030204" pitchFamily="18" charset="0"/>
                              </a:rPr>
                            </m:ctrlPr>
                          </m:sSubPr>
                          <m:e>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𝜇</m:t>
                                </m:r>
                              </m:e>
                            </m:acc>
                          </m:e>
                          <m:sub>
                            <m:r>
                              <a:rPr lang="it-IT" sz="2400" b="0" i="1" smtClean="0">
                                <a:latin typeface="Cambria Math" panose="02040503050406030204" pitchFamily="18" charset="0"/>
                              </a:rPr>
                              <m:t>𝑚</m:t>
                            </m:r>
                          </m:sub>
                        </m:sSub>
                      </m:e>
                    </m:d>
                    <m:r>
                      <a:rPr lang="it-IT" sz="2400" b="0" i="1" smtClean="0">
                        <a:latin typeface="Cambria Math" panose="02040503050406030204" pitchFamily="18" charset="0"/>
                      </a:rPr>
                      <m:t>=0  ;  </m:t>
                    </m:r>
                  </m:oMath>
                </a14:m>
                <a:endParaRPr lang="it-IT" sz="2400" dirty="0"/>
              </a:p>
            </p:txBody>
          </p:sp>
        </mc:Choice>
        <mc:Fallback xmlns="">
          <p:sp>
            <p:nvSpPr>
              <p:cNvPr id="14" name="CasellaDiTesto 13">
                <a:extLst>
                  <a:ext uri="{FF2B5EF4-FFF2-40B4-BE49-F238E27FC236}">
                    <a16:creationId xmlns:a16="http://schemas.microsoft.com/office/drawing/2014/main" id="{D92AAF55-2B01-472D-A550-7F9C243639EA}"/>
                  </a:ext>
                </a:extLst>
              </p:cNvPr>
              <p:cNvSpPr txBox="1">
                <a:spLocks noRot="1" noChangeAspect="1" noMove="1" noResize="1" noEditPoints="1" noAdjustHandles="1" noChangeArrowheads="1" noChangeShapeType="1" noTextEdit="1"/>
              </p:cNvSpPr>
              <p:nvPr/>
            </p:nvSpPr>
            <p:spPr>
              <a:xfrm>
                <a:off x="1934140" y="5096596"/>
                <a:ext cx="4923335" cy="414088"/>
              </a:xfrm>
              <a:prstGeom prst="rect">
                <a:avLst/>
              </a:prstGeom>
              <a:blipFill>
                <a:blip r:embed="rId7"/>
                <a:stretch>
                  <a:fillRect l="-3713" t="-11765" b="-44118"/>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269541A6-99EF-4833-94A8-81775912E7FD}"/>
                  </a:ext>
                </a:extLst>
              </p:cNvPr>
              <p:cNvSpPr txBox="1"/>
              <p:nvPr/>
            </p:nvSpPr>
            <p:spPr>
              <a:xfrm>
                <a:off x="8038672" y="5072946"/>
                <a:ext cx="3427733" cy="414088"/>
              </a:xfrm>
              <a:prstGeom prst="rect">
                <a:avLst/>
              </a:prstGeom>
              <a:noFill/>
            </p:spPr>
            <p:txBody>
              <a:bodyPr wrap="none" lIns="0" tIns="0" rIns="0" bIns="0" rtlCol="0">
                <a:spAutoFit/>
              </a:bodyPr>
              <a:lstStyle/>
              <a:p>
                <a:r>
                  <a:rPr lang="it-IT" sz="2400" dirty="0"/>
                  <a:t>se </a:t>
                </a:r>
                <a14:m>
                  <m:oMath xmlns:m="http://schemas.openxmlformats.org/officeDocument/2006/math">
                    <m:acc>
                      <m:accPr>
                        <m:chr m:val="⃗"/>
                        <m:ctrlPr>
                          <a:rPr lang="it-IT" sz="2400" i="1" smtClean="0">
                            <a:latin typeface="Cambria Math" panose="02040503050406030204" pitchFamily="18" charset="0"/>
                          </a:rPr>
                        </m:ctrlPr>
                      </m:accPr>
                      <m:e>
                        <m:r>
                          <a:rPr lang="it-IT" sz="2400" b="0" i="1" smtClean="0">
                            <a:latin typeface="Cambria Math" panose="02040503050406030204" pitchFamily="18" charset="0"/>
                          </a:rPr>
                          <m:t>𝐵</m:t>
                        </m:r>
                      </m:e>
                    </m:acc>
                    <m:r>
                      <a:rPr lang="it-IT" sz="2400" i="1" smtClean="0">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0                 </m:t>
                    </m:r>
                    <m:d>
                      <m:dPr>
                        <m:begChr m:val="|"/>
                        <m:endChr m:val="|"/>
                        <m:ctrlPr>
                          <a:rPr lang="it-IT" sz="2400" b="0" i="1" smtClean="0">
                            <a:latin typeface="Cambria Math" panose="02040503050406030204" pitchFamily="18" charset="0"/>
                            <a:ea typeface="Cambria Math" panose="02040503050406030204" pitchFamily="18" charset="0"/>
                          </a:rPr>
                        </m:ctrlPr>
                      </m:dPr>
                      <m:e>
                        <m:sSub>
                          <m:sSubPr>
                            <m:ctrlPr>
                              <a:rPr lang="it-IT" sz="2400" b="0" i="1" smtClean="0">
                                <a:latin typeface="Cambria Math" panose="02040503050406030204" pitchFamily="18" charset="0"/>
                                <a:ea typeface="Cambria Math" panose="02040503050406030204" pitchFamily="18" charset="0"/>
                              </a:rPr>
                            </m:ctrlPr>
                          </m:sSubPr>
                          <m:e>
                            <m:acc>
                              <m:accPr>
                                <m:chr m:val="⃗"/>
                                <m:ctrlPr>
                                  <a:rPr lang="it-IT" sz="2400" b="0" i="1" smtClean="0">
                                    <a:latin typeface="Cambria Math" panose="02040503050406030204" pitchFamily="18" charset="0"/>
                                    <a:ea typeface="Cambria Math" panose="02040503050406030204" pitchFamily="18" charset="0"/>
                                  </a:rPr>
                                </m:ctrlPr>
                              </m:accPr>
                              <m:e>
                                <m:r>
                                  <a:rPr lang="it-IT" sz="2400" b="0" i="1" smtClean="0">
                                    <a:latin typeface="Cambria Math" panose="02040503050406030204" pitchFamily="18" charset="0"/>
                                    <a:ea typeface="Cambria Math" panose="02040503050406030204" pitchFamily="18" charset="0"/>
                                  </a:rPr>
                                  <m:t>𝜇</m:t>
                                </m:r>
                              </m:e>
                            </m:acc>
                          </m:e>
                          <m:sub>
                            <m:r>
                              <a:rPr lang="it-IT" sz="2400" b="0" i="1" smtClean="0">
                                <a:latin typeface="Cambria Math" panose="02040503050406030204" pitchFamily="18" charset="0"/>
                                <a:ea typeface="Cambria Math" panose="02040503050406030204" pitchFamily="18" charset="0"/>
                              </a:rPr>
                              <m:t>𝑚</m:t>
                            </m:r>
                          </m:sub>
                        </m:sSub>
                      </m:e>
                    </m:d>
                    <m:r>
                      <a:rPr lang="it-IT" sz="240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0</m:t>
                    </m:r>
                  </m:oMath>
                </a14:m>
                <a:endParaRPr lang="it-IT" sz="2400" dirty="0"/>
              </a:p>
            </p:txBody>
          </p:sp>
        </mc:Choice>
        <mc:Fallback xmlns="">
          <p:sp>
            <p:nvSpPr>
              <p:cNvPr id="15" name="CasellaDiTesto 14">
                <a:extLst>
                  <a:ext uri="{FF2B5EF4-FFF2-40B4-BE49-F238E27FC236}">
                    <a16:creationId xmlns:a16="http://schemas.microsoft.com/office/drawing/2014/main" id="{269541A6-99EF-4833-94A8-81775912E7FD}"/>
                  </a:ext>
                </a:extLst>
              </p:cNvPr>
              <p:cNvSpPr txBox="1">
                <a:spLocks noRot="1" noChangeAspect="1" noMove="1" noResize="1" noEditPoints="1" noAdjustHandles="1" noChangeArrowheads="1" noChangeShapeType="1" noTextEdit="1"/>
              </p:cNvSpPr>
              <p:nvPr/>
            </p:nvSpPr>
            <p:spPr>
              <a:xfrm>
                <a:off x="8038672" y="5072946"/>
                <a:ext cx="3427733" cy="414088"/>
              </a:xfrm>
              <a:prstGeom prst="rect">
                <a:avLst/>
              </a:prstGeom>
              <a:blipFill>
                <a:blip r:embed="rId8"/>
                <a:stretch>
                  <a:fillRect l="-5516" t="-11765" b="-44118"/>
                </a:stretch>
              </a:blipFill>
            </p:spPr>
            <p:txBody>
              <a:bodyPr/>
              <a:lstStyle/>
              <a:p>
                <a:r>
                  <a:rPr lang="it-IT">
                    <a:noFill/>
                  </a:rPr>
                  <a:t> </a:t>
                </a:r>
              </a:p>
            </p:txBody>
          </p:sp>
        </mc:Fallback>
      </mc:AlternateContent>
      <p:sp>
        <p:nvSpPr>
          <p:cNvPr id="16" name="CasellaDiTesto 15">
            <a:extLst>
              <a:ext uri="{FF2B5EF4-FFF2-40B4-BE49-F238E27FC236}">
                <a16:creationId xmlns:a16="http://schemas.microsoft.com/office/drawing/2014/main" id="{51E5B5F7-B051-459A-937C-CD3A7A4D3A6A}"/>
              </a:ext>
            </a:extLst>
          </p:cNvPr>
          <p:cNvSpPr txBox="1"/>
          <p:nvPr/>
        </p:nvSpPr>
        <p:spPr>
          <a:xfrm>
            <a:off x="336885" y="5777947"/>
            <a:ext cx="4402359" cy="369332"/>
          </a:xfrm>
          <a:prstGeom prst="rect">
            <a:avLst/>
          </a:prstGeom>
          <a:noFill/>
        </p:spPr>
        <p:txBody>
          <a:bodyPr wrap="none" rtlCol="0">
            <a:spAutoFit/>
          </a:bodyPr>
          <a:lstStyle/>
          <a:p>
            <a:r>
              <a:rPr lang="it-IT" dirty="0"/>
              <a:t>(o in assenza di una magnetizzazione propria)</a:t>
            </a:r>
          </a:p>
        </p:txBody>
      </p:sp>
      <p:sp>
        <p:nvSpPr>
          <p:cNvPr id="17" name="Freccia a destra 16">
            <a:extLst>
              <a:ext uri="{FF2B5EF4-FFF2-40B4-BE49-F238E27FC236}">
                <a16:creationId xmlns:a16="http://schemas.microsoft.com/office/drawing/2014/main" id="{4FA4E58B-CCA5-46DC-9DC9-4788DDDCD0C0}"/>
              </a:ext>
            </a:extLst>
          </p:cNvPr>
          <p:cNvSpPr/>
          <p:nvPr/>
        </p:nvSpPr>
        <p:spPr>
          <a:xfrm>
            <a:off x="4619423" y="5422232"/>
            <a:ext cx="417094" cy="280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8" name="Freccia a destra 17">
            <a:extLst>
              <a:ext uri="{FF2B5EF4-FFF2-40B4-BE49-F238E27FC236}">
                <a16:creationId xmlns:a16="http://schemas.microsoft.com/office/drawing/2014/main" id="{9FE05829-AC49-4B4B-BA8A-0D2F2418AF37}"/>
              </a:ext>
            </a:extLst>
          </p:cNvPr>
          <p:cNvSpPr/>
          <p:nvPr/>
        </p:nvSpPr>
        <p:spPr>
          <a:xfrm>
            <a:off x="9506581" y="5129235"/>
            <a:ext cx="417094" cy="28073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72498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fade">
                                      <p:cBhvr>
                                        <p:cTn id="10" dur="500"/>
                                        <p:tgtEl>
                                          <p:spTgt spid="3"/>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5"/>
                                        </p:tgtEl>
                                        <p:attrNameLst>
                                          <p:attrName>style.visibility</p:attrName>
                                        </p:attrNameLst>
                                      </p:cBhvr>
                                      <p:to>
                                        <p:strVal val="visible"/>
                                      </p:to>
                                    </p:set>
                                    <p:animEffect transition="in" filter="fade">
                                      <p:cBhvr>
                                        <p:cTn id="13" dur="500"/>
                                        <p:tgtEl>
                                          <p:spTgt spid="5"/>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nodeType="clickEffect">
                                  <p:stCondLst>
                                    <p:cond delay="0"/>
                                  </p:stCondLst>
                                  <p:childTnLst>
                                    <p:set>
                                      <p:cBhvr>
                                        <p:cTn id="23" dur="1" fill="hold">
                                          <p:stCondLst>
                                            <p:cond delay="0"/>
                                          </p:stCondLst>
                                        </p:cTn>
                                        <p:tgtEl>
                                          <p:spTgt spid="12">
                                            <p:txEl>
                                              <p:pRg st="0" end="0"/>
                                            </p:txEl>
                                          </p:spTgt>
                                        </p:tgtEl>
                                        <p:attrNameLst>
                                          <p:attrName>style.visibility</p:attrName>
                                        </p:attrNameLst>
                                      </p:cBhvr>
                                      <p:to>
                                        <p:strVal val="visible"/>
                                      </p:to>
                                    </p:set>
                                    <p:animEffect transition="in" filter="fade">
                                      <p:cBhvr>
                                        <p:cTn id="24" dur="500"/>
                                        <p:tgtEl>
                                          <p:spTgt spid="12">
                                            <p:txEl>
                                              <p:pRg st="0" end="0"/>
                                            </p:txEl>
                                          </p:spTgt>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nodeType="clickEffect">
                                  <p:stCondLst>
                                    <p:cond delay="0"/>
                                  </p:stCondLst>
                                  <p:childTnLst>
                                    <p:set>
                                      <p:cBhvr>
                                        <p:cTn id="28" dur="1" fill="hold">
                                          <p:stCondLst>
                                            <p:cond delay="0"/>
                                          </p:stCondLst>
                                        </p:cTn>
                                        <p:tgtEl>
                                          <p:spTgt spid="12">
                                            <p:txEl>
                                              <p:pRg st="2" end="2"/>
                                            </p:txEl>
                                          </p:spTgt>
                                        </p:tgtEl>
                                        <p:attrNameLst>
                                          <p:attrName>style.visibility</p:attrName>
                                        </p:attrNameLst>
                                      </p:cBhvr>
                                      <p:to>
                                        <p:strVal val="visible"/>
                                      </p:to>
                                    </p:set>
                                    <p:animEffect transition="in" filter="fade">
                                      <p:cBhvr>
                                        <p:cTn id="29" dur="500"/>
                                        <p:tgtEl>
                                          <p:spTgt spid="12">
                                            <p:txEl>
                                              <p:pRg st="2" end="2"/>
                                            </p:txEl>
                                          </p:spTgt>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2">
                                            <p:txEl>
                                              <p:pRg st="4" end="4"/>
                                            </p:txEl>
                                          </p:spTgt>
                                        </p:tgtEl>
                                        <p:attrNameLst>
                                          <p:attrName>style.visibility</p:attrName>
                                        </p:attrNameLst>
                                      </p:cBhvr>
                                      <p:to>
                                        <p:strVal val="visible"/>
                                      </p:to>
                                    </p:set>
                                    <p:animEffect transition="in" filter="fade">
                                      <p:cBhvr>
                                        <p:cTn id="34" dur="500"/>
                                        <p:tgtEl>
                                          <p:spTgt spid="12">
                                            <p:txEl>
                                              <p:pRg st="4" end="4"/>
                                            </p:txEl>
                                          </p:spTgt>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3"/>
                                        </p:tgtEl>
                                        <p:attrNameLst>
                                          <p:attrName>style.visibility</p:attrName>
                                        </p:attrNameLst>
                                      </p:cBhvr>
                                      <p:to>
                                        <p:strVal val="visible"/>
                                      </p:to>
                                    </p:set>
                                    <p:animEffect transition="in" filter="fade">
                                      <p:cBhvr>
                                        <p:cTn id="39" dur="500"/>
                                        <p:tgtEl>
                                          <p:spTgt spid="13"/>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4"/>
                                        </p:tgtEl>
                                        <p:attrNameLst>
                                          <p:attrName>style.visibility</p:attrName>
                                        </p:attrNameLst>
                                      </p:cBhvr>
                                      <p:to>
                                        <p:strVal val="visible"/>
                                      </p:to>
                                    </p:set>
                                    <p:animEffect transition="in" filter="fade">
                                      <p:cBhvr>
                                        <p:cTn id="44" dur="500"/>
                                        <p:tgtEl>
                                          <p:spTgt spid="14"/>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500"/>
                                        <p:tgtEl>
                                          <p:spTgt spid="16"/>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17"/>
                                        </p:tgtEl>
                                        <p:attrNameLst>
                                          <p:attrName>style.visibility</p:attrName>
                                        </p:attrNameLst>
                                      </p:cBhvr>
                                      <p:to>
                                        <p:strVal val="visible"/>
                                      </p:to>
                                    </p:set>
                                    <p:animEffect transition="in" filter="fade">
                                      <p:cBhvr>
                                        <p:cTn id="50" dur="500"/>
                                        <p:tgtEl>
                                          <p:spTgt spid="17"/>
                                        </p:tgtEl>
                                      </p:cBhvr>
                                    </p:animEffect>
                                  </p:childTnLst>
                                </p:cTn>
                              </p:par>
                            </p:childTnLst>
                          </p:cTn>
                        </p:par>
                      </p:childTnLst>
                    </p:cTn>
                  </p:par>
                  <p:par>
                    <p:cTn id="51" fill="hold">
                      <p:stCondLst>
                        <p:cond delay="indefinite"/>
                      </p:stCondLst>
                      <p:childTnLst>
                        <p:par>
                          <p:cTn id="52" fill="hold">
                            <p:stCondLst>
                              <p:cond delay="0"/>
                            </p:stCondLst>
                            <p:childTnLst>
                              <p:par>
                                <p:cTn id="53" presetID="10" presetClass="entr" presetSubtype="0" fill="hold" grpId="0" nodeType="clickEffect">
                                  <p:stCondLst>
                                    <p:cond delay="0"/>
                                  </p:stCondLst>
                                  <p:childTnLst>
                                    <p:set>
                                      <p:cBhvr>
                                        <p:cTn id="54" dur="1" fill="hold">
                                          <p:stCondLst>
                                            <p:cond delay="0"/>
                                          </p:stCondLst>
                                        </p:cTn>
                                        <p:tgtEl>
                                          <p:spTgt spid="15"/>
                                        </p:tgtEl>
                                        <p:attrNameLst>
                                          <p:attrName>style.visibility</p:attrName>
                                        </p:attrNameLst>
                                      </p:cBhvr>
                                      <p:to>
                                        <p:strVal val="visible"/>
                                      </p:to>
                                    </p:set>
                                    <p:animEffect transition="in" filter="fade">
                                      <p:cBhvr>
                                        <p:cTn id="55" dur="500"/>
                                        <p:tgtEl>
                                          <p:spTgt spid="15"/>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8"/>
                                        </p:tgtEl>
                                        <p:attrNameLst>
                                          <p:attrName>style.visibility</p:attrName>
                                        </p:attrNameLst>
                                      </p:cBhvr>
                                      <p:to>
                                        <p:strVal val="visible"/>
                                      </p:to>
                                    </p:set>
                                    <p:animEffect transition="in" filter="fade">
                                      <p:cBhvr>
                                        <p:cTn id="58"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5" grpId="0"/>
      <p:bldP spid="11" grpId="0" animBg="1"/>
      <p:bldP spid="10" grpId="0" animBg="1"/>
      <p:bldP spid="13" grpId="0"/>
      <p:bldP spid="14" grpId="0"/>
      <p:bldP spid="15" grpId="0"/>
      <p:bldP spid="16" grpId="0"/>
      <p:bldP spid="17" grpId="0" animBg="1"/>
      <p:bldP spid="18"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E28772DC-7219-4EB2-8230-08CDA95EB3A6}"/>
                  </a:ext>
                </a:extLst>
              </p:cNvPr>
              <p:cNvSpPr txBox="1"/>
              <p:nvPr/>
            </p:nvSpPr>
            <p:spPr>
              <a:xfrm>
                <a:off x="978568" y="1159312"/>
                <a:ext cx="10943413" cy="620811"/>
              </a:xfrm>
              <a:prstGeom prst="rect">
                <a:avLst/>
              </a:prstGeom>
              <a:noFill/>
            </p:spPr>
            <p:txBody>
              <a:bodyPr wrap="square" lIns="0" tIns="0" rIns="0" bIns="0" rtlCol="0">
                <a:spAutoFit/>
              </a:bodyPr>
              <a:lstStyle/>
              <a:p>
                <a:pPr lvl="0">
                  <a:defRPr/>
                </a:pPr>
                <a14:m>
                  <m:oMath xmlns:m="http://schemas.openxmlformats.org/officeDocument/2006/math">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𝑁</m:t>
                        </m:r>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𝑉</m:t>
                        </m:r>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𝑀</m:t>
                        </m:r>
                      </m:e>
                    </m:acc>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𝑛</m:t>
                    </m:r>
                    <m:sSub>
                      <m:sSubPr>
                        <m:ctrlPr>
                          <a:rPr lang="it-IT" sz="2800" i="1">
                            <a:latin typeface="Cambria Math" panose="02040503050406030204" pitchFamily="18" charset="0"/>
                          </a:rPr>
                        </m:ctrlPr>
                      </m:sSubPr>
                      <m:e>
                        <m:acc>
                          <m:accPr>
                            <m:chr m:val="⃗"/>
                            <m:ctrlPr>
                              <a:rPr lang="it-IT" sz="2800" i="1">
                                <a:latin typeface="Cambria Math" panose="02040503050406030204" pitchFamily="18" charset="0"/>
                              </a:rPr>
                            </m:ctrlPr>
                          </m:accPr>
                          <m:e>
                            <m:r>
                              <a:rPr lang="it-IT" sz="2800" i="1">
                                <a:latin typeface="Cambria Math" panose="02040503050406030204" pitchFamily="18" charset="0"/>
                                <a:ea typeface="Cambria Math" panose="02040503050406030204" pitchFamily="18" charset="0"/>
                              </a:rPr>
                              <m:t>𝜇</m:t>
                            </m:r>
                          </m:e>
                        </m:acc>
                      </m:e>
                      <m:sub>
                        <m:r>
                          <a:rPr lang="it-IT" sz="2800" i="1">
                            <a:latin typeface="Cambria Math" panose="02040503050406030204" pitchFamily="18" charset="0"/>
                          </a:rPr>
                          <m:t>𝑚</m:t>
                        </m:r>
                      </m:sub>
                    </m:sSub>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r>
                  <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rPr>
                  <a:t> </a:t>
                </a:r>
                <a:r>
                  <a:rPr lang="it-IT" sz="2800" dirty="0">
                    <a:solidFill>
                      <a:srgbClr val="000000"/>
                    </a:solidFill>
                    <a:latin typeface="Calibri" panose="020F0502020204030204"/>
                  </a:rPr>
                  <a:t>I</a:t>
                </a:r>
                <a:r>
                  <a:rPr lang="it-IT" sz="2800" noProof="0" dirty="0">
                    <a:solidFill>
                      <a:srgbClr val="000000"/>
                    </a:solidFill>
                    <a:latin typeface="Calibri" panose="020F0502020204030204"/>
                  </a:rPr>
                  <a:t>n</a:t>
                </a:r>
                <a14:m>
                  <m:oMath xmlns:m="http://schemas.openxmlformats.org/officeDocument/2006/math">
                    <m:r>
                      <m:rPr>
                        <m:sty m:val="p"/>
                      </m:rPr>
                      <a:rPr lang="it-IT" sz="2800">
                        <a:solidFill>
                          <a:srgbClr val="000000"/>
                        </a:solidFill>
                        <a:latin typeface="Cambria Math" panose="02040503050406030204" pitchFamily="18" charset="0"/>
                      </a:rPr>
                      <m:t>t</m:t>
                    </m:r>
                    <m:r>
                      <m:rPr>
                        <m:sty m:val="p"/>
                      </m:rPr>
                      <a:rPr lang="it-IT" sz="2800" b="0" i="0" smtClean="0">
                        <a:solidFill>
                          <a:srgbClr val="000000"/>
                        </a:solidFill>
                        <a:latin typeface="Cambria Math" panose="02040503050406030204" pitchFamily="18" charset="0"/>
                      </a:rPr>
                      <m:t>ensit</m:t>
                    </m:r>
                    <m:r>
                      <a:rPr lang="it-IT" sz="2800" b="0" i="0" smtClean="0">
                        <a:solidFill>
                          <a:srgbClr val="000000"/>
                        </a:solidFill>
                        <a:latin typeface="Cambria Math" panose="02040503050406030204" pitchFamily="18" charset="0"/>
                      </a:rPr>
                      <m:t>à </m:t>
                    </m:r>
                    <m:r>
                      <m:rPr>
                        <m:sty m:val="p"/>
                      </m:rPr>
                      <a:rPr lang="it-IT" sz="2800" b="0" i="0" smtClean="0">
                        <a:solidFill>
                          <a:srgbClr val="000000"/>
                        </a:solidFill>
                        <a:latin typeface="Cambria Math" panose="02040503050406030204" pitchFamily="18" charset="0"/>
                      </a:rPr>
                      <m:t>di</m:t>
                    </m:r>
                    <m:r>
                      <a:rPr lang="it-IT" sz="2800" b="0" i="0" smtClean="0">
                        <a:solidFill>
                          <a:srgbClr val="000000"/>
                        </a:solidFill>
                        <a:latin typeface="Cambria Math" panose="02040503050406030204" pitchFamily="18" charset="0"/>
                      </a:rPr>
                      <m:t> </m:t>
                    </m:r>
                    <m:r>
                      <m:rPr>
                        <m:sty m:val="p"/>
                      </m:rPr>
                      <a:rPr lang="it-IT" sz="2800" b="0" i="0" smtClean="0">
                        <a:solidFill>
                          <a:srgbClr val="000000"/>
                        </a:solidFill>
                        <a:latin typeface="Cambria Math" panose="02040503050406030204" pitchFamily="18" charset="0"/>
                      </a:rPr>
                      <m:t>Magnetizzazione</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 </m:t>
                    </m:r>
                    <m: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f>
                      <m:fPr>
                        <m:type m:val="skw"/>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fPr>
                      <m:num>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𝐴</m:t>
                        </m:r>
                      </m:num>
                      <m:den>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𝑚</m:t>
                        </m:r>
                      </m:den>
                    </m:f>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t>)</m:t>
                    </m:r>
                  </m:oMath>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2" name="CasellaDiTesto 1">
                <a:extLst>
                  <a:ext uri="{FF2B5EF4-FFF2-40B4-BE49-F238E27FC236}">
                    <a16:creationId xmlns:a16="http://schemas.microsoft.com/office/drawing/2014/main" id="{E28772DC-7219-4EB2-8230-08CDA95EB3A6}"/>
                  </a:ext>
                </a:extLst>
              </p:cNvPr>
              <p:cNvSpPr txBox="1">
                <a:spLocks noRot="1" noChangeAspect="1" noMove="1" noResize="1" noEditPoints="1" noAdjustHandles="1" noChangeArrowheads="1" noChangeShapeType="1" noTextEdit="1"/>
              </p:cNvSpPr>
              <p:nvPr/>
            </p:nvSpPr>
            <p:spPr>
              <a:xfrm>
                <a:off x="978568" y="1159312"/>
                <a:ext cx="10943413" cy="620811"/>
              </a:xfrm>
              <a:prstGeom prst="rect">
                <a:avLst/>
              </a:prstGeom>
              <a:blipFill>
                <a:blip r:embed="rId2"/>
                <a:stretch>
                  <a:fillRect t="-980" b="-20588"/>
                </a:stretch>
              </a:blipFill>
            </p:spPr>
            <p:txBody>
              <a:bodyPr/>
              <a:lstStyle/>
              <a:p>
                <a:r>
                  <a:rPr lang="it-IT">
                    <a:noFill/>
                  </a:rPr>
                  <a:t> </a:t>
                </a:r>
              </a:p>
            </p:txBody>
          </p:sp>
        </mc:Fallback>
      </mc:AlternateContent>
      <p:sp>
        <p:nvSpPr>
          <p:cNvPr id="3" name="CasellaDiTesto 2">
            <a:extLst>
              <a:ext uri="{FF2B5EF4-FFF2-40B4-BE49-F238E27FC236}">
                <a16:creationId xmlns:a16="http://schemas.microsoft.com/office/drawing/2014/main" id="{6E6F9305-EA72-4FBE-ABB4-D11D7EEBD1A2}"/>
              </a:ext>
            </a:extLst>
          </p:cNvPr>
          <p:cNvSpPr txBox="1"/>
          <p:nvPr/>
        </p:nvSpPr>
        <p:spPr>
          <a:xfrm>
            <a:off x="797854" y="2525254"/>
            <a:ext cx="7660105" cy="369332"/>
          </a:xfrm>
          <a:prstGeom prst="rect">
            <a:avLst/>
          </a:prstGeom>
          <a:noFill/>
        </p:spPr>
        <p:txBody>
          <a:bodyPr wrap="square" lIns="0" tIns="0" rIns="0" bIns="0" rtlCol="0">
            <a:spAutoFit/>
          </a:bodyPr>
          <a:lstStyle/>
          <a:p>
            <a:pPr marL="0" marR="0" lvl="0" indent="0"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Calibri" panose="020F0502020204030204"/>
                <a:ea typeface="+mn-ea"/>
                <a:cs typeface="+mn-cs"/>
              </a:rPr>
              <a:t>PER LE SOSTANZE DIAMAGNETICHE E PARAMAGNETICHE </a:t>
            </a:r>
          </a:p>
        </p:txBody>
      </p:sp>
      <mc:AlternateContent xmlns:mc="http://schemas.openxmlformats.org/markup-compatibility/2006" xmlns:a14="http://schemas.microsoft.com/office/drawing/2010/main">
        <mc:Choice Requires="a14">
          <p:sp>
            <p:nvSpPr>
              <p:cNvPr id="10" name="Rettangolo 9">
                <a:extLst>
                  <a:ext uri="{FF2B5EF4-FFF2-40B4-BE49-F238E27FC236}">
                    <a16:creationId xmlns:a16="http://schemas.microsoft.com/office/drawing/2014/main" id="{D9656550-90B4-4709-9004-B8844E0DF6CC}"/>
                  </a:ext>
                </a:extLst>
              </p:cNvPr>
              <p:cNvSpPr/>
              <p:nvPr/>
            </p:nvSpPr>
            <p:spPr>
              <a:xfrm>
                <a:off x="8457959" y="2422180"/>
                <a:ext cx="1685706" cy="575479"/>
              </a:xfrm>
              <a:prstGeom prst="rect">
                <a:avLst/>
              </a:prstGeom>
            </p:spPr>
            <p:txBody>
              <a:bodyPr wrap="squar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acc>
                        <m:accPr>
                          <m:chr m:val="⃗"/>
                          <m:ctrlP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𝑀</m:t>
                          </m:r>
                        </m:e>
                      </m:acc>
                      <m:r>
                        <a:rPr kumimoji="0" lang="it-IT" sz="28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8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m:t>
                      </m:r>
                      <m:acc>
                        <m:accPr>
                          <m:chr m:val="⃗"/>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accPr>
                        <m:e>
                          <m:sSub>
                            <m:sSubPr>
                              <m:ctrlP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2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m:oMathPara>
                </a14:m>
                <a:endParaRPr kumimoji="0" lang="it-IT" sz="2800" b="0" i="0" u="none" strike="noStrike" kern="1200" cap="none" spc="0" normalizeH="0" baseline="0" noProof="0" dirty="0">
                  <a:ln>
                    <a:noFill/>
                  </a:ln>
                  <a:solidFill>
                    <a:srgbClr val="000000"/>
                  </a:solidFill>
                  <a:effectLst/>
                  <a:uLnTx/>
                  <a:uFillTx/>
                  <a:latin typeface="Calibri" panose="020F0502020204030204"/>
                  <a:ea typeface="+mn-ea"/>
                  <a:cs typeface="+mn-cs"/>
                </a:endParaRPr>
              </a:p>
            </p:txBody>
          </p:sp>
        </mc:Choice>
        <mc:Fallback xmlns="">
          <p:sp>
            <p:nvSpPr>
              <p:cNvPr id="10" name="Rettangolo 9">
                <a:extLst>
                  <a:ext uri="{FF2B5EF4-FFF2-40B4-BE49-F238E27FC236}">
                    <a16:creationId xmlns:a16="http://schemas.microsoft.com/office/drawing/2014/main" id="{D9656550-90B4-4709-9004-B8844E0DF6CC}"/>
                  </a:ext>
                </a:extLst>
              </p:cNvPr>
              <p:cNvSpPr>
                <a:spLocks noRot="1" noChangeAspect="1" noMove="1" noResize="1" noEditPoints="1" noAdjustHandles="1" noChangeArrowheads="1" noChangeShapeType="1" noTextEdit="1"/>
              </p:cNvSpPr>
              <p:nvPr/>
            </p:nvSpPr>
            <p:spPr>
              <a:xfrm>
                <a:off x="8457959" y="2422180"/>
                <a:ext cx="1685706" cy="575479"/>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0DA0DBEA-DB59-471C-B47B-F5EC3631EB1C}"/>
                  </a:ext>
                </a:extLst>
              </p:cNvPr>
              <p:cNvSpPr/>
              <p:nvPr/>
            </p:nvSpPr>
            <p:spPr>
              <a:xfrm>
                <a:off x="642202" y="4654870"/>
                <a:ext cx="5362815" cy="50642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Calibri" panose="020F0502020204030204"/>
                    <a:ea typeface="Cambria Math" panose="02040503050406030204" pitchFamily="18" charset="0"/>
                    <a:cs typeface="+mn-cs"/>
                  </a:rPr>
                  <a:t> PARAMAGNETICHE:  </a:t>
                </a:r>
                <a14:m>
                  <m:oMath xmlns:m="http://schemas.openxmlformats.org/officeDocument/2006/math">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𝑀</m:t>
                        </m:r>
                      </m:e>
                    </m:acc>
                    <m: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r>
                      <a:rPr kumimoji="0" lang="it-IT" sz="24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it-IT" sz="2400" b="0" i="0" u="none" strike="noStrike" kern="1200" cap="none" spc="0" normalizeH="0" baseline="0" noProof="0" dirty="0">
                    <a:ln>
                      <a:noFill/>
                    </a:ln>
                    <a:solidFill>
                      <a:srgbClr val="000000"/>
                    </a:solidFill>
                    <a:effectLst/>
                    <a:uLnTx/>
                    <a:uFillTx/>
                    <a:latin typeface="Calibri" panose="020F0502020204030204"/>
                    <a:cs typeface="+mn-cs"/>
                  </a:rPr>
                  <a:t>PARALLELO A </a:t>
                </a:r>
                <a14:m>
                  <m:oMath xmlns:m="http://schemas.openxmlformats.org/officeDocument/2006/math">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e>
                    </m:acc>
                  </m:oMath>
                </a14:m>
                <a:r>
                  <a:rPr kumimoji="0" lang="it-IT" sz="2400" b="0" i="0" u="none" strike="noStrike" kern="1200" cap="none" spc="0" normalizeH="0" baseline="0" noProof="0" dirty="0">
                    <a:ln>
                      <a:noFill/>
                    </a:ln>
                    <a:solidFill>
                      <a:srgbClr val="000000"/>
                    </a:solidFill>
                    <a:effectLst/>
                    <a:uLnTx/>
                    <a:uFillTx/>
                    <a:latin typeface="Calibri" panose="020F0502020204030204"/>
                    <a:cs typeface="+mn-cs"/>
                  </a:rPr>
                  <a:t> </a:t>
                </a:r>
              </a:p>
            </p:txBody>
          </p:sp>
        </mc:Choice>
        <mc:Fallback xmlns="">
          <p:sp>
            <p:nvSpPr>
              <p:cNvPr id="12" name="Rettangolo 11">
                <a:extLst>
                  <a:ext uri="{FF2B5EF4-FFF2-40B4-BE49-F238E27FC236}">
                    <a16:creationId xmlns:a16="http://schemas.microsoft.com/office/drawing/2014/main" id="{0DA0DBEA-DB59-471C-B47B-F5EC3631EB1C}"/>
                  </a:ext>
                </a:extLst>
              </p:cNvPr>
              <p:cNvSpPr>
                <a:spLocks noRot="1" noChangeAspect="1" noMove="1" noResize="1" noEditPoints="1" noAdjustHandles="1" noChangeArrowheads="1" noChangeShapeType="1" noTextEdit="1"/>
              </p:cNvSpPr>
              <p:nvPr/>
            </p:nvSpPr>
            <p:spPr>
              <a:xfrm>
                <a:off x="642202" y="4654870"/>
                <a:ext cx="5362815" cy="506421"/>
              </a:xfrm>
              <a:prstGeom prst="rect">
                <a:avLst/>
              </a:prstGeom>
              <a:blipFill>
                <a:blip r:embed="rId4"/>
                <a:stretch>
                  <a:fillRect l="-455" t="-1205" b="-265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C2FFC501-420C-43A7-9A30-5164E7CCD95A}"/>
                  </a:ext>
                </a:extLst>
              </p:cNvPr>
              <p:cNvSpPr/>
              <p:nvPr/>
            </p:nvSpPr>
            <p:spPr>
              <a:xfrm>
                <a:off x="642202" y="4070673"/>
                <a:ext cx="5888856" cy="506421"/>
              </a:xfrm>
              <a:prstGeom prst="rect">
                <a:avLst/>
              </a:prstGeom>
            </p:spPr>
            <p:txBody>
              <a:bodyPr wrap="none">
                <a:spAutoFit/>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kumimoji="0" lang="it-IT" sz="2400" b="0" i="0" u="none" strike="noStrike" kern="1200" cap="none" spc="0" normalizeH="0" baseline="0" noProof="0" dirty="0">
                    <a:ln>
                      <a:noFill/>
                    </a:ln>
                    <a:solidFill>
                      <a:srgbClr val="000000"/>
                    </a:solidFill>
                    <a:effectLst/>
                    <a:uLnTx/>
                    <a:uFillTx/>
                    <a:latin typeface="Calibri" panose="020F0502020204030204"/>
                    <a:ea typeface="Cambria Math" panose="02040503050406030204" pitchFamily="18" charset="0"/>
                    <a:cs typeface="+mn-cs"/>
                  </a:rPr>
                  <a:t> DIAMAGNETICHE:  </a:t>
                </a:r>
                <a14:m>
                  <m:oMath xmlns:m="http://schemas.openxmlformats.org/officeDocument/2006/math">
                    <m:r>
                      <a:rPr kumimoji="0" lang="it-IT" sz="2400" b="0" i="0"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t>  </m:t>
                    </m:r>
                    <m:acc>
                      <m:accPr>
                        <m:chr m:val="⃗"/>
                        <m:ctrlPr>
                          <a:rPr kumimoji="0" lang="it-IT" sz="24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cs typeface="+mn-cs"/>
                          </a:rPr>
                        </m:ctrlPr>
                      </m:acc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𝑀</m:t>
                        </m:r>
                      </m:e>
                    </m:acc>
                    <m:r>
                      <a:rPr kumimoji="0" lang="it-IT" sz="2400" b="0" i="0"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cs typeface="+mn-cs"/>
                      </a:rPr>
                      <m:t> </m:t>
                    </m:r>
                  </m:oMath>
                </a14:m>
                <a:r>
                  <a:rPr kumimoji="0" lang="it-IT" sz="2400" b="0" i="0" u="none" strike="noStrike" kern="1200" cap="none" spc="0" normalizeH="0" baseline="0" noProof="0" dirty="0">
                    <a:ln>
                      <a:noFill/>
                    </a:ln>
                    <a:solidFill>
                      <a:srgbClr val="000000"/>
                    </a:solidFill>
                    <a:effectLst/>
                    <a:uLnTx/>
                    <a:uFillTx/>
                    <a:latin typeface="Calibri" panose="020F0502020204030204"/>
                    <a:cs typeface="+mn-cs"/>
                  </a:rPr>
                  <a:t> ANTIPARALLELO A </a:t>
                </a:r>
                <a14:m>
                  <m:oMath xmlns:m="http://schemas.openxmlformats.org/officeDocument/2006/math">
                    <m:acc>
                      <m:accPr>
                        <m:chr m:val="⃗"/>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accPr>
                      <m:e>
                        <m:sSub>
                          <m:sSubPr>
                            <m:ctrlP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ctrlPr>
                          </m:sSubPr>
                          <m:e>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𝐵</m:t>
                            </m:r>
                          </m:e>
                          <m:sub>
                            <m:r>
                              <a:rPr kumimoji="0" lang="it-IT" sz="2400" b="0" i="1" u="none" strike="noStrike" kern="1200" cap="none" spc="0" normalizeH="0" baseline="0" noProof="0">
                                <a:ln>
                                  <a:noFill/>
                                </a:ln>
                                <a:solidFill>
                                  <a:srgbClr val="000000"/>
                                </a:solidFill>
                                <a:effectLst/>
                                <a:uLnTx/>
                                <a:uFillTx/>
                                <a:latin typeface="Cambria Math" panose="02040503050406030204" pitchFamily="18" charset="0"/>
                                <a:cs typeface="+mn-cs"/>
                              </a:rPr>
                              <m:t>0</m:t>
                            </m:r>
                          </m:sub>
                        </m:sSub>
                      </m:e>
                    </m:acc>
                  </m:oMath>
                </a14:m>
                <a:r>
                  <a:rPr kumimoji="0" lang="it-IT" sz="2400" b="0" i="0" u="none" strike="noStrike" kern="1200" cap="none" spc="0" normalizeH="0" baseline="0" noProof="0" dirty="0">
                    <a:ln>
                      <a:noFill/>
                    </a:ln>
                    <a:solidFill>
                      <a:srgbClr val="000000"/>
                    </a:solidFill>
                    <a:effectLst/>
                    <a:uLnTx/>
                    <a:uFillTx/>
                    <a:latin typeface="Calibri" panose="020F0502020204030204"/>
                    <a:cs typeface="+mn-cs"/>
                  </a:rPr>
                  <a:t> </a:t>
                </a:r>
              </a:p>
            </p:txBody>
          </p:sp>
        </mc:Choice>
        <mc:Fallback xmlns="">
          <p:sp>
            <p:nvSpPr>
              <p:cNvPr id="13" name="Rettangolo 12">
                <a:extLst>
                  <a:ext uri="{FF2B5EF4-FFF2-40B4-BE49-F238E27FC236}">
                    <a16:creationId xmlns:a16="http://schemas.microsoft.com/office/drawing/2014/main" id="{C2FFC501-420C-43A7-9A30-5164E7CCD95A}"/>
                  </a:ext>
                </a:extLst>
              </p:cNvPr>
              <p:cNvSpPr>
                <a:spLocks noRot="1" noChangeAspect="1" noMove="1" noResize="1" noEditPoints="1" noAdjustHandles="1" noChangeArrowheads="1" noChangeShapeType="1" noTextEdit="1"/>
              </p:cNvSpPr>
              <p:nvPr/>
            </p:nvSpPr>
            <p:spPr>
              <a:xfrm>
                <a:off x="642202" y="4070673"/>
                <a:ext cx="5888856" cy="506421"/>
              </a:xfrm>
              <a:prstGeom prst="rect">
                <a:avLst/>
              </a:prstGeom>
              <a:blipFill>
                <a:blip r:embed="rId5"/>
                <a:stretch>
                  <a:fillRect l="-414" t="-1205" b="-26506"/>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57880EED-D3BB-4AC7-A91F-5E420C039888}"/>
                  </a:ext>
                </a:extLst>
              </p:cNvPr>
              <p:cNvSpPr txBox="1"/>
              <p:nvPr/>
            </p:nvSpPr>
            <p:spPr>
              <a:xfrm>
                <a:off x="529389" y="569495"/>
                <a:ext cx="4433393" cy="369332"/>
              </a:xfrm>
              <a:prstGeom prst="rect">
                <a:avLst/>
              </a:prstGeom>
              <a:noFill/>
            </p:spPr>
            <p:txBody>
              <a:bodyPr wrap="none" rtlCol="0">
                <a:spAutoFit/>
              </a:bodyPr>
              <a:lstStyle/>
              <a:p>
                <a:r>
                  <a:rPr lang="it-IT" dirty="0"/>
                  <a:t>In generale </a:t>
                </a:r>
                <a14:m>
                  <m:oMath xmlns:m="http://schemas.openxmlformats.org/officeDocument/2006/math">
                    <m:sSub>
                      <m:sSubPr>
                        <m:ctrlPr>
                          <a:rPr lang="it-IT" sz="1800" i="1" smtClean="0">
                            <a:latin typeface="Cambria Math" panose="02040503050406030204" pitchFamily="18" charset="0"/>
                          </a:rPr>
                        </m:ctrlPr>
                      </m:sSubPr>
                      <m:e>
                        <m:acc>
                          <m:accPr>
                            <m:chr m:val="⃗"/>
                            <m:ctrlPr>
                              <a:rPr lang="it-IT" sz="1800" i="1" smtClean="0">
                                <a:latin typeface="Cambria Math" panose="02040503050406030204" pitchFamily="18" charset="0"/>
                              </a:rPr>
                            </m:ctrlPr>
                          </m:accPr>
                          <m:e>
                            <m:r>
                              <a:rPr lang="it-IT" sz="1800" i="1" smtClean="0">
                                <a:latin typeface="Cambria Math" panose="02040503050406030204" pitchFamily="18" charset="0"/>
                                <a:ea typeface="Cambria Math" panose="02040503050406030204" pitchFamily="18" charset="0"/>
                              </a:rPr>
                              <m:t>𝜇</m:t>
                            </m:r>
                          </m:e>
                        </m:acc>
                      </m:e>
                      <m:sub>
                        <m:r>
                          <a:rPr lang="it-IT" sz="1800" b="0" i="1" smtClean="0">
                            <a:latin typeface="Cambria Math" panose="02040503050406030204" pitchFamily="18" charset="0"/>
                          </a:rPr>
                          <m:t>𝑚</m:t>
                        </m:r>
                      </m:sub>
                    </m:sSub>
                  </m:oMath>
                </a14:m>
                <a:r>
                  <a:rPr lang="it-IT" dirty="0"/>
                  <a:t> varierà da punto a punto, se:  </a:t>
                </a:r>
              </a:p>
            </p:txBody>
          </p:sp>
        </mc:Choice>
        <mc:Fallback xmlns="">
          <p:sp>
            <p:nvSpPr>
              <p:cNvPr id="4" name="CasellaDiTesto 3">
                <a:extLst>
                  <a:ext uri="{FF2B5EF4-FFF2-40B4-BE49-F238E27FC236}">
                    <a16:creationId xmlns:a16="http://schemas.microsoft.com/office/drawing/2014/main" id="{57880EED-D3BB-4AC7-A91F-5E420C039888}"/>
                  </a:ext>
                </a:extLst>
              </p:cNvPr>
              <p:cNvSpPr txBox="1">
                <a:spLocks noRot="1" noChangeAspect="1" noMove="1" noResize="1" noEditPoints="1" noAdjustHandles="1" noChangeArrowheads="1" noChangeShapeType="1" noTextEdit="1"/>
              </p:cNvSpPr>
              <p:nvPr/>
            </p:nvSpPr>
            <p:spPr>
              <a:xfrm>
                <a:off x="529389" y="569495"/>
                <a:ext cx="4433393" cy="369332"/>
              </a:xfrm>
              <a:prstGeom prst="rect">
                <a:avLst/>
              </a:prstGeom>
              <a:blipFill>
                <a:blip r:embed="rId6"/>
                <a:stretch>
                  <a:fillRect l="-1238" t="-22951" r="-138" b="-24590"/>
                </a:stretch>
              </a:blipFill>
            </p:spPr>
            <p:txBody>
              <a:bodyPr/>
              <a:lstStyle/>
              <a:p>
                <a:r>
                  <a:rPr lang="it-IT">
                    <a:noFill/>
                  </a:rPr>
                  <a:t> </a:t>
                </a:r>
              </a:p>
            </p:txBody>
          </p:sp>
        </mc:Fallback>
      </mc:AlternateContent>
      <p:sp>
        <p:nvSpPr>
          <p:cNvPr id="5" name="Freccia a destra 4">
            <a:extLst>
              <a:ext uri="{FF2B5EF4-FFF2-40B4-BE49-F238E27FC236}">
                <a16:creationId xmlns:a16="http://schemas.microsoft.com/office/drawing/2014/main" id="{4C6BAAFF-2CF9-461E-BE72-D083CD01F538}"/>
              </a:ext>
            </a:extLst>
          </p:cNvPr>
          <p:cNvSpPr/>
          <p:nvPr/>
        </p:nvSpPr>
        <p:spPr>
          <a:xfrm>
            <a:off x="2379948" y="1285051"/>
            <a:ext cx="669758"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A0CAB87-5F7E-4E66-9FBC-E25B0A08C667}"/>
                  </a:ext>
                </a:extLst>
              </p:cNvPr>
              <p:cNvSpPr txBox="1"/>
              <p:nvPr/>
            </p:nvSpPr>
            <p:spPr>
              <a:xfrm>
                <a:off x="719949" y="3209421"/>
                <a:ext cx="11202032" cy="745269"/>
              </a:xfrm>
              <a:prstGeom prst="rect">
                <a:avLst/>
              </a:prstGeom>
              <a:noFill/>
            </p:spPr>
            <p:txBody>
              <a:bodyPr wrap="square" rtlCol="0">
                <a:spAutoFit/>
              </a:bodyPr>
              <a:lstStyle/>
              <a:p>
                <a:r>
                  <a:rPr lang="it-IT" sz="2000" dirty="0"/>
                  <a:t>Ovvero </a:t>
                </a:r>
                <a14:m>
                  <m:oMath xmlns:m="http://schemas.openxmlformats.org/officeDocument/2006/math">
                    <m:acc>
                      <m:accPr>
                        <m:chr m:val="⃗"/>
                        <m:ctrlPr>
                          <a:rPr kumimoji="0" lang="it-IT" sz="2000" b="0" i="1" u="none" strike="noStrike" kern="1200" cap="none" spc="0" normalizeH="0" baseline="0" noProof="0" smtClean="0">
                            <a:ln>
                              <a:noFill/>
                            </a:ln>
                            <a:solidFill>
                              <a:srgbClr val="000000"/>
                            </a:solidFill>
                            <a:effectLst/>
                            <a:uLnTx/>
                            <a:uFillTx/>
                            <a:latin typeface="Cambria Math" panose="02040503050406030204" pitchFamily="18" charset="0"/>
                            <a:ea typeface="Cambria Math" panose="02040503050406030204" pitchFamily="18" charset="0"/>
                          </a:rPr>
                        </m:ctrlPr>
                      </m:accPr>
                      <m:e>
                        <m:r>
                          <a:rPr kumimoji="0" lang="it-IT" sz="2000" b="0" i="1" u="none" strike="noStrike" kern="1200" cap="none" spc="0" normalizeH="0" baseline="0" noProof="0">
                            <a:ln>
                              <a:noFill/>
                            </a:ln>
                            <a:solidFill>
                              <a:srgbClr val="000000"/>
                            </a:solidFill>
                            <a:effectLst/>
                            <a:uLnTx/>
                            <a:uFillTx/>
                            <a:latin typeface="Cambria Math" panose="02040503050406030204" pitchFamily="18" charset="0"/>
                            <a:ea typeface="Cambria Math" panose="02040503050406030204" pitchFamily="18" charset="0"/>
                          </a:rPr>
                          <m:t>𝑀</m:t>
                        </m:r>
                      </m:e>
                    </m:acc>
                  </m:oMath>
                </a14:m>
                <a:r>
                  <a:rPr lang="it-IT" sz="2000" dirty="0"/>
                  <a:t> risulta proporzionale all’induzione magnetica esterna </a:t>
                </a:r>
                <a14:m>
                  <m:oMath xmlns:m="http://schemas.openxmlformats.org/officeDocument/2006/math">
                    <m:acc>
                      <m:accPr>
                        <m:chr m:val="⃗"/>
                        <m:ctrlPr>
                          <a:rPr lang="it-IT" sz="2000" i="1">
                            <a:solidFill>
                              <a:srgbClr val="000000"/>
                            </a:solidFill>
                            <a:latin typeface="Cambria Math" panose="02040503050406030204" pitchFamily="18" charset="0"/>
                          </a:rPr>
                        </m:ctrlPr>
                      </m:accPr>
                      <m:e>
                        <m:sSub>
                          <m:sSubPr>
                            <m:ctrlPr>
                              <a:rPr lang="it-IT" sz="2000" i="1">
                                <a:solidFill>
                                  <a:srgbClr val="000000"/>
                                </a:solidFill>
                                <a:latin typeface="Cambria Math" panose="02040503050406030204" pitchFamily="18" charset="0"/>
                              </a:rPr>
                            </m:ctrlPr>
                          </m:sSubPr>
                          <m:e>
                            <m:r>
                              <a:rPr lang="it-IT" sz="2000" i="1">
                                <a:solidFill>
                                  <a:srgbClr val="000000"/>
                                </a:solidFill>
                                <a:latin typeface="Cambria Math" panose="02040503050406030204" pitchFamily="18" charset="0"/>
                              </a:rPr>
                              <m:t>𝐵</m:t>
                            </m:r>
                          </m:e>
                          <m:sub>
                            <m:r>
                              <a:rPr lang="it-IT" sz="2000" i="1">
                                <a:solidFill>
                                  <a:srgbClr val="000000"/>
                                </a:solidFill>
                                <a:latin typeface="Cambria Math" panose="02040503050406030204" pitchFamily="18" charset="0"/>
                              </a:rPr>
                              <m:t>0</m:t>
                            </m:r>
                          </m:sub>
                        </m:sSub>
                      </m:e>
                    </m:acc>
                  </m:oMath>
                </a14:m>
                <a:r>
                  <a:rPr lang="it-IT" sz="2000" dirty="0"/>
                  <a:t> che si avrebbe in assenza della sostanza considerata </a:t>
                </a:r>
              </a:p>
            </p:txBody>
          </p:sp>
        </mc:Choice>
        <mc:Fallback xmlns="">
          <p:sp>
            <p:nvSpPr>
              <p:cNvPr id="6" name="CasellaDiTesto 5">
                <a:extLst>
                  <a:ext uri="{FF2B5EF4-FFF2-40B4-BE49-F238E27FC236}">
                    <a16:creationId xmlns:a16="http://schemas.microsoft.com/office/drawing/2014/main" id="{CA0CAB87-5F7E-4E66-9FBC-E25B0A08C667}"/>
                  </a:ext>
                </a:extLst>
              </p:cNvPr>
              <p:cNvSpPr txBox="1">
                <a:spLocks noRot="1" noChangeAspect="1" noMove="1" noResize="1" noEditPoints="1" noAdjustHandles="1" noChangeArrowheads="1" noChangeShapeType="1" noTextEdit="1"/>
              </p:cNvSpPr>
              <p:nvPr/>
            </p:nvSpPr>
            <p:spPr>
              <a:xfrm>
                <a:off x="719949" y="3209421"/>
                <a:ext cx="11202032" cy="745269"/>
              </a:xfrm>
              <a:prstGeom prst="rect">
                <a:avLst/>
              </a:prstGeom>
              <a:blipFill>
                <a:blip r:embed="rId7"/>
                <a:stretch>
                  <a:fillRect l="-544" b="-13008"/>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825E2CFA-7F72-41A5-8444-78CA2EC37553}"/>
              </a:ext>
            </a:extLst>
          </p:cNvPr>
          <p:cNvSpPr txBox="1"/>
          <p:nvPr/>
        </p:nvSpPr>
        <p:spPr>
          <a:xfrm>
            <a:off x="792137" y="5287031"/>
            <a:ext cx="10300979" cy="923330"/>
          </a:xfrm>
          <a:prstGeom prst="rect">
            <a:avLst/>
          </a:prstGeom>
          <a:noFill/>
        </p:spPr>
        <p:txBody>
          <a:bodyPr wrap="square">
            <a:spAutoFit/>
          </a:bodyPr>
          <a:lstStyle/>
          <a:p>
            <a:r>
              <a:rPr lang="it-IT" dirty="0"/>
              <a:t>La conoscenza del vettore intensità di magnetizzazione </a:t>
            </a:r>
            <a:r>
              <a:rPr lang="it-IT" b="1" dirty="0"/>
              <a:t>𝑀</a:t>
            </a:r>
            <a:r>
              <a:rPr lang="it-IT" dirty="0"/>
              <a:t> in tutti i punti di un mezzo materiale posto in un campo magnetico equivale alla conoscenza di tutte le proprietà magnetiche del mezzo, degli effetti magnetici da esso risenti e di quelli da esso provocati. Analizziamo quest’ultimo caso:</a:t>
            </a:r>
          </a:p>
        </p:txBody>
      </p:sp>
    </p:spTree>
    <p:extLst>
      <p:ext uri="{BB962C8B-B14F-4D97-AF65-F5344CB8AC3E}">
        <p14:creationId xmlns:p14="http://schemas.microsoft.com/office/powerpoint/2010/main" val="3484263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grpId="0" nodeType="clickEffect">
                                  <p:stCondLst>
                                    <p:cond delay="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10" presetClass="entr" presetSubtype="0" fill="hold" grpId="0" nodeType="with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fade">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6"/>
                                        </p:tgtEl>
                                        <p:attrNameLst>
                                          <p:attrName>style.visibility</p:attrName>
                                        </p:attrNameLst>
                                      </p:cBhvr>
                                      <p:to>
                                        <p:strVal val="visible"/>
                                      </p:to>
                                    </p:set>
                                    <p:animEffect transition="in" filter="fade">
                                      <p:cBhvr>
                                        <p:cTn id="28" dur="500"/>
                                        <p:tgtEl>
                                          <p:spTgt spid="6"/>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grpId="0" nodeType="click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fade">
                                      <p:cBhvr>
                                        <p:cTn id="33" dur="500"/>
                                        <p:tgtEl>
                                          <p:spTgt spid="13"/>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12"/>
                                        </p:tgtEl>
                                        <p:attrNameLst>
                                          <p:attrName>style.visibility</p:attrName>
                                        </p:attrNameLst>
                                      </p:cBhvr>
                                      <p:to>
                                        <p:strVal val="visible"/>
                                      </p:to>
                                    </p:set>
                                    <p:animEffect transition="in" filter="fade">
                                      <p:cBhvr>
                                        <p:cTn id="38" dur="500"/>
                                        <p:tgtEl>
                                          <p:spTgt spid="12"/>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11"/>
                                        </p:tgtEl>
                                        <p:attrNameLst>
                                          <p:attrName>style.visibility</p:attrName>
                                        </p:attrNameLst>
                                      </p:cBhvr>
                                      <p:to>
                                        <p:strVal val="visible"/>
                                      </p:to>
                                    </p:set>
                                    <p:animEffect transition="in" filter="fade">
                                      <p:cBhvr>
                                        <p:cTn id="43"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10" grpId="0"/>
      <p:bldP spid="12" grpId="0"/>
      <p:bldP spid="13" grpId="0"/>
      <p:bldP spid="4" grpId="0"/>
      <p:bldP spid="5" grpId="0" animBg="1"/>
      <p:bldP spid="6" grpId="0"/>
      <p:bldP spid="11"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B9F7004-A60B-4F25-9E2E-B449BCA26BE6}"/>
                  </a:ext>
                </a:extLst>
              </p:cNvPr>
              <p:cNvSpPr txBox="1"/>
              <p:nvPr/>
            </p:nvSpPr>
            <p:spPr>
              <a:xfrm>
                <a:off x="2481235" y="4262650"/>
                <a:ext cx="2234714"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e>
                        <m:sub>
                          <m:r>
                            <a:rPr lang="it-IT" sz="3200" b="0" i="1" smtClean="0">
                              <a:latin typeface="Cambria Math" panose="02040503050406030204" pitchFamily="18" charset="0"/>
                            </a:rPr>
                            <m:t>𝑚𝑠</m:t>
                          </m:r>
                        </m:sub>
                      </m:sSub>
                      <m:r>
                        <a:rPr lang="it-IT" sz="3200" b="0" i="1" smtClean="0">
                          <a:latin typeface="Cambria Math" panose="02040503050406030204" pitchFamily="18" charset="0"/>
                        </a:rPr>
                        <m:t>=</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r>
                        <a:rPr lang="it-IT" sz="3200" dirty="0" smtClean="0">
                          <a:latin typeface="Cambria Math" panose="02040503050406030204" pitchFamily="18" charset="0"/>
                        </a:rPr>
                        <m:t>∧</m:t>
                      </m:r>
                      <m:acc>
                        <m:accPr>
                          <m:chr m:val="̂"/>
                          <m:ctrlPr>
                            <a:rPr lang="it-IT" sz="3200" i="1" dirty="0" smtClean="0">
                              <a:latin typeface="Cambria Math" panose="02040503050406030204" pitchFamily="18" charset="0"/>
                            </a:rPr>
                          </m:ctrlPr>
                        </m:accPr>
                        <m:e>
                          <m:r>
                            <a:rPr lang="it-IT" sz="3200" b="0" i="1" dirty="0" smtClean="0">
                              <a:latin typeface="Cambria Math" panose="02040503050406030204" pitchFamily="18" charset="0"/>
                            </a:rPr>
                            <m:t>𝑛</m:t>
                          </m:r>
                        </m:e>
                      </m:acc>
                    </m:oMath>
                  </m:oMathPara>
                </a14:m>
                <a:endParaRPr lang="it-IT" sz="3200" dirty="0"/>
              </a:p>
            </p:txBody>
          </p:sp>
        </mc:Choice>
        <mc:Fallback xmlns="">
          <p:sp>
            <p:nvSpPr>
              <p:cNvPr id="3" name="CasellaDiTesto 2">
                <a:extLst>
                  <a:ext uri="{FF2B5EF4-FFF2-40B4-BE49-F238E27FC236}">
                    <a16:creationId xmlns:a16="http://schemas.microsoft.com/office/drawing/2014/main" id="{5B9F7004-A60B-4F25-9E2E-B449BCA26BE6}"/>
                  </a:ext>
                </a:extLst>
              </p:cNvPr>
              <p:cNvSpPr txBox="1">
                <a:spLocks noRot="1" noChangeAspect="1" noMove="1" noResize="1" noEditPoints="1" noAdjustHandles="1" noChangeArrowheads="1" noChangeShapeType="1" noTextEdit="1"/>
              </p:cNvSpPr>
              <p:nvPr/>
            </p:nvSpPr>
            <p:spPr>
              <a:xfrm>
                <a:off x="2481235" y="4262650"/>
                <a:ext cx="2234714" cy="5523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5A1281C4-8EE7-4246-85C3-96A5F51917B6}"/>
                  </a:ext>
                </a:extLst>
              </p:cNvPr>
              <p:cNvSpPr txBox="1"/>
              <p:nvPr/>
            </p:nvSpPr>
            <p:spPr>
              <a:xfrm>
                <a:off x="8145506" y="5398591"/>
                <a:ext cx="2007857" cy="552331"/>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3200" i="1" smtClean="0">
                              <a:latin typeface="Cambria Math" panose="02040503050406030204" pitchFamily="18" charset="0"/>
                            </a:rPr>
                          </m:ctrlPr>
                        </m:sSubPr>
                        <m:e>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𝐽</m:t>
                              </m:r>
                            </m:e>
                          </m:acc>
                        </m:e>
                        <m:sub>
                          <m:r>
                            <a:rPr lang="it-IT" sz="3200" b="0" i="1" smtClean="0">
                              <a:latin typeface="Cambria Math" panose="02040503050406030204" pitchFamily="18" charset="0"/>
                            </a:rPr>
                            <m:t>𝑚</m:t>
                          </m:r>
                        </m:sub>
                      </m:sSub>
                      <m:r>
                        <a:rPr lang="it-IT" sz="3200" b="0" i="1" smtClean="0">
                          <a:latin typeface="Cambria Math" panose="02040503050406030204" pitchFamily="18" charset="0"/>
                        </a:rPr>
                        <m:t>=</m:t>
                      </m:r>
                      <m:r>
                        <a:rPr lang="it-IT" sz="3200" b="0" i="1" smtClean="0">
                          <a:latin typeface="Cambria Math" panose="02040503050406030204" pitchFamily="18" charset="0"/>
                        </a:rPr>
                        <m:t>𝑟𝑜𝑡</m:t>
                      </m:r>
                      <m:acc>
                        <m:accPr>
                          <m:chr m:val="⃗"/>
                          <m:ctrlPr>
                            <a:rPr lang="it-IT" sz="3200" b="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7" name="CasellaDiTesto 6">
                <a:extLst>
                  <a:ext uri="{FF2B5EF4-FFF2-40B4-BE49-F238E27FC236}">
                    <a16:creationId xmlns:a16="http://schemas.microsoft.com/office/drawing/2014/main" id="{5A1281C4-8EE7-4246-85C3-96A5F51917B6}"/>
                  </a:ext>
                </a:extLst>
              </p:cNvPr>
              <p:cNvSpPr txBox="1">
                <a:spLocks noRot="1" noChangeAspect="1" noMove="1" noResize="1" noEditPoints="1" noAdjustHandles="1" noChangeArrowheads="1" noChangeShapeType="1" noTextEdit="1"/>
              </p:cNvSpPr>
              <p:nvPr/>
            </p:nvSpPr>
            <p:spPr>
              <a:xfrm>
                <a:off x="8145506" y="5398591"/>
                <a:ext cx="2007857" cy="552331"/>
              </a:xfrm>
              <a:prstGeom prst="rect">
                <a:avLst/>
              </a:prstGeom>
              <a:blipFill>
                <a:blip r:embed="rId3"/>
                <a:stretch>
                  <a:fillRect/>
                </a:stretch>
              </a:blipFill>
            </p:spPr>
            <p:txBody>
              <a:bodyPr/>
              <a:lstStyle/>
              <a:p>
                <a:r>
                  <a:rPr lang="it-IT">
                    <a:noFill/>
                  </a:rPr>
                  <a:t> </a:t>
                </a:r>
              </a:p>
            </p:txBody>
          </p:sp>
        </mc:Fallback>
      </mc:AlternateContent>
      <p:sp>
        <p:nvSpPr>
          <p:cNvPr id="9" name="Rettangolo 8">
            <a:extLst>
              <a:ext uri="{FF2B5EF4-FFF2-40B4-BE49-F238E27FC236}">
                <a16:creationId xmlns:a16="http://schemas.microsoft.com/office/drawing/2014/main" id="{30BC574C-AD8A-4EAB-A14E-1BB5141C3922}"/>
              </a:ext>
            </a:extLst>
          </p:cNvPr>
          <p:cNvSpPr/>
          <p:nvPr/>
        </p:nvSpPr>
        <p:spPr>
          <a:xfrm>
            <a:off x="416379" y="3530520"/>
            <a:ext cx="6179565" cy="430887"/>
          </a:xfrm>
          <a:prstGeom prst="rect">
            <a:avLst/>
          </a:prstGeom>
          <a:noFill/>
        </p:spPr>
        <p:txBody>
          <a:bodyPr wrap="square" lIns="91440" tIns="45720" rIns="91440" bIns="45720">
            <a:spAutoFit/>
          </a:bodyPr>
          <a:lstStyle/>
          <a:p>
            <a:pPr algn="ctr"/>
            <a:r>
              <a:rPr lang="it-IT" sz="2200" cap="none" spc="0" dirty="0">
                <a:ln w="22225">
                  <a:solidFill>
                    <a:schemeClr val="accent2"/>
                  </a:solidFill>
                  <a:prstDash val="solid"/>
                </a:ln>
                <a:solidFill>
                  <a:schemeClr val="accent2">
                    <a:lumMod val="40000"/>
                    <a:lumOff val="60000"/>
                  </a:schemeClr>
                </a:solidFill>
                <a:effectLst/>
              </a:rPr>
              <a:t>Densità superficiale di corrente di magnetizzazione</a:t>
            </a:r>
          </a:p>
        </p:txBody>
      </p:sp>
      <p:sp>
        <p:nvSpPr>
          <p:cNvPr id="34" name="Ovale 33">
            <a:extLst>
              <a:ext uri="{FF2B5EF4-FFF2-40B4-BE49-F238E27FC236}">
                <a16:creationId xmlns:a16="http://schemas.microsoft.com/office/drawing/2014/main" id="{98628443-A8D2-4068-98A1-CA72BA9490EA}"/>
              </a:ext>
            </a:extLst>
          </p:cNvPr>
          <p:cNvSpPr/>
          <p:nvPr/>
        </p:nvSpPr>
        <p:spPr>
          <a:xfrm>
            <a:off x="2265409" y="4159427"/>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6" name="Ovale 35">
            <a:extLst>
              <a:ext uri="{FF2B5EF4-FFF2-40B4-BE49-F238E27FC236}">
                <a16:creationId xmlns:a16="http://schemas.microsoft.com/office/drawing/2014/main" id="{8E757DEE-98E2-479B-8165-D868428BCCD7}"/>
              </a:ext>
            </a:extLst>
          </p:cNvPr>
          <p:cNvSpPr/>
          <p:nvPr/>
        </p:nvSpPr>
        <p:spPr>
          <a:xfrm>
            <a:off x="7814387" y="5267708"/>
            <a:ext cx="914400" cy="9144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C776E4DA-AD7F-400C-BD6A-23116E8E47CE}"/>
                  </a:ext>
                </a:extLst>
              </p:cNvPr>
              <p:cNvSpPr txBox="1"/>
              <p:nvPr/>
            </p:nvSpPr>
            <p:spPr>
              <a:xfrm>
                <a:off x="260111" y="132765"/>
                <a:ext cx="11671777" cy="3240118"/>
              </a:xfrm>
              <a:prstGeom prst="rect">
                <a:avLst/>
              </a:prstGeom>
              <a:noFill/>
            </p:spPr>
            <p:txBody>
              <a:bodyPr wrap="square" rtlCol="0">
                <a:spAutoFit/>
              </a:bodyPr>
              <a:lstStyle/>
              <a:p>
                <a:r>
                  <a:rPr lang="it-IT" dirty="0"/>
                  <a:t>Quando un materiale è soggetto all’azione di un campo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a14:m>
                <a:r>
                  <a:rPr lang="it-IT" dirty="0"/>
                  <a:t> i dipoli magnetici indotti o meno, si riorientano. </a:t>
                </a:r>
              </a:p>
              <a:p>
                <a:endParaRPr lang="it-IT" dirty="0"/>
              </a:p>
              <a:p>
                <a:r>
                  <a:rPr lang="it-IT" dirty="0"/>
                  <a:t>Le correnti atomiche dovute al moto degli elettroni sulle loro orbite si trovano in prevalenza in dei piano perpendicolari alla direzione del campo. </a:t>
                </a:r>
              </a:p>
              <a:p>
                <a:endParaRPr lang="it-IT" dirty="0"/>
              </a:p>
              <a:p>
                <a:r>
                  <a:rPr lang="it-IT" dirty="0"/>
                  <a:t>A tali correnti si può associare un vettore densità di corrente di magnetizzazione </a:t>
                </a:r>
                <a14:m>
                  <m:oMath xmlns:m="http://schemas.openxmlformats.org/officeDocument/2006/math">
                    <m:sSub>
                      <m:sSubPr>
                        <m:ctrlPr>
                          <a:rPr lang="it-IT" i="1">
                            <a:latin typeface="Cambria Math" panose="02040503050406030204" pitchFamily="18" charset="0"/>
                          </a:rPr>
                        </m:ctrlPr>
                      </m:sSubPr>
                      <m:e>
                        <m:acc>
                          <m:accPr>
                            <m:chr m:val="⃗"/>
                            <m:ctrlPr>
                              <a:rPr lang="it-IT" i="1">
                                <a:latin typeface="Cambria Math" panose="02040503050406030204" pitchFamily="18" charset="0"/>
                              </a:rPr>
                            </m:ctrlPr>
                          </m:accPr>
                          <m:e>
                            <m:r>
                              <a:rPr lang="it-IT" i="1">
                                <a:latin typeface="Cambria Math" panose="02040503050406030204" pitchFamily="18" charset="0"/>
                              </a:rPr>
                              <m:t>𝐽</m:t>
                            </m:r>
                          </m:e>
                        </m:acc>
                      </m:e>
                      <m:sub>
                        <m:r>
                          <a:rPr lang="it-IT" i="1">
                            <a:latin typeface="Cambria Math" panose="02040503050406030204" pitchFamily="18" charset="0"/>
                          </a:rPr>
                          <m:t>𝑚</m:t>
                        </m:r>
                      </m:sub>
                    </m:sSub>
                    <m:r>
                      <a:rPr lang="it-IT" i="1">
                        <a:latin typeface="Cambria Math" panose="02040503050406030204" pitchFamily="18" charset="0"/>
                      </a:rPr>
                      <m:t> </m:t>
                    </m:r>
                  </m:oMath>
                </a14:m>
                <a:endParaRPr lang="it-IT" dirty="0"/>
              </a:p>
              <a:p>
                <a:endParaRPr lang="it-IT" dirty="0"/>
              </a:p>
              <a:p>
                <a:r>
                  <a:rPr lang="it-IT" dirty="0"/>
                  <a:t>Consideriamo un </a:t>
                </a:r>
                <a:r>
                  <a:rPr lang="it-IT"/>
                  <a:t>cilindro di </a:t>
                </a:r>
                <a:r>
                  <a:rPr lang="it-IT" dirty="0"/>
                  <a:t>una sostanza omogenea avente il suo asse parallelo a </a:t>
                </a:r>
                <a14:m>
                  <m:oMath xmlns:m="http://schemas.openxmlformats.org/officeDocument/2006/math">
                    <m:acc>
                      <m:accPr>
                        <m:chr m:val="⃗"/>
                        <m:ctrlPr>
                          <a:rPr kumimoji="0" lang="it-IT" sz="18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accPr>
                      <m:e>
                        <m:sSub>
                          <m:sSubPr>
                            <m:ctrlP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bPr>
                          <m:e>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𝐵</m:t>
                            </m:r>
                          </m:e>
                          <m:sub>
                            <m:r>
                              <a:rPr kumimoji="0" lang="it-IT" sz="18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t>0</m:t>
                            </m:r>
                          </m:sub>
                        </m:sSub>
                      </m:e>
                    </m:acc>
                  </m:oMath>
                </a14:m>
                <a:r>
                  <a:rPr lang="it-IT" dirty="0"/>
                  <a:t> e la magnetizzazione sia uniforme</a:t>
                </a:r>
              </a:p>
              <a:p>
                <a:endParaRPr lang="it-IT" dirty="0"/>
              </a:p>
              <a:p>
                <a:r>
                  <a:rPr lang="it-IT" dirty="0"/>
                  <a:t>Sulla superficie del cilindro le correnti atomiche generano una corrente </a:t>
                </a:r>
              </a:p>
              <a:p>
                <a:r>
                  <a:rPr lang="it-IT" dirty="0"/>
                  <a:t>superficiale che si avvolge sopra il mantello del cilindro con densità:</a:t>
                </a:r>
              </a:p>
            </p:txBody>
          </p:sp>
        </mc:Choice>
        <mc:Fallback xmlns="">
          <p:sp>
            <p:nvSpPr>
              <p:cNvPr id="4" name="CasellaDiTesto 3">
                <a:extLst>
                  <a:ext uri="{FF2B5EF4-FFF2-40B4-BE49-F238E27FC236}">
                    <a16:creationId xmlns:a16="http://schemas.microsoft.com/office/drawing/2014/main" id="{C776E4DA-AD7F-400C-BD6A-23116E8E47CE}"/>
                  </a:ext>
                </a:extLst>
              </p:cNvPr>
              <p:cNvSpPr txBox="1">
                <a:spLocks noRot="1" noChangeAspect="1" noMove="1" noResize="1" noEditPoints="1" noAdjustHandles="1" noChangeArrowheads="1" noChangeShapeType="1" noTextEdit="1"/>
              </p:cNvSpPr>
              <p:nvPr/>
            </p:nvSpPr>
            <p:spPr>
              <a:xfrm>
                <a:off x="260111" y="132765"/>
                <a:ext cx="11671777" cy="3240118"/>
              </a:xfrm>
              <a:prstGeom prst="rect">
                <a:avLst/>
              </a:prstGeom>
              <a:blipFill>
                <a:blip r:embed="rId4"/>
                <a:stretch>
                  <a:fillRect l="-470" r="-366" b="-2072"/>
                </a:stretch>
              </a:blipFill>
            </p:spPr>
            <p:txBody>
              <a:bodyPr/>
              <a:lstStyle/>
              <a:p>
                <a:r>
                  <a:rPr lang="it-IT">
                    <a:noFill/>
                  </a:rPr>
                  <a:t> </a:t>
                </a:r>
              </a:p>
            </p:txBody>
          </p:sp>
        </mc:Fallback>
      </mc:AlternateContent>
      <p:grpSp>
        <p:nvGrpSpPr>
          <p:cNvPr id="98" name="Gruppo 97">
            <a:extLst>
              <a:ext uri="{FF2B5EF4-FFF2-40B4-BE49-F238E27FC236}">
                <a16:creationId xmlns:a16="http://schemas.microsoft.com/office/drawing/2014/main" id="{DCC31C8F-CE8B-4835-9228-FDBA61714220}"/>
              </a:ext>
            </a:extLst>
          </p:cNvPr>
          <p:cNvGrpSpPr/>
          <p:nvPr/>
        </p:nvGrpSpPr>
        <p:grpSpPr>
          <a:xfrm>
            <a:off x="6952580" y="2696720"/>
            <a:ext cx="4674955" cy="1974043"/>
            <a:chOff x="565457" y="2028990"/>
            <a:chExt cx="5456500" cy="2315450"/>
          </a:xfrm>
        </p:grpSpPr>
        <p:sp>
          <p:nvSpPr>
            <p:cNvPr id="27" name="Ovale 26">
              <a:extLst>
                <a:ext uri="{FF2B5EF4-FFF2-40B4-BE49-F238E27FC236}">
                  <a16:creationId xmlns:a16="http://schemas.microsoft.com/office/drawing/2014/main" id="{D809A0AF-0073-45AF-A517-4CA1BEA32164}"/>
                </a:ext>
              </a:extLst>
            </p:cNvPr>
            <p:cNvSpPr/>
            <p:nvPr/>
          </p:nvSpPr>
          <p:spPr>
            <a:xfrm>
              <a:off x="4833981" y="2860451"/>
              <a:ext cx="1187976" cy="11582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nvGrpSpPr>
            <p:cNvPr id="11" name="Gruppo 10">
              <a:extLst>
                <a:ext uri="{FF2B5EF4-FFF2-40B4-BE49-F238E27FC236}">
                  <a16:creationId xmlns:a16="http://schemas.microsoft.com/office/drawing/2014/main" id="{E328B8FF-0AB4-4B6A-8DB5-BA512C807F0A}"/>
                </a:ext>
              </a:extLst>
            </p:cNvPr>
            <p:cNvGrpSpPr/>
            <p:nvPr/>
          </p:nvGrpSpPr>
          <p:grpSpPr>
            <a:xfrm>
              <a:off x="565457" y="2028990"/>
              <a:ext cx="2688219" cy="2315450"/>
              <a:chOff x="1666073" y="1353996"/>
              <a:chExt cx="3537319" cy="3105149"/>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8463F8D-4ADB-4A15-8218-6868B308846A}"/>
                      </a:ext>
                    </a:extLst>
                  </p:cNvPr>
                  <p:cNvSpPr txBox="1"/>
                  <p:nvPr/>
                </p:nvSpPr>
                <p:spPr>
                  <a:xfrm>
                    <a:off x="1666073" y="2665555"/>
                    <a:ext cx="452432" cy="5523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b="0" i="1" smtClean="0">
                                  <a:latin typeface="Cambria Math" panose="02040503050406030204" pitchFamily="18" charset="0"/>
                                </a:rPr>
                                <m:t>𝑀</m:t>
                              </m:r>
                            </m:e>
                          </m:acc>
                        </m:oMath>
                      </m:oMathPara>
                    </a14:m>
                    <a:endParaRPr lang="it-IT" sz="3200" dirty="0"/>
                  </a:p>
                </p:txBody>
              </p:sp>
            </mc:Choice>
            <mc:Fallback xmlns="">
              <p:sp>
                <p:nvSpPr>
                  <p:cNvPr id="2" name="CasellaDiTesto 1">
                    <a:extLst>
                      <a:ext uri="{FF2B5EF4-FFF2-40B4-BE49-F238E27FC236}">
                        <a16:creationId xmlns:a16="http://schemas.microsoft.com/office/drawing/2014/main" id="{38463F8D-4ADB-4A15-8218-6868B308846A}"/>
                      </a:ext>
                    </a:extLst>
                  </p:cNvPr>
                  <p:cNvSpPr txBox="1">
                    <a:spLocks noRot="1" noChangeAspect="1" noMove="1" noResize="1" noEditPoints="1" noAdjustHandles="1" noChangeArrowheads="1" noChangeShapeType="1" noTextEdit="1"/>
                  </p:cNvSpPr>
                  <p:nvPr/>
                </p:nvSpPr>
                <p:spPr>
                  <a:xfrm>
                    <a:off x="1666073" y="2665555"/>
                    <a:ext cx="452432" cy="552331"/>
                  </a:xfrm>
                  <a:prstGeom prst="rect">
                    <a:avLst/>
                  </a:prstGeom>
                  <a:blipFill>
                    <a:blip r:embed="rId5"/>
                    <a:stretch>
                      <a:fillRect r="-18750" b="-27586"/>
                    </a:stretch>
                  </a:blipFill>
                </p:spPr>
                <p:txBody>
                  <a:bodyPr/>
                  <a:lstStyle/>
                  <a:p>
                    <a:r>
                      <a:rPr lang="it-IT">
                        <a:noFill/>
                      </a:rPr>
                      <a:t> </a:t>
                    </a:r>
                  </a:p>
                </p:txBody>
              </p:sp>
            </mc:Fallback>
          </mc:AlternateContent>
          <p:sp>
            <p:nvSpPr>
              <p:cNvPr id="10" name="Ovale 9">
                <a:extLst>
                  <a:ext uri="{FF2B5EF4-FFF2-40B4-BE49-F238E27FC236}">
                    <a16:creationId xmlns:a16="http://schemas.microsoft.com/office/drawing/2014/main" id="{2EFC060E-0253-4BD1-9D9F-E7856C2A33B9}"/>
                  </a:ext>
                </a:extLst>
              </p:cNvPr>
              <p:cNvSpPr/>
              <p:nvPr/>
            </p:nvSpPr>
            <p:spPr>
              <a:xfrm>
                <a:off x="2652728" y="3201845"/>
                <a:ext cx="1278393" cy="1257300"/>
              </a:xfrm>
              <a:prstGeom prst="ellipse">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2" name="Connettore diritto 11">
                <a:extLst>
                  <a:ext uri="{FF2B5EF4-FFF2-40B4-BE49-F238E27FC236}">
                    <a16:creationId xmlns:a16="http://schemas.microsoft.com/office/drawing/2014/main" id="{38E7BCC7-C0CF-4BEB-9558-2B654476C985}"/>
                  </a:ext>
                </a:extLst>
              </p:cNvPr>
              <p:cNvCxnSpPr>
                <a:cxnSpLocks/>
              </p:cNvCxnSpPr>
              <p:nvPr/>
            </p:nvCxnSpPr>
            <p:spPr>
              <a:xfrm flipV="1">
                <a:off x="2765448" y="1546101"/>
                <a:ext cx="1318072" cy="1903395"/>
              </a:xfrm>
              <a:prstGeom prst="line">
                <a:avLst/>
              </a:prstGeom>
            </p:spPr>
            <p:style>
              <a:lnRef idx="1">
                <a:schemeClr val="dk1"/>
              </a:lnRef>
              <a:fillRef idx="0">
                <a:schemeClr val="dk1"/>
              </a:fillRef>
              <a:effectRef idx="0">
                <a:schemeClr val="dk1"/>
              </a:effectRef>
              <a:fontRef idx="minor">
                <a:schemeClr val="tx1"/>
              </a:fontRef>
            </p:style>
          </p:cxnSp>
          <p:sp>
            <p:nvSpPr>
              <p:cNvPr id="15" name="Ovale 14">
                <a:extLst>
                  <a:ext uri="{FF2B5EF4-FFF2-40B4-BE49-F238E27FC236}">
                    <a16:creationId xmlns:a16="http://schemas.microsoft.com/office/drawing/2014/main" id="{AC36CA2F-540D-4263-84B4-5C5AB6B5186E}"/>
                  </a:ext>
                </a:extLst>
              </p:cNvPr>
              <p:cNvSpPr/>
              <p:nvPr/>
            </p:nvSpPr>
            <p:spPr>
              <a:xfrm>
                <a:off x="3924999" y="1353996"/>
                <a:ext cx="1278393" cy="12573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6" name="Connettore diritto 15">
                <a:extLst>
                  <a:ext uri="{FF2B5EF4-FFF2-40B4-BE49-F238E27FC236}">
                    <a16:creationId xmlns:a16="http://schemas.microsoft.com/office/drawing/2014/main" id="{B1AC7745-E960-44FE-A00E-EF6002AFF689}"/>
                  </a:ext>
                </a:extLst>
              </p:cNvPr>
              <p:cNvCxnSpPr>
                <a:cxnSpLocks/>
              </p:cNvCxnSpPr>
              <p:nvPr/>
            </p:nvCxnSpPr>
            <p:spPr>
              <a:xfrm flipV="1">
                <a:off x="3852776" y="2229043"/>
                <a:ext cx="1318072" cy="1903395"/>
              </a:xfrm>
              <a:prstGeom prst="line">
                <a:avLst/>
              </a:prstGeom>
            </p:spPr>
            <p:style>
              <a:lnRef idx="1">
                <a:schemeClr val="dk1"/>
              </a:lnRef>
              <a:fillRef idx="0">
                <a:schemeClr val="dk1"/>
              </a:fillRef>
              <a:effectRef idx="0">
                <a:schemeClr val="dk1"/>
              </a:effectRef>
              <a:fontRef idx="minor">
                <a:schemeClr val="tx1"/>
              </a:fontRef>
            </p:style>
          </p:cxnSp>
          <p:cxnSp>
            <p:nvCxnSpPr>
              <p:cNvPr id="31" name="Connettore 2 30">
                <a:extLst>
                  <a:ext uri="{FF2B5EF4-FFF2-40B4-BE49-F238E27FC236}">
                    <a16:creationId xmlns:a16="http://schemas.microsoft.com/office/drawing/2014/main" id="{21AC7B9A-832F-41E5-9270-517303207F71}"/>
                  </a:ext>
                </a:extLst>
              </p:cNvPr>
              <p:cNvCxnSpPr>
                <a:cxnSpLocks/>
              </p:cNvCxnSpPr>
              <p:nvPr/>
            </p:nvCxnSpPr>
            <p:spPr>
              <a:xfrm flipH="1" flipV="1">
                <a:off x="2916593" y="2347147"/>
                <a:ext cx="392520" cy="289432"/>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3" name="CasellaDiTesto 32">
                    <a:extLst>
                      <a:ext uri="{FF2B5EF4-FFF2-40B4-BE49-F238E27FC236}">
                        <a16:creationId xmlns:a16="http://schemas.microsoft.com/office/drawing/2014/main" id="{7BDDFF4B-57BF-4192-A6A1-080F3563B935}"/>
                      </a:ext>
                    </a:extLst>
                  </p:cNvPr>
                  <p:cNvSpPr txBox="1"/>
                  <p:nvPr/>
                </p:nvSpPr>
                <p:spPr>
                  <a:xfrm>
                    <a:off x="3072352" y="2118013"/>
                    <a:ext cx="189924" cy="276999"/>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i="1" smtClean="0">
                                  <a:latin typeface="Cambria Math" panose="02040503050406030204" pitchFamily="18" charset="0"/>
                                </a:rPr>
                              </m:ctrlPr>
                            </m:accPr>
                            <m:e>
                              <m:r>
                                <a:rPr lang="it-IT" b="0" i="1" smtClean="0">
                                  <a:latin typeface="Cambria Math" panose="02040503050406030204" pitchFamily="18" charset="0"/>
                                </a:rPr>
                                <m:t>𝑛</m:t>
                              </m:r>
                            </m:e>
                          </m:acc>
                        </m:oMath>
                      </m:oMathPara>
                    </a14:m>
                    <a:endParaRPr lang="it-IT" dirty="0"/>
                  </a:p>
                </p:txBody>
              </p:sp>
            </mc:Choice>
            <mc:Fallback xmlns="">
              <p:sp>
                <p:nvSpPr>
                  <p:cNvPr id="33" name="CasellaDiTesto 32">
                    <a:extLst>
                      <a:ext uri="{FF2B5EF4-FFF2-40B4-BE49-F238E27FC236}">
                        <a16:creationId xmlns:a16="http://schemas.microsoft.com/office/drawing/2014/main" id="{7BDDFF4B-57BF-4192-A6A1-080F3563B935}"/>
                      </a:ext>
                    </a:extLst>
                  </p:cNvPr>
                  <p:cNvSpPr txBox="1">
                    <a:spLocks noRot="1" noChangeAspect="1" noMove="1" noResize="1" noEditPoints="1" noAdjustHandles="1" noChangeArrowheads="1" noChangeShapeType="1" noTextEdit="1"/>
                  </p:cNvSpPr>
                  <p:nvPr/>
                </p:nvSpPr>
                <p:spPr>
                  <a:xfrm>
                    <a:off x="3072352" y="2118013"/>
                    <a:ext cx="189924" cy="276999"/>
                  </a:xfrm>
                  <a:prstGeom prst="rect">
                    <a:avLst/>
                  </a:prstGeom>
                  <a:blipFill>
                    <a:blip r:embed="rId6"/>
                    <a:stretch>
                      <a:fillRect l="-50000" t="-37931" r="-95000" b="-55172"/>
                    </a:stretch>
                  </a:blipFill>
                </p:spPr>
                <p:txBody>
                  <a:bodyPr/>
                  <a:lstStyle/>
                  <a:p>
                    <a:r>
                      <a:rPr lang="it-IT">
                        <a:noFill/>
                      </a:rPr>
                      <a:t> </a:t>
                    </a:r>
                  </a:p>
                </p:txBody>
              </p:sp>
            </mc:Fallback>
          </mc:AlternateContent>
        </p:grpSp>
        <p:sp>
          <p:nvSpPr>
            <p:cNvPr id="38" name="CasellaDiTesto 37">
              <a:extLst>
                <a:ext uri="{FF2B5EF4-FFF2-40B4-BE49-F238E27FC236}">
                  <a16:creationId xmlns:a16="http://schemas.microsoft.com/office/drawing/2014/main" id="{33E3E612-F23A-4AE7-8BBE-15D92C986197}"/>
                </a:ext>
              </a:extLst>
            </p:cNvPr>
            <p:cNvSpPr txBox="1"/>
            <p:nvPr/>
          </p:nvSpPr>
          <p:spPr>
            <a:xfrm>
              <a:off x="5285138" y="2642282"/>
              <a:ext cx="312906" cy="400110"/>
            </a:xfrm>
            <a:prstGeom prst="rect">
              <a:avLst/>
            </a:prstGeom>
            <a:noFill/>
          </p:spPr>
          <p:txBody>
            <a:bodyPr wrap="none" rtlCol="0">
              <a:spAutoFit/>
            </a:bodyPr>
            <a:lstStyle/>
            <a:p>
              <a:r>
                <a:rPr lang="it-IT" sz="2000" dirty="0"/>
                <a:t>&lt;</a:t>
              </a:r>
            </a:p>
          </p:txBody>
        </p:sp>
        <p:grpSp>
          <p:nvGrpSpPr>
            <p:cNvPr id="32" name="Gruppo 31">
              <a:extLst>
                <a:ext uri="{FF2B5EF4-FFF2-40B4-BE49-F238E27FC236}">
                  <a16:creationId xmlns:a16="http://schemas.microsoft.com/office/drawing/2014/main" id="{AC4CF63C-3ECF-4537-A319-E2E3EC9E3158}"/>
                </a:ext>
              </a:extLst>
            </p:cNvPr>
            <p:cNvGrpSpPr/>
            <p:nvPr/>
          </p:nvGrpSpPr>
          <p:grpSpPr>
            <a:xfrm>
              <a:off x="3441003" y="2861602"/>
              <a:ext cx="1392978" cy="1158207"/>
              <a:chOff x="3441003" y="2861602"/>
              <a:chExt cx="1392978" cy="1158207"/>
            </a:xfrm>
          </p:grpSpPr>
          <p:sp>
            <p:nvSpPr>
              <p:cNvPr id="29" name="Ovale 28">
                <a:extLst>
                  <a:ext uri="{FF2B5EF4-FFF2-40B4-BE49-F238E27FC236}">
                    <a16:creationId xmlns:a16="http://schemas.microsoft.com/office/drawing/2014/main" id="{0EC4297E-46C0-4AD4-8733-4B6968AAF65C}"/>
                  </a:ext>
                </a:extLst>
              </p:cNvPr>
              <p:cNvSpPr/>
              <p:nvPr/>
            </p:nvSpPr>
            <p:spPr>
              <a:xfrm>
                <a:off x="3646005" y="2861602"/>
                <a:ext cx="1187976" cy="1158207"/>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39" name="CasellaDiTesto 38">
                <a:extLst>
                  <a:ext uri="{FF2B5EF4-FFF2-40B4-BE49-F238E27FC236}">
                    <a16:creationId xmlns:a16="http://schemas.microsoft.com/office/drawing/2014/main" id="{7D18FD60-EE6F-4342-BAB7-4D540CE2361E}"/>
                  </a:ext>
                </a:extLst>
              </p:cNvPr>
              <p:cNvSpPr txBox="1"/>
              <p:nvPr/>
            </p:nvSpPr>
            <p:spPr>
              <a:xfrm rot="16200000">
                <a:off x="3484605" y="3223335"/>
                <a:ext cx="312906" cy="400110"/>
              </a:xfrm>
              <a:prstGeom prst="rect">
                <a:avLst/>
              </a:prstGeom>
              <a:noFill/>
            </p:spPr>
            <p:txBody>
              <a:bodyPr wrap="none" rtlCol="0">
                <a:spAutoFit/>
              </a:bodyPr>
              <a:lstStyle/>
              <a:p>
                <a:r>
                  <a:rPr lang="it-IT" sz="2000" dirty="0"/>
                  <a:t>&lt;</a:t>
                </a:r>
              </a:p>
            </p:txBody>
          </p:sp>
        </p:grpSp>
        <p:sp>
          <p:nvSpPr>
            <p:cNvPr id="40" name="CasellaDiTesto 39">
              <a:extLst>
                <a:ext uri="{FF2B5EF4-FFF2-40B4-BE49-F238E27FC236}">
                  <a16:creationId xmlns:a16="http://schemas.microsoft.com/office/drawing/2014/main" id="{AD480D99-53C5-45FD-AE1D-789104DAB381}"/>
                </a:ext>
              </a:extLst>
            </p:cNvPr>
            <p:cNvSpPr txBox="1"/>
            <p:nvPr/>
          </p:nvSpPr>
          <p:spPr>
            <a:xfrm rot="16200000">
              <a:off x="4623684" y="3239499"/>
              <a:ext cx="312906" cy="400110"/>
            </a:xfrm>
            <a:prstGeom prst="rect">
              <a:avLst/>
            </a:prstGeom>
            <a:noFill/>
          </p:spPr>
          <p:txBody>
            <a:bodyPr wrap="none" rtlCol="0">
              <a:spAutoFit/>
            </a:bodyPr>
            <a:lstStyle/>
            <a:p>
              <a:r>
                <a:rPr lang="it-IT" sz="2000" dirty="0">
                  <a:solidFill>
                    <a:srgbClr val="FF0000"/>
                  </a:solidFill>
                </a:rPr>
                <a:t>&lt;</a:t>
              </a:r>
            </a:p>
          </p:txBody>
        </p:sp>
        <p:sp>
          <p:nvSpPr>
            <p:cNvPr id="41" name="CasellaDiTesto 40">
              <a:extLst>
                <a:ext uri="{FF2B5EF4-FFF2-40B4-BE49-F238E27FC236}">
                  <a16:creationId xmlns:a16="http://schemas.microsoft.com/office/drawing/2014/main" id="{552D6CB2-F576-4D24-94C6-F118A8A6BBB5}"/>
                </a:ext>
              </a:extLst>
            </p:cNvPr>
            <p:cNvSpPr txBox="1"/>
            <p:nvPr/>
          </p:nvSpPr>
          <p:spPr>
            <a:xfrm rot="5400000">
              <a:off x="4750634" y="3239499"/>
              <a:ext cx="312906" cy="400110"/>
            </a:xfrm>
            <a:prstGeom prst="rect">
              <a:avLst/>
            </a:prstGeom>
            <a:noFill/>
          </p:spPr>
          <p:txBody>
            <a:bodyPr wrap="none" rtlCol="0">
              <a:spAutoFit/>
            </a:bodyPr>
            <a:lstStyle/>
            <a:p>
              <a:r>
                <a:rPr lang="it-IT" sz="2000" dirty="0">
                  <a:solidFill>
                    <a:srgbClr val="FF0000"/>
                  </a:solidFill>
                </a:rPr>
                <a:t>&lt;</a:t>
              </a:r>
            </a:p>
          </p:txBody>
        </p:sp>
        <p:cxnSp>
          <p:nvCxnSpPr>
            <p:cNvPr id="28" name="Connettore 2 27">
              <a:extLst>
                <a:ext uri="{FF2B5EF4-FFF2-40B4-BE49-F238E27FC236}">
                  <a16:creationId xmlns:a16="http://schemas.microsoft.com/office/drawing/2014/main" id="{F2275AE4-B109-4A1B-A493-C59EB2F7D9F7}"/>
                </a:ext>
              </a:extLst>
            </p:cNvPr>
            <p:cNvCxnSpPr>
              <a:cxnSpLocks/>
              <a:endCxn id="39" idx="0"/>
            </p:cNvCxnSpPr>
            <p:nvPr/>
          </p:nvCxnSpPr>
          <p:spPr>
            <a:xfrm flipV="1">
              <a:off x="2182728" y="3423390"/>
              <a:ext cx="1258275" cy="406797"/>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3" name="Ovale 62">
              <a:extLst>
                <a:ext uri="{FF2B5EF4-FFF2-40B4-BE49-F238E27FC236}">
                  <a16:creationId xmlns:a16="http://schemas.microsoft.com/office/drawing/2014/main" id="{3ADA77EA-596E-4AED-8AD6-97A1D2941466}"/>
                </a:ext>
              </a:extLst>
            </p:cNvPr>
            <p:cNvSpPr/>
            <p:nvPr/>
          </p:nvSpPr>
          <p:spPr>
            <a:xfrm>
              <a:off x="1417684" y="356047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4" name="Ovale 63">
              <a:extLst>
                <a:ext uri="{FF2B5EF4-FFF2-40B4-BE49-F238E27FC236}">
                  <a16:creationId xmlns:a16="http://schemas.microsoft.com/office/drawing/2014/main" id="{ED282E87-6E52-4D00-A44C-9A0078648CB3}"/>
                </a:ext>
              </a:extLst>
            </p:cNvPr>
            <p:cNvSpPr/>
            <p:nvPr/>
          </p:nvSpPr>
          <p:spPr>
            <a:xfrm>
              <a:off x="1561484" y="3555867"/>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5" name="Ovale 64">
              <a:extLst>
                <a:ext uri="{FF2B5EF4-FFF2-40B4-BE49-F238E27FC236}">
                  <a16:creationId xmlns:a16="http://schemas.microsoft.com/office/drawing/2014/main" id="{7E34D304-F2AC-48D1-8A50-4E6FE2409A6F}"/>
                </a:ext>
              </a:extLst>
            </p:cNvPr>
            <p:cNvSpPr/>
            <p:nvPr/>
          </p:nvSpPr>
          <p:spPr>
            <a:xfrm>
              <a:off x="1705284" y="355125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6" name="Ovale 65">
              <a:extLst>
                <a:ext uri="{FF2B5EF4-FFF2-40B4-BE49-F238E27FC236}">
                  <a16:creationId xmlns:a16="http://schemas.microsoft.com/office/drawing/2014/main" id="{AFDA9904-42A3-4552-811C-DEFC2FB3BF6F}"/>
                </a:ext>
              </a:extLst>
            </p:cNvPr>
            <p:cNvSpPr/>
            <p:nvPr/>
          </p:nvSpPr>
          <p:spPr>
            <a:xfrm>
              <a:off x="1849084" y="354665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7" name="Ovale 66">
              <a:extLst>
                <a:ext uri="{FF2B5EF4-FFF2-40B4-BE49-F238E27FC236}">
                  <a16:creationId xmlns:a16="http://schemas.microsoft.com/office/drawing/2014/main" id="{75EF3487-7304-4345-A8DA-D7683A4DA7DB}"/>
                </a:ext>
              </a:extLst>
            </p:cNvPr>
            <p:cNvSpPr/>
            <p:nvPr/>
          </p:nvSpPr>
          <p:spPr>
            <a:xfrm>
              <a:off x="1365288" y="3697212"/>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8" name="Ovale 67">
              <a:extLst>
                <a:ext uri="{FF2B5EF4-FFF2-40B4-BE49-F238E27FC236}">
                  <a16:creationId xmlns:a16="http://schemas.microsoft.com/office/drawing/2014/main" id="{228D6A1E-D79C-43E6-B38E-40ADD8CB2901}"/>
                </a:ext>
              </a:extLst>
            </p:cNvPr>
            <p:cNvSpPr/>
            <p:nvPr/>
          </p:nvSpPr>
          <p:spPr>
            <a:xfrm>
              <a:off x="1509088" y="3692604"/>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69" name="Ovale 68">
              <a:extLst>
                <a:ext uri="{FF2B5EF4-FFF2-40B4-BE49-F238E27FC236}">
                  <a16:creationId xmlns:a16="http://schemas.microsoft.com/office/drawing/2014/main" id="{CD46FD66-E57A-4557-B255-DD479FD62E6C}"/>
                </a:ext>
              </a:extLst>
            </p:cNvPr>
            <p:cNvSpPr/>
            <p:nvPr/>
          </p:nvSpPr>
          <p:spPr>
            <a:xfrm>
              <a:off x="1652888" y="3687996"/>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0" name="Ovale 69">
              <a:extLst>
                <a:ext uri="{FF2B5EF4-FFF2-40B4-BE49-F238E27FC236}">
                  <a16:creationId xmlns:a16="http://schemas.microsoft.com/office/drawing/2014/main" id="{B12168ED-4997-4538-91C8-66D02DB44C61}"/>
                </a:ext>
              </a:extLst>
            </p:cNvPr>
            <p:cNvSpPr/>
            <p:nvPr/>
          </p:nvSpPr>
          <p:spPr>
            <a:xfrm>
              <a:off x="1796688" y="3683388"/>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1" name="Ovale 70">
              <a:extLst>
                <a:ext uri="{FF2B5EF4-FFF2-40B4-BE49-F238E27FC236}">
                  <a16:creationId xmlns:a16="http://schemas.microsoft.com/office/drawing/2014/main" id="{E79FD02B-ECF4-4FF5-8005-911ABD025712}"/>
                </a:ext>
              </a:extLst>
            </p:cNvPr>
            <p:cNvSpPr/>
            <p:nvPr/>
          </p:nvSpPr>
          <p:spPr>
            <a:xfrm>
              <a:off x="1312892" y="383394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2" name="Ovale 71">
              <a:extLst>
                <a:ext uri="{FF2B5EF4-FFF2-40B4-BE49-F238E27FC236}">
                  <a16:creationId xmlns:a16="http://schemas.microsoft.com/office/drawing/2014/main" id="{434CED4F-AAE4-431E-8564-7ADAF4DE5188}"/>
                </a:ext>
              </a:extLst>
            </p:cNvPr>
            <p:cNvSpPr/>
            <p:nvPr/>
          </p:nvSpPr>
          <p:spPr>
            <a:xfrm>
              <a:off x="1456692" y="382934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3" name="Ovale 72">
              <a:extLst>
                <a:ext uri="{FF2B5EF4-FFF2-40B4-BE49-F238E27FC236}">
                  <a16:creationId xmlns:a16="http://schemas.microsoft.com/office/drawing/2014/main" id="{E6A0E5BB-8730-4CCF-B9BF-11E2DDBAEF47}"/>
                </a:ext>
              </a:extLst>
            </p:cNvPr>
            <p:cNvSpPr/>
            <p:nvPr/>
          </p:nvSpPr>
          <p:spPr>
            <a:xfrm>
              <a:off x="1600492" y="382473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4" name="Ovale 73">
              <a:extLst>
                <a:ext uri="{FF2B5EF4-FFF2-40B4-BE49-F238E27FC236}">
                  <a16:creationId xmlns:a16="http://schemas.microsoft.com/office/drawing/2014/main" id="{4F86A742-8ABB-4E4C-AA44-50E30D0DB970}"/>
                </a:ext>
              </a:extLst>
            </p:cNvPr>
            <p:cNvSpPr/>
            <p:nvPr/>
          </p:nvSpPr>
          <p:spPr>
            <a:xfrm>
              <a:off x="1744292" y="382012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5" name="Ovale 74">
              <a:extLst>
                <a:ext uri="{FF2B5EF4-FFF2-40B4-BE49-F238E27FC236}">
                  <a16:creationId xmlns:a16="http://schemas.microsoft.com/office/drawing/2014/main" id="{D9A755BE-886A-410F-A2CF-201D8F0E5851}"/>
                </a:ext>
              </a:extLst>
            </p:cNvPr>
            <p:cNvSpPr/>
            <p:nvPr/>
          </p:nvSpPr>
          <p:spPr>
            <a:xfrm>
              <a:off x="1408458" y="396090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6" name="Ovale 75">
              <a:extLst>
                <a:ext uri="{FF2B5EF4-FFF2-40B4-BE49-F238E27FC236}">
                  <a16:creationId xmlns:a16="http://schemas.microsoft.com/office/drawing/2014/main" id="{F3C2434D-032F-495D-A846-B70E02A6F27D}"/>
                </a:ext>
              </a:extLst>
            </p:cNvPr>
            <p:cNvSpPr/>
            <p:nvPr/>
          </p:nvSpPr>
          <p:spPr>
            <a:xfrm>
              <a:off x="1552258" y="395630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7" name="Ovale 76">
              <a:extLst>
                <a:ext uri="{FF2B5EF4-FFF2-40B4-BE49-F238E27FC236}">
                  <a16:creationId xmlns:a16="http://schemas.microsoft.com/office/drawing/2014/main" id="{0214D8E5-D894-400D-8C1F-CE66086868C0}"/>
                </a:ext>
              </a:extLst>
            </p:cNvPr>
            <p:cNvSpPr/>
            <p:nvPr/>
          </p:nvSpPr>
          <p:spPr>
            <a:xfrm>
              <a:off x="1696058" y="395169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8" name="Ovale 77">
              <a:extLst>
                <a:ext uri="{FF2B5EF4-FFF2-40B4-BE49-F238E27FC236}">
                  <a16:creationId xmlns:a16="http://schemas.microsoft.com/office/drawing/2014/main" id="{4229A8F3-7B45-4D2E-9257-BBC285EC5F9B}"/>
                </a:ext>
              </a:extLst>
            </p:cNvPr>
            <p:cNvSpPr/>
            <p:nvPr/>
          </p:nvSpPr>
          <p:spPr>
            <a:xfrm>
              <a:off x="1839858" y="394708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79" name="Ovale 78">
              <a:extLst>
                <a:ext uri="{FF2B5EF4-FFF2-40B4-BE49-F238E27FC236}">
                  <a16:creationId xmlns:a16="http://schemas.microsoft.com/office/drawing/2014/main" id="{77E86875-CF4C-401A-BA1A-7EFE606AAD46}"/>
                </a:ext>
              </a:extLst>
            </p:cNvPr>
            <p:cNvSpPr/>
            <p:nvPr/>
          </p:nvSpPr>
          <p:spPr>
            <a:xfrm>
              <a:off x="1504024" y="408786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0" name="Ovale 79">
              <a:extLst>
                <a:ext uri="{FF2B5EF4-FFF2-40B4-BE49-F238E27FC236}">
                  <a16:creationId xmlns:a16="http://schemas.microsoft.com/office/drawing/2014/main" id="{FC4FB14D-5784-40E4-8A8D-1D0CA87399E4}"/>
                </a:ext>
              </a:extLst>
            </p:cNvPr>
            <p:cNvSpPr/>
            <p:nvPr/>
          </p:nvSpPr>
          <p:spPr>
            <a:xfrm>
              <a:off x="1647824" y="408326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1" name="Ovale 80">
              <a:extLst>
                <a:ext uri="{FF2B5EF4-FFF2-40B4-BE49-F238E27FC236}">
                  <a16:creationId xmlns:a16="http://schemas.microsoft.com/office/drawing/2014/main" id="{B7BF9471-01B0-4D2D-8416-4F0276DA33BE}"/>
                </a:ext>
              </a:extLst>
            </p:cNvPr>
            <p:cNvSpPr/>
            <p:nvPr/>
          </p:nvSpPr>
          <p:spPr>
            <a:xfrm>
              <a:off x="1791624" y="407865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2" name="Ovale 81">
              <a:extLst>
                <a:ext uri="{FF2B5EF4-FFF2-40B4-BE49-F238E27FC236}">
                  <a16:creationId xmlns:a16="http://schemas.microsoft.com/office/drawing/2014/main" id="{81BD0B9D-9DE9-4E29-AC23-C3B3438465F4}"/>
                </a:ext>
              </a:extLst>
            </p:cNvPr>
            <p:cNvSpPr/>
            <p:nvPr/>
          </p:nvSpPr>
          <p:spPr>
            <a:xfrm>
              <a:off x="1935424" y="4074045"/>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3" name="Ovale 82">
              <a:extLst>
                <a:ext uri="{FF2B5EF4-FFF2-40B4-BE49-F238E27FC236}">
                  <a16:creationId xmlns:a16="http://schemas.microsoft.com/office/drawing/2014/main" id="{4DD3D9E3-2E8C-4D3E-A86B-C5E5351A6FE8}"/>
                </a:ext>
              </a:extLst>
            </p:cNvPr>
            <p:cNvSpPr/>
            <p:nvPr/>
          </p:nvSpPr>
          <p:spPr>
            <a:xfrm>
              <a:off x="1599477" y="343000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4" name="Ovale 83">
              <a:extLst>
                <a:ext uri="{FF2B5EF4-FFF2-40B4-BE49-F238E27FC236}">
                  <a16:creationId xmlns:a16="http://schemas.microsoft.com/office/drawing/2014/main" id="{CA59D336-C2EF-4011-AFFE-35D245C60A3B}"/>
                </a:ext>
              </a:extLst>
            </p:cNvPr>
            <p:cNvSpPr/>
            <p:nvPr/>
          </p:nvSpPr>
          <p:spPr>
            <a:xfrm>
              <a:off x="1754237" y="340234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5" name="Ovale 84">
              <a:extLst>
                <a:ext uri="{FF2B5EF4-FFF2-40B4-BE49-F238E27FC236}">
                  <a16:creationId xmlns:a16="http://schemas.microsoft.com/office/drawing/2014/main" id="{C18C581E-2396-4FF5-8421-024687677E9E}"/>
                </a:ext>
              </a:extLst>
            </p:cNvPr>
            <p:cNvSpPr/>
            <p:nvPr/>
          </p:nvSpPr>
          <p:spPr>
            <a:xfrm>
              <a:off x="1908685" y="342999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6" name="Ovale 85">
              <a:extLst>
                <a:ext uri="{FF2B5EF4-FFF2-40B4-BE49-F238E27FC236}">
                  <a16:creationId xmlns:a16="http://schemas.microsoft.com/office/drawing/2014/main" id="{7432D51F-319A-4F5E-B3D7-30FB80F34CDE}"/>
                </a:ext>
              </a:extLst>
            </p:cNvPr>
            <p:cNvSpPr/>
            <p:nvPr/>
          </p:nvSpPr>
          <p:spPr>
            <a:xfrm>
              <a:off x="1997660" y="352912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7" name="Ovale 86">
              <a:extLst>
                <a:ext uri="{FF2B5EF4-FFF2-40B4-BE49-F238E27FC236}">
                  <a16:creationId xmlns:a16="http://schemas.microsoft.com/office/drawing/2014/main" id="{779FE7C7-7797-4EA7-8283-B3409340401D}"/>
                </a:ext>
              </a:extLst>
            </p:cNvPr>
            <p:cNvSpPr/>
            <p:nvPr/>
          </p:nvSpPr>
          <p:spPr>
            <a:xfrm>
              <a:off x="2086635" y="3628259"/>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8" name="Ovale 87">
              <a:extLst>
                <a:ext uri="{FF2B5EF4-FFF2-40B4-BE49-F238E27FC236}">
                  <a16:creationId xmlns:a16="http://schemas.microsoft.com/office/drawing/2014/main" id="{4BF49216-DF6E-40C6-B1BE-FA9917653A24}"/>
                </a:ext>
              </a:extLst>
            </p:cNvPr>
            <p:cNvSpPr/>
            <p:nvPr/>
          </p:nvSpPr>
          <p:spPr>
            <a:xfrm>
              <a:off x="2135859" y="3768476"/>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89" name="Ovale 88">
              <a:extLst>
                <a:ext uri="{FF2B5EF4-FFF2-40B4-BE49-F238E27FC236}">
                  <a16:creationId xmlns:a16="http://schemas.microsoft.com/office/drawing/2014/main" id="{2D40F986-9CFB-4511-9098-441CDCA231D9}"/>
                </a:ext>
              </a:extLst>
            </p:cNvPr>
            <p:cNvSpPr/>
            <p:nvPr/>
          </p:nvSpPr>
          <p:spPr>
            <a:xfrm>
              <a:off x="2119735" y="3902224"/>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0" name="Ovale 89">
              <a:extLst>
                <a:ext uri="{FF2B5EF4-FFF2-40B4-BE49-F238E27FC236}">
                  <a16:creationId xmlns:a16="http://schemas.microsoft.com/office/drawing/2014/main" id="{0CD4BD76-24FD-445B-862D-66D76A58B0E6}"/>
                </a:ext>
              </a:extLst>
            </p:cNvPr>
            <p:cNvSpPr/>
            <p:nvPr/>
          </p:nvSpPr>
          <p:spPr>
            <a:xfrm>
              <a:off x="2078482" y="403496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1" name="Ovale 90">
              <a:extLst>
                <a:ext uri="{FF2B5EF4-FFF2-40B4-BE49-F238E27FC236}">
                  <a16:creationId xmlns:a16="http://schemas.microsoft.com/office/drawing/2014/main" id="{29282423-9015-4FAE-B1ED-A3D219A0EAA9}"/>
                </a:ext>
              </a:extLst>
            </p:cNvPr>
            <p:cNvSpPr/>
            <p:nvPr/>
          </p:nvSpPr>
          <p:spPr>
            <a:xfrm>
              <a:off x="1923985" y="365618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2" name="Ovale 91">
              <a:extLst>
                <a:ext uri="{FF2B5EF4-FFF2-40B4-BE49-F238E27FC236}">
                  <a16:creationId xmlns:a16="http://schemas.microsoft.com/office/drawing/2014/main" id="{A70E2DCC-6934-4C87-8F57-F18AE0A59A2F}"/>
                </a:ext>
              </a:extLst>
            </p:cNvPr>
            <p:cNvSpPr/>
            <p:nvPr/>
          </p:nvSpPr>
          <p:spPr>
            <a:xfrm>
              <a:off x="1895903" y="3817063"/>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3" name="Ovale 92">
              <a:extLst>
                <a:ext uri="{FF2B5EF4-FFF2-40B4-BE49-F238E27FC236}">
                  <a16:creationId xmlns:a16="http://schemas.microsoft.com/office/drawing/2014/main" id="{660B1485-4FBB-49E6-9070-92D896406C29}"/>
                </a:ext>
              </a:extLst>
            </p:cNvPr>
            <p:cNvSpPr/>
            <p:nvPr/>
          </p:nvSpPr>
          <p:spPr>
            <a:xfrm>
              <a:off x="2007293" y="376079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4" name="Ovale 93">
              <a:extLst>
                <a:ext uri="{FF2B5EF4-FFF2-40B4-BE49-F238E27FC236}">
                  <a16:creationId xmlns:a16="http://schemas.microsoft.com/office/drawing/2014/main" id="{7843E814-1C8C-4670-A382-6675D75C1535}"/>
                </a:ext>
              </a:extLst>
            </p:cNvPr>
            <p:cNvSpPr/>
            <p:nvPr/>
          </p:nvSpPr>
          <p:spPr>
            <a:xfrm>
              <a:off x="1982765" y="391988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5" name="Ovale 94">
              <a:extLst>
                <a:ext uri="{FF2B5EF4-FFF2-40B4-BE49-F238E27FC236}">
                  <a16:creationId xmlns:a16="http://schemas.microsoft.com/office/drawing/2014/main" id="{50FEA64F-73D2-4342-BBB6-1CF782430263}"/>
                </a:ext>
              </a:extLst>
            </p:cNvPr>
            <p:cNvSpPr/>
            <p:nvPr/>
          </p:nvSpPr>
          <p:spPr>
            <a:xfrm>
              <a:off x="1574339" y="4185252"/>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6" name="Ovale 95">
              <a:extLst>
                <a:ext uri="{FF2B5EF4-FFF2-40B4-BE49-F238E27FC236}">
                  <a16:creationId xmlns:a16="http://schemas.microsoft.com/office/drawing/2014/main" id="{F9C77C1A-D591-4880-9425-A8C352D233BF}"/>
                </a:ext>
              </a:extLst>
            </p:cNvPr>
            <p:cNvSpPr/>
            <p:nvPr/>
          </p:nvSpPr>
          <p:spPr>
            <a:xfrm>
              <a:off x="1710583" y="4185251"/>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97" name="Ovale 96">
              <a:extLst>
                <a:ext uri="{FF2B5EF4-FFF2-40B4-BE49-F238E27FC236}">
                  <a16:creationId xmlns:a16="http://schemas.microsoft.com/office/drawing/2014/main" id="{39C17F20-510E-43BB-918E-C59CFE333341}"/>
                </a:ext>
              </a:extLst>
            </p:cNvPr>
            <p:cNvSpPr/>
            <p:nvPr/>
          </p:nvSpPr>
          <p:spPr>
            <a:xfrm>
              <a:off x="1846827" y="4185250"/>
              <a:ext cx="130945" cy="130945"/>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grpSp>
      <p:sp>
        <p:nvSpPr>
          <p:cNvPr id="99" name="CasellaDiTesto 98">
            <a:extLst>
              <a:ext uri="{FF2B5EF4-FFF2-40B4-BE49-F238E27FC236}">
                <a16:creationId xmlns:a16="http://schemas.microsoft.com/office/drawing/2014/main" id="{20A81D72-48AB-4095-A62B-5405A23120B6}"/>
              </a:ext>
            </a:extLst>
          </p:cNvPr>
          <p:cNvSpPr txBox="1"/>
          <p:nvPr/>
        </p:nvSpPr>
        <p:spPr>
          <a:xfrm>
            <a:off x="416379" y="5461907"/>
            <a:ext cx="6952544" cy="646331"/>
          </a:xfrm>
          <a:prstGeom prst="rect">
            <a:avLst/>
          </a:prstGeom>
          <a:noFill/>
        </p:spPr>
        <p:txBody>
          <a:bodyPr wrap="none" rtlCol="0">
            <a:spAutoFit/>
          </a:bodyPr>
          <a:lstStyle/>
          <a:p>
            <a:r>
              <a:rPr lang="it-IT" dirty="0"/>
              <a:t>In caso di magnetizzazione non uniforme le correnti non si compensano </a:t>
            </a:r>
          </a:p>
          <a:p>
            <a:r>
              <a:rPr lang="it-IT" dirty="0"/>
              <a:t>e nel volume si ha:</a:t>
            </a:r>
          </a:p>
        </p:txBody>
      </p:sp>
    </p:spTree>
    <p:extLst>
      <p:ext uri="{BB962C8B-B14F-4D97-AF65-F5344CB8AC3E}">
        <p14:creationId xmlns:p14="http://schemas.microsoft.com/office/powerpoint/2010/main" val="18718456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fade">
                                      <p:cBhvr>
                                        <p:cTn id="7" dur="500"/>
                                        <p:tgtEl>
                                          <p:spTgt spid="4">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fade">
                                      <p:cBhvr>
                                        <p:cTn id="12" dur="500"/>
                                        <p:tgtEl>
                                          <p:spTgt spid="4">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animEffect transition="in" filter="fade">
                                      <p:cBhvr>
                                        <p:cTn id="17" dur="500"/>
                                        <p:tgtEl>
                                          <p:spTgt spid="4">
                                            <p:txEl>
                                              <p:pRg st="4" end="4"/>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4">
                                            <p:txEl>
                                              <p:pRg st="6" end="6"/>
                                            </p:txEl>
                                          </p:spTgt>
                                        </p:tgtEl>
                                        <p:attrNameLst>
                                          <p:attrName>style.visibility</p:attrName>
                                        </p:attrNameLst>
                                      </p:cBhvr>
                                      <p:to>
                                        <p:strVal val="visible"/>
                                      </p:to>
                                    </p:set>
                                    <p:animEffect transition="in" filter="fade">
                                      <p:cBhvr>
                                        <p:cTn id="22" dur="500"/>
                                        <p:tgtEl>
                                          <p:spTgt spid="4">
                                            <p:txEl>
                                              <p:pRg st="6" end="6"/>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98"/>
                                        </p:tgtEl>
                                        <p:attrNameLst>
                                          <p:attrName>style.visibility</p:attrName>
                                        </p:attrNameLst>
                                      </p:cBhvr>
                                      <p:to>
                                        <p:strVal val="visible"/>
                                      </p:to>
                                    </p:set>
                                    <p:animEffect transition="in" filter="fade">
                                      <p:cBhvr>
                                        <p:cTn id="27" dur="500"/>
                                        <p:tgtEl>
                                          <p:spTgt spid="9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4">
                                            <p:txEl>
                                              <p:pRg st="8" end="8"/>
                                            </p:txEl>
                                          </p:spTgt>
                                        </p:tgtEl>
                                        <p:attrNameLst>
                                          <p:attrName>style.visibility</p:attrName>
                                        </p:attrNameLst>
                                      </p:cBhvr>
                                      <p:to>
                                        <p:strVal val="visible"/>
                                      </p:to>
                                    </p:set>
                                    <p:animEffect transition="in" filter="fade">
                                      <p:cBhvr>
                                        <p:cTn id="32" dur="500"/>
                                        <p:tgtEl>
                                          <p:spTgt spid="4">
                                            <p:txEl>
                                              <p:pRg st="8" end="8"/>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9" end="9"/>
                                            </p:txEl>
                                          </p:spTgt>
                                        </p:tgtEl>
                                        <p:attrNameLst>
                                          <p:attrName>style.visibility</p:attrName>
                                        </p:attrNameLst>
                                      </p:cBhvr>
                                      <p:to>
                                        <p:strVal val="visible"/>
                                      </p:to>
                                    </p:set>
                                    <p:animEffect transition="in" filter="fade">
                                      <p:cBhvr>
                                        <p:cTn id="35" dur="500"/>
                                        <p:tgtEl>
                                          <p:spTgt spid="4">
                                            <p:txEl>
                                              <p:pRg st="9" end="9"/>
                                            </p:txEl>
                                          </p:spTgt>
                                        </p:tgtEl>
                                      </p:cBhvr>
                                    </p:animEffect>
                                  </p:childTnLst>
                                </p:cTn>
                              </p:par>
                            </p:childTnLst>
                          </p:cTn>
                        </p:par>
                        <p:par>
                          <p:cTn id="36" fill="hold">
                            <p:stCondLst>
                              <p:cond delay="500"/>
                            </p:stCondLst>
                            <p:childTnLst>
                              <p:par>
                                <p:cTn id="37" presetID="10" presetClass="entr" presetSubtype="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fade">
                                      <p:cBhvr>
                                        <p:cTn id="39" dur="500"/>
                                        <p:tgtEl>
                                          <p:spTgt spid="9"/>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3"/>
                                        </p:tgtEl>
                                        <p:attrNameLst>
                                          <p:attrName>style.visibility</p:attrName>
                                        </p:attrNameLst>
                                      </p:cBhvr>
                                      <p:to>
                                        <p:strVal val="visible"/>
                                      </p:to>
                                    </p:set>
                                    <p:animEffect transition="in" filter="fade">
                                      <p:cBhvr>
                                        <p:cTn id="44" dur="500"/>
                                        <p:tgtEl>
                                          <p:spTgt spid="3"/>
                                        </p:tgtEl>
                                      </p:cBhvr>
                                    </p:animEffect>
                                  </p:childTnLst>
                                </p:cTn>
                              </p:par>
                              <p:par>
                                <p:cTn id="45" presetID="10" presetClass="entr" presetSubtype="0" fill="hold" grpId="0" nodeType="withEffect">
                                  <p:stCondLst>
                                    <p:cond delay="0"/>
                                  </p:stCondLst>
                                  <p:childTnLst>
                                    <p:set>
                                      <p:cBhvr>
                                        <p:cTn id="46" dur="1" fill="hold">
                                          <p:stCondLst>
                                            <p:cond delay="0"/>
                                          </p:stCondLst>
                                        </p:cTn>
                                        <p:tgtEl>
                                          <p:spTgt spid="34"/>
                                        </p:tgtEl>
                                        <p:attrNameLst>
                                          <p:attrName>style.visibility</p:attrName>
                                        </p:attrNameLst>
                                      </p:cBhvr>
                                      <p:to>
                                        <p:strVal val="visible"/>
                                      </p:to>
                                    </p:set>
                                    <p:animEffect transition="in" filter="fade">
                                      <p:cBhvr>
                                        <p:cTn id="47" dur="500"/>
                                        <p:tgtEl>
                                          <p:spTgt spid="34"/>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99"/>
                                        </p:tgtEl>
                                        <p:attrNameLst>
                                          <p:attrName>style.visibility</p:attrName>
                                        </p:attrNameLst>
                                      </p:cBhvr>
                                      <p:to>
                                        <p:strVal val="visible"/>
                                      </p:to>
                                    </p:set>
                                    <p:animEffect transition="in" filter="fade">
                                      <p:cBhvr>
                                        <p:cTn id="52" dur="500"/>
                                        <p:tgtEl>
                                          <p:spTgt spid="99"/>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7"/>
                                        </p:tgtEl>
                                        <p:attrNameLst>
                                          <p:attrName>style.visibility</p:attrName>
                                        </p:attrNameLst>
                                      </p:cBhvr>
                                      <p:to>
                                        <p:strVal val="visible"/>
                                      </p:to>
                                    </p:set>
                                    <p:animEffect transition="in" filter="fade">
                                      <p:cBhvr>
                                        <p:cTn id="57" dur="500"/>
                                        <p:tgtEl>
                                          <p:spTgt spid="7"/>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7" grpId="0"/>
      <p:bldP spid="9" grpId="0"/>
      <p:bldP spid="34" grpId="0" animBg="1"/>
      <p:bldP spid="36" grpId="0" animBg="1"/>
      <p:bldP spid="9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CasellaDiTesto 15">
            <a:extLst>
              <a:ext uri="{FF2B5EF4-FFF2-40B4-BE49-F238E27FC236}">
                <a16:creationId xmlns:a16="http://schemas.microsoft.com/office/drawing/2014/main" id="{E1916FE5-107D-46AB-95FD-8A9FC03F65B9}"/>
              </a:ext>
            </a:extLst>
          </p:cNvPr>
          <p:cNvSpPr txBox="1"/>
          <p:nvPr/>
        </p:nvSpPr>
        <p:spPr>
          <a:xfrm>
            <a:off x="0" y="11245"/>
            <a:ext cx="11944350" cy="2246769"/>
          </a:xfrm>
          <a:prstGeom prst="rect">
            <a:avLst/>
          </a:prstGeom>
          <a:noFill/>
        </p:spPr>
        <p:txBody>
          <a:bodyPr wrap="square" rtlCol="0">
            <a:spAutoFit/>
          </a:bodyPr>
          <a:lstStyle/>
          <a:p>
            <a:r>
              <a:rPr lang="it-IT" sz="2000" dirty="0"/>
              <a:t>Un atomo può possedere un momento magnetico come conseguenza:</a:t>
            </a:r>
          </a:p>
          <a:p>
            <a:endParaRPr lang="it-IT" sz="2000" dirty="0"/>
          </a:p>
          <a:p>
            <a:pPr marL="342900" indent="-342900">
              <a:buAutoNum type="arabicPeriod"/>
            </a:pPr>
            <a:r>
              <a:rPr lang="it-IT" sz="2000" dirty="0"/>
              <a:t>dei moti dei suoi elettroni sopra le orbite elettroniche</a:t>
            </a:r>
          </a:p>
          <a:p>
            <a:pPr marL="342900" indent="-342900">
              <a:buAutoNum type="arabicPeriod"/>
            </a:pPr>
            <a:endParaRPr lang="it-IT" sz="2000" dirty="0"/>
          </a:p>
          <a:p>
            <a:pPr marL="342900" indent="-342900">
              <a:buAutoNum type="arabicPeriod"/>
            </a:pPr>
            <a:r>
              <a:rPr lang="it-IT" sz="2000" dirty="0"/>
              <a:t>dei momenti magnetici propri posseduti dai costituenti elementari dell’atomo stesso (elettroni, protoni e neutroni)</a:t>
            </a:r>
          </a:p>
          <a:p>
            <a:pPr marL="342900" indent="-342900">
              <a:buAutoNum type="arabicPeriod"/>
            </a:pPr>
            <a:endParaRPr lang="it-IT" sz="2000" dirty="0"/>
          </a:p>
        </p:txBody>
      </p:sp>
      <p:sp>
        <p:nvSpPr>
          <p:cNvPr id="13" name="CasellaDiTesto 12">
            <a:extLst>
              <a:ext uri="{FF2B5EF4-FFF2-40B4-BE49-F238E27FC236}">
                <a16:creationId xmlns:a16="http://schemas.microsoft.com/office/drawing/2014/main" id="{F6027709-2EFC-45B0-B246-AC1621029B67}"/>
              </a:ext>
            </a:extLst>
          </p:cNvPr>
          <p:cNvSpPr txBox="1"/>
          <p:nvPr/>
        </p:nvSpPr>
        <p:spPr>
          <a:xfrm>
            <a:off x="51684" y="2264391"/>
            <a:ext cx="11451981" cy="369332"/>
          </a:xfrm>
          <a:prstGeom prst="rect">
            <a:avLst/>
          </a:prstGeom>
          <a:noFill/>
        </p:spPr>
        <p:txBody>
          <a:bodyPr wrap="none" rtlCol="0">
            <a:spAutoFit/>
          </a:bodyPr>
          <a:lstStyle/>
          <a:p>
            <a:r>
              <a:rPr lang="it-IT" dirty="0"/>
              <a:t>Concentriamoci sul primo caso ovvero consideriamo il moto di un elettrone in moto sopra un’orbita circolare di raggio R:</a:t>
            </a:r>
          </a:p>
        </p:txBody>
      </p:sp>
      <p:grpSp>
        <p:nvGrpSpPr>
          <p:cNvPr id="27" name="Gruppo 26">
            <a:extLst>
              <a:ext uri="{FF2B5EF4-FFF2-40B4-BE49-F238E27FC236}">
                <a16:creationId xmlns:a16="http://schemas.microsoft.com/office/drawing/2014/main" id="{EA560BD2-605E-49B7-824E-2B973138A9EC}"/>
              </a:ext>
            </a:extLst>
          </p:cNvPr>
          <p:cNvGrpSpPr/>
          <p:nvPr/>
        </p:nvGrpSpPr>
        <p:grpSpPr>
          <a:xfrm>
            <a:off x="4175651" y="2996293"/>
            <a:ext cx="3149930" cy="2988128"/>
            <a:chOff x="4175651" y="2996293"/>
            <a:chExt cx="3149930" cy="2988128"/>
          </a:xfrm>
        </p:grpSpPr>
        <p:sp>
          <p:nvSpPr>
            <p:cNvPr id="17" name="Ovale 16">
              <a:extLst>
                <a:ext uri="{FF2B5EF4-FFF2-40B4-BE49-F238E27FC236}">
                  <a16:creationId xmlns:a16="http://schemas.microsoft.com/office/drawing/2014/main" id="{9CD6AED2-A803-42FF-8CFF-22CDD5D22EAE}"/>
                </a:ext>
              </a:extLst>
            </p:cNvPr>
            <p:cNvSpPr/>
            <p:nvPr/>
          </p:nvSpPr>
          <p:spPr>
            <a:xfrm>
              <a:off x="4585173" y="4132966"/>
              <a:ext cx="2300196" cy="12593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19" name="Connettore diritto 18">
              <a:extLst>
                <a:ext uri="{FF2B5EF4-FFF2-40B4-BE49-F238E27FC236}">
                  <a16:creationId xmlns:a16="http://schemas.microsoft.com/office/drawing/2014/main" id="{D88FEF47-D037-4CCE-A6DD-676E4E3DA23A}"/>
                </a:ext>
              </a:extLst>
            </p:cNvPr>
            <p:cNvCxnSpPr>
              <a:cxnSpLocks/>
            </p:cNvCxnSpPr>
            <p:nvPr/>
          </p:nvCxnSpPr>
          <p:spPr>
            <a:xfrm flipV="1">
              <a:off x="5735271" y="2996293"/>
              <a:ext cx="0" cy="2988128"/>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2" name="Connettore diritto 21">
              <a:extLst>
                <a:ext uri="{FF2B5EF4-FFF2-40B4-BE49-F238E27FC236}">
                  <a16:creationId xmlns:a16="http://schemas.microsoft.com/office/drawing/2014/main" id="{A9743D68-5457-42A0-BA76-8A2ED281B506}"/>
                </a:ext>
              </a:extLst>
            </p:cNvPr>
            <p:cNvCxnSpPr>
              <a:endCxn id="17" idx="1"/>
            </p:cNvCxnSpPr>
            <p:nvPr/>
          </p:nvCxnSpPr>
          <p:spPr>
            <a:xfrm flipH="1" flipV="1">
              <a:off x="4922029" y="4317389"/>
              <a:ext cx="813242" cy="445236"/>
            </a:xfrm>
            <a:prstGeom prst="line">
              <a:avLst/>
            </a:prstGeom>
          </p:spPr>
          <p:style>
            <a:lnRef idx="1">
              <a:schemeClr val="dk1"/>
            </a:lnRef>
            <a:fillRef idx="0">
              <a:schemeClr val="dk1"/>
            </a:fillRef>
            <a:effectRef idx="0">
              <a:schemeClr val="dk1"/>
            </a:effectRef>
            <a:fontRef idx="minor">
              <a:schemeClr val="tx1"/>
            </a:fontRef>
          </p:style>
        </p:cxnSp>
        <p:cxnSp>
          <p:nvCxnSpPr>
            <p:cNvPr id="24" name="Connettore 2 23">
              <a:extLst>
                <a:ext uri="{FF2B5EF4-FFF2-40B4-BE49-F238E27FC236}">
                  <a16:creationId xmlns:a16="http://schemas.microsoft.com/office/drawing/2014/main" id="{10911445-49F4-4DFF-8D46-63436486F11B}"/>
                </a:ext>
              </a:extLst>
            </p:cNvPr>
            <p:cNvCxnSpPr>
              <a:cxnSpLocks/>
            </p:cNvCxnSpPr>
            <p:nvPr/>
          </p:nvCxnSpPr>
          <p:spPr>
            <a:xfrm flipV="1">
              <a:off x="5735271" y="4317389"/>
              <a:ext cx="0" cy="445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6" name="Connettore 2 25">
              <a:extLst>
                <a:ext uri="{FF2B5EF4-FFF2-40B4-BE49-F238E27FC236}">
                  <a16:creationId xmlns:a16="http://schemas.microsoft.com/office/drawing/2014/main" id="{774DB83A-3027-4186-B69C-3EC61C7EC807}"/>
                </a:ext>
              </a:extLst>
            </p:cNvPr>
            <p:cNvCxnSpPr>
              <a:cxnSpLocks/>
              <a:stCxn id="17" idx="1"/>
            </p:cNvCxnSpPr>
            <p:nvPr/>
          </p:nvCxnSpPr>
          <p:spPr>
            <a:xfrm flipV="1">
              <a:off x="4922029" y="4074043"/>
              <a:ext cx="508156" cy="24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4" name="Rettangolo 33">
                  <a:extLst>
                    <a:ext uri="{FF2B5EF4-FFF2-40B4-BE49-F238E27FC236}">
                      <a16:creationId xmlns:a16="http://schemas.microsoft.com/office/drawing/2014/main" id="{A3795AD7-A0DF-49A7-81C4-2D7339ABD877}"/>
                    </a:ext>
                  </a:extLst>
                </p:cNvPr>
                <p:cNvSpPr/>
                <p:nvPr/>
              </p:nvSpPr>
              <p:spPr>
                <a:xfrm>
                  <a:off x="5697537" y="4355341"/>
                  <a:ext cx="3745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solidFill>
                                  <a:prstClr val="black"/>
                                </a:solidFill>
                                <a:latin typeface="Cambria Math" panose="02040503050406030204" pitchFamily="18" charset="0"/>
                              </a:rPr>
                            </m:ctrlPr>
                          </m:accPr>
                          <m:e>
                            <m:r>
                              <a:rPr lang="it-IT" i="1">
                                <a:solidFill>
                                  <a:prstClr val="black"/>
                                </a:solidFill>
                                <a:latin typeface="Cambria Math" panose="02040503050406030204" pitchFamily="18" charset="0"/>
                              </a:rPr>
                              <m:t>𝑛</m:t>
                            </m:r>
                          </m:e>
                        </m:acc>
                      </m:oMath>
                    </m:oMathPara>
                  </a14:m>
                  <a:endParaRPr lang="it-IT" dirty="0"/>
                </a:p>
              </p:txBody>
            </p:sp>
          </mc:Choice>
          <mc:Fallback xmlns="">
            <p:sp>
              <p:nvSpPr>
                <p:cNvPr id="34" name="Rettangolo 33">
                  <a:extLst>
                    <a:ext uri="{FF2B5EF4-FFF2-40B4-BE49-F238E27FC236}">
                      <a16:creationId xmlns:a16="http://schemas.microsoft.com/office/drawing/2014/main" id="{A3795AD7-A0DF-49A7-81C4-2D7339ABD877}"/>
                    </a:ext>
                  </a:extLst>
                </p:cNvPr>
                <p:cNvSpPr>
                  <a:spLocks noRot="1" noChangeAspect="1" noMove="1" noResize="1" noEditPoints="1" noAdjustHandles="1" noChangeArrowheads="1" noChangeShapeType="1" noTextEdit="1"/>
                </p:cNvSpPr>
                <p:nvPr/>
              </p:nvSpPr>
              <p:spPr>
                <a:xfrm>
                  <a:off x="5697537" y="4355341"/>
                  <a:ext cx="374590" cy="369332"/>
                </a:xfrm>
                <a:prstGeom prst="rect">
                  <a:avLst/>
                </a:prstGeom>
                <a:blipFill>
                  <a:blip r:embed="rId2"/>
                  <a:stretch>
                    <a:fillRect t="-6557" r="-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5" name="Rettangolo 34">
                  <a:extLst>
                    <a:ext uri="{FF2B5EF4-FFF2-40B4-BE49-F238E27FC236}">
                      <a16:creationId xmlns:a16="http://schemas.microsoft.com/office/drawing/2014/main" id="{DF98AC9C-1A57-4DBB-AA77-D7B127F36881}"/>
                    </a:ext>
                  </a:extLst>
                </p:cNvPr>
                <p:cNvSpPr/>
                <p:nvPr/>
              </p:nvSpPr>
              <p:spPr>
                <a:xfrm>
                  <a:off x="4959318" y="3840047"/>
                  <a:ext cx="3693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solidFill>
                                  <a:prstClr val="black"/>
                                </a:solidFill>
                                <a:latin typeface="Cambria Math" panose="02040503050406030204" pitchFamily="18" charset="0"/>
                              </a:rPr>
                            </m:ctrlPr>
                          </m:accPr>
                          <m:e>
                            <m:r>
                              <a:rPr lang="it-IT" b="0" i="1" smtClean="0">
                                <a:solidFill>
                                  <a:prstClr val="black"/>
                                </a:solidFill>
                                <a:latin typeface="Cambria Math" panose="02040503050406030204" pitchFamily="18" charset="0"/>
                              </a:rPr>
                              <m:t>𝑣</m:t>
                            </m:r>
                          </m:e>
                        </m:acc>
                      </m:oMath>
                    </m:oMathPara>
                  </a14:m>
                  <a:endParaRPr lang="it-IT" dirty="0"/>
                </a:p>
              </p:txBody>
            </p:sp>
          </mc:Choice>
          <mc:Fallback xmlns="">
            <p:sp>
              <p:nvSpPr>
                <p:cNvPr id="35" name="Rettangolo 34">
                  <a:extLst>
                    <a:ext uri="{FF2B5EF4-FFF2-40B4-BE49-F238E27FC236}">
                      <a16:creationId xmlns:a16="http://schemas.microsoft.com/office/drawing/2014/main" id="{DF98AC9C-1A57-4DBB-AA77-D7B127F36881}"/>
                    </a:ext>
                  </a:extLst>
                </p:cNvPr>
                <p:cNvSpPr>
                  <a:spLocks noRot="1" noChangeAspect="1" noMove="1" noResize="1" noEditPoints="1" noAdjustHandles="1" noChangeArrowheads="1" noChangeShapeType="1" noTextEdit="1"/>
                </p:cNvSpPr>
                <p:nvPr/>
              </p:nvSpPr>
              <p:spPr>
                <a:xfrm>
                  <a:off x="4959318" y="3840047"/>
                  <a:ext cx="369332" cy="369332"/>
                </a:xfrm>
                <a:prstGeom prst="rect">
                  <a:avLst/>
                </a:prstGeom>
                <a:blipFill>
                  <a:blip r:embed="rId3"/>
                  <a:stretch>
                    <a:fillRect t="-22951" r="-28333"/>
                  </a:stretch>
                </a:blipFill>
              </p:spPr>
              <p:txBody>
                <a:bodyPr/>
                <a:lstStyle/>
                <a:p>
                  <a:r>
                    <a:rPr lang="it-IT">
                      <a:noFill/>
                    </a:rPr>
                    <a:t> </a:t>
                  </a:r>
                </a:p>
              </p:txBody>
            </p:sp>
          </mc:Fallback>
        </mc:AlternateContent>
        <p:sp>
          <p:nvSpPr>
            <p:cNvPr id="36" name="Rettangolo 35">
              <a:extLst>
                <a:ext uri="{FF2B5EF4-FFF2-40B4-BE49-F238E27FC236}">
                  <a16:creationId xmlns:a16="http://schemas.microsoft.com/office/drawing/2014/main" id="{FFDFD3A3-62C4-4813-85B8-C7B10245316D}"/>
                </a:ext>
              </a:extLst>
            </p:cNvPr>
            <p:cNvSpPr/>
            <p:nvPr/>
          </p:nvSpPr>
          <p:spPr>
            <a:xfrm>
              <a:off x="5087657" y="4489635"/>
              <a:ext cx="309700" cy="369332"/>
            </a:xfrm>
            <a:prstGeom prst="rect">
              <a:avLst/>
            </a:prstGeom>
          </p:spPr>
          <p:txBody>
            <a:bodyPr wrap="none">
              <a:spAutoFit/>
            </a:bodyPr>
            <a:lstStyle/>
            <a:p>
              <a:r>
                <a:rPr lang="it-IT" dirty="0"/>
                <a:t>R</a:t>
              </a:r>
            </a:p>
          </p:txBody>
        </p:sp>
        <mc:AlternateContent xmlns:mc="http://schemas.openxmlformats.org/markup-compatibility/2006" xmlns:a14="http://schemas.microsoft.com/office/drawing/2010/main">
          <mc:Choice Requires="a14">
            <p:sp>
              <p:nvSpPr>
                <p:cNvPr id="37" name="Rettangolo 36">
                  <a:extLst>
                    <a:ext uri="{FF2B5EF4-FFF2-40B4-BE49-F238E27FC236}">
                      <a16:creationId xmlns:a16="http://schemas.microsoft.com/office/drawing/2014/main" id="{3C53654A-28AD-45D8-AB79-D2935A3098D1}"/>
                    </a:ext>
                  </a:extLst>
                </p:cNvPr>
                <p:cNvSpPr/>
                <p:nvPr/>
              </p:nvSpPr>
              <p:spPr>
                <a:xfrm>
                  <a:off x="4175651" y="4383708"/>
                  <a:ext cx="4951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i="1" smtClean="0">
                                <a:solidFill>
                                  <a:prstClr val="black"/>
                                </a:solidFill>
                                <a:latin typeface="Cambria Math" panose="02040503050406030204" pitchFamily="18" charset="0"/>
                              </a:rPr>
                            </m:ctrlPr>
                          </m:sSupPr>
                          <m:e>
                            <m:r>
                              <a:rPr lang="it-IT" b="0" i="1" smtClean="0">
                                <a:solidFill>
                                  <a:prstClr val="black"/>
                                </a:solidFill>
                                <a:latin typeface="Cambria Math" panose="02040503050406030204" pitchFamily="18" charset="0"/>
                              </a:rPr>
                              <m:t>𝑒</m:t>
                            </m:r>
                          </m:e>
                          <m:sup>
                            <m:r>
                              <a:rPr lang="it-IT" b="0" i="1" smtClean="0">
                                <a:solidFill>
                                  <a:prstClr val="black"/>
                                </a:solidFill>
                                <a:latin typeface="Cambria Math" panose="02040503050406030204" pitchFamily="18" charset="0"/>
                              </a:rPr>
                              <m:t>−</m:t>
                            </m:r>
                          </m:sup>
                        </m:sSup>
                      </m:oMath>
                    </m:oMathPara>
                  </a14:m>
                  <a:endParaRPr lang="it-IT" dirty="0"/>
                </a:p>
              </p:txBody>
            </p:sp>
          </mc:Choice>
          <mc:Fallback xmlns="">
            <p:sp>
              <p:nvSpPr>
                <p:cNvPr id="37" name="Rettangolo 36">
                  <a:extLst>
                    <a:ext uri="{FF2B5EF4-FFF2-40B4-BE49-F238E27FC236}">
                      <a16:creationId xmlns:a16="http://schemas.microsoft.com/office/drawing/2014/main" id="{3C53654A-28AD-45D8-AB79-D2935A3098D1}"/>
                    </a:ext>
                  </a:extLst>
                </p:cNvPr>
                <p:cNvSpPr>
                  <a:spLocks noRot="1" noChangeAspect="1" noMove="1" noResize="1" noEditPoints="1" noAdjustHandles="1" noChangeArrowheads="1" noChangeShapeType="1" noTextEdit="1"/>
                </p:cNvSpPr>
                <p:nvPr/>
              </p:nvSpPr>
              <p:spPr>
                <a:xfrm>
                  <a:off x="4175651" y="4383708"/>
                  <a:ext cx="495136" cy="369332"/>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8" name="Rettangolo 47">
                  <a:extLst>
                    <a:ext uri="{FF2B5EF4-FFF2-40B4-BE49-F238E27FC236}">
                      <a16:creationId xmlns:a16="http://schemas.microsoft.com/office/drawing/2014/main" id="{BE2B20D7-8EE0-4C2F-B07B-1611587B2C5D}"/>
                    </a:ext>
                  </a:extLst>
                </p:cNvPr>
                <p:cNvSpPr/>
                <p:nvPr/>
              </p:nvSpPr>
              <p:spPr>
                <a:xfrm>
                  <a:off x="7006969" y="4296869"/>
                  <a:ext cx="318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solidFill>
                              <a:prstClr val="black"/>
                            </a:solidFill>
                            <a:latin typeface="Cambria Math" panose="02040503050406030204" pitchFamily="18" charset="0"/>
                          </a:rPr>
                          <m:t>𝑖</m:t>
                        </m:r>
                      </m:oMath>
                    </m:oMathPara>
                  </a14:m>
                  <a:endParaRPr lang="it-IT" dirty="0"/>
                </a:p>
              </p:txBody>
            </p:sp>
          </mc:Choice>
          <mc:Fallback xmlns="">
            <p:sp>
              <p:nvSpPr>
                <p:cNvPr id="48" name="Rettangolo 47">
                  <a:extLst>
                    <a:ext uri="{FF2B5EF4-FFF2-40B4-BE49-F238E27FC236}">
                      <a16:creationId xmlns:a16="http://schemas.microsoft.com/office/drawing/2014/main" id="{BE2B20D7-8EE0-4C2F-B07B-1611587B2C5D}"/>
                    </a:ext>
                  </a:extLst>
                </p:cNvPr>
                <p:cNvSpPr>
                  <a:spLocks noRot="1" noChangeAspect="1" noMove="1" noResize="1" noEditPoints="1" noAdjustHandles="1" noChangeArrowheads="1" noChangeShapeType="1" noTextEdit="1"/>
                </p:cNvSpPr>
                <p:nvPr/>
              </p:nvSpPr>
              <p:spPr>
                <a:xfrm>
                  <a:off x="7006969" y="4296869"/>
                  <a:ext cx="318612" cy="369332"/>
                </a:xfrm>
                <a:prstGeom prst="rect">
                  <a:avLst/>
                </a:prstGeom>
                <a:blipFill>
                  <a:blip r:embed="rId5"/>
                  <a:stretch>
                    <a:fillRect/>
                  </a:stretch>
                </a:blipFill>
              </p:spPr>
              <p:txBody>
                <a:bodyPr/>
                <a:lstStyle/>
                <a:p>
                  <a:r>
                    <a:rPr lang="it-IT">
                      <a:noFill/>
                    </a:rPr>
                    <a:t> </a:t>
                  </a:r>
                </a:p>
              </p:txBody>
            </p:sp>
          </mc:Fallback>
        </mc:AlternateContent>
        <p:sp>
          <p:nvSpPr>
            <p:cNvPr id="25" name="Arco 24">
              <a:extLst>
                <a:ext uri="{FF2B5EF4-FFF2-40B4-BE49-F238E27FC236}">
                  <a16:creationId xmlns:a16="http://schemas.microsoft.com/office/drawing/2014/main" id="{0A9A99FB-98C8-4DD0-93E7-09C3BEA72BE0}"/>
                </a:ext>
              </a:extLst>
            </p:cNvPr>
            <p:cNvSpPr/>
            <p:nvPr/>
          </p:nvSpPr>
          <p:spPr>
            <a:xfrm rot="16999404" flipV="1">
              <a:off x="6021816" y="4392652"/>
              <a:ext cx="1169786" cy="873056"/>
            </a:xfrm>
            <a:prstGeom prst="arc">
              <a:avLst>
                <a:gd name="adj1" fmla="val 16652328"/>
                <a:gd name="adj2" fmla="val 20990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t-IT"/>
            </a:p>
          </p:txBody>
        </p:sp>
      </p:grpSp>
    </p:spTree>
    <p:extLst>
      <p:ext uri="{BB962C8B-B14F-4D97-AF65-F5344CB8AC3E}">
        <p14:creationId xmlns:p14="http://schemas.microsoft.com/office/powerpoint/2010/main" val="35244178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
                                            <p:txEl>
                                              <p:pRg st="2" end="2"/>
                                            </p:txEl>
                                          </p:spTgt>
                                        </p:tgtEl>
                                        <p:attrNameLst>
                                          <p:attrName>style.visibility</p:attrName>
                                        </p:attrNameLst>
                                      </p:cBhvr>
                                      <p:to>
                                        <p:strVal val="visible"/>
                                      </p:to>
                                    </p:set>
                                    <p:animEffect transition="in" filter="fade">
                                      <p:cBhvr>
                                        <p:cTn id="7" dur="500"/>
                                        <p:tgtEl>
                                          <p:spTgt spid="16">
                                            <p:txEl>
                                              <p:pRg st="2" end="2"/>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6">
                                            <p:txEl>
                                              <p:pRg st="4" end="4"/>
                                            </p:txEl>
                                          </p:spTgt>
                                        </p:tgtEl>
                                        <p:attrNameLst>
                                          <p:attrName>style.visibility</p:attrName>
                                        </p:attrNameLst>
                                      </p:cBhvr>
                                      <p:to>
                                        <p:strVal val="visible"/>
                                      </p:to>
                                    </p:set>
                                    <p:animEffect transition="in" filter="fade">
                                      <p:cBhvr>
                                        <p:cTn id="12" dur="500"/>
                                        <p:tgtEl>
                                          <p:spTgt spid="16">
                                            <p:txEl>
                                              <p:pRg st="4" end="4"/>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Effect transition="in" filter="fade">
                                      <p:cBhvr>
                                        <p:cTn id="17" dur="500"/>
                                        <p:tgtEl>
                                          <p:spTgt spid="13"/>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fade">
                                      <p:cBhvr>
                                        <p:cTn id="22"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3FB42538-37E7-489A-9AFD-307D8A311701}"/>
                  </a:ext>
                </a:extLst>
              </p:cNvPr>
              <p:cNvSpPr txBox="1"/>
              <p:nvPr/>
            </p:nvSpPr>
            <p:spPr>
              <a:xfrm>
                <a:off x="4876436" y="4407726"/>
                <a:ext cx="2231060" cy="630109"/>
              </a:xfrm>
              <a:prstGeom prst="rect">
                <a:avLst/>
              </a:prstGeom>
              <a:noFill/>
            </p:spPr>
            <p:txBody>
              <a:bodyPr wrap="none" lIns="0" tIns="0" rIns="0" bIns="0" rtlCol="0">
                <a:spAutoFit/>
              </a:bodyPr>
              <a:lstStyle/>
              <a:p>
                <a:pPr lvl="0" defTabSz="914400">
                  <a:defRPr/>
                </a:pPr>
                <a14:m>
                  <m:oMathPara xmlns:m="http://schemas.openxmlformats.org/officeDocument/2006/math">
                    <m:oMathParaPr>
                      <m:jc m:val="centerGroup"/>
                    </m:oMathParaPr>
                    <m:oMath xmlns:m="http://schemas.openxmlformats.org/officeDocument/2006/math">
                      <m:acc>
                        <m:accPr>
                          <m:chr m:val="⃗"/>
                          <m:ctrlP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ctrlPr>
                        </m:accPr>
                        <m:e>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e>
                      </m:acc>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𝑖</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𝑆</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 </m:t>
                      </m:r>
                      <m:acc>
                        <m:accPr>
                          <m:chr m:val="̂"/>
                          <m:ctrlP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ctrlPr>
                        </m:accPr>
                        <m:e>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𝑛</m:t>
                          </m:r>
                        </m:e>
                      </m:acc>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m:t>
                      </m:r>
                      <m:f>
                        <m:fPr>
                          <m:ctrlPr>
                            <a:rPr lang="it-IT" sz="2400" i="1">
                              <a:solidFill>
                                <a:prstClr val="black"/>
                              </a:solidFill>
                              <a:latin typeface="Cambria Math" panose="02040503050406030204" pitchFamily="18" charset="0"/>
                            </a:rPr>
                          </m:ctrlPr>
                        </m:fPr>
                        <m:num>
                          <m:r>
                            <a:rPr lang="it-IT" sz="2400" i="1">
                              <a:solidFill>
                                <a:prstClr val="black"/>
                              </a:solidFill>
                              <a:latin typeface="Cambria Math" panose="02040503050406030204" pitchFamily="18" charset="0"/>
                            </a:rPr>
                            <m:t>𝑒</m:t>
                          </m:r>
                        </m:num>
                        <m:den>
                          <m:r>
                            <a:rPr lang="it-IT" sz="2400" i="1">
                              <a:solidFill>
                                <a:prstClr val="black"/>
                              </a:solidFill>
                              <a:latin typeface="Cambria Math" panose="02040503050406030204" pitchFamily="18" charset="0"/>
                            </a:rPr>
                            <m:t>𝑇</m:t>
                          </m:r>
                        </m:den>
                      </m:f>
                      <m:r>
                        <a:rPr lang="it-IT" sz="2400" b="0" i="1" smtClean="0">
                          <a:solidFill>
                            <a:prstClr val="black"/>
                          </a:solidFill>
                          <a:latin typeface="Cambria Math" panose="02040503050406030204" pitchFamily="18" charset="0"/>
                        </a:rPr>
                        <m:t>𝑆</m:t>
                      </m:r>
                      <m:acc>
                        <m:accPr>
                          <m:chr m:val="̂"/>
                          <m:ctrlP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ctrlPr>
                        </m:accPr>
                        <m:e>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𝑛</m:t>
                          </m:r>
                        </m:e>
                      </m:acc>
                    </m:oMath>
                  </m:oMathPara>
                </a14:m>
                <a:endParaRPr kumimoji="0" lang="it-IT" sz="2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2" name="CasellaDiTesto 1">
                <a:extLst>
                  <a:ext uri="{FF2B5EF4-FFF2-40B4-BE49-F238E27FC236}">
                    <a16:creationId xmlns:a16="http://schemas.microsoft.com/office/drawing/2014/main" id="{3FB42538-37E7-489A-9AFD-307D8A311701}"/>
                  </a:ext>
                </a:extLst>
              </p:cNvPr>
              <p:cNvSpPr txBox="1">
                <a:spLocks noRot="1" noChangeAspect="1" noMove="1" noResize="1" noEditPoints="1" noAdjustHandles="1" noChangeArrowheads="1" noChangeShapeType="1" noTextEdit="1"/>
              </p:cNvSpPr>
              <p:nvPr/>
            </p:nvSpPr>
            <p:spPr>
              <a:xfrm>
                <a:off x="4876436" y="4407726"/>
                <a:ext cx="2231060" cy="630109"/>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149B478B-7352-4D44-88C3-EE55C8CE9477}"/>
                  </a:ext>
                </a:extLst>
              </p:cNvPr>
              <p:cNvSpPr txBox="1"/>
              <p:nvPr/>
            </p:nvSpPr>
            <p:spPr>
              <a:xfrm>
                <a:off x="5120644" y="3038708"/>
                <a:ext cx="1309846" cy="369332"/>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𝑆</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rPr>
                        <m:t>= </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𝜋</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sSup>
                        <m:sSupPr>
                          <m:ctrlP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ctrlPr>
                        </m:sSupPr>
                        <m:e>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𝑅</m:t>
                          </m:r>
                        </m:e>
                        <m:sup>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2</m:t>
                          </m:r>
                        </m:sup>
                      </m:sSup>
                    </m:oMath>
                  </m:oMathPara>
                </a14:m>
                <a:endParaRPr kumimoji="0" lang="it-IT" sz="2400" b="0" i="0" u="none" strike="noStrike" kern="1200" cap="none" spc="0" normalizeH="0" baseline="0" noProof="0" dirty="0">
                  <a:ln>
                    <a:noFill/>
                  </a:ln>
                  <a:solidFill>
                    <a:prstClr val="black"/>
                  </a:solidFill>
                  <a:effectLst/>
                  <a:uLnTx/>
                  <a:uFillTx/>
                  <a:latin typeface="Calibri" panose="020F0502020204030204"/>
                </a:endParaRPr>
              </a:p>
            </p:txBody>
          </p:sp>
        </mc:Choice>
        <mc:Fallback xmlns="">
          <p:sp>
            <p:nvSpPr>
              <p:cNvPr id="3" name="CasellaDiTesto 2">
                <a:extLst>
                  <a:ext uri="{FF2B5EF4-FFF2-40B4-BE49-F238E27FC236}">
                    <a16:creationId xmlns:a16="http://schemas.microsoft.com/office/drawing/2014/main" id="{149B478B-7352-4D44-88C3-EE55C8CE9477}"/>
                  </a:ext>
                </a:extLst>
              </p:cNvPr>
              <p:cNvSpPr txBox="1">
                <a:spLocks noRot="1" noChangeAspect="1" noMove="1" noResize="1" noEditPoints="1" noAdjustHandles="1" noChangeArrowheads="1" noChangeShapeType="1" noTextEdit="1"/>
              </p:cNvSpPr>
              <p:nvPr/>
            </p:nvSpPr>
            <p:spPr>
              <a:xfrm>
                <a:off x="5120644" y="3038708"/>
                <a:ext cx="1309846" cy="369332"/>
              </a:xfrm>
              <a:prstGeom prst="rect">
                <a:avLst/>
              </a:prstGeom>
              <a:blipFill>
                <a:blip r:embed="rId3"/>
                <a:stretch>
                  <a:fillRect l="-4651" r="-1395" b="-6557"/>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87F12BBB-1046-4CDB-AE53-E4D068CF364C}"/>
                  </a:ext>
                </a:extLst>
              </p:cNvPr>
              <p:cNvSpPr txBox="1"/>
              <p:nvPr/>
            </p:nvSpPr>
            <p:spPr>
              <a:xfrm>
                <a:off x="9369874" y="1314721"/>
                <a:ext cx="997774" cy="999441"/>
              </a:xfrm>
              <a:prstGeom prst="rect">
                <a:avLst/>
              </a:prstGeom>
              <a:noFill/>
            </p:spPr>
            <p:txBody>
              <a:bodyPr wrap="none" lIns="0" tIns="0" rIns="0" bIns="0"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Para xmlns:m="http://schemas.openxmlformats.org/officeDocument/2006/math">
                    <m:oMathParaPr>
                      <m:jc m:val="centerGroup"/>
                    </m:oMathParaPr>
                    <m:oMath xmlns:m="http://schemas.openxmlformats.org/officeDocument/2006/math">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𝑖</m:t>
                      </m:r>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m:t>
                      </m:r>
                      <m:f>
                        <m:fPr>
                          <m:ctrlP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ctrlPr>
                        </m:fPr>
                        <m:num>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num>
                        <m:den>
                          <m:r>
                            <a:rPr kumimoji="0" lang="it-IT" sz="24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𝑇</m:t>
                          </m:r>
                        </m:den>
                      </m:f>
                    </m:oMath>
                  </m:oMathPara>
                </a14:m>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it-IT" sz="24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mc:Choice>
        <mc:Fallback xmlns="">
          <p:sp>
            <p:nvSpPr>
              <p:cNvPr id="4" name="CasellaDiTesto 3">
                <a:extLst>
                  <a:ext uri="{FF2B5EF4-FFF2-40B4-BE49-F238E27FC236}">
                    <a16:creationId xmlns:a16="http://schemas.microsoft.com/office/drawing/2014/main" id="{87F12BBB-1046-4CDB-AE53-E4D068CF364C}"/>
                  </a:ext>
                </a:extLst>
              </p:cNvPr>
              <p:cNvSpPr txBox="1">
                <a:spLocks noRot="1" noChangeAspect="1" noMove="1" noResize="1" noEditPoints="1" noAdjustHandles="1" noChangeArrowheads="1" noChangeShapeType="1" noTextEdit="1"/>
              </p:cNvSpPr>
              <p:nvPr/>
            </p:nvSpPr>
            <p:spPr>
              <a:xfrm>
                <a:off x="9369874" y="1314721"/>
                <a:ext cx="997774" cy="999441"/>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2" name="CasellaDiTesto 31">
                <a:extLst>
                  <a:ext uri="{FF2B5EF4-FFF2-40B4-BE49-F238E27FC236}">
                    <a16:creationId xmlns:a16="http://schemas.microsoft.com/office/drawing/2014/main" id="{9A80C16C-76AF-49F1-8727-C3F0D52756C3}"/>
                  </a:ext>
                </a:extLst>
              </p:cNvPr>
              <p:cNvSpPr txBox="1"/>
              <p:nvPr/>
            </p:nvSpPr>
            <p:spPr>
              <a:xfrm>
                <a:off x="7261456" y="172896"/>
                <a:ext cx="1215846" cy="69403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𝑇</m:t>
                      </m:r>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2</m:t>
                          </m:r>
                          <m:r>
                            <a:rPr lang="it-IT" sz="2400" b="0" i="1" smtClean="0">
                              <a:latin typeface="Cambria Math" panose="02040503050406030204" pitchFamily="18" charset="0"/>
                              <a:ea typeface="Cambria Math" panose="02040503050406030204" pitchFamily="18" charset="0"/>
                            </a:rPr>
                            <m:t>𝜋</m:t>
                          </m:r>
                          <m:r>
                            <a:rPr lang="it-IT" sz="2400" b="0" i="1" smtClean="0">
                              <a:latin typeface="Cambria Math" panose="02040503050406030204" pitchFamily="18" charset="0"/>
                              <a:ea typeface="Cambria Math" panose="02040503050406030204" pitchFamily="18" charset="0"/>
                            </a:rPr>
                            <m:t>𝑅</m:t>
                          </m:r>
                        </m:num>
                        <m:den>
                          <m:r>
                            <a:rPr lang="it-IT" sz="2400" b="0" i="1" smtClean="0">
                              <a:latin typeface="Cambria Math" panose="02040503050406030204" pitchFamily="18" charset="0"/>
                            </a:rPr>
                            <m:t>𝑣</m:t>
                          </m:r>
                        </m:den>
                      </m:f>
                    </m:oMath>
                  </m:oMathPara>
                </a14:m>
                <a:endParaRPr lang="it-IT" sz="2400" dirty="0"/>
              </a:p>
            </p:txBody>
          </p:sp>
        </mc:Choice>
        <mc:Fallback xmlns="">
          <p:sp>
            <p:nvSpPr>
              <p:cNvPr id="32" name="CasellaDiTesto 31">
                <a:extLst>
                  <a:ext uri="{FF2B5EF4-FFF2-40B4-BE49-F238E27FC236}">
                    <a16:creationId xmlns:a16="http://schemas.microsoft.com/office/drawing/2014/main" id="{9A80C16C-76AF-49F1-8727-C3F0D52756C3}"/>
                  </a:ext>
                </a:extLst>
              </p:cNvPr>
              <p:cNvSpPr txBox="1">
                <a:spLocks noRot="1" noChangeAspect="1" noMove="1" noResize="1" noEditPoints="1" noAdjustHandles="1" noChangeArrowheads="1" noChangeShapeType="1" noTextEdit="1"/>
              </p:cNvSpPr>
              <p:nvPr/>
            </p:nvSpPr>
            <p:spPr>
              <a:xfrm>
                <a:off x="7261456" y="172896"/>
                <a:ext cx="1215846" cy="694036"/>
              </a:xfrm>
              <a:prstGeom prst="rect">
                <a:avLst/>
              </a:prstGeom>
              <a:blipFill>
                <a:blip r:embed="rId5"/>
                <a:stretch>
                  <a:fillRect/>
                </a:stretch>
              </a:blipFill>
            </p:spPr>
            <p:txBody>
              <a:bodyPr/>
              <a:lstStyle/>
              <a:p>
                <a:r>
                  <a:rPr lang="it-IT">
                    <a:noFill/>
                  </a:rPr>
                  <a:t> </a:t>
                </a:r>
              </a:p>
            </p:txBody>
          </p:sp>
        </mc:Fallback>
      </mc:AlternateContent>
      <p:grpSp>
        <p:nvGrpSpPr>
          <p:cNvPr id="21" name="Gruppo 20">
            <a:extLst>
              <a:ext uri="{FF2B5EF4-FFF2-40B4-BE49-F238E27FC236}">
                <a16:creationId xmlns:a16="http://schemas.microsoft.com/office/drawing/2014/main" id="{44DA2B64-05B2-414D-9E15-417923B2E90A}"/>
              </a:ext>
            </a:extLst>
          </p:cNvPr>
          <p:cNvGrpSpPr/>
          <p:nvPr/>
        </p:nvGrpSpPr>
        <p:grpSpPr>
          <a:xfrm>
            <a:off x="145224" y="2859440"/>
            <a:ext cx="3149930" cy="2988128"/>
            <a:chOff x="4175651" y="2996293"/>
            <a:chExt cx="3149930" cy="2988128"/>
          </a:xfrm>
        </p:grpSpPr>
        <p:sp>
          <p:nvSpPr>
            <p:cNvPr id="23" name="Ovale 22">
              <a:extLst>
                <a:ext uri="{FF2B5EF4-FFF2-40B4-BE49-F238E27FC236}">
                  <a16:creationId xmlns:a16="http://schemas.microsoft.com/office/drawing/2014/main" id="{13EFE4A8-398A-4286-8437-4C2E8A23ED3E}"/>
                </a:ext>
              </a:extLst>
            </p:cNvPr>
            <p:cNvSpPr/>
            <p:nvPr/>
          </p:nvSpPr>
          <p:spPr>
            <a:xfrm>
              <a:off x="4585173" y="4132966"/>
              <a:ext cx="2300196" cy="12593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5" name="Connettore diritto 24">
              <a:extLst>
                <a:ext uri="{FF2B5EF4-FFF2-40B4-BE49-F238E27FC236}">
                  <a16:creationId xmlns:a16="http://schemas.microsoft.com/office/drawing/2014/main" id="{A27A1F65-E042-4835-880A-402A99952C7A}"/>
                </a:ext>
              </a:extLst>
            </p:cNvPr>
            <p:cNvCxnSpPr>
              <a:cxnSpLocks/>
            </p:cNvCxnSpPr>
            <p:nvPr/>
          </p:nvCxnSpPr>
          <p:spPr>
            <a:xfrm flipV="1">
              <a:off x="5735271" y="2996293"/>
              <a:ext cx="0" cy="2988128"/>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7" name="Connettore diritto 26">
              <a:extLst>
                <a:ext uri="{FF2B5EF4-FFF2-40B4-BE49-F238E27FC236}">
                  <a16:creationId xmlns:a16="http://schemas.microsoft.com/office/drawing/2014/main" id="{15EC7628-490E-409A-A5A3-85F5EA11BBC3}"/>
                </a:ext>
              </a:extLst>
            </p:cNvPr>
            <p:cNvCxnSpPr>
              <a:endCxn id="23" idx="1"/>
            </p:cNvCxnSpPr>
            <p:nvPr/>
          </p:nvCxnSpPr>
          <p:spPr>
            <a:xfrm flipH="1" flipV="1">
              <a:off x="4922029" y="4317389"/>
              <a:ext cx="813242" cy="445236"/>
            </a:xfrm>
            <a:prstGeom prst="line">
              <a:avLst/>
            </a:prstGeom>
          </p:spPr>
          <p:style>
            <a:lnRef idx="1">
              <a:schemeClr val="dk1"/>
            </a:lnRef>
            <a:fillRef idx="0">
              <a:schemeClr val="dk1"/>
            </a:fillRef>
            <a:effectRef idx="0">
              <a:schemeClr val="dk1"/>
            </a:effectRef>
            <a:fontRef idx="minor">
              <a:schemeClr val="tx1"/>
            </a:fontRef>
          </p:style>
        </p:cxnSp>
        <p:cxnSp>
          <p:nvCxnSpPr>
            <p:cNvPr id="28" name="Connettore 2 27">
              <a:extLst>
                <a:ext uri="{FF2B5EF4-FFF2-40B4-BE49-F238E27FC236}">
                  <a16:creationId xmlns:a16="http://schemas.microsoft.com/office/drawing/2014/main" id="{171B6A71-B4D0-408F-8A30-E809D4D6250E}"/>
                </a:ext>
              </a:extLst>
            </p:cNvPr>
            <p:cNvCxnSpPr>
              <a:cxnSpLocks/>
            </p:cNvCxnSpPr>
            <p:nvPr/>
          </p:nvCxnSpPr>
          <p:spPr>
            <a:xfrm flipV="1">
              <a:off x="5735271" y="4317389"/>
              <a:ext cx="0" cy="445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29" name="Connettore 2 28">
              <a:extLst>
                <a:ext uri="{FF2B5EF4-FFF2-40B4-BE49-F238E27FC236}">
                  <a16:creationId xmlns:a16="http://schemas.microsoft.com/office/drawing/2014/main" id="{DA7C249D-E70D-46C3-B1ED-A6BF068E8474}"/>
                </a:ext>
              </a:extLst>
            </p:cNvPr>
            <p:cNvCxnSpPr>
              <a:cxnSpLocks/>
              <a:stCxn id="23" idx="1"/>
            </p:cNvCxnSpPr>
            <p:nvPr/>
          </p:nvCxnSpPr>
          <p:spPr>
            <a:xfrm flipV="1">
              <a:off x="4922029" y="4074043"/>
              <a:ext cx="508156" cy="24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0" name="Rettangolo 29">
                  <a:extLst>
                    <a:ext uri="{FF2B5EF4-FFF2-40B4-BE49-F238E27FC236}">
                      <a16:creationId xmlns:a16="http://schemas.microsoft.com/office/drawing/2014/main" id="{F32A447D-33F7-4CFB-A990-54CE6101A99F}"/>
                    </a:ext>
                  </a:extLst>
                </p:cNvPr>
                <p:cNvSpPr/>
                <p:nvPr/>
              </p:nvSpPr>
              <p:spPr>
                <a:xfrm>
                  <a:off x="5697537" y="4355341"/>
                  <a:ext cx="3745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solidFill>
                                  <a:prstClr val="black"/>
                                </a:solidFill>
                                <a:latin typeface="Cambria Math" panose="02040503050406030204" pitchFamily="18" charset="0"/>
                              </a:rPr>
                            </m:ctrlPr>
                          </m:accPr>
                          <m:e>
                            <m:r>
                              <a:rPr lang="it-IT" i="1">
                                <a:solidFill>
                                  <a:prstClr val="black"/>
                                </a:solidFill>
                                <a:latin typeface="Cambria Math" panose="02040503050406030204" pitchFamily="18" charset="0"/>
                              </a:rPr>
                              <m:t>𝑛</m:t>
                            </m:r>
                          </m:e>
                        </m:acc>
                      </m:oMath>
                    </m:oMathPara>
                  </a14:m>
                  <a:endParaRPr lang="it-IT" dirty="0"/>
                </a:p>
              </p:txBody>
            </p:sp>
          </mc:Choice>
          <mc:Fallback xmlns="">
            <p:sp>
              <p:nvSpPr>
                <p:cNvPr id="30" name="Rettangolo 29">
                  <a:extLst>
                    <a:ext uri="{FF2B5EF4-FFF2-40B4-BE49-F238E27FC236}">
                      <a16:creationId xmlns:a16="http://schemas.microsoft.com/office/drawing/2014/main" id="{F32A447D-33F7-4CFB-A990-54CE6101A99F}"/>
                    </a:ext>
                  </a:extLst>
                </p:cNvPr>
                <p:cNvSpPr>
                  <a:spLocks noRot="1" noChangeAspect="1" noMove="1" noResize="1" noEditPoints="1" noAdjustHandles="1" noChangeArrowheads="1" noChangeShapeType="1" noTextEdit="1"/>
                </p:cNvSpPr>
                <p:nvPr/>
              </p:nvSpPr>
              <p:spPr>
                <a:xfrm>
                  <a:off x="5697537" y="4355341"/>
                  <a:ext cx="374590" cy="369332"/>
                </a:xfrm>
                <a:prstGeom prst="rect">
                  <a:avLst/>
                </a:prstGeom>
                <a:blipFill>
                  <a:blip r:embed="rId6"/>
                  <a:stretch>
                    <a:fillRect t="-6557" r="-12903"/>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1" name="Rettangolo 30">
                  <a:extLst>
                    <a:ext uri="{FF2B5EF4-FFF2-40B4-BE49-F238E27FC236}">
                      <a16:creationId xmlns:a16="http://schemas.microsoft.com/office/drawing/2014/main" id="{87A20A1E-F4B3-40BA-8DB1-6E52C59A8222}"/>
                    </a:ext>
                  </a:extLst>
                </p:cNvPr>
                <p:cNvSpPr/>
                <p:nvPr/>
              </p:nvSpPr>
              <p:spPr>
                <a:xfrm>
                  <a:off x="4959318" y="3840047"/>
                  <a:ext cx="3693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solidFill>
                                  <a:prstClr val="black"/>
                                </a:solidFill>
                                <a:latin typeface="Cambria Math" panose="02040503050406030204" pitchFamily="18" charset="0"/>
                              </a:rPr>
                            </m:ctrlPr>
                          </m:accPr>
                          <m:e>
                            <m:r>
                              <a:rPr lang="it-IT" b="0" i="1" smtClean="0">
                                <a:solidFill>
                                  <a:prstClr val="black"/>
                                </a:solidFill>
                                <a:latin typeface="Cambria Math" panose="02040503050406030204" pitchFamily="18" charset="0"/>
                              </a:rPr>
                              <m:t>𝑣</m:t>
                            </m:r>
                          </m:e>
                        </m:acc>
                      </m:oMath>
                    </m:oMathPara>
                  </a14:m>
                  <a:endParaRPr lang="it-IT" dirty="0"/>
                </a:p>
              </p:txBody>
            </p:sp>
          </mc:Choice>
          <mc:Fallback xmlns="">
            <p:sp>
              <p:nvSpPr>
                <p:cNvPr id="31" name="Rettangolo 30">
                  <a:extLst>
                    <a:ext uri="{FF2B5EF4-FFF2-40B4-BE49-F238E27FC236}">
                      <a16:creationId xmlns:a16="http://schemas.microsoft.com/office/drawing/2014/main" id="{87A20A1E-F4B3-40BA-8DB1-6E52C59A8222}"/>
                    </a:ext>
                  </a:extLst>
                </p:cNvPr>
                <p:cNvSpPr>
                  <a:spLocks noRot="1" noChangeAspect="1" noMove="1" noResize="1" noEditPoints="1" noAdjustHandles="1" noChangeArrowheads="1" noChangeShapeType="1" noTextEdit="1"/>
                </p:cNvSpPr>
                <p:nvPr/>
              </p:nvSpPr>
              <p:spPr>
                <a:xfrm>
                  <a:off x="4959318" y="3840047"/>
                  <a:ext cx="369332" cy="369332"/>
                </a:xfrm>
                <a:prstGeom prst="rect">
                  <a:avLst/>
                </a:prstGeom>
                <a:blipFill>
                  <a:blip r:embed="rId7"/>
                  <a:stretch>
                    <a:fillRect t="-23333" r="-26230"/>
                  </a:stretch>
                </a:blipFill>
              </p:spPr>
              <p:txBody>
                <a:bodyPr/>
                <a:lstStyle/>
                <a:p>
                  <a:r>
                    <a:rPr lang="it-IT">
                      <a:noFill/>
                    </a:rPr>
                    <a:t> </a:t>
                  </a:r>
                </a:p>
              </p:txBody>
            </p:sp>
          </mc:Fallback>
        </mc:AlternateContent>
        <p:sp>
          <p:nvSpPr>
            <p:cNvPr id="38" name="Rettangolo 37">
              <a:extLst>
                <a:ext uri="{FF2B5EF4-FFF2-40B4-BE49-F238E27FC236}">
                  <a16:creationId xmlns:a16="http://schemas.microsoft.com/office/drawing/2014/main" id="{88E7DCF9-0575-427A-91ED-EEEFEEE7AACE}"/>
                </a:ext>
              </a:extLst>
            </p:cNvPr>
            <p:cNvSpPr/>
            <p:nvPr/>
          </p:nvSpPr>
          <p:spPr>
            <a:xfrm>
              <a:off x="5087657" y="4489635"/>
              <a:ext cx="309700" cy="369332"/>
            </a:xfrm>
            <a:prstGeom prst="rect">
              <a:avLst/>
            </a:prstGeom>
          </p:spPr>
          <p:txBody>
            <a:bodyPr wrap="none">
              <a:spAutoFit/>
            </a:bodyPr>
            <a:lstStyle/>
            <a:p>
              <a:r>
                <a:rPr lang="it-IT" dirty="0"/>
                <a:t>R</a:t>
              </a:r>
            </a:p>
          </p:txBody>
        </p:sp>
        <mc:AlternateContent xmlns:mc="http://schemas.openxmlformats.org/markup-compatibility/2006" xmlns:a14="http://schemas.microsoft.com/office/drawing/2010/main">
          <mc:Choice Requires="a14">
            <p:sp>
              <p:nvSpPr>
                <p:cNvPr id="39" name="Rettangolo 38">
                  <a:extLst>
                    <a:ext uri="{FF2B5EF4-FFF2-40B4-BE49-F238E27FC236}">
                      <a16:creationId xmlns:a16="http://schemas.microsoft.com/office/drawing/2014/main" id="{6AEE1002-6244-4074-82CE-11BDF03E74E1}"/>
                    </a:ext>
                  </a:extLst>
                </p:cNvPr>
                <p:cNvSpPr/>
                <p:nvPr/>
              </p:nvSpPr>
              <p:spPr>
                <a:xfrm>
                  <a:off x="4175651" y="4383708"/>
                  <a:ext cx="4951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i="1" smtClean="0">
                                <a:solidFill>
                                  <a:prstClr val="black"/>
                                </a:solidFill>
                                <a:latin typeface="Cambria Math" panose="02040503050406030204" pitchFamily="18" charset="0"/>
                              </a:rPr>
                            </m:ctrlPr>
                          </m:sSupPr>
                          <m:e>
                            <m:r>
                              <a:rPr lang="it-IT" b="0" i="1" smtClean="0">
                                <a:solidFill>
                                  <a:prstClr val="black"/>
                                </a:solidFill>
                                <a:latin typeface="Cambria Math" panose="02040503050406030204" pitchFamily="18" charset="0"/>
                              </a:rPr>
                              <m:t>𝑒</m:t>
                            </m:r>
                          </m:e>
                          <m:sup>
                            <m:r>
                              <a:rPr lang="it-IT" b="0" i="1" smtClean="0">
                                <a:solidFill>
                                  <a:prstClr val="black"/>
                                </a:solidFill>
                                <a:latin typeface="Cambria Math" panose="02040503050406030204" pitchFamily="18" charset="0"/>
                              </a:rPr>
                              <m:t>−</m:t>
                            </m:r>
                          </m:sup>
                        </m:sSup>
                      </m:oMath>
                    </m:oMathPara>
                  </a14:m>
                  <a:endParaRPr lang="it-IT" dirty="0"/>
                </a:p>
              </p:txBody>
            </p:sp>
          </mc:Choice>
          <mc:Fallback xmlns="">
            <p:sp>
              <p:nvSpPr>
                <p:cNvPr id="39" name="Rettangolo 38">
                  <a:extLst>
                    <a:ext uri="{FF2B5EF4-FFF2-40B4-BE49-F238E27FC236}">
                      <a16:creationId xmlns:a16="http://schemas.microsoft.com/office/drawing/2014/main" id="{6AEE1002-6244-4074-82CE-11BDF03E74E1}"/>
                    </a:ext>
                  </a:extLst>
                </p:cNvPr>
                <p:cNvSpPr>
                  <a:spLocks noRot="1" noChangeAspect="1" noMove="1" noResize="1" noEditPoints="1" noAdjustHandles="1" noChangeArrowheads="1" noChangeShapeType="1" noTextEdit="1"/>
                </p:cNvSpPr>
                <p:nvPr/>
              </p:nvSpPr>
              <p:spPr>
                <a:xfrm>
                  <a:off x="4175651" y="4383708"/>
                  <a:ext cx="495136" cy="369332"/>
                </a:xfrm>
                <a:prstGeom prst="rect">
                  <a:avLst/>
                </a:prstGeom>
                <a:blipFill>
                  <a:blip r:embed="rId8"/>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0" name="Rettangolo 39">
                  <a:extLst>
                    <a:ext uri="{FF2B5EF4-FFF2-40B4-BE49-F238E27FC236}">
                      <a16:creationId xmlns:a16="http://schemas.microsoft.com/office/drawing/2014/main" id="{07C107F8-12EA-4911-B586-9B7D0B83D4D5}"/>
                    </a:ext>
                  </a:extLst>
                </p:cNvPr>
                <p:cNvSpPr/>
                <p:nvPr/>
              </p:nvSpPr>
              <p:spPr>
                <a:xfrm>
                  <a:off x="7006969" y="4296869"/>
                  <a:ext cx="318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solidFill>
                              <a:prstClr val="black"/>
                            </a:solidFill>
                            <a:latin typeface="Cambria Math" panose="02040503050406030204" pitchFamily="18" charset="0"/>
                          </a:rPr>
                          <m:t>𝑖</m:t>
                        </m:r>
                      </m:oMath>
                    </m:oMathPara>
                  </a14:m>
                  <a:endParaRPr lang="it-IT" dirty="0"/>
                </a:p>
              </p:txBody>
            </p:sp>
          </mc:Choice>
          <mc:Fallback xmlns="">
            <p:sp>
              <p:nvSpPr>
                <p:cNvPr id="40" name="Rettangolo 39">
                  <a:extLst>
                    <a:ext uri="{FF2B5EF4-FFF2-40B4-BE49-F238E27FC236}">
                      <a16:creationId xmlns:a16="http://schemas.microsoft.com/office/drawing/2014/main" id="{07C107F8-12EA-4911-B586-9B7D0B83D4D5}"/>
                    </a:ext>
                  </a:extLst>
                </p:cNvPr>
                <p:cNvSpPr>
                  <a:spLocks noRot="1" noChangeAspect="1" noMove="1" noResize="1" noEditPoints="1" noAdjustHandles="1" noChangeArrowheads="1" noChangeShapeType="1" noTextEdit="1"/>
                </p:cNvSpPr>
                <p:nvPr/>
              </p:nvSpPr>
              <p:spPr>
                <a:xfrm>
                  <a:off x="7006969" y="4296869"/>
                  <a:ext cx="318612" cy="369332"/>
                </a:xfrm>
                <a:prstGeom prst="rect">
                  <a:avLst/>
                </a:prstGeom>
                <a:blipFill>
                  <a:blip r:embed="rId9"/>
                  <a:stretch>
                    <a:fillRect/>
                  </a:stretch>
                </a:blipFill>
              </p:spPr>
              <p:txBody>
                <a:bodyPr/>
                <a:lstStyle/>
                <a:p>
                  <a:r>
                    <a:rPr lang="it-IT">
                      <a:noFill/>
                    </a:rPr>
                    <a:t> </a:t>
                  </a:r>
                </a:p>
              </p:txBody>
            </p:sp>
          </mc:Fallback>
        </mc:AlternateContent>
        <p:sp>
          <p:nvSpPr>
            <p:cNvPr id="41" name="Arco 40">
              <a:extLst>
                <a:ext uri="{FF2B5EF4-FFF2-40B4-BE49-F238E27FC236}">
                  <a16:creationId xmlns:a16="http://schemas.microsoft.com/office/drawing/2014/main" id="{53CEF27B-CE58-4740-B9EF-7D4375B5590A}"/>
                </a:ext>
              </a:extLst>
            </p:cNvPr>
            <p:cNvSpPr/>
            <p:nvPr/>
          </p:nvSpPr>
          <p:spPr>
            <a:xfrm rot="16999404" flipV="1">
              <a:off x="6021816" y="4392652"/>
              <a:ext cx="1169786" cy="873056"/>
            </a:xfrm>
            <a:prstGeom prst="arc">
              <a:avLst>
                <a:gd name="adj1" fmla="val 16652328"/>
                <a:gd name="adj2" fmla="val 20990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t-IT"/>
            </a:p>
          </p:txBody>
        </p:sp>
      </p:grpSp>
      <p:sp>
        <p:nvSpPr>
          <p:cNvPr id="5" name="CasellaDiTesto 4">
            <a:extLst>
              <a:ext uri="{FF2B5EF4-FFF2-40B4-BE49-F238E27FC236}">
                <a16:creationId xmlns:a16="http://schemas.microsoft.com/office/drawing/2014/main" id="{3595514D-72F1-438B-9D2D-3EA1039ACBFE}"/>
              </a:ext>
            </a:extLst>
          </p:cNvPr>
          <p:cNvSpPr txBox="1"/>
          <p:nvPr/>
        </p:nvSpPr>
        <p:spPr>
          <a:xfrm>
            <a:off x="331292" y="354137"/>
            <a:ext cx="6734601" cy="369332"/>
          </a:xfrm>
          <a:prstGeom prst="rect">
            <a:avLst/>
          </a:prstGeom>
          <a:noFill/>
        </p:spPr>
        <p:txBody>
          <a:bodyPr wrap="none" rtlCol="0">
            <a:spAutoFit/>
          </a:bodyPr>
          <a:lstStyle/>
          <a:p>
            <a:r>
              <a:rPr lang="it-IT" dirty="0"/>
              <a:t>Se l’elettrone si muove con velocità v, il periodo del moto sarà dato da:</a:t>
            </a:r>
          </a:p>
        </p:txBody>
      </p:sp>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C5A182FF-9A02-4099-8267-4EC5D9368F8B}"/>
                  </a:ext>
                </a:extLst>
              </p:cNvPr>
              <p:cNvSpPr txBox="1"/>
              <p:nvPr/>
            </p:nvSpPr>
            <p:spPr>
              <a:xfrm>
                <a:off x="331292" y="1203368"/>
                <a:ext cx="9090289" cy="646331"/>
              </a:xfrm>
              <a:prstGeom prst="rect">
                <a:avLst/>
              </a:prstGeom>
              <a:noFill/>
            </p:spPr>
            <p:txBody>
              <a:bodyPr wrap="square" rtlCol="0">
                <a:spAutoFit/>
              </a:bodyPr>
              <a:lstStyle/>
              <a:p>
                <a:r>
                  <a:rPr lang="it-IT" dirty="0"/>
                  <a:t>Dopo ogni periodo di tempo T l’elettrone ripassa per la stessa posizione con la stessa velocità e poiché possiede una carica -</a:t>
                </a:r>
                <a:r>
                  <a:rPr kumimoji="0" lang="it-IT" sz="1800" b="0" u="none" strike="noStrike" kern="1200" cap="none" spc="0" normalizeH="0" baseline="0" noProof="0" dirty="0">
                    <a:ln>
                      <a:noFill/>
                    </a:ln>
                    <a:solidFill>
                      <a:prstClr val="black"/>
                    </a:solidFill>
                    <a:effectLst/>
                    <a:uLnTx/>
                    <a:uFillTx/>
                    <a:ea typeface="+mn-ea"/>
                    <a:cs typeface="+mn-cs"/>
                  </a:rPr>
                  <a:t> </a:t>
                </a:r>
                <a14:m>
                  <m:oMath xmlns:m="http://schemas.openxmlformats.org/officeDocument/2006/math">
                    <m: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ea typeface="+mn-ea"/>
                        <a:cs typeface="+mn-cs"/>
                      </a:rPr>
                      <m:t>𝑒</m:t>
                    </m:r>
                  </m:oMath>
                </a14:m>
                <a:r>
                  <a:rPr lang="it-IT" dirty="0"/>
                  <a:t> è come se si avesse una corrente </a:t>
                </a:r>
                <a14:m>
                  <m:oMath xmlns:m="http://schemas.openxmlformats.org/officeDocument/2006/math">
                    <m:r>
                      <a:rPr lang="it-IT" i="1">
                        <a:solidFill>
                          <a:prstClr val="black"/>
                        </a:solidFill>
                        <a:latin typeface="Cambria Math" panose="02040503050406030204" pitchFamily="18" charset="0"/>
                      </a:rPr>
                      <m:t>𝑖</m:t>
                    </m:r>
                  </m:oMath>
                </a14:m>
                <a:r>
                  <a:rPr lang="it-IT" dirty="0"/>
                  <a:t> in verso opposto di intensità:</a:t>
                </a:r>
              </a:p>
            </p:txBody>
          </p:sp>
        </mc:Choice>
        <mc:Fallback xmlns="">
          <p:sp>
            <p:nvSpPr>
              <p:cNvPr id="6" name="CasellaDiTesto 5">
                <a:extLst>
                  <a:ext uri="{FF2B5EF4-FFF2-40B4-BE49-F238E27FC236}">
                    <a16:creationId xmlns:a16="http://schemas.microsoft.com/office/drawing/2014/main" id="{C5A182FF-9A02-4099-8267-4EC5D9368F8B}"/>
                  </a:ext>
                </a:extLst>
              </p:cNvPr>
              <p:cNvSpPr txBox="1">
                <a:spLocks noRot="1" noChangeAspect="1" noMove="1" noResize="1" noEditPoints="1" noAdjustHandles="1" noChangeArrowheads="1" noChangeShapeType="1" noTextEdit="1"/>
              </p:cNvSpPr>
              <p:nvPr/>
            </p:nvSpPr>
            <p:spPr>
              <a:xfrm>
                <a:off x="331292" y="1203368"/>
                <a:ext cx="9090289" cy="646331"/>
              </a:xfrm>
              <a:prstGeom prst="rect">
                <a:avLst/>
              </a:prstGeom>
              <a:blipFill>
                <a:blip r:embed="rId10"/>
                <a:stretch>
                  <a:fillRect l="-536" t="-4717" b="-14151"/>
                </a:stretch>
              </a:blipFill>
            </p:spPr>
            <p:txBody>
              <a:bodyPr/>
              <a:lstStyle/>
              <a:p>
                <a:r>
                  <a:rPr lang="it-IT">
                    <a:noFill/>
                  </a:rPr>
                  <a:t> </a:t>
                </a:r>
              </a:p>
            </p:txBody>
          </p:sp>
        </mc:Fallback>
      </mc:AlternateContent>
      <p:sp>
        <p:nvSpPr>
          <p:cNvPr id="7" name="CasellaDiTesto 6">
            <a:extLst>
              <a:ext uri="{FF2B5EF4-FFF2-40B4-BE49-F238E27FC236}">
                <a16:creationId xmlns:a16="http://schemas.microsoft.com/office/drawing/2014/main" id="{D64D4D86-FD8F-4081-B5AF-3CA7AE5BBB62}"/>
              </a:ext>
            </a:extLst>
          </p:cNvPr>
          <p:cNvSpPr txBox="1"/>
          <p:nvPr/>
        </p:nvSpPr>
        <p:spPr>
          <a:xfrm>
            <a:off x="331292" y="2083695"/>
            <a:ext cx="11478986" cy="646331"/>
          </a:xfrm>
          <a:prstGeom prst="rect">
            <a:avLst/>
          </a:prstGeom>
          <a:noFill/>
        </p:spPr>
        <p:txBody>
          <a:bodyPr wrap="square" rtlCol="0">
            <a:spAutoFit/>
          </a:bodyPr>
          <a:lstStyle/>
          <a:p>
            <a:r>
              <a:rPr lang="it-IT" dirty="0"/>
              <a:t>Per calcolare il campo magnetico prodotto dall’elettrone in moto possiamo considerare il campo prodotto da una spira circolare percorsa proprio da questa corrente oppure possiamo pensare di sostituire a questa spira atomica di area:</a:t>
            </a:r>
          </a:p>
        </p:txBody>
      </p:sp>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90030F9A-5AC4-4E5E-9566-EAD9FD580330}"/>
                  </a:ext>
                </a:extLst>
              </p:cNvPr>
              <p:cNvSpPr txBox="1"/>
              <p:nvPr/>
            </p:nvSpPr>
            <p:spPr>
              <a:xfrm>
                <a:off x="3451346" y="3757304"/>
                <a:ext cx="8595430" cy="369332"/>
              </a:xfrm>
              <a:prstGeom prst="rect">
                <a:avLst/>
              </a:prstGeom>
              <a:noFill/>
            </p:spPr>
            <p:txBody>
              <a:bodyPr wrap="none" rtlCol="0">
                <a:spAutoFit/>
              </a:bodyPr>
              <a:lstStyle/>
              <a:p>
                <a:r>
                  <a:rPr lang="it-IT" dirty="0"/>
                  <a:t>un dipolo magnetico con momento di dipolo </a:t>
                </a:r>
                <a14:m>
                  <m:oMath xmlns:m="http://schemas.openxmlformats.org/officeDocument/2006/math">
                    <m:acc>
                      <m:accPr>
                        <m:chr m:val="⃗"/>
                        <m:ctrlP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rPr>
                        </m:ctrlPr>
                      </m:accPr>
                      <m:e>
                        <m: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𝜇</m:t>
                        </m:r>
                      </m:e>
                    </m:acc>
                    <m: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ea typeface="Cambria Math" panose="02040503050406030204" pitchFamily="18" charset="0"/>
                      </a:rPr>
                      <m:t> </m:t>
                    </m:r>
                  </m:oMath>
                </a14:m>
                <a:r>
                  <a:rPr lang="it-IT" dirty="0"/>
                  <a:t> dato dalla relazione (</a:t>
                </a:r>
                <a:r>
                  <a:rPr lang="it-IT" dirty="0" err="1"/>
                  <a:t>lez</a:t>
                </a:r>
                <a:r>
                  <a:rPr lang="it-IT" dirty="0"/>
                  <a:t> 14 diapositiva 15):</a:t>
                </a:r>
              </a:p>
            </p:txBody>
          </p:sp>
        </mc:Choice>
        <mc:Fallback xmlns="">
          <p:sp>
            <p:nvSpPr>
              <p:cNvPr id="8" name="CasellaDiTesto 7">
                <a:extLst>
                  <a:ext uri="{FF2B5EF4-FFF2-40B4-BE49-F238E27FC236}">
                    <a16:creationId xmlns:a16="http://schemas.microsoft.com/office/drawing/2014/main" id="{90030F9A-5AC4-4E5E-9566-EAD9FD580330}"/>
                  </a:ext>
                </a:extLst>
              </p:cNvPr>
              <p:cNvSpPr txBox="1">
                <a:spLocks noRot="1" noChangeAspect="1" noMove="1" noResize="1" noEditPoints="1" noAdjustHandles="1" noChangeArrowheads="1" noChangeShapeType="1" noTextEdit="1"/>
              </p:cNvSpPr>
              <p:nvPr/>
            </p:nvSpPr>
            <p:spPr>
              <a:xfrm>
                <a:off x="3451346" y="3757304"/>
                <a:ext cx="8595430" cy="369332"/>
              </a:xfrm>
              <a:prstGeom prst="rect">
                <a:avLst/>
              </a:prstGeom>
              <a:blipFill>
                <a:blip r:embed="rId11"/>
                <a:stretch>
                  <a:fillRect l="-567" t="-22951" r="-213" b="-2459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A44A2A53-7526-403E-A25B-C976644C587E}"/>
                  </a:ext>
                </a:extLst>
              </p:cNvPr>
              <p:cNvSpPr txBox="1"/>
              <p:nvPr/>
            </p:nvSpPr>
            <p:spPr>
              <a:xfrm>
                <a:off x="3526971" y="5478236"/>
                <a:ext cx="6880089" cy="369332"/>
              </a:xfrm>
              <a:prstGeom prst="rect">
                <a:avLst/>
              </a:prstGeom>
              <a:noFill/>
            </p:spPr>
            <p:txBody>
              <a:bodyPr wrap="none" rtlCol="0">
                <a:spAutoFit/>
              </a:bodyPr>
              <a:lstStyle/>
              <a:p>
                <a:r>
                  <a:rPr lang="it-IT" dirty="0"/>
                  <a:t>In questa espressione </a:t>
                </a:r>
                <a14:m>
                  <m:oMath xmlns:m="http://schemas.openxmlformats.org/officeDocument/2006/math">
                    <m:acc>
                      <m:accPr>
                        <m:chr m:val="̂"/>
                        <m:ctrlP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rPr>
                        </m:ctrlPr>
                      </m:accPr>
                      <m:e>
                        <m:r>
                          <a:rPr kumimoji="0" lang="it-IT" sz="1800" b="0" i="1" u="none" strike="noStrike" kern="1200" cap="none" spc="0" normalizeH="0" baseline="0" noProof="0" smtClean="0">
                            <a:ln>
                              <a:noFill/>
                            </a:ln>
                            <a:solidFill>
                              <a:prstClr val="black"/>
                            </a:solidFill>
                            <a:effectLst/>
                            <a:uLnTx/>
                            <a:uFillTx/>
                            <a:latin typeface="Cambria Math" panose="02040503050406030204" pitchFamily="18" charset="0"/>
                          </a:rPr>
                          <m:t>𝑛</m:t>
                        </m:r>
                      </m:e>
                    </m:acc>
                  </m:oMath>
                </a14:m>
                <a:r>
                  <a:rPr lang="it-IT" dirty="0"/>
                  <a:t> è il versore perpendicolare alla spira di raggio R</a:t>
                </a:r>
              </a:p>
            </p:txBody>
          </p:sp>
        </mc:Choice>
        <mc:Fallback xmlns="">
          <p:sp>
            <p:nvSpPr>
              <p:cNvPr id="9" name="CasellaDiTesto 8">
                <a:extLst>
                  <a:ext uri="{FF2B5EF4-FFF2-40B4-BE49-F238E27FC236}">
                    <a16:creationId xmlns:a16="http://schemas.microsoft.com/office/drawing/2014/main" id="{A44A2A53-7526-403E-A25B-C976644C587E}"/>
                  </a:ext>
                </a:extLst>
              </p:cNvPr>
              <p:cNvSpPr txBox="1">
                <a:spLocks noRot="1" noChangeAspect="1" noMove="1" noResize="1" noEditPoints="1" noAdjustHandles="1" noChangeArrowheads="1" noChangeShapeType="1" noTextEdit="1"/>
              </p:cNvSpPr>
              <p:nvPr/>
            </p:nvSpPr>
            <p:spPr>
              <a:xfrm>
                <a:off x="3526971" y="5478236"/>
                <a:ext cx="6880089" cy="369332"/>
              </a:xfrm>
              <a:prstGeom prst="rect">
                <a:avLst/>
              </a:prstGeom>
              <a:blipFill>
                <a:blip r:embed="rId12"/>
                <a:stretch>
                  <a:fillRect l="-798" t="-10000" b="-26667"/>
                </a:stretch>
              </a:blipFill>
            </p:spPr>
            <p:txBody>
              <a:bodyPr/>
              <a:lstStyle/>
              <a:p>
                <a:r>
                  <a:rPr lang="it-IT">
                    <a:noFill/>
                  </a:rPr>
                  <a:t> </a:t>
                </a:r>
              </a:p>
            </p:txBody>
          </p:sp>
        </mc:Fallback>
      </mc:AlternateContent>
    </p:spTree>
    <p:extLst>
      <p:ext uri="{BB962C8B-B14F-4D97-AF65-F5344CB8AC3E}">
        <p14:creationId xmlns:p14="http://schemas.microsoft.com/office/powerpoint/2010/main" val="884455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32"/>
                                        </p:tgtEl>
                                        <p:attrNameLst>
                                          <p:attrName>style.visibility</p:attrName>
                                        </p:attrNameLst>
                                      </p:cBhvr>
                                      <p:to>
                                        <p:strVal val="visible"/>
                                      </p:to>
                                    </p:set>
                                    <p:animEffect transition="in" filter="fade">
                                      <p:cBhvr>
                                        <p:cTn id="10" dur="500"/>
                                        <p:tgtEl>
                                          <p:spTgt spid="32"/>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
                                        </p:tgtEl>
                                        <p:attrNameLst>
                                          <p:attrName>style.visibility</p:attrName>
                                        </p:attrNameLst>
                                      </p:cBhvr>
                                      <p:to>
                                        <p:strVal val="visible"/>
                                      </p:to>
                                    </p:set>
                                    <p:animEffect transition="in" filter="fade">
                                      <p:cBhvr>
                                        <p:cTn id="18" dur="500"/>
                                        <p:tgtEl>
                                          <p:spTgt spid="4"/>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500"/>
                                        <p:tgtEl>
                                          <p:spTgt spid="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1"/>
                                        </p:tgtEl>
                                        <p:attrNameLst>
                                          <p:attrName>style.visibility</p:attrName>
                                        </p:attrNameLst>
                                      </p:cBhvr>
                                      <p:to>
                                        <p:strVal val="visible"/>
                                      </p:to>
                                    </p:set>
                                    <p:animEffect transition="in" filter="fade">
                                      <p:cBhvr>
                                        <p:cTn id="33" dur="500"/>
                                        <p:tgtEl>
                                          <p:spTgt spid="21"/>
                                        </p:tgtEl>
                                      </p:cBhvr>
                                    </p:animEffect>
                                  </p:childTnLst>
                                </p:cTn>
                              </p:par>
                            </p:childTnLst>
                          </p:cTn>
                        </p:par>
                      </p:childTnLst>
                    </p:cTn>
                  </p:par>
                  <p:par>
                    <p:cTn id="34" fill="hold">
                      <p:stCondLst>
                        <p:cond delay="indefinite"/>
                      </p:stCondLst>
                      <p:childTnLst>
                        <p:par>
                          <p:cTn id="35" fill="hold">
                            <p:stCondLst>
                              <p:cond delay="0"/>
                            </p:stCondLst>
                            <p:childTnLst>
                              <p:par>
                                <p:cTn id="36" presetID="10" presetClass="entr" presetSubtype="0" fill="hold" grpId="0" nodeType="clickEffect">
                                  <p:stCondLst>
                                    <p:cond delay="0"/>
                                  </p:stCondLst>
                                  <p:childTnLst>
                                    <p:set>
                                      <p:cBhvr>
                                        <p:cTn id="37" dur="1" fill="hold">
                                          <p:stCondLst>
                                            <p:cond delay="0"/>
                                          </p:stCondLst>
                                        </p:cTn>
                                        <p:tgtEl>
                                          <p:spTgt spid="8"/>
                                        </p:tgtEl>
                                        <p:attrNameLst>
                                          <p:attrName>style.visibility</p:attrName>
                                        </p:attrNameLst>
                                      </p:cBhvr>
                                      <p:to>
                                        <p:strVal val="visible"/>
                                      </p:to>
                                    </p:set>
                                    <p:animEffect transition="in" filter="fade">
                                      <p:cBhvr>
                                        <p:cTn id="38" dur="500"/>
                                        <p:tgtEl>
                                          <p:spTgt spid="8"/>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2"/>
                                        </p:tgtEl>
                                        <p:attrNameLst>
                                          <p:attrName>style.visibility</p:attrName>
                                        </p:attrNameLst>
                                      </p:cBhvr>
                                      <p:to>
                                        <p:strVal val="visible"/>
                                      </p:to>
                                    </p:set>
                                    <p:animEffect transition="in" filter="fade">
                                      <p:cBhvr>
                                        <p:cTn id="43" dur="500"/>
                                        <p:tgtEl>
                                          <p:spTgt spid="2"/>
                                        </p:tgtEl>
                                      </p:cBhvr>
                                    </p:animEffect>
                                  </p:childTnLst>
                                </p:cTn>
                              </p:par>
                            </p:childTnLst>
                          </p:cTn>
                        </p:par>
                      </p:childTnLst>
                    </p:cTn>
                  </p:par>
                  <p:par>
                    <p:cTn id="44" fill="hold">
                      <p:stCondLst>
                        <p:cond delay="indefinite"/>
                      </p:stCondLst>
                      <p:childTnLst>
                        <p:par>
                          <p:cTn id="45" fill="hold">
                            <p:stCondLst>
                              <p:cond delay="0"/>
                            </p:stCondLst>
                            <p:childTnLst>
                              <p:par>
                                <p:cTn id="46" presetID="10" presetClass="entr" presetSubtype="0" fill="hold" grpId="0" nodeType="clickEffect">
                                  <p:stCondLst>
                                    <p:cond delay="0"/>
                                  </p:stCondLst>
                                  <p:childTnLst>
                                    <p:set>
                                      <p:cBhvr>
                                        <p:cTn id="47" dur="1" fill="hold">
                                          <p:stCondLst>
                                            <p:cond delay="0"/>
                                          </p:stCondLst>
                                        </p:cTn>
                                        <p:tgtEl>
                                          <p:spTgt spid="9"/>
                                        </p:tgtEl>
                                        <p:attrNameLst>
                                          <p:attrName>style.visibility</p:attrName>
                                        </p:attrNameLst>
                                      </p:cBhvr>
                                      <p:to>
                                        <p:strVal val="visible"/>
                                      </p:to>
                                    </p:set>
                                    <p:animEffect transition="in" filter="fade">
                                      <p:cBhvr>
                                        <p:cTn id="48"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32" grpId="0"/>
      <p:bldP spid="5" grpId="0"/>
      <p:bldP spid="6" grpId="0"/>
      <p:bldP spid="7" grpId="0"/>
      <p:bldP spid="8" grpId="0"/>
      <p:bldP spid="9"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asellaDiTesto 1">
                <a:extLst>
                  <a:ext uri="{FF2B5EF4-FFF2-40B4-BE49-F238E27FC236}">
                    <a16:creationId xmlns:a16="http://schemas.microsoft.com/office/drawing/2014/main" id="{4C7E29A5-132F-4C12-B3C6-DDB1A9CD256D}"/>
                  </a:ext>
                </a:extLst>
              </p:cNvPr>
              <p:cNvSpPr txBox="1"/>
              <p:nvPr/>
            </p:nvSpPr>
            <p:spPr>
              <a:xfrm>
                <a:off x="2502851" y="177983"/>
                <a:ext cx="6671316" cy="80663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i="1" smtClean="0">
                              <a:latin typeface="Cambria Math" panose="02040503050406030204" pitchFamily="18" charset="0"/>
                              <a:ea typeface="Cambria Math" panose="02040503050406030204" pitchFamily="18" charset="0"/>
                            </a:rPr>
                            <m:t>𝜇</m:t>
                          </m:r>
                        </m:e>
                      </m:acc>
                      <m:r>
                        <a:rPr lang="it-IT" sz="2800" b="0" i="1" smtClean="0">
                          <a:latin typeface="Cambria Math" panose="02040503050406030204" pitchFamily="18" charset="0"/>
                        </a:rPr>
                        <m:t>=</m:t>
                      </m:r>
                      <m:r>
                        <a:rPr lang="it-IT" sz="2800" b="0" i="1" smtClean="0">
                          <a:latin typeface="Cambria Math" panose="02040503050406030204" pitchFamily="18" charset="0"/>
                        </a:rPr>
                        <m:t>𝑖</m:t>
                      </m:r>
                      <m:r>
                        <a:rPr lang="it-IT" sz="2800" b="0" i="1" smtClean="0">
                          <a:latin typeface="Cambria Math" panose="02040503050406030204" pitchFamily="18" charset="0"/>
                        </a:rPr>
                        <m:t> </m:t>
                      </m:r>
                      <m:r>
                        <a:rPr lang="it-IT" sz="2800" b="0" i="1" smtClean="0">
                          <a:latin typeface="Cambria Math" panose="02040503050406030204" pitchFamily="18" charset="0"/>
                        </a:rPr>
                        <m:t>𝑆</m:t>
                      </m:r>
                      <m:r>
                        <a:rPr lang="it-IT" sz="2800" b="0" i="1" smtClean="0">
                          <a:latin typeface="Cambria Math" panose="02040503050406030204" pitchFamily="18" charset="0"/>
                        </a:rPr>
                        <m:t> </m:t>
                      </m:r>
                      <m:acc>
                        <m:accPr>
                          <m:chr m:val="̂"/>
                          <m:ctrlPr>
                            <a:rPr lang="it-IT" sz="2800" b="0" i="1" smtClean="0">
                              <a:latin typeface="Cambria Math" panose="02040503050406030204" pitchFamily="18" charset="0"/>
                            </a:rPr>
                          </m:ctrlPr>
                        </m:accPr>
                        <m:e>
                          <m:r>
                            <a:rPr lang="it-IT" sz="2800" b="0" i="1" smtClean="0">
                              <a:latin typeface="Cambria Math" panose="02040503050406030204" pitchFamily="18" charset="0"/>
                            </a:rPr>
                            <m:t>𝑛</m:t>
                          </m:r>
                        </m:e>
                      </m:acc>
                      <m:r>
                        <a:rPr lang="it-IT" sz="2800" b="0" i="1" smtClean="0">
                          <a:latin typeface="Cambria Math" panose="02040503050406030204" pitchFamily="18" charset="0"/>
                        </a:rPr>
                        <m:t>=</m:t>
                      </m:r>
                      <m:f>
                        <m:fPr>
                          <m:ctrlPr>
                            <a:rPr lang="it-IT" sz="2800" i="1">
                              <a:solidFill>
                                <a:prstClr val="black"/>
                              </a:solidFill>
                              <a:latin typeface="Cambria Math" panose="02040503050406030204" pitchFamily="18" charset="0"/>
                            </a:rPr>
                          </m:ctrlPr>
                        </m:fPr>
                        <m:num>
                          <m:r>
                            <a:rPr lang="it-IT" sz="2800" i="1">
                              <a:solidFill>
                                <a:prstClr val="black"/>
                              </a:solidFill>
                              <a:latin typeface="Cambria Math" panose="02040503050406030204" pitchFamily="18" charset="0"/>
                            </a:rPr>
                            <m:t>𝑒</m:t>
                          </m:r>
                        </m:num>
                        <m:den>
                          <m:r>
                            <a:rPr lang="it-IT" sz="2800" i="1">
                              <a:solidFill>
                                <a:prstClr val="black"/>
                              </a:solidFill>
                              <a:latin typeface="Cambria Math" panose="02040503050406030204" pitchFamily="18" charset="0"/>
                            </a:rPr>
                            <m:t>𝑇</m:t>
                          </m:r>
                        </m:den>
                      </m:f>
                      <m:r>
                        <a:rPr lang="it-IT" sz="2800" i="1">
                          <a:solidFill>
                            <a:prstClr val="black"/>
                          </a:solidFill>
                          <a:latin typeface="Cambria Math" panose="02040503050406030204" pitchFamily="18" charset="0"/>
                        </a:rPr>
                        <m:t>𝑆</m:t>
                      </m:r>
                      <m:acc>
                        <m:accPr>
                          <m:chr m:val="̂"/>
                          <m:ctrlPr>
                            <a:rPr lang="it-IT" sz="2800" i="1">
                              <a:solidFill>
                                <a:prstClr val="black"/>
                              </a:solidFill>
                              <a:latin typeface="Cambria Math" panose="02040503050406030204" pitchFamily="18" charset="0"/>
                            </a:rPr>
                          </m:ctrlPr>
                        </m:accPr>
                        <m:e>
                          <m:r>
                            <a:rPr lang="it-IT" sz="2800" i="1">
                              <a:solidFill>
                                <a:prstClr val="black"/>
                              </a:solidFill>
                              <a:latin typeface="Cambria Math" panose="02040503050406030204" pitchFamily="18" charset="0"/>
                            </a:rPr>
                            <m:t>𝑛</m:t>
                          </m:r>
                        </m:e>
                      </m:acc>
                      <m:r>
                        <a:rPr lang="it-IT" sz="2800" b="0" i="1" smtClean="0">
                          <a:solidFill>
                            <a:prstClr val="black"/>
                          </a:solidFill>
                          <a:latin typeface="Cambria Math" panose="02040503050406030204" pitchFamily="18" charset="0"/>
                        </a:rPr>
                        <m:t>=</m:t>
                      </m:r>
                      <m:f>
                        <m:fPr>
                          <m:ctrlPr>
                            <a:rPr lang="it-IT" sz="2800" b="0" i="1" smtClean="0">
                              <a:latin typeface="Cambria Math" panose="02040503050406030204" pitchFamily="18" charset="0"/>
                            </a:rPr>
                          </m:ctrlPr>
                        </m:fPr>
                        <m:num>
                          <m:r>
                            <a:rPr lang="it-IT" sz="2800" b="0" i="1" smtClean="0">
                              <a:latin typeface="Cambria Math" panose="02040503050406030204" pitchFamily="18" charset="0"/>
                            </a:rPr>
                            <m:t>𝑒</m:t>
                          </m:r>
                          <m:r>
                            <a:rPr lang="it-IT" sz="2800" b="0" i="1" smtClean="0">
                              <a:latin typeface="Cambria Math" panose="02040503050406030204" pitchFamily="18" charset="0"/>
                            </a:rPr>
                            <m:t> </m:t>
                          </m:r>
                          <m:r>
                            <a:rPr lang="it-IT" sz="2800" b="0" i="1" smtClean="0">
                              <a:latin typeface="Cambria Math" panose="02040503050406030204" pitchFamily="18" charset="0"/>
                            </a:rPr>
                            <m:t>𝑣</m:t>
                          </m:r>
                        </m:num>
                        <m:den>
                          <m:r>
                            <a:rPr lang="it-IT" sz="2800" b="0" i="1" smtClean="0">
                              <a:latin typeface="Cambria Math" panose="02040503050406030204" pitchFamily="18" charset="0"/>
                            </a:rPr>
                            <m:t>2</m:t>
                          </m:r>
                          <m:r>
                            <a:rPr lang="it-IT" sz="2800" b="0" i="1" smtClean="0">
                              <a:latin typeface="Cambria Math" panose="02040503050406030204" pitchFamily="18" charset="0"/>
                              <a:ea typeface="Cambria Math" panose="02040503050406030204" pitchFamily="18" charset="0"/>
                            </a:rPr>
                            <m:t>𝜋</m:t>
                          </m:r>
                          <m:r>
                            <a:rPr lang="it-IT" sz="2800" b="0" i="1" smtClean="0">
                              <a:latin typeface="Cambria Math" panose="02040503050406030204" pitchFamily="18" charset="0"/>
                              <a:ea typeface="Cambria Math" panose="02040503050406030204" pitchFamily="18" charset="0"/>
                            </a:rPr>
                            <m:t>𝑅</m:t>
                          </m:r>
                        </m:den>
                      </m:f>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𝜋</m:t>
                      </m:r>
                      <m:sSup>
                        <m:sSupPr>
                          <m:ctrlPr>
                            <a:rPr lang="it-IT" sz="2800" b="0" i="1" smtClean="0">
                              <a:latin typeface="Cambria Math" panose="02040503050406030204" pitchFamily="18" charset="0"/>
                              <a:ea typeface="Cambria Math" panose="02040503050406030204" pitchFamily="18" charset="0"/>
                            </a:rPr>
                          </m:ctrlPr>
                        </m:sSupPr>
                        <m:e>
                          <m:r>
                            <a:rPr lang="it-IT" sz="2800" b="0" i="1" smtClean="0">
                              <a:latin typeface="Cambria Math" panose="02040503050406030204" pitchFamily="18" charset="0"/>
                              <a:ea typeface="Cambria Math" panose="02040503050406030204" pitchFamily="18" charset="0"/>
                            </a:rPr>
                            <m:t>𝑅</m:t>
                          </m:r>
                        </m:e>
                        <m:sup>
                          <m:r>
                            <a:rPr lang="it-IT" sz="2800" b="0" i="1" smtClean="0">
                              <a:latin typeface="Cambria Math" panose="02040503050406030204" pitchFamily="18" charset="0"/>
                              <a:ea typeface="Cambria Math" panose="02040503050406030204" pitchFamily="18" charset="0"/>
                            </a:rPr>
                            <m:t>2</m:t>
                          </m:r>
                        </m:sup>
                      </m:sSup>
                      <m:acc>
                        <m:accPr>
                          <m:chr m:val="̂"/>
                          <m:ctrlPr>
                            <a:rPr lang="it-IT" sz="2800" i="1">
                              <a:latin typeface="Cambria Math" panose="02040503050406030204" pitchFamily="18" charset="0"/>
                            </a:rPr>
                          </m:ctrlPr>
                        </m:accPr>
                        <m:e>
                          <m:r>
                            <a:rPr lang="it-IT" sz="2800" i="1">
                              <a:latin typeface="Cambria Math" panose="02040503050406030204" pitchFamily="18" charset="0"/>
                            </a:rPr>
                            <m:t>𝑛</m:t>
                          </m:r>
                        </m:e>
                      </m:acc>
                      <m:r>
                        <a:rPr lang="it-IT" sz="2800" b="0" i="1" smtClean="0">
                          <a:latin typeface="Cambria Math" panose="02040503050406030204" pitchFamily="18" charset="0"/>
                        </a:rPr>
                        <m:t>=</m:t>
                      </m:r>
                      <m:f>
                        <m:fPr>
                          <m:ctrlPr>
                            <a:rPr lang="it-IT" sz="2800" i="1">
                              <a:latin typeface="Cambria Math" panose="02040503050406030204" pitchFamily="18" charset="0"/>
                            </a:rPr>
                          </m:ctrlPr>
                        </m:fPr>
                        <m:num>
                          <m:r>
                            <a:rPr lang="it-IT" sz="2800" i="1">
                              <a:latin typeface="Cambria Math" panose="02040503050406030204" pitchFamily="18" charset="0"/>
                            </a:rPr>
                            <m:t>𝑒</m:t>
                          </m:r>
                          <m:r>
                            <a:rPr lang="it-IT" sz="2800" i="1">
                              <a:latin typeface="Cambria Math" panose="02040503050406030204" pitchFamily="18" charset="0"/>
                            </a:rPr>
                            <m:t> </m:t>
                          </m:r>
                          <m:r>
                            <a:rPr lang="it-IT" sz="2800" i="1">
                              <a:latin typeface="Cambria Math" panose="02040503050406030204" pitchFamily="18" charset="0"/>
                            </a:rPr>
                            <m:t>𝑣</m:t>
                          </m:r>
                          <m:r>
                            <a:rPr lang="it-IT" sz="2800" b="0" i="1" smtClean="0">
                              <a:latin typeface="Cambria Math" panose="02040503050406030204" pitchFamily="18" charset="0"/>
                            </a:rPr>
                            <m:t> </m:t>
                          </m:r>
                          <m:r>
                            <a:rPr lang="it-IT" sz="2800" b="0" i="1" smtClean="0">
                              <a:latin typeface="Cambria Math" panose="02040503050406030204" pitchFamily="18" charset="0"/>
                            </a:rPr>
                            <m:t>𝑅</m:t>
                          </m:r>
                        </m:num>
                        <m:den>
                          <m:r>
                            <a:rPr lang="it-IT" sz="2800" i="1">
                              <a:latin typeface="Cambria Math" panose="02040503050406030204" pitchFamily="18" charset="0"/>
                            </a:rPr>
                            <m:t>2</m:t>
                          </m:r>
                        </m:den>
                      </m:f>
                      <m:acc>
                        <m:accPr>
                          <m:chr m:val="̂"/>
                          <m:ctrlPr>
                            <a:rPr lang="it-IT" sz="2800" i="1">
                              <a:latin typeface="Cambria Math" panose="02040503050406030204" pitchFamily="18" charset="0"/>
                            </a:rPr>
                          </m:ctrlPr>
                        </m:accPr>
                        <m:e>
                          <m:r>
                            <a:rPr lang="it-IT" sz="2800" i="1">
                              <a:latin typeface="Cambria Math" panose="02040503050406030204" pitchFamily="18" charset="0"/>
                            </a:rPr>
                            <m:t>𝑛</m:t>
                          </m:r>
                        </m:e>
                      </m:acc>
                    </m:oMath>
                  </m:oMathPara>
                </a14:m>
                <a:endParaRPr lang="it-IT" sz="2800" dirty="0"/>
              </a:p>
            </p:txBody>
          </p:sp>
        </mc:Choice>
        <mc:Fallback xmlns="">
          <p:sp>
            <p:nvSpPr>
              <p:cNvPr id="2" name="CasellaDiTesto 1">
                <a:extLst>
                  <a:ext uri="{FF2B5EF4-FFF2-40B4-BE49-F238E27FC236}">
                    <a16:creationId xmlns:a16="http://schemas.microsoft.com/office/drawing/2014/main" id="{4C7E29A5-132F-4C12-B3C6-DDB1A9CD256D}"/>
                  </a:ext>
                </a:extLst>
              </p:cNvPr>
              <p:cNvSpPr txBox="1">
                <a:spLocks noRot="1" noChangeAspect="1" noMove="1" noResize="1" noEditPoints="1" noAdjustHandles="1" noChangeArrowheads="1" noChangeShapeType="1" noTextEdit="1"/>
              </p:cNvSpPr>
              <p:nvPr/>
            </p:nvSpPr>
            <p:spPr>
              <a:xfrm>
                <a:off x="2502851" y="177983"/>
                <a:ext cx="6671316" cy="806631"/>
              </a:xfrm>
              <a:prstGeom prst="rect">
                <a:avLst/>
              </a:prstGeom>
              <a:blipFill>
                <a:blip r:embed="rId2"/>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 name="CasellaDiTesto 3">
                <a:extLst>
                  <a:ext uri="{FF2B5EF4-FFF2-40B4-BE49-F238E27FC236}">
                    <a16:creationId xmlns:a16="http://schemas.microsoft.com/office/drawing/2014/main" id="{48896C6F-A87C-4533-9E5D-4B95DD4E9391}"/>
                  </a:ext>
                </a:extLst>
              </p:cNvPr>
              <p:cNvSpPr txBox="1"/>
              <p:nvPr/>
            </p:nvSpPr>
            <p:spPr>
              <a:xfrm>
                <a:off x="5922768" y="4519297"/>
                <a:ext cx="2292294" cy="92660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i="1">
                              <a:latin typeface="Cambria Math" panose="02040503050406030204" pitchFamily="18" charset="0"/>
                              <a:ea typeface="Cambria Math" panose="02040503050406030204" pitchFamily="18" charset="0"/>
                            </a:rPr>
                            <m:t>𝜇</m:t>
                          </m:r>
                        </m:e>
                      </m:acc>
                      <m:r>
                        <a:rPr lang="it-IT" sz="3200" i="1">
                          <a:latin typeface="Cambria Math" panose="02040503050406030204" pitchFamily="18" charset="0"/>
                        </a:rPr>
                        <m:t>=</m:t>
                      </m:r>
                      <m:r>
                        <a:rPr lang="it-IT" sz="3200" b="0" i="0"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𝑒</m:t>
                          </m:r>
                        </m:num>
                        <m:den>
                          <m:r>
                            <a:rPr lang="it-IT" sz="3200" b="0" i="1" smtClean="0">
                              <a:latin typeface="Cambria Math" panose="02040503050406030204" pitchFamily="18" charset="0"/>
                            </a:rPr>
                            <m:t>2</m:t>
                          </m:r>
                          <m:sSub>
                            <m:sSubPr>
                              <m:ctrlPr>
                                <a:rPr lang="it-IT" sz="3200" i="1">
                                  <a:latin typeface="Cambria Math" panose="02040503050406030204" pitchFamily="18" charset="0"/>
                                  <a:ea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𝑚</m:t>
                              </m:r>
                            </m:e>
                            <m:sub>
                              <m:r>
                                <a:rPr lang="it-IT" sz="3200" i="1">
                                  <a:latin typeface="Cambria Math" panose="02040503050406030204" pitchFamily="18" charset="0"/>
                                  <a:ea typeface="Cambria Math" panose="02040503050406030204" pitchFamily="18" charset="0"/>
                                </a:rPr>
                                <m:t>𝑒</m:t>
                              </m:r>
                            </m:sub>
                          </m:sSub>
                        </m:den>
                      </m:f>
                      <m:acc>
                        <m:accPr>
                          <m:chr m:val="⃗"/>
                          <m:ctrlPr>
                            <a:rPr lang="it-IT" sz="3200" i="1">
                              <a:latin typeface="Cambria Math" panose="02040503050406030204" pitchFamily="18" charset="0"/>
                            </a:rPr>
                          </m:ctrlPr>
                        </m:accPr>
                        <m:e>
                          <m:r>
                            <a:rPr lang="it-IT" sz="3200" i="1">
                              <a:latin typeface="Cambria Math" panose="02040503050406030204" pitchFamily="18" charset="0"/>
                            </a:rPr>
                            <m:t>𝐿</m:t>
                          </m:r>
                        </m:e>
                      </m:acc>
                    </m:oMath>
                  </m:oMathPara>
                </a14:m>
                <a:endParaRPr lang="it-IT" sz="3200" dirty="0"/>
              </a:p>
            </p:txBody>
          </p:sp>
        </mc:Choice>
        <mc:Fallback xmlns="">
          <p:sp>
            <p:nvSpPr>
              <p:cNvPr id="4" name="CasellaDiTesto 3">
                <a:extLst>
                  <a:ext uri="{FF2B5EF4-FFF2-40B4-BE49-F238E27FC236}">
                    <a16:creationId xmlns:a16="http://schemas.microsoft.com/office/drawing/2014/main" id="{48896C6F-A87C-4533-9E5D-4B95DD4E9391}"/>
                  </a:ext>
                </a:extLst>
              </p:cNvPr>
              <p:cNvSpPr txBox="1">
                <a:spLocks noRot="1" noChangeAspect="1" noMove="1" noResize="1" noEditPoints="1" noAdjustHandles="1" noChangeArrowheads="1" noChangeShapeType="1" noTextEdit="1"/>
              </p:cNvSpPr>
              <p:nvPr/>
            </p:nvSpPr>
            <p:spPr>
              <a:xfrm>
                <a:off x="5922768" y="4519297"/>
                <a:ext cx="2292294" cy="926600"/>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D6FF5401-9FB0-4C0A-94C4-3F080501B664}"/>
                  </a:ext>
                </a:extLst>
              </p:cNvPr>
              <p:cNvSpPr txBox="1"/>
              <p:nvPr/>
            </p:nvSpPr>
            <p:spPr>
              <a:xfrm>
                <a:off x="3300279" y="3148286"/>
                <a:ext cx="5787385" cy="483146"/>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800" i="1" smtClean="0">
                              <a:latin typeface="Cambria Math" panose="02040503050406030204" pitchFamily="18" charset="0"/>
                            </a:rPr>
                          </m:ctrlPr>
                        </m:accPr>
                        <m:e>
                          <m:r>
                            <a:rPr lang="it-IT" sz="2800" b="0" i="1" smtClean="0">
                              <a:latin typeface="Cambria Math" panose="02040503050406030204" pitchFamily="18" charset="0"/>
                            </a:rPr>
                            <m:t>𝐿</m:t>
                          </m:r>
                        </m:e>
                      </m:acc>
                      <m:r>
                        <a:rPr lang="it-IT" sz="2800" b="0" i="1" smtClean="0">
                          <a:latin typeface="Cambria Math" panose="02040503050406030204" pitchFamily="18" charset="0"/>
                        </a:rPr>
                        <m:t>=</m:t>
                      </m:r>
                      <m:acc>
                        <m:accPr>
                          <m:chr m:val="⃗"/>
                          <m:ctrlPr>
                            <a:rPr lang="it-IT" sz="2800" i="1" smtClean="0">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𝑅</m:t>
                          </m:r>
                        </m:e>
                      </m:acc>
                      <m:r>
                        <a:rPr lang="it-IT" sz="2800" i="1">
                          <a:latin typeface="Cambria Math" panose="02040503050406030204" pitchFamily="18" charset="0"/>
                          <a:ea typeface="Cambria Math" panose="02040503050406030204" pitchFamily="18" charset="0"/>
                        </a:rPr>
                        <m:t>∧</m:t>
                      </m:r>
                      <m:acc>
                        <m:accPr>
                          <m:chr m:val="⃗"/>
                          <m:ctrlPr>
                            <a:rPr lang="it-IT" sz="2800" i="1">
                              <a:latin typeface="Cambria Math" panose="02040503050406030204" pitchFamily="18" charset="0"/>
                              <a:ea typeface="Cambria Math" panose="02040503050406030204" pitchFamily="18" charset="0"/>
                            </a:rPr>
                          </m:ctrlPr>
                        </m:accPr>
                        <m:e>
                          <m:r>
                            <a:rPr lang="it-IT" sz="2800" i="1">
                              <a:latin typeface="Cambria Math" panose="02040503050406030204" pitchFamily="18" charset="0"/>
                              <a:ea typeface="Cambria Math" panose="02040503050406030204" pitchFamily="18" charset="0"/>
                            </a:rPr>
                            <m:t>𝑝</m:t>
                          </m:r>
                        </m:e>
                      </m:acc>
                      <m:r>
                        <a:rPr lang="it-IT" sz="2800" b="0" i="1" smtClean="0">
                          <a:latin typeface="Cambria Math" panose="02040503050406030204" pitchFamily="18" charset="0"/>
                          <a:ea typeface="Cambria Math" panose="02040503050406030204" pitchFamily="18" charset="0"/>
                        </a:rPr>
                        <m:t>=</m:t>
                      </m:r>
                      <m:acc>
                        <m:accPr>
                          <m:chr m:val="⃗"/>
                          <m:ctrlPr>
                            <a:rPr lang="it-IT" sz="2800" i="1" smtClean="0">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𝑅</m:t>
                          </m:r>
                        </m:e>
                      </m:acc>
                      <m:r>
                        <a:rPr lang="it-IT" sz="2800" i="1" smtClean="0">
                          <a:latin typeface="Cambria Math" panose="02040503050406030204" pitchFamily="18" charset="0"/>
                          <a:ea typeface="Cambria Math" panose="02040503050406030204" pitchFamily="18" charset="0"/>
                        </a:rPr>
                        <m:t>∧</m:t>
                      </m:r>
                      <m:sSub>
                        <m:sSubPr>
                          <m:ctrlPr>
                            <a:rPr lang="it-IT" sz="2800" i="1" smtClean="0">
                              <a:latin typeface="Cambria Math" panose="02040503050406030204" pitchFamily="18" charset="0"/>
                              <a:ea typeface="Cambria Math" panose="02040503050406030204" pitchFamily="18" charset="0"/>
                            </a:rPr>
                          </m:ctrlPr>
                        </m:sSubPr>
                        <m:e>
                          <m:r>
                            <a:rPr lang="it-IT" sz="2800" b="0" i="1" smtClean="0">
                              <a:latin typeface="Cambria Math" panose="02040503050406030204" pitchFamily="18" charset="0"/>
                              <a:ea typeface="Cambria Math" panose="02040503050406030204" pitchFamily="18" charset="0"/>
                            </a:rPr>
                            <m:t>𝑚</m:t>
                          </m:r>
                        </m:e>
                        <m:sub>
                          <m:r>
                            <a:rPr lang="it-IT" sz="2800" b="0" i="1" smtClean="0">
                              <a:latin typeface="Cambria Math" panose="02040503050406030204" pitchFamily="18" charset="0"/>
                              <a:ea typeface="Cambria Math" panose="02040503050406030204" pitchFamily="18" charset="0"/>
                            </a:rPr>
                            <m:t>𝑒</m:t>
                          </m:r>
                        </m:sub>
                      </m:sSub>
                      <m:acc>
                        <m:accPr>
                          <m:chr m:val="⃗"/>
                          <m:ctrlPr>
                            <a:rPr lang="it-IT" sz="2800" i="1" smtClean="0">
                              <a:latin typeface="Cambria Math" panose="02040503050406030204" pitchFamily="18" charset="0"/>
                              <a:ea typeface="Cambria Math" panose="02040503050406030204" pitchFamily="18" charset="0"/>
                            </a:rPr>
                          </m:ctrlPr>
                        </m:accPr>
                        <m:e>
                          <m:r>
                            <a:rPr lang="it-IT" sz="2800" b="0" i="1" smtClean="0">
                              <a:latin typeface="Cambria Math" panose="02040503050406030204" pitchFamily="18" charset="0"/>
                              <a:ea typeface="Cambria Math" panose="02040503050406030204" pitchFamily="18" charset="0"/>
                            </a:rPr>
                            <m:t>𝑣</m:t>
                          </m:r>
                        </m:e>
                      </m:acc>
                      <m:r>
                        <a:rPr lang="it-IT" sz="2800" b="0" i="1" smtClean="0">
                          <a:latin typeface="Cambria Math" panose="02040503050406030204" pitchFamily="18" charset="0"/>
                        </a:rPr>
                        <m:t>=−</m:t>
                      </m:r>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𝑚</m:t>
                          </m:r>
                        </m:e>
                        <m:sub>
                          <m:r>
                            <a:rPr lang="it-IT" sz="2800" i="1">
                              <a:latin typeface="Cambria Math" panose="02040503050406030204" pitchFamily="18" charset="0"/>
                              <a:ea typeface="Cambria Math" panose="02040503050406030204" pitchFamily="18" charset="0"/>
                            </a:rPr>
                            <m:t>𝑒</m:t>
                          </m:r>
                        </m:sub>
                      </m:sSub>
                      <m:r>
                        <a:rPr lang="it-IT" sz="2800" b="0" i="1" smtClean="0">
                          <a:latin typeface="Cambria Math" panose="02040503050406030204" pitchFamily="18" charset="0"/>
                          <a:ea typeface="Cambria Math" panose="02040503050406030204" pitchFamily="18" charset="0"/>
                        </a:rPr>
                        <m:t>𝑣</m:t>
                      </m:r>
                      <m:r>
                        <a:rPr lang="it-IT" sz="2800" b="0" i="1" smtClean="0">
                          <a:latin typeface="Cambria Math" panose="02040503050406030204" pitchFamily="18" charset="0"/>
                          <a:ea typeface="Cambria Math" panose="02040503050406030204" pitchFamily="18" charset="0"/>
                        </a:rPr>
                        <m:t> </m:t>
                      </m:r>
                      <m:r>
                        <a:rPr lang="it-IT" sz="2800" b="0" i="1" smtClean="0">
                          <a:latin typeface="Cambria Math" panose="02040503050406030204" pitchFamily="18" charset="0"/>
                          <a:ea typeface="Cambria Math" panose="02040503050406030204" pitchFamily="18" charset="0"/>
                        </a:rPr>
                        <m:t>𝑅</m:t>
                      </m:r>
                      <m:acc>
                        <m:accPr>
                          <m:chr m:val="̂"/>
                          <m:ctrlPr>
                            <a:rPr lang="it-IT" sz="2800" i="1">
                              <a:latin typeface="Cambria Math" panose="02040503050406030204" pitchFamily="18" charset="0"/>
                            </a:rPr>
                          </m:ctrlPr>
                        </m:accPr>
                        <m:e>
                          <m:r>
                            <a:rPr lang="it-IT" sz="2800" i="1">
                              <a:latin typeface="Cambria Math" panose="02040503050406030204" pitchFamily="18" charset="0"/>
                            </a:rPr>
                            <m:t>𝑛</m:t>
                          </m:r>
                        </m:e>
                      </m:acc>
                    </m:oMath>
                  </m:oMathPara>
                </a14:m>
                <a:endParaRPr lang="it-IT" sz="2800" dirty="0"/>
              </a:p>
            </p:txBody>
          </p:sp>
        </mc:Choice>
        <mc:Fallback xmlns="">
          <p:sp>
            <p:nvSpPr>
              <p:cNvPr id="7" name="CasellaDiTesto 6">
                <a:extLst>
                  <a:ext uri="{FF2B5EF4-FFF2-40B4-BE49-F238E27FC236}">
                    <a16:creationId xmlns:a16="http://schemas.microsoft.com/office/drawing/2014/main" id="{D6FF5401-9FB0-4C0A-94C4-3F080501B664}"/>
                  </a:ext>
                </a:extLst>
              </p:cNvPr>
              <p:cNvSpPr txBox="1">
                <a:spLocks noRot="1" noChangeAspect="1" noMove="1" noResize="1" noEditPoints="1" noAdjustHandles="1" noChangeArrowheads="1" noChangeShapeType="1" noTextEdit="1"/>
              </p:cNvSpPr>
              <p:nvPr/>
            </p:nvSpPr>
            <p:spPr>
              <a:xfrm>
                <a:off x="3300279" y="3148286"/>
                <a:ext cx="5787385" cy="483146"/>
              </a:xfrm>
              <a:prstGeom prst="rect">
                <a:avLst/>
              </a:prstGeom>
              <a:blipFill>
                <a:blip r:embed="rId4"/>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2" name="Rettangolo 11">
                <a:extLst>
                  <a:ext uri="{FF2B5EF4-FFF2-40B4-BE49-F238E27FC236}">
                    <a16:creationId xmlns:a16="http://schemas.microsoft.com/office/drawing/2014/main" id="{13C402A7-1558-4093-872B-F25334FCAF18}"/>
                  </a:ext>
                </a:extLst>
              </p:cNvPr>
              <p:cNvSpPr/>
              <p:nvPr/>
            </p:nvSpPr>
            <p:spPr>
              <a:xfrm>
                <a:off x="4339902" y="1176806"/>
                <a:ext cx="1353042" cy="612796"/>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f>
                        <m:fPr>
                          <m:ctrlPr>
                            <a:rPr lang="it-IT" i="1" smtClean="0">
                              <a:latin typeface="Cambria Math" panose="02040503050406030204" pitchFamily="18" charset="0"/>
                            </a:rPr>
                          </m:ctrlPr>
                        </m:fPr>
                        <m:num>
                          <m:r>
                            <a:rPr lang="it-IT" i="1">
                              <a:latin typeface="Cambria Math" panose="02040503050406030204" pitchFamily="18" charset="0"/>
                            </a:rPr>
                            <m:t> </m:t>
                          </m:r>
                          <m:r>
                            <a:rPr lang="it-IT" i="1">
                              <a:latin typeface="Cambria Math" panose="02040503050406030204" pitchFamily="18" charset="0"/>
                            </a:rPr>
                            <m:t>𝑣</m:t>
                          </m:r>
                        </m:num>
                        <m:den>
                          <m:r>
                            <a:rPr lang="it-IT" i="1">
                              <a:latin typeface="Cambria Math" panose="02040503050406030204" pitchFamily="18" charset="0"/>
                            </a:rPr>
                            <m:t>2</m:t>
                          </m:r>
                          <m:r>
                            <a:rPr lang="it-IT" i="1">
                              <a:latin typeface="Cambria Math" panose="02040503050406030204" pitchFamily="18" charset="0"/>
                              <a:ea typeface="Cambria Math" panose="02040503050406030204" pitchFamily="18" charset="0"/>
                            </a:rPr>
                            <m:t>𝜋</m:t>
                          </m:r>
                          <m:r>
                            <a:rPr lang="it-IT" i="1">
                              <a:latin typeface="Cambria Math" panose="02040503050406030204" pitchFamily="18" charset="0"/>
                              <a:ea typeface="Cambria Math" panose="02040503050406030204" pitchFamily="18" charset="0"/>
                            </a:rPr>
                            <m:t>𝑅</m:t>
                          </m:r>
                        </m:den>
                      </m:f>
                      <m:r>
                        <a:rPr lang="it-IT" b="0" i="1" smtClean="0">
                          <a:latin typeface="Cambria Math" panose="02040503050406030204" pitchFamily="18" charset="0"/>
                          <a:ea typeface="Cambria Math" panose="02040503050406030204" pitchFamily="18" charset="0"/>
                        </a:rPr>
                        <m:t>=</m:t>
                      </m:r>
                      <m:f>
                        <m:fPr>
                          <m:ctrlPr>
                            <a:rPr lang="it-IT" b="0" i="1" smtClean="0">
                              <a:latin typeface="Cambria Math" panose="02040503050406030204" pitchFamily="18" charset="0"/>
                              <a:ea typeface="Cambria Math" panose="02040503050406030204" pitchFamily="18" charset="0"/>
                            </a:rPr>
                          </m:ctrlPr>
                        </m:fPr>
                        <m:num>
                          <m:r>
                            <a:rPr lang="it-IT" b="0" i="1" smtClean="0">
                              <a:latin typeface="Cambria Math" panose="02040503050406030204" pitchFamily="18" charset="0"/>
                              <a:ea typeface="Cambria Math" panose="02040503050406030204" pitchFamily="18" charset="0"/>
                            </a:rPr>
                            <m:t>1</m:t>
                          </m:r>
                        </m:num>
                        <m:den>
                          <m:r>
                            <a:rPr lang="it-IT" b="0" i="1" smtClean="0">
                              <a:latin typeface="Cambria Math" panose="02040503050406030204" pitchFamily="18" charset="0"/>
                              <a:ea typeface="Cambria Math" panose="02040503050406030204" pitchFamily="18" charset="0"/>
                            </a:rPr>
                            <m:t>𝑇</m:t>
                          </m:r>
                        </m:den>
                      </m:f>
                    </m:oMath>
                  </m:oMathPara>
                </a14:m>
                <a:endParaRPr lang="it-IT" dirty="0"/>
              </a:p>
            </p:txBody>
          </p:sp>
        </mc:Choice>
        <mc:Fallback xmlns="">
          <p:sp>
            <p:nvSpPr>
              <p:cNvPr id="12" name="Rettangolo 11">
                <a:extLst>
                  <a:ext uri="{FF2B5EF4-FFF2-40B4-BE49-F238E27FC236}">
                    <a16:creationId xmlns:a16="http://schemas.microsoft.com/office/drawing/2014/main" id="{13C402A7-1558-4093-872B-F25334FCAF18}"/>
                  </a:ext>
                </a:extLst>
              </p:cNvPr>
              <p:cNvSpPr>
                <a:spLocks noRot="1" noChangeAspect="1" noMove="1" noResize="1" noEditPoints="1" noAdjustHandles="1" noChangeArrowheads="1" noChangeShapeType="1" noTextEdit="1"/>
              </p:cNvSpPr>
              <p:nvPr/>
            </p:nvSpPr>
            <p:spPr>
              <a:xfrm>
                <a:off x="4339902" y="1176806"/>
                <a:ext cx="1353042" cy="612796"/>
              </a:xfrm>
              <a:prstGeom prst="rect">
                <a:avLst/>
              </a:prstGeom>
              <a:blipFill>
                <a:blip r:embed="rId5"/>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3" name="Rettangolo 12">
                <a:extLst>
                  <a:ext uri="{FF2B5EF4-FFF2-40B4-BE49-F238E27FC236}">
                    <a16:creationId xmlns:a16="http://schemas.microsoft.com/office/drawing/2014/main" id="{A5BE9EEA-BB16-4193-9099-90C6408D938C}"/>
                  </a:ext>
                </a:extLst>
              </p:cNvPr>
              <p:cNvSpPr/>
              <p:nvPr/>
            </p:nvSpPr>
            <p:spPr>
              <a:xfrm>
                <a:off x="7068915" y="1354702"/>
                <a:ext cx="1067985"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latin typeface="Cambria Math" panose="02040503050406030204" pitchFamily="18" charset="0"/>
                          <a:ea typeface="Cambria Math" panose="02040503050406030204" pitchFamily="18" charset="0"/>
                        </a:rPr>
                        <m:t>𝑆</m:t>
                      </m:r>
                      <m:r>
                        <a:rPr lang="it-IT" b="0" i="1" smtClean="0">
                          <a:latin typeface="Cambria Math" panose="02040503050406030204" pitchFamily="18" charset="0"/>
                          <a:ea typeface="Cambria Math" panose="02040503050406030204" pitchFamily="18" charset="0"/>
                        </a:rPr>
                        <m:t>=</m:t>
                      </m:r>
                      <m:r>
                        <a:rPr lang="it-IT" i="1" smtClean="0">
                          <a:latin typeface="Cambria Math" panose="02040503050406030204" pitchFamily="18" charset="0"/>
                          <a:ea typeface="Cambria Math" panose="02040503050406030204" pitchFamily="18" charset="0"/>
                        </a:rPr>
                        <m:t>𝜋</m:t>
                      </m:r>
                      <m:sSup>
                        <m:sSupPr>
                          <m:ctrlPr>
                            <a:rPr lang="it-IT" i="1">
                              <a:latin typeface="Cambria Math" panose="02040503050406030204" pitchFamily="18" charset="0"/>
                              <a:ea typeface="Cambria Math" panose="02040503050406030204" pitchFamily="18" charset="0"/>
                            </a:rPr>
                          </m:ctrlPr>
                        </m:sSupPr>
                        <m:e>
                          <m:r>
                            <a:rPr lang="it-IT" i="1">
                              <a:latin typeface="Cambria Math" panose="02040503050406030204" pitchFamily="18" charset="0"/>
                              <a:ea typeface="Cambria Math" panose="02040503050406030204" pitchFamily="18" charset="0"/>
                            </a:rPr>
                            <m:t>𝑅</m:t>
                          </m:r>
                        </m:e>
                        <m:sup>
                          <m:r>
                            <a:rPr lang="it-IT" i="1">
                              <a:latin typeface="Cambria Math" panose="02040503050406030204" pitchFamily="18" charset="0"/>
                              <a:ea typeface="Cambria Math" panose="02040503050406030204" pitchFamily="18" charset="0"/>
                            </a:rPr>
                            <m:t>2</m:t>
                          </m:r>
                        </m:sup>
                      </m:sSup>
                    </m:oMath>
                  </m:oMathPara>
                </a14:m>
                <a:endParaRPr lang="it-IT" dirty="0"/>
              </a:p>
            </p:txBody>
          </p:sp>
        </mc:Choice>
        <mc:Fallback xmlns="">
          <p:sp>
            <p:nvSpPr>
              <p:cNvPr id="13" name="Rettangolo 12">
                <a:extLst>
                  <a:ext uri="{FF2B5EF4-FFF2-40B4-BE49-F238E27FC236}">
                    <a16:creationId xmlns:a16="http://schemas.microsoft.com/office/drawing/2014/main" id="{A5BE9EEA-BB16-4193-9099-90C6408D938C}"/>
                  </a:ext>
                </a:extLst>
              </p:cNvPr>
              <p:cNvSpPr>
                <a:spLocks noRot="1" noChangeAspect="1" noMove="1" noResize="1" noEditPoints="1" noAdjustHandles="1" noChangeArrowheads="1" noChangeShapeType="1" noTextEdit="1"/>
              </p:cNvSpPr>
              <p:nvPr/>
            </p:nvSpPr>
            <p:spPr>
              <a:xfrm>
                <a:off x="7068915" y="1354702"/>
                <a:ext cx="1067985" cy="369332"/>
              </a:xfrm>
              <a:prstGeom prst="rect">
                <a:avLst/>
              </a:prstGeom>
              <a:blipFill>
                <a:blip r:embed="rId6"/>
                <a:stretch>
                  <a:fillRect/>
                </a:stretch>
              </a:blipFill>
            </p:spPr>
            <p:txBody>
              <a:bodyPr/>
              <a:lstStyle/>
              <a:p>
                <a:r>
                  <a:rPr lang="it-IT">
                    <a:noFill/>
                  </a:rPr>
                  <a:t> </a:t>
                </a:r>
              </a:p>
            </p:txBody>
          </p:sp>
        </mc:Fallback>
      </mc:AlternateContent>
      <p:sp>
        <p:nvSpPr>
          <p:cNvPr id="11" name="Freccia a destra 10">
            <a:extLst>
              <a:ext uri="{FF2B5EF4-FFF2-40B4-BE49-F238E27FC236}">
                <a16:creationId xmlns:a16="http://schemas.microsoft.com/office/drawing/2014/main" id="{ABAF8CB2-1FAA-4057-9DC7-51FE9021DD65}"/>
              </a:ext>
            </a:extLst>
          </p:cNvPr>
          <p:cNvSpPr/>
          <p:nvPr/>
        </p:nvSpPr>
        <p:spPr>
          <a:xfrm>
            <a:off x="967186" y="453678"/>
            <a:ext cx="778179" cy="36933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21" name="Connettore 2 20">
            <a:extLst>
              <a:ext uri="{FF2B5EF4-FFF2-40B4-BE49-F238E27FC236}">
                <a16:creationId xmlns:a16="http://schemas.microsoft.com/office/drawing/2014/main" id="{F5C70213-8000-45D8-BCF7-6A97E70B4657}"/>
              </a:ext>
            </a:extLst>
          </p:cNvPr>
          <p:cNvCxnSpPr>
            <a:cxnSpLocks/>
          </p:cNvCxnSpPr>
          <p:nvPr/>
        </p:nvCxnSpPr>
        <p:spPr>
          <a:xfrm flipV="1">
            <a:off x="5571352" y="1092631"/>
            <a:ext cx="243183" cy="36822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3" name="Connettore 2 22">
            <a:extLst>
              <a:ext uri="{FF2B5EF4-FFF2-40B4-BE49-F238E27FC236}">
                <a16:creationId xmlns:a16="http://schemas.microsoft.com/office/drawing/2014/main" id="{B95C4BF0-FB83-4E76-B78B-12606160F67A}"/>
              </a:ext>
            </a:extLst>
          </p:cNvPr>
          <p:cNvCxnSpPr>
            <a:cxnSpLocks/>
          </p:cNvCxnSpPr>
          <p:nvPr/>
        </p:nvCxnSpPr>
        <p:spPr>
          <a:xfrm flipH="1" flipV="1">
            <a:off x="7078437" y="853534"/>
            <a:ext cx="359227" cy="45693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Connettore diritto 28">
            <a:extLst>
              <a:ext uri="{FF2B5EF4-FFF2-40B4-BE49-F238E27FC236}">
                <a16:creationId xmlns:a16="http://schemas.microsoft.com/office/drawing/2014/main" id="{8AF0472B-8EDA-4D26-AE80-61AE636B2574}"/>
              </a:ext>
            </a:extLst>
          </p:cNvPr>
          <p:cNvCxnSpPr/>
          <p:nvPr/>
        </p:nvCxnSpPr>
        <p:spPr>
          <a:xfrm flipV="1">
            <a:off x="5692943" y="638344"/>
            <a:ext cx="403057" cy="538462"/>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Connettore diritto 30">
            <a:extLst>
              <a:ext uri="{FF2B5EF4-FFF2-40B4-BE49-F238E27FC236}">
                <a16:creationId xmlns:a16="http://schemas.microsoft.com/office/drawing/2014/main" id="{C8F8BA14-5A67-4268-8382-1FD993AC0EC5}"/>
              </a:ext>
            </a:extLst>
          </p:cNvPr>
          <p:cNvCxnSpPr/>
          <p:nvPr/>
        </p:nvCxnSpPr>
        <p:spPr>
          <a:xfrm flipV="1">
            <a:off x="6572021" y="334141"/>
            <a:ext cx="352373" cy="488869"/>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Connettore diritto 32">
            <a:extLst>
              <a:ext uri="{FF2B5EF4-FFF2-40B4-BE49-F238E27FC236}">
                <a16:creationId xmlns:a16="http://schemas.microsoft.com/office/drawing/2014/main" id="{DC1AE59B-189B-41C9-BC2E-C3C82A9A2316}"/>
              </a:ext>
            </a:extLst>
          </p:cNvPr>
          <p:cNvCxnSpPr/>
          <p:nvPr/>
        </p:nvCxnSpPr>
        <p:spPr>
          <a:xfrm flipV="1">
            <a:off x="6096000" y="762129"/>
            <a:ext cx="239486" cy="31987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Connettore diritto 34">
            <a:extLst>
              <a:ext uri="{FF2B5EF4-FFF2-40B4-BE49-F238E27FC236}">
                <a16:creationId xmlns:a16="http://schemas.microsoft.com/office/drawing/2014/main" id="{4E876BD3-9B8B-4E16-A9E0-D8320D893819}"/>
              </a:ext>
            </a:extLst>
          </p:cNvPr>
          <p:cNvCxnSpPr/>
          <p:nvPr/>
        </p:nvCxnSpPr>
        <p:spPr>
          <a:xfrm flipV="1">
            <a:off x="7101143" y="354294"/>
            <a:ext cx="258759" cy="284050"/>
          </a:xfrm>
          <a:prstGeom prst="line">
            <a:avLst/>
          </a:prstGeom>
        </p:spPr>
        <p:style>
          <a:lnRef idx="1">
            <a:schemeClr val="accent1"/>
          </a:lnRef>
          <a:fillRef idx="0">
            <a:schemeClr val="accent1"/>
          </a:fillRef>
          <a:effectRef idx="0">
            <a:schemeClr val="accent1"/>
          </a:effectRef>
          <a:fontRef idx="minor">
            <a:schemeClr val="tx1"/>
          </a:fontRef>
        </p:style>
      </p:cxnSp>
      <p:sp>
        <p:nvSpPr>
          <p:cNvPr id="36" name="CasellaDiTesto 35">
            <a:extLst>
              <a:ext uri="{FF2B5EF4-FFF2-40B4-BE49-F238E27FC236}">
                <a16:creationId xmlns:a16="http://schemas.microsoft.com/office/drawing/2014/main" id="{2FFD7EEC-216A-48C6-A2BC-A3FC31B8F57F}"/>
              </a:ext>
            </a:extLst>
          </p:cNvPr>
          <p:cNvSpPr txBox="1"/>
          <p:nvPr/>
        </p:nvSpPr>
        <p:spPr>
          <a:xfrm>
            <a:off x="323339" y="2325774"/>
            <a:ext cx="8566319" cy="400110"/>
          </a:xfrm>
          <a:prstGeom prst="rect">
            <a:avLst/>
          </a:prstGeom>
          <a:noFill/>
        </p:spPr>
        <p:txBody>
          <a:bodyPr wrap="none" rtlCol="0">
            <a:spAutoFit/>
          </a:bodyPr>
          <a:lstStyle/>
          <a:p>
            <a:r>
              <a:rPr lang="it-IT" sz="2000" dirty="0"/>
              <a:t>e poiché il momento angolare (o della quantità di moto) dell’elettrone è dato da:</a:t>
            </a:r>
          </a:p>
        </p:txBody>
      </p:sp>
      <p:sp>
        <p:nvSpPr>
          <p:cNvPr id="37" name="CasellaDiTesto 36">
            <a:extLst>
              <a:ext uri="{FF2B5EF4-FFF2-40B4-BE49-F238E27FC236}">
                <a16:creationId xmlns:a16="http://schemas.microsoft.com/office/drawing/2014/main" id="{69B7FE5C-58FF-4C34-8A0D-76E42B4AEF3D}"/>
              </a:ext>
            </a:extLst>
          </p:cNvPr>
          <p:cNvSpPr txBox="1"/>
          <p:nvPr/>
        </p:nvSpPr>
        <p:spPr>
          <a:xfrm>
            <a:off x="2958173" y="4782542"/>
            <a:ext cx="2571923" cy="400110"/>
          </a:xfrm>
          <a:prstGeom prst="rect">
            <a:avLst/>
          </a:prstGeom>
          <a:noFill/>
        </p:spPr>
        <p:txBody>
          <a:bodyPr wrap="none" rtlCol="0">
            <a:spAutoFit/>
          </a:bodyPr>
          <a:lstStyle/>
          <a:p>
            <a:r>
              <a:rPr lang="it-IT" sz="2000" dirty="0"/>
              <a:t>allora vale la relazione:</a:t>
            </a:r>
          </a:p>
        </p:txBody>
      </p:sp>
    </p:spTree>
    <p:extLst>
      <p:ext uri="{BB962C8B-B14F-4D97-AF65-F5344CB8AC3E}">
        <p14:creationId xmlns:p14="http://schemas.microsoft.com/office/powerpoint/2010/main" val="41725305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par>
                                <p:cTn id="18" presetID="10" presetClass="entr" presetSubtype="0" fill="hold" nodeType="withEffect">
                                  <p:stCondLst>
                                    <p:cond delay="0"/>
                                  </p:stCondLst>
                                  <p:childTnLst>
                                    <p:set>
                                      <p:cBhvr>
                                        <p:cTn id="19" dur="1" fill="hold">
                                          <p:stCondLst>
                                            <p:cond delay="0"/>
                                          </p:stCondLst>
                                        </p:cTn>
                                        <p:tgtEl>
                                          <p:spTgt spid="21"/>
                                        </p:tgtEl>
                                        <p:attrNameLst>
                                          <p:attrName>style.visibility</p:attrName>
                                        </p:attrNameLst>
                                      </p:cBhvr>
                                      <p:to>
                                        <p:strVal val="visible"/>
                                      </p:to>
                                    </p:set>
                                    <p:animEffect transition="in" filter="fade">
                                      <p:cBhvr>
                                        <p:cTn id="20" dur="500"/>
                                        <p:tgtEl>
                                          <p:spTgt spid="21"/>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animEffect transition="in" filter="fade">
                                      <p:cBhvr>
                                        <p:cTn id="25" dur="500"/>
                                        <p:tgtEl>
                                          <p:spTgt spid="13"/>
                                        </p:tgtEl>
                                      </p:cBhvr>
                                    </p:animEffect>
                                  </p:childTnLst>
                                </p:cTn>
                              </p:par>
                              <p:par>
                                <p:cTn id="26" presetID="10" presetClass="entr" presetSubtype="0" fill="hold" nodeType="withEffect">
                                  <p:stCondLst>
                                    <p:cond delay="0"/>
                                  </p:stCondLst>
                                  <p:childTnLst>
                                    <p:set>
                                      <p:cBhvr>
                                        <p:cTn id="27" dur="1" fill="hold">
                                          <p:stCondLst>
                                            <p:cond delay="0"/>
                                          </p:stCondLst>
                                        </p:cTn>
                                        <p:tgtEl>
                                          <p:spTgt spid="23"/>
                                        </p:tgtEl>
                                        <p:attrNameLst>
                                          <p:attrName>style.visibility</p:attrName>
                                        </p:attrNameLst>
                                      </p:cBhvr>
                                      <p:to>
                                        <p:strVal val="visible"/>
                                      </p:to>
                                    </p:set>
                                    <p:animEffect transition="in" filter="fade">
                                      <p:cBhvr>
                                        <p:cTn id="28" dur="500"/>
                                        <p:tgtEl>
                                          <p:spTgt spid="23"/>
                                        </p:tgtEl>
                                      </p:cBhvr>
                                    </p:animEffect>
                                  </p:childTnLst>
                                </p:cTn>
                              </p:par>
                            </p:childTnLst>
                          </p:cTn>
                        </p:par>
                      </p:childTnLst>
                    </p:cTn>
                  </p:par>
                  <p:par>
                    <p:cTn id="29" fill="hold">
                      <p:stCondLst>
                        <p:cond delay="indefinite"/>
                      </p:stCondLst>
                      <p:childTnLst>
                        <p:par>
                          <p:cTn id="30" fill="hold">
                            <p:stCondLst>
                              <p:cond delay="0"/>
                            </p:stCondLst>
                            <p:childTnLst>
                              <p:par>
                                <p:cTn id="31" presetID="10" presetClass="entr" presetSubtype="0" fill="hold" nodeType="clickEffect">
                                  <p:stCondLst>
                                    <p:cond delay="0"/>
                                  </p:stCondLst>
                                  <p:childTnLst>
                                    <p:set>
                                      <p:cBhvr>
                                        <p:cTn id="32" dur="1" fill="hold">
                                          <p:stCondLst>
                                            <p:cond delay="0"/>
                                          </p:stCondLst>
                                        </p:cTn>
                                        <p:tgtEl>
                                          <p:spTgt spid="29"/>
                                        </p:tgtEl>
                                        <p:attrNameLst>
                                          <p:attrName>style.visibility</p:attrName>
                                        </p:attrNameLst>
                                      </p:cBhvr>
                                      <p:to>
                                        <p:strVal val="visible"/>
                                      </p:to>
                                    </p:set>
                                    <p:animEffect transition="in" filter="fade">
                                      <p:cBhvr>
                                        <p:cTn id="33" dur="500"/>
                                        <p:tgtEl>
                                          <p:spTgt spid="29"/>
                                        </p:tgtEl>
                                      </p:cBhvr>
                                    </p:animEffect>
                                  </p:childTnLst>
                                </p:cTn>
                              </p:par>
                              <p:par>
                                <p:cTn id="34" presetID="10" presetClass="entr" presetSubtype="0" fill="hold" nodeType="withEffect">
                                  <p:stCondLst>
                                    <p:cond delay="0"/>
                                  </p:stCondLst>
                                  <p:childTnLst>
                                    <p:set>
                                      <p:cBhvr>
                                        <p:cTn id="35" dur="1" fill="hold">
                                          <p:stCondLst>
                                            <p:cond delay="0"/>
                                          </p:stCondLst>
                                        </p:cTn>
                                        <p:tgtEl>
                                          <p:spTgt spid="33"/>
                                        </p:tgtEl>
                                        <p:attrNameLst>
                                          <p:attrName>style.visibility</p:attrName>
                                        </p:attrNameLst>
                                      </p:cBhvr>
                                      <p:to>
                                        <p:strVal val="visible"/>
                                      </p:to>
                                    </p:set>
                                    <p:animEffect transition="in" filter="fade">
                                      <p:cBhvr>
                                        <p:cTn id="36" dur="500"/>
                                        <p:tgtEl>
                                          <p:spTgt spid="33"/>
                                        </p:tgtEl>
                                      </p:cBhvr>
                                    </p:animEffect>
                                  </p:childTnLst>
                                </p:cTn>
                              </p:par>
                              <p:par>
                                <p:cTn id="37" presetID="10" presetClass="entr" presetSubtype="0" fill="hold" nodeType="withEffect">
                                  <p:stCondLst>
                                    <p:cond delay="0"/>
                                  </p:stCondLst>
                                  <p:childTnLst>
                                    <p:set>
                                      <p:cBhvr>
                                        <p:cTn id="38" dur="1" fill="hold">
                                          <p:stCondLst>
                                            <p:cond delay="0"/>
                                          </p:stCondLst>
                                        </p:cTn>
                                        <p:tgtEl>
                                          <p:spTgt spid="31"/>
                                        </p:tgtEl>
                                        <p:attrNameLst>
                                          <p:attrName>style.visibility</p:attrName>
                                        </p:attrNameLst>
                                      </p:cBhvr>
                                      <p:to>
                                        <p:strVal val="visible"/>
                                      </p:to>
                                    </p:set>
                                    <p:animEffect transition="in" filter="fade">
                                      <p:cBhvr>
                                        <p:cTn id="39" dur="500"/>
                                        <p:tgtEl>
                                          <p:spTgt spid="31"/>
                                        </p:tgtEl>
                                      </p:cBhvr>
                                    </p:animEffect>
                                  </p:childTnLst>
                                </p:cTn>
                              </p:par>
                              <p:par>
                                <p:cTn id="40" presetID="10" presetClass="entr" presetSubtype="0" fill="hold" nodeType="withEffect">
                                  <p:stCondLst>
                                    <p:cond delay="0"/>
                                  </p:stCondLst>
                                  <p:childTnLst>
                                    <p:set>
                                      <p:cBhvr>
                                        <p:cTn id="41" dur="1" fill="hold">
                                          <p:stCondLst>
                                            <p:cond delay="0"/>
                                          </p:stCondLst>
                                        </p:cTn>
                                        <p:tgtEl>
                                          <p:spTgt spid="35"/>
                                        </p:tgtEl>
                                        <p:attrNameLst>
                                          <p:attrName>style.visibility</p:attrName>
                                        </p:attrNameLst>
                                      </p:cBhvr>
                                      <p:to>
                                        <p:strVal val="visible"/>
                                      </p:to>
                                    </p:set>
                                    <p:animEffect transition="in" filter="fade">
                                      <p:cBhvr>
                                        <p:cTn id="42" dur="500"/>
                                        <p:tgtEl>
                                          <p:spTgt spid="3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6"/>
                                        </p:tgtEl>
                                        <p:attrNameLst>
                                          <p:attrName>style.visibility</p:attrName>
                                        </p:attrNameLst>
                                      </p:cBhvr>
                                      <p:to>
                                        <p:strVal val="visible"/>
                                      </p:to>
                                    </p:set>
                                    <p:animEffect transition="in" filter="fade">
                                      <p:cBhvr>
                                        <p:cTn id="47" dur="500"/>
                                        <p:tgtEl>
                                          <p:spTgt spid="36"/>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7"/>
                                        </p:tgtEl>
                                        <p:attrNameLst>
                                          <p:attrName>style.visibility</p:attrName>
                                        </p:attrNameLst>
                                      </p:cBhvr>
                                      <p:to>
                                        <p:strVal val="visible"/>
                                      </p:to>
                                    </p:set>
                                    <p:animEffect transition="in" filter="fade">
                                      <p:cBhvr>
                                        <p:cTn id="52" dur="500"/>
                                        <p:tgtEl>
                                          <p:spTgt spid="7"/>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7"/>
                                        </p:tgtEl>
                                        <p:attrNameLst>
                                          <p:attrName>style.visibility</p:attrName>
                                        </p:attrNameLst>
                                      </p:cBhvr>
                                      <p:to>
                                        <p:strVal val="visible"/>
                                      </p:to>
                                    </p:set>
                                    <p:animEffect transition="in" filter="fade">
                                      <p:cBhvr>
                                        <p:cTn id="57" dur="500"/>
                                        <p:tgtEl>
                                          <p:spTgt spid="37"/>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4"/>
                                        </p:tgtEl>
                                        <p:attrNameLst>
                                          <p:attrName>style.visibility</p:attrName>
                                        </p:attrNameLst>
                                      </p:cBhvr>
                                      <p:to>
                                        <p:strVal val="visible"/>
                                      </p:to>
                                    </p:set>
                                    <p:animEffect transition="in" filter="fade">
                                      <p:cBhvr>
                                        <p:cTn id="62"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animBg="1"/>
      <p:bldP spid="7" grpId="0"/>
      <p:bldP spid="12" grpId="0"/>
      <p:bldP spid="13" grpId="0"/>
      <p:bldP spid="11" grpId="0" animBg="1"/>
      <p:bldP spid="36" grpId="0"/>
      <p:bldP spid="37"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asellaDiTesto 5">
                <a:extLst>
                  <a:ext uri="{FF2B5EF4-FFF2-40B4-BE49-F238E27FC236}">
                    <a16:creationId xmlns:a16="http://schemas.microsoft.com/office/drawing/2014/main" id="{07209418-DB6F-435B-9F57-51D5581969DB}"/>
                  </a:ext>
                </a:extLst>
              </p:cNvPr>
              <p:cNvSpPr txBox="1"/>
              <p:nvPr/>
            </p:nvSpPr>
            <p:spPr>
              <a:xfrm>
                <a:off x="328102" y="4733123"/>
                <a:ext cx="11354991" cy="652936"/>
              </a:xfrm>
              <a:prstGeom prst="rect">
                <a:avLst/>
              </a:prstGeom>
              <a:noFill/>
            </p:spPr>
            <p:txBody>
              <a:bodyPr wrap="square" lIns="0" tIns="0" rIns="0" bIns="0" rtlCol="0">
                <a:spAutoFit/>
              </a:bodyPr>
              <a:lstStyle/>
              <a:p>
                <a:r>
                  <a:rPr lang="it-IT" sz="2000" dirty="0"/>
                  <a:t>Il rapporto tra il momento di dipolo magnetico orbitale </a:t>
                </a:r>
                <a14:m>
                  <m:oMath xmlns:m="http://schemas.openxmlformats.org/officeDocument/2006/math">
                    <m:acc>
                      <m:accPr>
                        <m:chr m:val="⃗"/>
                        <m:ctrlPr>
                          <a:rPr lang="it-IT" sz="2000" i="1">
                            <a:latin typeface="Cambria Math" panose="02040503050406030204" pitchFamily="18" charset="0"/>
                          </a:rPr>
                        </m:ctrlPr>
                      </m:accPr>
                      <m:e>
                        <m:r>
                          <a:rPr lang="it-IT" sz="2000" i="1">
                            <a:latin typeface="Cambria Math" panose="02040503050406030204" pitchFamily="18" charset="0"/>
                            <a:ea typeface="Cambria Math" panose="02040503050406030204" pitchFamily="18" charset="0"/>
                          </a:rPr>
                          <m:t>𝜇</m:t>
                        </m:r>
                      </m:e>
                    </m:acc>
                  </m:oMath>
                </a14:m>
                <a:r>
                  <a:rPr lang="it-IT" sz="2000" dirty="0"/>
                  <a:t> ed il momento angolare orbitale </a:t>
                </a:r>
                <a14:m>
                  <m:oMath xmlns:m="http://schemas.openxmlformats.org/officeDocument/2006/math">
                    <m:acc>
                      <m:accPr>
                        <m:chr m:val="⃗"/>
                        <m:ctrlPr>
                          <a:rPr lang="it-IT" sz="2000" i="1">
                            <a:latin typeface="Cambria Math" panose="02040503050406030204" pitchFamily="18" charset="0"/>
                          </a:rPr>
                        </m:ctrlPr>
                      </m:accPr>
                      <m:e>
                        <m:r>
                          <a:rPr lang="it-IT" sz="2000" b="0" i="1" smtClean="0">
                            <a:latin typeface="Cambria Math" panose="02040503050406030204" pitchFamily="18" charset="0"/>
                          </a:rPr>
                          <m:t>𝐿</m:t>
                        </m:r>
                      </m:e>
                    </m:acc>
                    <m:r>
                      <a:rPr lang="it-IT" sz="2000" b="0" i="1" smtClean="0">
                        <a:latin typeface="Cambria Math" panose="02040503050406030204" pitchFamily="18" charset="0"/>
                        <a:ea typeface="Cambria Math" panose="02040503050406030204" pitchFamily="18" charset="0"/>
                      </a:rPr>
                      <m:t> </m:t>
                    </m:r>
                  </m:oMath>
                </a14:m>
                <a:r>
                  <a:rPr lang="it-IT" sz="2000" dirty="0"/>
                  <a:t>si chiama rapporto giromagnetico </a:t>
                </a:r>
                <a14:m>
                  <m:oMath xmlns:m="http://schemas.openxmlformats.org/officeDocument/2006/math">
                    <m:r>
                      <a:rPr lang="it-IT" sz="2000" i="1">
                        <a:latin typeface="Cambria Math" panose="02040503050406030204" pitchFamily="18" charset="0"/>
                        <a:ea typeface="Cambria Math" panose="02040503050406030204" pitchFamily="18" charset="0"/>
                      </a:rPr>
                      <m:t>𝛾</m:t>
                    </m:r>
                    <m:r>
                      <a:rPr lang="it-IT" sz="2000" i="1">
                        <a:latin typeface="Cambria Math" panose="02040503050406030204" pitchFamily="18" charset="0"/>
                        <a:ea typeface="Cambria Math" panose="02040503050406030204" pitchFamily="18" charset="0"/>
                      </a:rPr>
                      <m:t> </m:t>
                    </m:r>
                  </m:oMath>
                </a14:m>
                <a:r>
                  <a:rPr lang="it-IT" sz="2000" dirty="0"/>
                  <a:t>:</a:t>
                </a:r>
              </a:p>
            </p:txBody>
          </p:sp>
        </mc:Choice>
        <mc:Fallback xmlns="">
          <p:sp>
            <p:nvSpPr>
              <p:cNvPr id="6" name="CasellaDiTesto 5">
                <a:extLst>
                  <a:ext uri="{FF2B5EF4-FFF2-40B4-BE49-F238E27FC236}">
                    <a16:creationId xmlns:a16="http://schemas.microsoft.com/office/drawing/2014/main" id="{07209418-DB6F-435B-9F57-51D5581969DB}"/>
                  </a:ext>
                </a:extLst>
              </p:cNvPr>
              <p:cNvSpPr txBox="1">
                <a:spLocks noRot="1" noChangeAspect="1" noMove="1" noResize="1" noEditPoints="1" noAdjustHandles="1" noChangeArrowheads="1" noChangeShapeType="1" noTextEdit="1"/>
              </p:cNvSpPr>
              <p:nvPr/>
            </p:nvSpPr>
            <p:spPr>
              <a:xfrm>
                <a:off x="328102" y="4733123"/>
                <a:ext cx="11354991" cy="652936"/>
              </a:xfrm>
              <a:prstGeom prst="rect">
                <a:avLst/>
              </a:prstGeom>
              <a:blipFill>
                <a:blip r:embed="rId2"/>
                <a:stretch>
                  <a:fillRect l="-1396" t="-12037" b="-22222"/>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6F014691-D82B-49F0-878F-500853832814}"/>
                  </a:ext>
                </a:extLst>
              </p:cNvPr>
              <p:cNvSpPr txBox="1"/>
              <p:nvPr/>
            </p:nvSpPr>
            <p:spPr>
              <a:xfrm>
                <a:off x="4846672" y="5311048"/>
                <a:ext cx="1740926" cy="810735"/>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i="1" smtClean="0">
                          <a:latin typeface="Cambria Math" panose="02040503050406030204" pitchFamily="18" charset="0"/>
                          <a:ea typeface="Cambria Math" panose="02040503050406030204" pitchFamily="18" charset="0"/>
                        </a:rPr>
                        <m:t>𝛾</m:t>
                      </m:r>
                      <m:r>
                        <a:rPr lang="it-IT" sz="2800" b="0" i="1" smtClean="0">
                          <a:latin typeface="Cambria Math" panose="02040503050406030204" pitchFamily="18" charset="0"/>
                          <a:ea typeface="Cambria Math" panose="02040503050406030204" pitchFamily="18" charset="0"/>
                        </a:rPr>
                        <m:t>=</m:t>
                      </m:r>
                      <m:r>
                        <a:rPr lang="it-IT" sz="2800">
                          <a:latin typeface="Cambria Math" panose="02040503050406030204" pitchFamily="18" charset="0"/>
                        </a:rPr>
                        <m:t>−</m:t>
                      </m:r>
                      <m:f>
                        <m:fPr>
                          <m:ctrlPr>
                            <a:rPr lang="it-IT" sz="2800" i="1">
                              <a:latin typeface="Cambria Math" panose="02040503050406030204" pitchFamily="18" charset="0"/>
                            </a:rPr>
                          </m:ctrlPr>
                        </m:fPr>
                        <m:num>
                          <m:r>
                            <a:rPr lang="it-IT" sz="2800" i="1">
                              <a:latin typeface="Cambria Math" panose="02040503050406030204" pitchFamily="18" charset="0"/>
                            </a:rPr>
                            <m:t>𝑒</m:t>
                          </m:r>
                        </m:num>
                        <m:den>
                          <m:r>
                            <a:rPr lang="it-IT" sz="2800" i="1">
                              <a:latin typeface="Cambria Math" panose="02040503050406030204" pitchFamily="18" charset="0"/>
                            </a:rPr>
                            <m:t>2</m:t>
                          </m:r>
                          <m:sSub>
                            <m:sSubPr>
                              <m:ctrlPr>
                                <a:rPr lang="it-IT" sz="2800" i="1">
                                  <a:latin typeface="Cambria Math" panose="02040503050406030204" pitchFamily="18" charset="0"/>
                                  <a:ea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𝑚</m:t>
                              </m:r>
                            </m:e>
                            <m:sub>
                              <m:r>
                                <a:rPr lang="it-IT" sz="2800" i="1">
                                  <a:latin typeface="Cambria Math" panose="02040503050406030204" pitchFamily="18" charset="0"/>
                                  <a:ea typeface="Cambria Math" panose="02040503050406030204" pitchFamily="18" charset="0"/>
                                </a:rPr>
                                <m:t>𝑒</m:t>
                              </m:r>
                            </m:sub>
                          </m:sSub>
                        </m:den>
                      </m:f>
                    </m:oMath>
                  </m:oMathPara>
                </a14:m>
                <a:endParaRPr lang="it-IT" sz="2800" dirty="0"/>
              </a:p>
            </p:txBody>
          </p:sp>
        </mc:Choice>
        <mc:Fallback xmlns="">
          <p:sp>
            <p:nvSpPr>
              <p:cNvPr id="10" name="CasellaDiTesto 9">
                <a:extLst>
                  <a:ext uri="{FF2B5EF4-FFF2-40B4-BE49-F238E27FC236}">
                    <a16:creationId xmlns:a16="http://schemas.microsoft.com/office/drawing/2014/main" id="{6F014691-D82B-49F0-878F-500853832814}"/>
                  </a:ext>
                </a:extLst>
              </p:cNvPr>
              <p:cNvSpPr txBox="1">
                <a:spLocks noRot="1" noChangeAspect="1" noMove="1" noResize="1" noEditPoints="1" noAdjustHandles="1" noChangeArrowheads="1" noChangeShapeType="1" noTextEdit="1"/>
              </p:cNvSpPr>
              <p:nvPr/>
            </p:nvSpPr>
            <p:spPr>
              <a:xfrm>
                <a:off x="4846672" y="5311048"/>
                <a:ext cx="1740926" cy="810735"/>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26" name="CasellaDiTesto 25">
                <a:extLst>
                  <a:ext uri="{FF2B5EF4-FFF2-40B4-BE49-F238E27FC236}">
                    <a16:creationId xmlns:a16="http://schemas.microsoft.com/office/drawing/2014/main" id="{6E4F9BCB-8147-414C-9C4F-9287CBC485A5}"/>
                  </a:ext>
                </a:extLst>
              </p:cNvPr>
              <p:cNvSpPr txBox="1"/>
              <p:nvPr/>
            </p:nvSpPr>
            <p:spPr>
              <a:xfrm>
                <a:off x="4482954" y="210856"/>
                <a:ext cx="2292294" cy="926600"/>
              </a:xfrm>
              <a:prstGeom prst="rect">
                <a:avLst/>
              </a:prstGeom>
            </p:spPr>
            <p:style>
              <a:lnRef idx="1">
                <a:schemeClr val="accent1"/>
              </a:lnRef>
              <a:fillRef idx="3">
                <a:schemeClr val="accent1"/>
              </a:fillRef>
              <a:effectRef idx="2">
                <a:schemeClr val="accent1"/>
              </a:effectRef>
              <a:fontRef idx="minor">
                <a:schemeClr val="lt1"/>
              </a:fontRef>
            </p:style>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3200" i="1" smtClean="0">
                              <a:latin typeface="Cambria Math" panose="02040503050406030204" pitchFamily="18" charset="0"/>
                            </a:rPr>
                          </m:ctrlPr>
                        </m:accPr>
                        <m:e>
                          <m:r>
                            <a:rPr lang="it-IT" sz="3200" i="1">
                              <a:latin typeface="Cambria Math" panose="02040503050406030204" pitchFamily="18" charset="0"/>
                              <a:ea typeface="Cambria Math" panose="02040503050406030204" pitchFamily="18" charset="0"/>
                            </a:rPr>
                            <m:t>𝜇</m:t>
                          </m:r>
                        </m:e>
                      </m:acc>
                      <m:r>
                        <a:rPr lang="it-IT" sz="3200" i="1">
                          <a:latin typeface="Cambria Math" panose="02040503050406030204" pitchFamily="18" charset="0"/>
                        </a:rPr>
                        <m:t>=</m:t>
                      </m:r>
                      <m:r>
                        <a:rPr lang="it-IT" sz="3200" b="0" i="0" smtClean="0">
                          <a:latin typeface="Cambria Math" panose="02040503050406030204" pitchFamily="18" charset="0"/>
                        </a:rPr>
                        <m:t>−</m:t>
                      </m:r>
                      <m:f>
                        <m:fPr>
                          <m:ctrlPr>
                            <a:rPr lang="it-IT" sz="3200" b="0" i="1" smtClean="0">
                              <a:latin typeface="Cambria Math" panose="02040503050406030204" pitchFamily="18" charset="0"/>
                            </a:rPr>
                          </m:ctrlPr>
                        </m:fPr>
                        <m:num>
                          <m:r>
                            <a:rPr lang="it-IT" sz="3200" b="0" i="1" smtClean="0">
                              <a:latin typeface="Cambria Math" panose="02040503050406030204" pitchFamily="18" charset="0"/>
                            </a:rPr>
                            <m:t>𝑒</m:t>
                          </m:r>
                        </m:num>
                        <m:den>
                          <m:r>
                            <a:rPr lang="it-IT" sz="3200" b="0" i="1" smtClean="0">
                              <a:latin typeface="Cambria Math" panose="02040503050406030204" pitchFamily="18" charset="0"/>
                            </a:rPr>
                            <m:t>2</m:t>
                          </m:r>
                          <m:sSub>
                            <m:sSubPr>
                              <m:ctrlPr>
                                <a:rPr lang="it-IT" sz="3200" i="1">
                                  <a:latin typeface="Cambria Math" panose="02040503050406030204" pitchFamily="18" charset="0"/>
                                  <a:ea typeface="Cambria Math" panose="02040503050406030204" pitchFamily="18" charset="0"/>
                                </a:rPr>
                              </m:ctrlPr>
                            </m:sSubPr>
                            <m:e>
                              <m:r>
                                <a:rPr lang="it-IT" sz="3200" i="1">
                                  <a:latin typeface="Cambria Math" panose="02040503050406030204" pitchFamily="18" charset="0"/>
                                  <a:ea typeface="Cambria Math" panose="02040503050406030204" pitchFamily="18" charset="0"/>
                                </a:rPr>
                                <m:t>𝑚</m:t>
                              </m:r>
                            </m:e>
                            <m:sub>
                              <m:r>
                                <a:rPr lang="it-IT" sz="3200" i="1">
                                  <a:latin typeface="Cambria Math" panose="02040503050406030204" pitchFamily="18" charset="0"/>
                                  <a:ea typeface="Cambria Math" panose="02040503050406030204" pitchFamily="18" charset="0"/>
                                </a:rPr>
                                <m:t>𝑒</m:t>
                              </m:r>
                            </m:sub>
                          </m:sSub>
                        </m:den>
                      </m:f>
                      <m:acc>
                        <m:accPr>
                          <m:chr m:val="⃗"/>
                          <m:ctrlPr>
                            <a:rPr lang="it-IT" sz="3200" i="1">
                              <a:latin typeface="Cambria Math" panose="02040503050406030204" pitchFamily="18" charset="0"/>
                            </a:rPr>
                          </m:ctrlPr>
                        </m:accPr>
                        <m:e>
                          <m:r>
                            <a:rPr lang="it-IT" sz="3200" i="1">
                              <a:latin typeface="Cambria Math" panose="02040503050406030204" pitchFamily="18" charset="0"/>
                            </a:rPr>
                            <m:t>𝐿</m:t>
                          </m:r>
                        </m:e>
                      </m:acc>
                    </m:oMath>
                  </m:oMathPara>
                </a14:m>
                <a:endParaRPr lang="it-IT" sz="3200" dirty="0"/>
              </a:p>
            </p:txBody>
          </p:sp>
        </mc:Choice>
        <mc:Fallback xmlns="">
          <p:sp>
            <p:nvSpPr>
              <p:cNvPr id="26" name="CasellaDiTesto 25">
                <a:extLst>
                  <a:ext uri="{FF2B5EF4-FFF2-40B4-BE49-F238E27FC236}">
                    <a16:creationId xmlns:a16="http://schemas.microsoft.com/office/drawing/2014/main" id="{6E4F9BCB-8147-414C-9C4F-9287CBC485A5}"/>
                  </a:ext>
                </a:extLst>
              </p:cNvPr>
              <p:cNvSpPr txBox="1">
                <a:spLocks noRot="1" noChangeAspect="1" noMove="1" noResize="1" noEditPoints="1" noAdjustHandles="1" noChangeArrowheads="1" noChangeShapeType="1" noTextEdit="1"/>
              </p:cNvSpPr>
              <p:nvPr/>
            </p:nvSpPr>
            <p:spPr>
              <a:xfrm>
                <a:off x="4482954" y="210856"/>
                <a:ext cx="2292294" cy="926600"/>
              </a:xfrm>
              <a:prstGeom prst="rect">
                <a:avLst/>
              </a:prstGeom>
              <a:blipFill>
                <a:blip r:embed="rId4"/>
                <a:stretch>
                  <a:fillRect/>
                </a:stretch>
              </a:blipFill>
            </p:spPr>
            <p:txBody>
              <a:bodyPr/>
              <a:lstStyle/>
              <a:p>
                <a:r>
                  <a:rPr lang="it-IT">
                    <a:noFill/>
                  </a:rPr>
                  <a:t> </a:t>
                </a:r>
              </a:p>
            </p:txBody>
          </p:sp>
        </mc:Fallback>
      </mc:AlternateContent>
      <p:grpSp>
        <p:nvGrpSpPr>
          <p:cNvPr id="27" name="Gruppo 26">
            <a:extLst>
              <a:ext uri="{FF2B5EF4-FFF2-40B4-BE49-F238E27FC236}">
                <a16:creationId xmlns:a16="http://schemas.microsoft.com/office/drawing/2014/main" id="{A8683C76-B076-4DAC-A660-6216357D6AC4}"/>
              </a:ext>
            </a:extLst>
          </p:cNvPr>
          <p:cNvGrpSpPr/>
          <p:nvPr/>
        </p:nvGrpSpPr>
        <p:grpSpPr>
          <a:xfrm>
            <a:off x="4157515" y="1636985"/>
            <a:ext cx="3149930" cy="2988128"/>
            <a:chOff x="4175651" y="2996293"/>
            <a:chExt cx="3149930" cy="2988128"/>
          </a:xfrm>
        </p:grpSpPr>
        <p:sp>
          <p:nvSpPr>
            <p:cNvPr id="28" name="Ovale 27">
              <a:extLst>
                <a:ext uri="{FF2B5EF4-FFF2-40B4-BE49-F238E27FC236}">
                  <a16:creationId xmlns:a16="http://schemas.microsoft.com/office/drawing/2014/main" id="{436498CE-8BDB-47CB-9D44-36342C8BA734}"/>
                </a:ext>
              </a:extLst>
            </p:cNvPr>
            <p:cNvSpPr/>
            <p:nvPr/>
          </p:nvSpPr>
          <p:spPr>
            <a:xfrm>
              <a:off x="4585173" y="4132966"/>
              <a:ext cx="2300196" cy="125931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0" name="Connettore diritto 29">
              <a:extLst>
                <a:ext uri="{FF2B5EF4-FFF2-40B4-BE49-F238E27FC236}">
                  <a16:creationId xmlns:a16="http://schemas.microsoft.com/office/drawing/2014/main" id="{58A33301-11A6-4141-ACF4-F6D10329F0B8}"/>
                </a:ext>
              </a:extLst>
            </p:cNvPr>
            <p:cNvCxnSpPr>
              <a:cxnSpLocks/>
            </p:cNvCxnSpPr>
            <p:nvPr/>
          </p:nvCxnSpPr>
          <p:spPr>
            <a:xfrm flipV="1">
              <a:off x="5735271" y="2996293"/>
              <a:ext cx="0" cy="2988128"/>
            </a:xfrm>
            <a:prstGeom prst="line">
              <a:avLst/>
            </a:prstGeom>
            <a:ln w="12700"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2" name="Connettore diritto 31">
              <a:extLst>
                <a:ext uri="{FF2B5EF4-FFF2-40B4-BE49-F238E27FC236}">
                  <a16:creationId xmlns:a16="http://schemas.microsoft.com/office/drawing/2014/main" id="{9D9A3F03-B966-452A-82E0-3E5761EA067B}"/>
                </a:ext>
              </a:extLst>
            </p:cNvPr>
            <p:cNvCxnSpPr>
              <a:endCxn id="28" idx="1"/>
            </p:cNvCxnSpPr>
            <p:nvPr/>
          </p:nvCxnSpPr>
          <p:spPr>
            <a:xfrm flipH="1" flipV="1">
              <a:off x="4922029" y="4317389"/>
              <a:ext cx="813242" cy="445236"/>
            </a:xfrm>
            <a:prstGeom prst="line">
              <a:avLst/>
            </a:prstGeom>
            <a:ln>
              <a:headEnd type="none" w="med" len="med"/>
              <a:tailEnd type="arrow" w="med" len="med"/>
            </a:ln>
          </p:spPr>
          <p:style>
            <a:lnRef idx="2">
              <a:schemeClr val="dk1"/>
            </a:lnRef>
            <a:fillRef idx="0">
              <a:schemeClr val="dk1"/>
            </a:fillRef>
            <a:effectRef idx="1">
              <a:schemeClr val="dk1"/>
            </a:effectRef>
            <a:fontRef idx="minor">
              <a:schemeClr val="tx1"/>
            </a:fontRef>
          </p:style>
        </p:cxnSp>
        <p:cxnSp>
          <p:nvCxnSpPr>
            <p:cNvPr id="34" name="Connettore 2 33">
              <a:extLst>
                <a:ext uri="{FF2B5EF4-FFF2-40B4-BE49-F238E27FC236}">
                  <a16:creationId xmlns:a16="http://schemas.microsoft.com/office/drawing/2014/main" id="{BF07A1E2-E0B7-43F6-A9BE-1904428F46FD}"/>
                </a:ext>
              </a:extLst>
            </p:cNvPr>
            <p:cNvCxnSpPr>
              <a:cxnSpLocks/>
            </p:cNvCxnSpPr>
            <p:nvPr/>
          </p:nvCxnSpPr>
          <p:spPr>
            <a:xfrm flipV="1">
              <a:off x="5735271" y="4317389"/>
              <a:ext cx="0" cy="44523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 name="Connettore 2 35">
              <a:extLst>
                <a:ext uri="{FF2B5EF4-FFF2-40B4-BE49-F238E27FC236}">
                  <a16:creationId xmlns:a16="http://schemas.microsoft.com/office/drawing/2014/main" id="{46367CD9-95D5-4564-84EA-78225D768BAE}"/>
                </a:ext>
              </a:extLst>
            </p:cNvPr>
            <p:cNvCxnSpPr>
              <a:cxnSpLocks/>
              <a:stCxn id="28" idx="1"/>
            </p:cNvCxnSpPr>
            <p:nvPr/>
          </p:nvCxnSpPr>
          <p:spPr>
            <a:xfrm flipV="1">
              <a:off x="4922029" y="4074043"/>
              <a:ext cx="508156" cy="2433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37" name="Rettangolo 36">
                  <a:extLst>
                    <a:ext uri="{FF2B5EF4-FFF2-40B4-BE49-F238E27FC236}">
                      <a16:creationId xmlns:a16="http://schemas.microsoft.com/office/drawing/2014/main" id="{583A5D92-2606-4604-95FE-E003E2B229CD}"/>
                    </a:ext>
                  </a:extLst>
                </p:cNvPr>
                <p:cNvSpPr/>
                <p:nvPr/>
              </p:nvSpPr>
              <p:spPr>
                <a:xfrm>
                  <a:off x="5697537" y="4355341"/>
                  <a:ext cx="374590"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a:solidFill>
                                  <a:prstClr val="black"/>
                                </a:solidFill>
                                <a:latin typeface="Cambria Math" panose="02040503050406030204" pitchFamily="18" charset="0"/>
                              </a:rPr>
                            </m:ctrlPr>
                          </m:accPr>
                          <m:e>
                            <m:r>
                              <a:rPr lang="it-IT" i="1">
                                <a:solidFill>
                                  <a:prstClr val="black"/>
                                </a:solidFill>
                                <a:latin typeface="Cambria Math" panose="02040503050406030204" pitchFamily="18" charset="0"/>
                              </a:rPr>
                              <m:t>𝑛</m:t>
                            </m:r>
                          </m:e>
                        </m:acc>
                      </m:oMath>
                    </m:oMathPara>
                  </a14:m>
                  <a:endParaRPr lang="it-IT" dirty="0"/>
                </a:p>
              </p:txBody>
            </p:sp>
          </mc:Choice>
          <mc:Fallback xmlns="">
            <p:sp>
              <p:nvSpPr>
                <p:cNvPr id="37" name="Rettangolo 36">
                  <a:extLst>
                    <a:ext uri="{FF2B5EF4-FFF2-40B4-BE49-F238E27FC236}">
                      <a16:creationId xmlns:a16="http://schemas.microsoft.com/office/drawing/2014/main" id="{583A5D92-2606-4604-95FE-E003E2B229CD}"/>
                    </a:ext>
                  </a:extLst>
                </p:cNvPr>
                <p:cNvSpPr>
                  <a:spLocks noRot="1" noChangeAspect="1" noMove="1" noResize="1" noEditPoints="1" noAdjustHandles="1" noChangeArrowheads="1" noChangeShapeType="1" noTextEdit="1"/>
                </p:cNvSpPr>
                <p:nvPr/>
              </p:nvSpPr>
              <p:spPr>
                <a:xfrm>
                  <a:off x="5697537" y="4355341"/>
                  <a:ext cx="374590" cy="369332"/>
                </a:xfrm>
                <a:prstGeom prst="rect">
                  <a:avLst/>
                </a:prstGeom>
                <a:blipFill>
                  <a:blip r:embed="rId5"/>
                  <a:stretch>
                    <a:fillRect t="-6557" r="-13115"/>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38" name="Rettangolo 37">
                  <a:extLst>
                    <a:ext uri="{FF2B5EF4-FFF2-40B4-BE49-F238E27FC236}">
                      <a16:creationId xmlns:a16="http://schemas.microsoft.com/office/drawing/2014/main" id="{06A0E994-ECDE-47D1-BA45-5E2BE83F73D0}"/>
                    </a:ext>
                  </a:extLst>
                </p:cNvPr>
                <p:cNvSpPr/>
                <p:nvPr/>
              </p:nvSpPr>
              <p:spPr>
                <a:xfrm>
                  <a:off x="4959318" y="3840047"/>
                  <a:ext cx="36933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acc>
                          <m:accPr>
                            <m:chr m:val="⃗"/>
                            <m:ctrlPr>
                              <a:rPr lang="it-IT" i="1" smtClean="0">
                                <a:solidFill>
                                  <a:prstClr val="black"/>
                                </a:solidFill>
                                <a:latin typeface="Cambria Math" panose="02040503050406030204" pitchFamily="18" charset="0"/>
                              </a:rPr>
                            </m:ctrlPr>
                          </m:accPr>
                          <m:e>
                            <m:r>
                              <a:rPr lang="it-IT" b="0" i="1" smtClean="0">
                                <a:solidFill>
                                  <a:prstClr val="black"/>
                                </a:solidFill>
                                <a:latin typeface="Cambria Math" panose="02040503050406030204" pitchFamily="18" charset="0"/>
                              </a:rPr>
                              <m:t>𝑣</m:t>
                            </m:r>
                          </m:e>
                        </m:acc>
                      </m:oMath>
                    </m:oMathPara>
                  </a14:m>
                  <a:endParaRPr lang="it-IT" dirty="0"/>
                </a:p>
              </p:txBody>
            </p:sp>
          </mc:Choice>
          <mc:Fallback xmlns="">
            <p:sp>
              <p:nvSpPr>
                <p:cNvPr id="38" name="Rettangolo 37">
                  <a:extLst>
                    <a:ext uri="{FF2B5EF4-FFF2-40B4-BE49-F238E27FC236}">
                      <a16:creationId xmlns:a16="http://schemas.microsoft.com/office/drawing/2014/main" id="{06A0E994-ECDE-47D1-BA45-5E2BE83F73D0}"/>
                    </a:ext>
                  </a:extLst>
                </p:cNvPr>
                <p:cNvSpPr>
                  <a:spLocks noRot="1" noChangeAspect="1" noMove="1" noResize="1" noEditPoints="1" noAdjustHandles="1" noChangeArrowheads="1" noChangeShapeType="1" noTextEdit="1"/>
                </p:cNvSpPr>
                <p:nvPr/>
              </p:nvSpPr>
              <p:spPr>
                <a:xfrm>
                  <a:off x="4959318" y="3840047"/>
                  <a:ext cx="369332" cy="369332"/>
                </a:xfrm>
                <a:prstGeom prst="rect">
                  <a:avLst/>
                </a:prstGeom>
                <a:blipFill>
                  <a:blip r:embed="rId6"/>
                  <a:stretch>
                    <a:fillRect t="-22951" r="-28333"/>
                  </a:stretch>
                </a:blipFill>
              </p:spPr>
              <p:txBody>
                <a:bodyPr/>
                <a:lstStyle/>
                <a:p>
                  <a:r>
                    <a:rPr lang="it-IT">
                      <a:noFill/>
                    </a:rPr>
                    <a:t> </a:t>
                  </a:r>
                </a:p>
              </p:txBody>
            </p:sp>
          </mc:Fallback>
        </mc:AlternateContent>
        <p:sp>
          <p:nvSpPr>
            <p:cNvPr id="39" name="Rettangolo 38">
              <a:extLst>
                <a:ext uri="{FF2B5EF4-FFF2-40B4-BE49-F238E27FC236}">
                  <a16:creationId xmlns:a16="http://schemas.microsoft.com/office/drawing/2014/main" id="{57A7BC54-70FF-4F2F-83B7-BF3900BB5A5C}"/>
                </a:ext>
              </a:extLst>
            </p:cNvPr>
            <p:cNvSpPr/>
            <p:nvPr/>
          </p:nvSpPr>
          <p:spPr>
            <a:xfrm>
              <a:off x="5087657" y="4489635"/>
              <a:ext cx="309700" cy="369332"/>
            </a:xfrm>
            <a:prstGeom prst="rect">
              <a:avLst/>
            </a:prstGeom>
          </p:spPr>
          <p:txBody>
            <a:bodyPr wrap="none">
              <a:spAutoFit/>
            </a:bodyPr>
            <a:lstStyle/>
            <a:p>
              <a:r>
                <a:rPr lang="it-IT" dirty="0"/>
                <a:t>R</a:t>
              </a:r>
            </a:p>
          </p:txBody>
        </p:sp>
        <mc:AlternateContent xmlns:mc="http://schemas.openxmlformats.org/markup-compatibility/2006" xmlns:a14="http://schemas.microsoft.com/office/drawing/2010/main">
          <mc:Choice Requires="a14">
            <p:sp>
              <p:nvSpPr>
                <p:cNvPr id="40" name="Rettangolo 39">
                  <a:extLst>
                    <a:ext uri="{FF2B5EF4-FFF2-40B4-BE49-F238E27FC236}">
                      <a16:creationId xmlns:a16="http://schemas.microsoft.com/office/drawing/2014/main" id="{73EBC3F2-21ED-4274-97AC-3E6C8F74052A}"/>
                    </a:ext>
                  </a:extLst>
                </p:cNvPr>
                <p:cNvSpPr/>
                <p:nvPr/>
              </p:nvSpPr>
              <p:spPr>
                <a:xfrm>
                  <a:off x="4175651" y="4383708"/>
                  <a:ext cx="495136"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it-IT" i="1" smtClean="0">
                                <a:solidFill>
                                  <a:prstClr val="black"/>
                                </a:solidFill>
                                <a:latin typeface="Cambria Math" panose="02040503050406030204" pitchFamily="18" charset="0"/>
                              </a:rPr>
                            </m:ctrlPr>
                          </m:sSupPr>
                          <m:e>
                            <m:r>
                              <a:rPr lang="it-IT" b="0" i="1" smtClean="0">
                                <a:solidFill>
                                  <a:prstClr val="black"/>
                                </a:solidFill>
                                <a:latin typeface="Cambria Math" panose="02040503050406030204" pitchFamily="18" charset="0"/>
                              </a:rPr>
                              <m:t>𝑒</m:t>
                            </m:r>
                          </m:e>
                          <m:sup>
                            <m:r>
                              <a:rPr lang="it-IT" b="0" i="1" smtClean="0">
                                <a:solidFill>
                                  <a:prstClr val="black"/>
                                </a:solidFill>
                                <a:latin typeface="Cambria Math" panose="02040503050406030204" pitchFamily="18" charset="0"/>
                              </a:rPr>
                              <m:t>−</m:t>
                            </m:r>
                          </m:sup>
                        </m:sSup>
                      </m:oMath>
                    </m:oMathPara>
                  </a14:m>
                  <a:endParaRPr lang="it-IT" dirty="0"/>
                </a:p>
              </p:txBody>
            </p:sp>
          </mc:Choice>
          <mc:Fallback xmlns="">
            <p:sp>
              <p:nvSpPr>
                <p:cNvPr id="40" name="Rettangolo 39">
                  <a:extLst>
                    <a:ext uri="{FF2B5EF4-FFF2-40B4-BE49-F238E27FC236}">
                      <a16:creationId xmlns:a16="http://schemas.microsoft.com/office/drawing/2014/main" id="{73EBC3F2-21ED-4274-97AC-3E6C8F74052A}"/>
                    </a:ext>
                  </a:extLst>
                </p:cNvPr>
                <p:cNvSpPr>
                  <a:spLocks noRot="1" noChangeAspect="1" noMove="1" noResize="1" noEditPoints="1" noAdjustHandles="1" noChangeArrowheads="1" noChangeShapeType="1" noTextEdit="1"/>
                </p:cNvSpPr>
                <p:nvPr/>
              </p:nvSpPr>
              <p:spPr>
                <a:xfrm>
                  <a:off x="4175651" y="4383708"/>
                  <a:ext cx="495136" cy="369332"/>
                </a:xfrm>
                <a:prstGeom prst="rect">
                  <a:avLst/>
                </a:prstGeom>
                <a:blipFill>
                  <a:blip r:embed="rId7"/>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1" name="Rettangolo 40">
                  <a:extLst>
                    <a:ext uri="{FF2B5EF4-FFF2-40B4-BE49-F238E27FC236}">
                      <a16:creationId xmlns:a16="http://schemas.microsoft.com/office/drawing/2014/main" id="{62785467-87CC-4DBE-A3EA-D994F6CE7872}"/>
                    </a:ext>
                  </a:extLst>
                </p:cNvPr>
                <p:cNvSpPr/>
                <p:nvPr/>
              </p:nvSpPr>
              <p:spPr>
                <a:xfrm>
                  <a:off x="7006969" y="4296869"/>
                  <a:ext cx="318612"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it-IT" b="0" i="1" smtClean="0">
                            <a:solidFill>
                              <a:prstClr val="black"/>
                            </a:solidFill>
                            <a:latin typeface="Cambria Math" panose="02040503050406030204" pitchFamily="18" charset="0"/>
                          </a:rPr>
                          <m:t>𝑖</m:t>
                        </m:r>
                      </m:oMath>
                    </m:oMathPara>
                  </a14:m>
                  <a:endParaRPr lang="it-IT" dirty="0"/>
                </a:p>
              </p:txBody>
            </p:sp>
          </mc:Choice>
          <mc:Fallback xmlns="">
            <p:sp>
              <p:nvSpPr>
                <p:cNvPr id="41" name="Rettangolo 40">
                  <a:extLst>
                    <a:ext uri="{FF2B5EF4-FFF2-40B4-BE49-F238E27FC236}">
                      <a16:creationId xmlns:a16="http://schemas.microsoft.com/office/drawing/2014/main" id="{62785467-87CC-4DBE-A3EA-D994F6CE7872}"/>
                    </a:ext>
                  </a:extLst>
                </p:cNvPr>
                <p:cNvSpPr>
                  <a:spLocks noRot="1" noChangeAspect="1" noMove="1" noResize="1" noEditPoints="1" noAdjustHandles="1" noChangeArrowheads="1" noChangeShapeType="1" noTextEdit="1"/>
                </p:cNvSpPr>
                <p:nvPr/>
              </p:nvSpPr>
              <p:spPr>
                <a:xfrm>
                  <a:off x="7006969" y="4296869"/>
                  <a:ext cx="318612" cy="369332"/>
                </a:xfrm>
                <a:prstGeom prst="rect">
                  <a:avLst/>
                </a:prstGeom>
                <a:blipFill>
                  <a:blip r:embed="rId8"/>
                  <a:stretch>
                    <a:fillRect/>
                  </a:stretch>
                </a:blipFill>
              </p:spPr>
              <p:txBody>
                <a:bodyPr/>
                <a:lstStyle/>
                <a:p>
                  <a:r>
                    <a:rPr lang="it-IT">
                      <a:noFill/>
                    </a:rPr>
                    <a:t> </a:t>
                  </a:r>
                </a:p>
              </p:txBody>
            </p:sp>
          </mc:Fallback>
        </mc:AlternateContent>
        <p:sp>
          <p:nvSpPr>
            <p:cNvPr id="42" name="Arco 41">
              <a:extLst>
                <a:ext uri="{FF2B5EF4-FFF2-40B4-BE49-F238E27FC236}">
                  <a16:creationId xmlns:a16="http://schemas.microsoft.com/office/drawing/2014/main" id="{578D19FC-DF2C-452C-B7C2-7AD0BC4D98F1}"/>
                </a:ext>
              </a:extLst>
            </p:cNvPr>
            <p:cNvSpPr/>
            <p:nvPr/>
          </p:nvSpPr>
          <p:spPr>
            <a:xfrm rot="16999404" flipV="1">
              <a:off x="6021816" y="4392652"/>
              <a:ext cx="1169786" cy="873056"/>
            </a:xfrm>
            <a:prstGeom prst="arc">
              <a:avLst>
                <a:gd name="adj1" fmla="val 16652328"/>
                <a:gd name="adj2" fmla="val 209905"/>
              </a:avLst>
            </a:prstGeom>
            <a:ln w="9525" cap="flat" cmpd="sng" algn="ctr">
              <a:solidFill>
                <a:schemeClr val="accent1"/>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txBody>
            <a:bodyPr rtlCol="0" anchor="ctr"/>
            <a:lstStyle/>
            <a:p>
              <a:pPr algn="ctr"/>
              <a:endParaRPr lang="it-IT"/>
            </a:p>
          </p:txBody>
        </p:sp>
      </p:grpSp>
      <p:cxnSp>
        <p:nvCxnSpPr>
          <p:cNvPr id="25" name="Connettore 2 24">
            <a:extLst>
              <a:ext uri="{FF2B5EF4-FFF2-40B4-BE49-F238E27FC236}">
                <a16:creationId xmlns:a16="http://schemas.microsoft.com/office/drawing/2014/main" id="{B9544421-8310-49F5-899E-AE22CE210AD3}"/>
              </a:ext>
            </a:extLst>
          </p:cNvPr>
          <p:cNvCxnSpPr/>
          <p:nvPr/>
        </p:nvCxnSpPr>
        <p:spPr>
          <a:xfrm flipV="1">
            <a:off x="7780564" y="2326821"/>
            <a:ext cx="0" cy="88224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4" name="Connettore 2 43">
            <a:extLst>
              <a:ext uri="{FF2B5EF4-FFF2-40B4-BE49-F238E27FC236}">
                <a16:creationId xmlns:a16="http://schemas.microsoft.com/office/drawing/2014/main" id="{7BCA55DC-9495-4F52-81D0-2E52161E26F4}"/>
              </a:ext>
            </a:extLst>
          </p:cNvPr>
          <p:cNvCxnSpPr/>
          <p:nvPr/>
        </p:nvCxnSpPr>
        <p:spPr>
          <a:xfrm>
            <a:off x="7780564" y="3469872"/>
            <a:ext cx="0" cy="66974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47" name="CasellaDiTesto 46">
                <a:extLst>
                  <a:ext uri="{FF2B5EF4-FFF2-40B4-BE49-F238E27FC236}">
                    <a16:creationId xmlns:a16="http://schemas.microsoft.com/office/drawing/2014/main" id="{0841E1C0-263F-4F95-83D2-4A1486957226}"/>
                  </a:ext>
                </a:extLst>
              </p:cNvPr>
              <p:cNvSpPr txBox="1"/>
              <p:nvPr/>
            </p:nvSpPr>
            <p:spPr>
              <a:xfrm>
                <a:off x="7811339" y="2552402"/>
                <a:ext cx="660808" cy="369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1800" i="1" smtClean="0">
                              <a:latin typeface="Cambria Math" panose="02040503050406030204" pitchFamily="18" charset="0"/>
                            </a:rPr>
                          </m:ctrlPr>
                        </m:accPr>
                        <m:e>
                          <m:r>
                            <a:rPr lang="it-IT" sz="1800" i="1">
                              <a:latin typeface="Cambria Math" panose="02040503050406030204" pitchFamily="18" charset="0"/>
                              <a:ea typeface="Cambria Math" panose="02040503050406030204" pitchFamily="18" charset="0"/>
                            </a:rPr>
                            <m:t>𝜇</m:t>
                          </m:r>
                        </m:e>
                      </m:acc>
                    </m:oMath>
                  </m:oMathPara>
                </a14:m>
                <a:endParaRPr lang="it-IT" dirty="0"/>
              </a:p>
            </p:txBody>
          </p:sp>
        </mc:Choice>
        <mc:Fallback xmlns="">
          <p:sp>
            <p:nvSpPr>
              <p:cNvPr id="47" name="CasellaDiTesto 46">
                <a:extLst>
                  <a:ext uri="{FF2B5EF4-FFF2-40B4-BE49-F238E27FC236}">
                    <a16:creationId xmlns:a16="http://schemas.microsoft.com/office/drawing/2014/main" id="{0841E1C0-263F-4F95-83D2-4A1486957226}"/>
                  </a:ext>
                </a:extLst>
              </p:cNvPr>
              <p:cNvSpPr txBox="1">
                <a:spLocks noRot="1" noChangeAspect="1" noMove="1" noResize="1" noEditPoints="1" noAdjustHandles="1" noChangeArrowheads="1" noChangeShapeType="1" noTextEdit="1"/>
              </p:cNvSpPr>
              <p:nvPr/>
            </p:nvSpPr>
            <p:spPr>
              <a:xfrm>
                <a:off x="7811339" y="2552402"/>
                <a:ext cx="660808" cy="369332"/>
              </a:xfrm>
              <a:prstGeom prst="rect">
                <a:avLst/>
              </a:prstGeom>
              <a:blipFill>
                <a:blip r:embed="rId9"/>
                <a:stretch>
                  <a:fillRect t="-23333" r="-16514" b="-5000"/>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49" name="CasellaDiTesto 48">
                <a:extLst>
                  <a:ext uri="{FF2B5EF4-FFF2-40B4-BE49-F238E27FC236}">
                    <a16:creationId xmlns:a16="http://schemas.microsoft.com/office/drawing/2014/main" id="{3B3A861D-D91D-4D6C-8BBA-6C865EF52CE2}"/>
                  </a:ext>
                </a:extLst>
              </p:cNvPr>
              <p:cNvSpPr txBox="1"/>
              <p:nvPr/>
            </p:nvSpPr>
            <p:spPr>
              <a:xfrm>
                <a:off x="7982437" y="3628202"/>
                <a:ext cx="318612" cy="4029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1800" i="1" smtClean="0">
                              <a:latin typeface="Cambria Math" panose="02040503050406030204" pitchFamily="18" charset="0"/>
                            </a:rPr>
                          </m:ctrlPr>
                        </m:accPr>
                        <m:e>
                          <m:r>
                            <a:rPr lang="it-IT" sz="1800" i="1">
                              <a:latin typeface="Cambria Math" panose="02040503050406030204" pitchFamily="18" charset="0"/>
                            </a:rPr>
                            <m:t>𝐿</m:t>
                          </m:r>
                        </m:e>
                      </m:acc>
                    </m:oMath>
                  </m:oMathPara>
                </a14:m>
                <a:endParaRPr lang="it-IT" dirty="0"/>
              </a:p>
            </p:txBody>
          </p:sp>
        </mc:Choice>
        <mc:Fallback xmlns="">
          <p:sp>
            <p:nvSpPr>
              <p:cNvPr id="49" name="CasellaDiTesto 48">
                <a:extLst>
                  <a:ext uri="{FF2B5EF4-FFF2-40B4-BE49-F238E27FC236}">
                    <a16:creationId xmlns:a16="http://schemas.microsoft.com/office/drawing/2014/main" id="{3B3A861D-D91D-4D6C-8BBA-6C865EF52CE2}"/>
                  </a:ext>
                </a:extLst>
              </p:cNvPr>
              <p:cNvSpPr txBox="1">
                <a:spLocks noRot="1" noChangeAspect="1" noMove="1" noResize="1" noEditPoints="1" noAdjustHandles="1" noChangeArrowheads="1" noChangeShapeType="1" noTextEdit="1"/>
              </p:cNvSpPr>
              <p:nvPr/>
            </p:nvSpPr>
            <p:spPr>
              <a:xfrm>
                <a:off x="7982437" y="3628202"/>
                <a:ext cx="318612" cy="402931"/>
              </a:xfrm>
              <a:prstGeom prst="rect">
                <a:avLst/>
              </a:prstGeom>
              <a:blipFill>
                <a:blip r:embed="rId10"/>
                <a:stretch>
                  <a:fillRect/>
                </a:stretch>
              </a:blipFill>
            </p:spPr>
            <p:txBody>
              <a:bodyPr/>
              <a:lstStyle/>
              <a:p>
                <a:r>
                  <a:rPr lang="it-IT">
                    <a:noFill/>
                  </a:rPr>
                  <a:t> </a:t>
                </a:r>
              </a:p>
            </p:txBody>
          </p:sp>
        </mc:Fallback>
      </mc:AlternateContent>
      <p:sp>
        <p:nvSpPr>
          <p:cNvPr id="50" name="CasellaDiTesto 49">
            <a:extLst>
              <a:ext uri="{FF2B5EF4-FFF2-40B4-BE49-F238E27FC236}">
                <a16:creationId xmlns:a16="http://schemas.microsoft.com/office/drawing/2014/main" id="{3E8A89AC-F1DA-49A1-897D-894A44D6EDE4}"/>
              </a:ext>
            </a:extLst>
          </p:cNvPr>
          <p:cNvSpPr txBox="1"/>
          <p:nvPr/>
        </p:nvSpPr>
        <p:spPr>
          <a:xfrm>
            <a:off x="9675992" y="2061460"/>
            <a:ext cx="2413082" cy="1477328"/>
          </a:xfrm>
          <a:prstGeom prst="rect">
            <a:avLst/>
          </a:prstGeom>
          <a:noFill/>
        </p:spPr>
        <p:txBody>
          <a:bodyPr wrap="square" rtlCol="0">
            <a:spAutoFit/>
          </a:bodyPr>
          <a:lstStyle/>
          <a:p>
            <a:r>
              <a:rPr lang="it-IT" dirty="0"/>
              <a:t>i due vettori hanno chiaramente verso opposto poiché la carica dell’elettrone è negativa</a:t>
            </a:r>
          </a:p>
        </p:txBody>
      </p:sp>
      <p:cxnSp>
        <p:nvCxnSpPr>
          <p:cNvPr id="52" name="Connettore 2 51">
            <a:extLst>
              <a:ext uri="{FF2B5EF4-FFF2-40B4-BE49-F238E27FC236}">
                <a16:creationId xmlns:a16="http://schemas.microsoft.com/office/drawing/2014/main" id="{6FBC072B-573D-4416-8B1D-77E994DA50D2}"/>
              </a:ext>
            </a:extLst>
          </p:cNvPr>
          <p:cNvCxnSpPr/>
          <p:nvPr/>
        </p:nvCxnSpPr>
        <p:spPr>
          <a:xfrm flipH="1" flipV="1">
            <a:off x="7307445" y="1208314"/>
            <a:ext cx="2146798" cy="134408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4" name="Connettore 2 53">
            <a:extLst>
              <a:ext uri="{FF2B5EF4-FFF2-40B4-BE49-F238E27FC236}">
                <a16:creationId xmlns:a16="http://schemas.microsoft.com/office/drawing/2014/main" id="{BCC9964C-4C41-4825-8EDE-7907FAFB4D52}"/>
              </a:ext>
            </a:extLst>
          </p:cNvPr>
          <p:cNvCxnSpPr/>
          <p:nvPr/>
        </p:nvCxnSpPr>
        <p:spPr>
          <a:xfrm flipH="1">
            <a:off x="8693896" y="2850071"/>
            <a:ext cx="760347" cy="28025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5" name="Freccia a destra 54">
            <a:extLst>
              <a:ext uri="{FF2B5EF4-FFF2-40B4-BE49-F238E27FC236}">
                <a16:creationId xmlns:a16="http://schemas.microsoft.com/office/drawing/2014/main" id="{884A5486-45CB-4BD5-871A-9415D0A4075F}"/>
              </a:ext>
            </a:extLst>
          </p:cNvPr>
          <p:cNvSpPr/>
          <p:nvPr/>
        </p:nvSpPr>
        <p:spPr>
          <a:xfrm>
            <a:off x="3682093" y="5564490"/>
            <a:ext cx="685800" cy="378862"/>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it-IT" dirty="0"/>
          </a:p>
        </p:txBody>
      </p:sp>
    </p:spTree>
    <p:extLst>
      <p:ext uri="{BB962C8B-B14F-4D97-AF65-F5344CB8AC3E}">
        <p14:creationId xmlns:p14="http://schemas.microsoft.com/office/powerpoint/2010/main" val="25001129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500"/>
                                        <p:tgtEl>
                                          <p:spTgt spid="2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25"/>
                                        </p:tgtEl>
                                        <p:attrNameLst>
                                          <p:attrName>style.visibility</p:attrName>
                                        </p:attrNameLst>
                                      </p:cBhvr>
                                      <p:to>
                                        <p:strVal val="visible"/>
                                      </p:to>
                                    </p:set>
                                    <p:animEffect transition="in" filter="fade">
                                      <p:cBhvr>
                                        <p:cTn id="12" dur="500"/>
                                        <p:tgtEl>
                                          <p:spTgt spid="25"/>
                                        </p:tgtEl>
                                      </p:cBhvr>
                                    </p:animEffect>
                                  </p:childTnLst>
                                </p:cTn>
                              </p:par>
                              <p:par>
                                <p:cTn id="13" presetID="10" presetClass="entr" presetSubtype="0" fill="hold" nodeType="withEffect">
                                  <p:stCondLst>
                                    <p:cond delay="0"/>
                                  </p:stCondLst>
                                  <p:childTnLst>
                                    <p:set>
                                      <p:cBhvr>
                                        <p:cTn id="14" dur="1" fill="hold">
                                          <p:stCondLst>
                                            <p:cond delay="0"/>
                                          </p:stCondLst>
                                        </p:cTn>
                                        <p:tgtEl>
                                          <p:spTgt spid="44"/>
                                        </p:tgtEl>
                                        <p:attrNameLst>
                                          <p:attrName>style.visibility</p:attrName>
                                        </p:attrNameLst>
                                      </p:cBhvr>
                                      <p:to>
                                        <p:strVal val="visible"/>
                                      </p:to>
                                    </p:set>
                                    <p:animEffect transition="in" filter="fade">
                                      <p:cBhvr>
                                        <p:cTn id="15" dur="500"/>
                                        <p:tgtEl>
                                          <p:spTgt spid="44"/>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49"/>
                                        </p:tgtEl>
                                        <p:attrNameLst>
                                          <p:attrName>style.visibility</p:attrName>
                                        </p:attrNameLst>
                                      </p:cBhvr>
                                      <p:to>
                                        <p:strVal val="visible"/>
                                      </p:to>
                                    </p:set>
                                    <p:animEffect transition="in" filter="fade">
                                      <p:cBhvr>
                                        <p:cTn id="18" dur="500"/>
                                        <p:tgtEl>
                                          <p:spTgt spid="49"/>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47"/>
                                        </p:tgtEl>
                                        <p:attrNameLst>
                                          <p:attrName>style.visibility</p:attrName>
                                        </p:attrNameLst>
                                      </p:cBhvr>
                                      <p:to>
                                        <p:strVal val="visible"/>
                                      </p:to>
                                    </p:set>
                                    <p:animEffect transition="in" filter="fade">
                                      <p:cBhvr>
                                        <p:cTn id="21" dur="500"/>
                                        <p:tgtEl>
                                          <p:spTgt spid="47"/>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52"/>
                                        </p:tgtEl>
                                        <p:attrNameLst>
                                          <p:attrName>style.visibility</p:attrName>
                                        </p:attrNameLst>
                                      </p:cBhvr>
                                      <p:to>
                                        <p:strVal val="visible"/>
                                      </p:to>
                                    </p:set>
                                    <p:animEffect transition="in" filter="fade">
                                      <p:cBhvr>
                                        <p:cTn id="26" dur="500"/>
                                        <p:tgtEl>
                                          <p:spTgt spid="52"/>
                                        </p:tgtEl>
                                      </p:cBhvr>
                                    </p:animEffect>
                                  </p:childTnLst>
                                </p:cTn>
                              </p:par>
                              <p:par>
                                <p:cTn id="27" presetID="10" presetClass="entr" presetSubtype="0" fill="hold" nodeType="withEffect">
                                  <p:stCondLst>
                                    <p:cond delay="0"/>
                                  </p:stCondLst>
                                  <p:childTnLst>
                                    <p:set>
                                      <p:cBhvr>
                                        <p:cTn id="28" dur="1" fill="hold">
                                          <p:stCondLst>
                                            <p:cond delay="0"/>
                                          </p:stCondLst>
                                        </p:cTn>
                                        <p:tgtEl>
                                          <p:spTgt spid="54"/>
                                        </p:tgtEl>
                                        <p:attrNameLst>
                                          <p:attrName>style.visibility</p:attrName>
                                        </p:attrNameLst>
                                      </p:cBhvr>
                                      <p:to>
                                        <p:strVal val="visible"/>
                                      </p:to>
                                    </p:set>
                                    <p:animEffect transition="in" filter="fade">
                                      <p:cBhvr>
                                        <p:cTn id="29" dur="500"/>
                                        <p:tgtEl>
                                          <p:spTgt spid="54"/>
                                        </p:tgtEl>
                                      </p:cBhvr>
                                    </p:animEffect>
                                  </p:childTnLst>
                                </p:cTn>
                              </p:par>
                              <p:par>
                                <p:cTn id="30" presetID="10" presetClass="entr" presetSubtype="0" fill="hold" grpId="0" nodeType="withEffect">
                                  <p:stCondLst>
                                    <p:cond delay="0"/>
                                  </p:stCondLst>
                                  <p:childTnLst>
                                    <p:set>
                                      <p:cBhvr>
                                        <p:cTn id="31" dur="1" fill="hold">
                                          <p:stCondLst>
                                            <p:cond delay="0"/>
                                          </p:stCondLst>
                                        </p:cTn>
                                        <p:tgtEl>
                                          <p:spTgt spid="50"/>
                                        </p:tgtEl>
                                        <p:attrNameLst>
                                          <p:attrName>style.visibility</p:attrName>
                                        </p:attrNameLst>
                                      </p:cBhvr>
                                      <p:to>
                                        <p:strVal val="visible"/>
                                      </p:to>
                                    </p:set>
                                    <p:animEffect transition="in" filter="fade">
                                      <p:cBhvr>
                                        <p:cTn id="32" dur="500"/>
                                        <p:tgtEl>
                                          <p:spTgt spid="5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6"/>
                                        </p:tgtEl>
                                        <p:attrNameLst>
                                          <p:attrName>style.visibility</p:attrName>
                                        </p:attrNameLst>
                                      </p:cBhvr>
                                      <p:to>
                                        <p:strVal val="visible"/>
                                      </p:to>
                                    </p:set>
                                    <p:animEffect transition="in" filter="fade">
                                      <p:cBhvr>
                                        <p:cTn id="37" dur="500"/>
                                        <p:tgtEl>
                                          <p:spTgt spid="6"/>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55"/>
                                        </p:tgtEl>
                                        <p:attrNameLst>
                                          <p:attrName>style.visibility</p:attrName>
                                        </p:attrNameLst>
                                      </p:cBhvr>
                                      <p:to>
                                        <p:strVal val="visible"/>
                                      </p:to>
                                    </p:set>
                                    <p:animEffect transition="in" filter="fade">
                                      <p:cBhvr>
                                        <p:cTn id="42" dur="500"/>
                                        <p:tgtEl>
                                          <p:spTgt spid="55"/>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animEffect transition="in" filter="fade">
                                      <p:cBhvr>
                                        <p:cTn id="4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0" grpId="0"/>
      <p:bldP spid="47" grpId="0"/>
      <p:bldP spid="49" grpId="0"/>
      <p:bldP spid="50" grpId="0"/>
      <p:bldP spid="55"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8" name="CasellaDiTesto 7">
                <a:extLst>
                  <a:ext uri="{FF2B5EF4-FFF2-40B4-BE49-F238E27FC236}">
                    <a16:creationId xmlns:a16="http://schemas.microsoft.com/office/drawing/2014/main" id="{CA38A246-EA44-42EE-8EA9-9C7EDC1FE7DF}"/>
                  </a:ext>
                </a:extLst>
              </p:cNvPr>
              <p:cNvSpPr txBox="1"/>
              <p:nvPr/>
            </p:nvSpPr>
            <p:spPr>
              <a:xfrm>
                <a:off x="0" y="2841926"/>
                <a:ext cx="11704320" cy="2865849"/>
              </a:xfrm>
              <a:prstGeom prst="rect">
                <a:avLst/>
              </a:prstGeom>
              <a:noFill/>
            </p:spPr>
            <p:txBody>
              <a:bodyPr wrap="square" rtlCol="0">
                <a:spAutoFit/>
              </a:bodyPr>
              <a:lstStyle/>
              <a:p>
                <a:r>
                  <a:rPr lang="it-IT" sz="2000" dirty="0"/>
                  <a:t>Indipendentemente dal suo stato di moto orbitale, un elettrone possiede un </a:t>
                </a:r>
                <a:r>
                  <a:rPr lang="it-IT" sz="2000" b="1" dirty="0"/>
                  <a:t>momento magnetico proprio</a:t>
                </a:r>
              </a:p>
              <a:p>
                <a:endParaRPr lang="it-IT" sz="2000" dirty="0"/>
              </a:p>
              <a:p>
                <a:r>
                  <a:rPr lang="it-IT" sz="2000" dirty="0"/>
                  <a:t>L’esistenza di tale momento magnetico può spiegarsi in maniera intuitiva col modello dell’elettrone ruotante (1925) nel quale l’elettrone viene approssimato con una sferetta carica con raggio </a:t>
                </a:r>
                <a14:m>
                  <m:oMath xmlns:m="http://schemas.openxmlformats.org/officeDocument/2006/math">
                    <m:sSup>
                      <m:sSupPr>
                        <m:ctrlPr>
                          <a:rPr lang="it-IT" sz="2000" i="1" smtClean="0">
                            <a:latin typeface="Cambria Math" panose="02040503050406030204" pitchFamily="18" charset="0"/>
                          </a:rPr>
                        </m:ctrlPr>
                      </m:sSupPr>
                      <m:e>
                        <m:r>
                          <a:rPr lang="it-IT" sz="2000" b="0" i="1" smtClean="0">
                            <a:latin typeface="Cambria Math" panose="02040503050406030204" pitchFamily="18" charset="0"/>
                          </a:rPr>
                          <m:t>10</m:t>
                        </m:r>
                      </m:e>
                      <m:sup>
                        <m:r>
                          <a:rPr lang="it-IT" sz="2000" b="0" i="1" smtClean="0">
                            <a:latin typeface="Cambria Math" panose="02040503050406030204" pitchFamily="18" charset="0"/>
                          </a:rPr>
                          <m:t>−15</m:t>
                        </m:r>
                      </m:sup>
                    </m:sSup>
                    <m:r>
                      <a:rPr lang="it-IT" sz="2000" b="0" i="1" smtClean="0">
                        <a:latin typeface="Cambria Math" panose="02040503050406030204" pitchFamily="18" charset="0"/>
                      </a:rPr>
                      <m:t>𝑚</m:t>
                    </m:r>
                  </m:oMath>
                </a14:m>
                <a:r>
                  <a:rPr lang="it-IT" sz="2000" dirty="0"/>
                  <a:t> ruotante attorno ad un asse passante per il suo centro di massa</a:t>
                </a:r>
              </a:p>
              <a:p>
                <a:endParaRPr lang="it-IT" sz="2000" dirty="0"/>
              </a:p>
              <a:p>
                <a:r>
                  <a:rPr lang="it-IT" sz="2000" dirty="0"/>
                  <a:t>A questo moto di rotazione è associato un </a:t>
                </a:r>
                <a:r>
                  <a:rPr lang="it-IT" sz="2000" b="1" dirty="0"/>
                  <a:t>momento angolare intrinseco </a:t>
                </a:r>
                <a:r>
                  <a:rPr lang="it-IT" sz="2000" dirty="0"/>
                  <a:t>detto di SPIN dell’elettrone e siccome l’elettrone è una particella carica esso potrà possedere anche un </a:t>
                </a:r>
                <a:r>
                  <a:rPr lang="it-IT" sz="2000" b="1" dirty="0"/>
                  <a:t>momento magnetico di spin</a:t>
                </a:r>
              </a:p>
              <a:p>
                <a:endParaRPr lang="it-IT" sz="2000" dirty="0"/>
              </a:p>
            </p:txBody>
          </p:sp>
        </mc:Choice>
        <mc:Fallback xmlns="">
          <p:sp>
            <p:nvSpPr>
              <p:cNvPr id="8" name="CasellaDiTesto 7">
                <a:extLst>
                  <a:ext uri="{FF2B5EF4-FFF2-40B4-BE49-F238E27FC236}">
                    <a16:creationId xmlns:a16="http://schemas.microsoft.com/office/drawing/2014/main" id="{CA38A246-EA44-42EE-8EA9-9C7EDC1FE7DF}"/>
                  </a:ext>
                </a:extLst>
              </p:cNvPr>
              <p:cNvSpPr txBox="1">
                <a:spLocks noRot="1" noChangeAspect="1" noMove="1" noResize="1" noEditPoints="1" noAdjustHandles="1" noChangeArrowheads="1" noChangeShapeType="1" noTextEdit="1"/>
              </p:cNvSpPr>
              <p:nvPr/>
            </p:nvSpPr>
            <p:spPr>
              <a:xfrm>
                <a:off x="0" y="2841926"/>
                <a:ext cx="11704320" cy="2865849"/>
              </a:xfrm>
              <a:prstGeom prst="rect">
                <a:avLst/>
              </a:prstGeom>
              <a:blipFill>
                <a:blip r:embed="rId2"/>
                <a:stretch>
                  <a:fillRect l="-521" t="-1064" r="-52"/>
                </a:stretch>
              </a:blipFill>
            </p:spPr>
            <p:txBody>
              <a:bodyPr/>
              <a:lstStyle/>
              <a:p>
                <a:r>
                  <a:rPr lang="it-IT">
                    <a:noFill/>
                  </a:rPr>
                  <a:t> </a:t>
                </a:r>
              </a:p>
            </p:txBody>
          </p:sp>
        </mc:Fallback>
      </mc:AlternateContent>
      <p:sp>
        <p:nvSpPr>
          <p:cNvPr id="6" name="CasellaDiTesto 5">
            <a:extLst>
              <a:ext uri="{FF2B5EF4-FFF2-40B4-BE49-F238E27FC236}">
                <a16:creationId xmlns:a16="http://schemas.microsoft.com/office/drawing/2014/main" id="{5C33825D-681F-40B5-AFE9-A42C4468A080}"/>
              </a:ext>
            </a:extLst>
          </p:cNvPr>
          <p:cNvSpPr txBox="1"/>
          <p:nvPr/>
        </p:nvSpPr>
        <p:spPr>
          <a:xfrm>
            <a:off x="0" y="11245"/>
            <a:ext cx="11944350" cy="2862322"/>
          </a:xfrm>
          <a:prstGeom prst="rect">
            <a:avLst/>
          </a:prstGeom>
          <a:noFill/>
        </p:spPr>
        <p:txBody>
          <a:bodyPr wrap="square" rtlCol="0">
            <a:spAutoFit/>
          </a:bodyPr>
          <a:lstStyle/>
          <a:p>
            <a:r>
              <a:rPr lang="it-IT" sz="2000" dirty="0"/>
              <a:t>Passiamo ora al secondo punto:</a:t>
            </a:r>
          </a:p>
          <a:p>
            <a:endParaRPr lang="it-IT" sz="2000" dirty="0"/>
          </a:p>
          <a:p>
            <a:r>
              <a:rPr lang="it-IT" sz="2000" dirty="0"/>
              <a:t>Un atomo può possedere un momento magnetico come conseguenza:</a:t>
            </a:r>
          </a:p>
          <a:p>
            <a:endParaRPr lang="it-IT" sz="2000" dirty="0"/>
          </a:p>
          <a:p>
            <a:pPr marL="342900" indent="-342900">
              <a:buAutoNum type="arabicPeriod"/>
            </a:pPr>
            <a:r>
              <a:rPr lang="it-IT" sz="2000" dirty="0"/>
              <a:t>dei moti dei suoi elettroni sopra le orbite elettroniche</a:t>
            </a:r>
          </a:p>
          <a:p>
            <a:pPr marL="342900" indent="-342900">
              <a:buAutoNum type="arabicPeriod"/>
            </a:pPr>
            <a:endParaRPr lang="it-IT" sz="2000" dirty="0"/>
          </a:p>
          <a:p>
            <a:pPr marL="342900" indent="-342900">
              <a:buAutoNum type="arabicPeriod"/>
            </a:pPr>
            <a:r>
              <a:rPr lang="it-IT" sz="2000" dirty="0">
                <a:highlight>
                  <a:srgbClr val="FFFF00"/>
                </a:highlight>
              </a:rPr>
              <a:t>dei momenti magnetici propri posseduti dai costituenti elementari dell’atomo stesso (elettroni, protoni e neutroni)</a:t>
            </a:r>
          </a:p>
          <a:p>
            <a:pPr marL="342900" indent="-342900">
              <a:buAutoNum type="arabicPeriod"/>
            </a:pPr>
            <a:endParaRPr lang="it-IT" sz="2000" dirty="0"/>
          </a:p>
        </p:txBody>
      </p:sp>
    </p:spTree>
    <p:extLst>
      <p:ext uri="{BB962C8B-B14F-4D97-AF65-F5344CB8AC3E}">
        <p14:creationId xmlns:p14="http://schemas.microsoft.com/office/powerpoint/2010/main" val="28379249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animEffect transition="in" filter="fade">
                                      <p:cBhvr>
                                        <p:cTn id="7" dur="500"/>
                                        <p:tgtEl>
                                          <p:spTgt spid="8">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xEl>
                                              <p:pRg st="2" end="2"/>
                                            </p:txEl>
                                          </p:spTgt>
                                        </p:tgtEl>
                                        <p:attrNameLst>
                                          <p:attrName>style.visibility</p:attrName>
                                        </p:attrNameLst>
                                      </p:cBhvr>
                                      <p:to>
                                        <p:strVal val="visible"/>
                                      </p:to>
                                    </p:set>
                                    <p:animEffect transition="in" filter="fade">
                                      <p:cBhvr>
                                        <p:cTn id="12" dur="500"/>
                                        <p:tgtEl>
                                          <p:spTgt spid="8">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8">
                                            <p:txEl>
                                              <p:pRg st="4" end="4"/>
                                            </p:txEl>
                                          </p:spTgt>
                                        </p:tgtEl>
                                        <p:attrNameLst>
                                          <p:attrName>style.visibility</p:attrName>
                                        </p:attrNameLst>
                                      </p:cBhvr>
                                      <p:to>
                                        <p:strVal val="visible"/>
                                      </p:to>
                                    </p:set>
                                    <p:animEffect transition="in" filter="fade">
                                      <p:cBhvr>
                                        <p:cTn id="17" dur="500"/>
                                        <p:tgtEl>
                                          <p:spTgt spid="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7" name="CasellaDiTesto 6">
                <a:extLst>
                  <a:ext uri="{FF2B5EF4-FFF2-40B4-BE49-F238E27FC236}">
                    <a16:creationId xmlns:a16="http://schemas.microsoft.com/office/drawing/2014/main" id="{D1A9A9A9-B09C-4278-8CE7-EE63A6509C3D}"/>
                  </a:ext>
                </a:extLst>
              </p:cNvPr>
              <p:cNvSpPr txBox="1"/>
              <p:nvPr/>
            </p:nvSpPr>
            <p:spPr>
              <a:xfrm>
                <a:off x="8274244" y="323914"/>
                <a:ext cx="1821203" cy="70121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𝐿</m:t>
                          </m:r>
                        </m:e>
                        <m:sub>
                          <m:r>
                            <a:rPr lang="it-IT" sz="2400" b="0" i="1" smtClean="0">
                              <a:latin typeface="Cambria Math" panose="02040503050406030204" pitchFamily="18" charset="0"/>
                            </a:rPr>
                            <m:t>𝑠𝑝𝑖𝑛</m:t>
                          </m:r>
                          <m:r>
                            <a:rPr lang="it-IT" sz="2400" b="0" i="1" smtClean="0">
                              <a:latin typeface="Cambria Math" panose="02040503050406030204" pitchFamily="18" charset="0"/>
                            </a:rPr>
                            <m:t> </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1</m:t>
                          </m:r>
                        </m:num>
                        <m:den>
                          <m:r>
                            <a:rPr lang="it-IT" sz="2400" b="0" i="1" smtClean="0">
                              <a:latin typeface="Cambria Math" panose="02040503050406030204" pitchFamily="18" charset="0"/>
                            </a:rPr>
                            <m:t>2</m:t>
                          </m:r>
                        </m:den>
                      </m:f>
                      <m:r>
                        <a:rPr lang="it-IT" sz="2400" b="0" i="1" smtClean="0">
                          <a:latin typeface="Cambria Math" panose="02040503050406030204" pitchFamily="18" charset="0"/>
                        </a:rPr>
                        <m:t> </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h</m:t>
                          </m:r>
                        </m:num>
                        <m:den>
                          <m:r>
                            <a:rPr lang="it-IT" sz="2400" b="0" i="1" smtClean="0">
                              <a:latin typeface="Cambria Math" panose="02040503050406030204" pitchFamily="18" charset="0"/>
                            </a:rPr>
                            <m:t>2</m:t>
                          </m:r>
                          <m:r>
                            <a:rPr lang="it-IT" sz="2400" b="0" i="1" smtClean="0">
                              <a:latin typeface="Cambria Math" panose="02040503050406030204" pitchFamily="18" charset="0"/>
                              <a:ea typeface="Cambria Math" panose="02040503050406030204" pitchFamily="18" charset="0"/>
                            </a:rPr>
                            <m:t>𝜋</m:t>
                          </m:r>
                        </m:den>
                      </m:f>
                    </m:oMath>
                  </m:oMathPara>
                </a14:m>
                <a:endParaRPr lang="it-IT" sz="2400" dirty="0"/>
              </a:p>
            </p:txBody>
          </p:sp>
        </mc:Choice>
        <mc:Fallback xmlns="">
          <p:sp>
            <p:nvSpPr>
              <p:cNvPr id="7" name="CasellaDiTesto 6">
                <a:extLst>
                  <a:ext uri="{FF2B5EF4-FFF2-40B4-BE49-F238E27FC236}">
                    <a16:creationId xmlns:a16="http://schemas.microsoft.com/office/drawing/2014/main" id="{D1A9A9A9-B09C-4278-8CE7-EE63A6509C3D}"/>
                  </a:ext>
                </a:extLst>
              </p:cNvPr>
              <p:cNvSpPr txBox="1">
                <a:spLocks noRot="1" noChangeAspect="1" noMove="1" noResize="1" noEditPoints="1" noAdjustHandles="1" noChangeArrowheads="1" noChangeShapeType="1" noTextEdit="1"/>
              </p:cNvSpPr>
              <p:nvPr/>
            </p:nvSpPr>
            <p:spPr>
              <a:xfrm>
                <a:off x="8274244" y="323914"/>
                <a:ext cx="1821203" cy="701218"/>
              </a:xfrm>
              <a:prstGeom prst="rect">
                <a:avLst/>
              </a:prstGeom>
              <a:blipFill>
                <a:blip r:embed="rId2"/>
                <a:stretch>
                  <a:fillRect/>
                </a:stretch>
              </a:blipFill>
            </p:spPr>
            <p:txBody>
              <a:bodyPr/>
              <a:lstStyle/>
              <a:p>
                <a:r>
                  <a:rPr lang="it-IT">
                    <a:noFill/>
                  </a:rPr>
                  <a:t> </a:t>
                </a:r>
              </a:p>
            </p:txBody>
          </p:sp>
        </mc:Fallback>
      </mc:AlternateContent>
      <p:sp>
        <p:nvSpPr>
          <p:cNvPr id="2" name="CasellaDiTesto 1">
            <a:extLst>
              <a:ext uri="{FF2B5EF4-FFF2-40B4-BE49-F238E27FC236}">
                <a16:creationId xmlns:a16="http://schemas.microsoft.com/office/drawing/2014/main" id="{004301A2-341C-423A-977C-236B1B88ACDA}"/>
              </a:ext>
            </a:extLst>
          </p:cNvPr>
          <p:cNvSpPr txBox="1"/>
          <p:nvPr/>
        </p:nvSpPr>
        <p:spPr>
          <a:xfrm>
            <a:off x="367393" y="489857"/>
            <a:ext cx="7575279" cy="369332"/>
          </a:xfrm>
          <a:prstGeom prst="rect">
            <a:avLst/>
          </a:prstGeom>
          <a:noFill/>
        </p:spPr>
        <p:txBody>
          <a:bodyPr wrap="none" rtlCol="0">
            <a:spAutoFit/>
          </a:bodyPr>
          <a:lstStyle/>
          <a:p>
            <a:r>
              <a:rPr lang="it-IT" dirty="0"/>
              <a:t>Quantitativamente, al momento angolare intrinseco (di spin) si associa il valore:</a:t>
            </a:r>
          </a:p>
        </p:txBody>
      </p:sp>
      <mc:AlternateContent xmlns:mc="http://schemas.openxmlformats.org/markup-compatibility/2006" xmlns:a14="http://schemas.microsoft.com/office/drawing/2010/main">
        <mc:Choice Requires="a14">
          <p:sp>
            <p:nvSpPr>
              <p:cNvPr id="9" name="CasellaDiTesto 8">
                <a:extLst>
                  <a:ext uri="{FF2B5EF4-FFF2-40B4-BE49-F238E27FC236}">
                    <a16:creationId xmlns:a16="http://schemas.microsoft.com/office/drawing/2014/main" id="{D46AE31B-80DD-4FD8-B54D-530C93E4242F}"/>
                  </a:ext>
                </a:extLst>
              </p:cNvPr>
              <p:cNvSpPr txBox="1"/>
              <p:nvPr/>
            </p:nvSpPr>
            <p:spPr>
              <a:xfrm>
                <a:off x="1295824" y="1320219"/>
                <a:ext cx="2733376"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400" b="0" i="1" smtClean="0">
                          <a:latin typeface="Cambria Math" panose="02040503050406030204" pitchFamily="18" charset="0"/>
                        </a:rPr>
                        <m:t>h</m:t>
                      </m:r>
                      <m:r>
                        <a:rPr lang="it-IT" sz="2400" b="0" i="1" smtClean="0">
                          <a:latin typeface="Cambria Math" panose="02040503050406030204" pitchFamily="18" charset="0"/>
                          <a:ea typeface="Cambria Math" panose="02040503050406030204" pitchFamily="18" charset="0"/>
                        </a:rPr>
                        <m:t>≅6,62 ×</m:t>
                      </m:r>
                      <m:sSup>
                        <m:sSupPr>
                          <m:ctrlPr>
                            <a:rPr lang="it-IT" sz="2400" b="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10</m:t>
                          </m:r>
                        </m:e>
                        <m:sup>
                          <m:r>
                            <a:rPr lang="it-IT" sz="2400" b="0" i="1" smtClean="0">
                              <a:latin typeface="Cambria Math" panose="02040503050406030204" pitchFamily="18" charset="0"/>
                              <a:ea typeface="Cambria Math" panose="02040503050406030204" pitchFamily="18" charset="0"/>
                            </a:rPr>
                            <m:t>−34 </m:t>
                          </m:r>
                        </m:sup>
                      </m:sSup>
                      <m:r>
                        <a:rPr lang="it-IT" sz="2400" b="0" i="1" smtClean="0">
                          <a:latin typeface="Cambria Math" panose="02040503050406030204" pitchFamily="18" charset="0"/>
                          <a:ea typeface="Cambria Math" panose="02040503050406030204" pitchFamily="18" charset="0"/>
                        </a:rPr>
                        <m:t>𝐽𝑠</m:t>
                      </m:r>
                    </m:oMath>
                  </m:oMathPara>
                </a14:m>
                <a:endParaRPr lang="it-IT" sz="2400" dirty="0"/>
              </a:p>
            </p:txBody>
          </p:sp>
        </mc:Choice>
        <mc:Fallback xmlns="">
          <p:sp>
            <p:nvSpPr>
              <p:cNvPr id="9" name="CasellaDiTesto 8">
                <a:extLst>
                  <a:ext uri="{FF2B5EF4-FFF2-40B4-BE49-F238E27FC236}">
                    <a16:creationId xmlns:a16="http://schemas.microsoft.com/office/drawing/2014/main" id="{D46AE31B-80DD-4FD8-B54D-530C93E4242F}"/>
                  </a:ext>
                </a:extLst>
              </p:cNvPr>
              <p:cNvSpPr txBox="1">
                <a:spLocks noRot="1" noChangeAspect="1" noMove="1" noResize="1" noEditPoints="1" noAdjustHandles="1" noChangeArrowheads="1" noChangeShapeType="1" noTextEdit="1"/>
              </p:cNvSpPr>
              <p:nvPr/>
            </p:nvSpPr>
            <p:spPr>
              <a:xfrm>
                <a:off x="1295824" y="1320219"/>
                <a:ext cx="2733376" cy="369332"/>
              </a:xfrm>
              <a:prstGeom prst="rect">
                <a:avLst/>
              </a:prstGeom>
              <a:blipFill>
                <a:blip r:embed="rId3"/>
                <a:stretch>
                  <a:fillRect l="-2232" t="-1667" r="-3125" b="-30000"/>
                </a:stretch>
              </a:blipFill>
            </p:spPr>
            <p:txBody>
              <a:bodyPr/>
              <a:lstStyle/>
              <a:p>
                <a:r>
                  <a:rPr lang="it-IT">
                    <a:noFill/>
                  </a:rPr>
                  <a:t> </a:t>
                </a:r>
              </a:p>
            </p:txBody>
          </p:sp>
        </mc:Fallback>
      </mc:AlternateContent>
      <p:sp>
        <p:nvSpPr>
          <p:cNvPr id="11" name="CasellaDiTesto 10">
            <a:extLst>
              <a:ext uri="{FF2B5EF4-FFF2-40B4-BE49-F238E27FC236}">
                <a16:creationId xmlns:a16="http://schemas.microsoft.com/office/drawing/2014/main" id="{6C62634A-7840-4838-9C16-F6938EB799DF}"/>
              </a:ext>
            </a:extLst>
          </p:cNvPr>
          <p:cNvSpPr txBox="1"/>
          <p:nvPr/>
        </p:nvSpPr>
        <p:spPr>
          <a:xfrm>
            <a:off x="4433449" y="1320219"/>
            <a:ext cx="6150145" cy="369332"/>
          </a:xfrm>
          <a:prstGeom prst="rect">
            <a:avLst/>
          </a:prstGeom>
          <a:noFill/>
        </p:spPr>
        <p:txBody>
          <a:bodyPr wrap="none" lIns="0" tIns="0" rIns="0" bIns="0" rtlCol="0">
            <a:spAutoFit/>
          </a:bodyPr>
          <a:lstStyle/>
          <a:p>
            <a:r>
              <a:rPr lang="it-IT" sz="2400" dirty="0"/>
              <a:t>Costante di Planck (ha le dimensioni di un’azione)</a:t>
            </a:r>
          </a:p>
        </p:txBody>
      </p:sp>
      <p:sp>
        <p:nvSpPr>
          <p:cNvPr id="3" name="CasellaDiTesto 2">
            <a:extLst>
              <a:ext uri="{FF2B5EF4-FFF2-40B4-BE49-F238E27FC236}">
                <a16:creationId xmlns:a16="http://schemas.microsoft.com/office/drawing/2014/main" id="{00DE773C-17FE-45CE-9737-13D7A74FD4FA}"/>
              </a:ext>
            </a:extLst>
          </p:cNvPr>
          <p:cNvSpPr txBox="1"/>
          <p:nvPr/>
        </p:nvSpPr>
        <p:spPr>
          <a:xfrm>
            <a:off x="367393" y="1320219"/>
            <a:ext cx="524182" cy="369332"/>
          </a:xfrm>
          <a:prstGeom prst="rect">
            <a:avLst/>
          </a:prstGeom>
          <a:noFill/>
        </p:spPr>
        <p:txBody>
          <a:bodyPr wrap="none" rtlCol="0">
            <a:spAutoFit/>
          </a:bodyPr>
          <a:lstStyle/>
          <a:p>
            <a:r>
              <a:rPr lang="it-IT" dirty="0"/>
              <a:t>con</a:t>
            </a:r>
          </a:p>
        </p:txBody>
      </p:sp>
      <p:grpSp>
        <p:nvGrpSpPr>
          <p:cNvPr id="14" name="Gruppo 13">
            <a:extLst>
              <a:ext uri="{FF2B5EF4-FFF2-40B4-BE49-F238E27FC236}">
                <a16:creationId xmlns:a16="http://schemas.microsoft.com/office/drawing/2014/main" id="{217AA56E-0404-45A4-93E5-2A81F6C879E9}"/>
              </a:ext>
            </a:extLst>
          </p:cNvPr>
          <p:cNvGrpSpPr/>
          <p:nvPr/>
        </p:nvGrpSpPr>
        <p:grpSpPr>
          <a:xfrm>
            <a:off x="3660944" y="2150581"/>
            <a:ext cx="4002698" cy="818044"/>
            <a:chOff x="3342536" y="2533850"/>
            <a:chExt cx="4002698" cy="818044"/>
          </a:xfrm>
        </p:grpSpPr>
        <mc:AlternateContent xmlns:mc="http://schemas.openxmlformats.org/markup-compatibility/2006" xmlns:a14="http://schemas.microsoft.com/office/drawing/2010/main">
          <mc:Choice Requires="a14">
            <p:sp>
              <p:nvSpPr>
                <p:cNvPr id="10" name="CasellaDiTesto 9">
                  <a:extLst>
                    <a:ext uri="{FF2B5EF4-FFF2-40B4-BE49-F238E27FC236}">
                      <a16:creationId xmlns:a16="http://schemas.microsoft.com/office/drawing/2014/main" id="{92467EAC-2B5F-4F87-A1DA-4B4D78461754}"/>
                    </a:ext>
                  </a:extLst>
                </p:cNvPr>
                <p:cNvSpPr txBox="1"/>
                <p:nvPr/>
              </p:nvSpPr>
              <p:spPr>
                <a:xfrm>
                  <a:off x="3342536" y="2533850"/>
                  <a:ext cx="4002698" cy="81804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it-IT" sz="2800" b="0" i="1" smtClean="0">
                            <a:latin typeface="Cambria Math" panose="02040503050406030204" pitchFamily="18" charset="0"/>
                          </a:rPr>
                          <m:t>h</m:t>
                        </m:r>
                        <m:r>
                          <a:rPr lang="it-IT" sz="2800" b="0" i="1" smtClean="0">
                            <a:latin typeface="Cambria Math" panose="02040503050406030204" pitchFamily="18" charset="0"/>
                          </a:rPr>
                          <m:t>=</m:t>
                        </m:r>
                        <m:f>
                          <m:fPr>
                            <m:ctrlPr>
                              <a:rPr lang="it-IT" sz="2800" i="1">
                                <a:latin typeface="Cambria Math" panose="02040503050406030204" pitchFamily="18" charset="0"/>
                              </a:rPr>
                            </m:ctrlPr>
                          </m:fPr>
                          <m:num>
                            <m:r>
                              <a:rPr lang="it-IT" sz="2800" i="1">
                                <a:latin typeface="Cambria Math" panose="02040503050406030204" pitchFamily="18" charset="0"/>
                              </a:rPr>
                              <m:t>h</m:t>
                            </m:r>
                          </m:num>
                          <m:den>
                            <m:r>
                              <a:rPr lang="it-IT" sz="2800" i="1">
                                <a:latin typeface="Cambria Math" panose="02040503050406030204" pitchFamily="18" charset="0"/>
                              </a:rPr>
                              <m:t>2</m:t>
                            </m:r>
                            <m:r>
                              <a:rPr lang="it-IT" sz="2800" i="1">
                                <a:latin typeface="Cambria Math" panose="02040503050406030204" pitchFamily="18" charset="0"/>
                                <a:ea typeface="Cambria Math" panose="02040503050406030204" pitchFamily="18" charset="0"/>
                              </a:rPr>
                              <m:t>𝜋</m:t>
                            </m:r>
                          </m:den>
                        </m:f>
                        <m:r>
                          <a:rPr lang="it-IT" sz="2800" b="0" i="1" smtClean="0">
                            <a:latin typeface="Cambria Math" panose="02040503050406030204" pitchFamily="18" charset="0"/>
                          </a:rPr>
                          <m:t>=1,05×</m:t>
                        </m:r>
                        <m:sSup>
                          <m:sSupPr>
                            <m:ctrlPr>
                              <a:rPr lang="it-IT" sz="2800" i="1">
                                <a:latin typeface="Cambria Math" panose="02040503050406030204" pitchFamily="18" charset="0"/>
                                <a:ea typeface="Cambria Math" panose="02040503050406030204" pitchFamily="18" charset="0"/>
                              </a:rPr>
                            </m:ctrlPr>
                          </m:sSupPr>
                          <m:e>
                            <m:r>
                              <a:rPr lang="it-IT" sz="2800" i="1">
                                <a:latin typeface="Cambria Math" panose="02040503050406030204" pitchFamily="18" charset="0"/>
                                <a:ea typeface="Cambria Math" panose="02040503050406030204" pitchFamily="18" charset="0"/>
                              </a:rPr>
                              <m:t>10</m:t>
                            </m:r>
                          </m:e>
                          <m:sup>
                            <m:r>
                              <a:rPr lang="it-IT" sz="2800" i="1">
                                <a:latin typeface="Cambria Math" panose="02040503050406030204" pitchFamily="18" charset="0"/>
                                <a:ea typeface="Cambria Math" panose="02040503050406030204" pitchFamily="18" charset="0"/>
                              </a:rPr>
                              <m:t>−34 </m:t>
                            </m:r>
                          </m:sup>
                        </m:sSup>
                        <m:r>
                          <a:rPr lang="it-IT" sz="2800" i="1">
                            <a:latin typeface="Cambria Math" panose="02040503050406030204" pitchFamily="18" charset="0"/>
                            <a:ea typeface="Cambria Math" panose="02040503050406030204" pitchFamily="18" charset="0"/>
                          </a:rPr>
                          <m:t>𝐽𝑠</m:t>
                        </m:r>
                      </m:oMath>
                    </m:oMathPara>
                  </a14:m>
                  <a:endParaRPr lang="it-IT" sz="2800" dirty="0"/>
                </a:p>
              </p:txBody>
            </p:sp>
          </mc:Choice>
          <mc:Fallback xmlns="">
            <p:sp>
              <p:nvSpPr>
                <p:cNvPr id="10" name="CasellaDiTesto 9">
                  <a:extLst>
                    <a:ext uri="{FF2B5EF4-FFF2-40B4-BE49-F238E27FC236}">
                      <a16:creationId xmlns:a16="http://schemas.microsoft.com/office/drawing/2014/main" id="{92467EAC-2B5F-4F87-A1DA-4B4D78461754}"/>
                    </a:ext>
                  </a:extLst>
                </p:cNvPr>
                <p:cNvSpPr txBox="1">
                  <a:spLocks noRot="1" noChangeAspect="1" noMove="1" noResize="1" noEditPoints="1" noAdjustHandles="1" noChangeArrowheads="1" noChangeShapeType="1" noTextEdit="1"/>
                </p:cNvSpPr>
                <p:nvPr/>
              </p:nvSpPr>
              <p:spPr>
                <a:xfrm>
                  <a:off x="3342536" y="2533850"/>
                  <a:ext cx="4002698" cy="818044"/>
                </a:xfrm>
                <a:prstGeom prst="rect">
                  <a:avLst/>
                </a:prstGeom>
                <a:blipFill>
                  <a:blip r:embed="rId4"/>
                  <a:stretch>
                    <a:fillRect/>
                  </a:stretch>
                </a:blipFill>
              </p:spPr>
              <p:txBody>
                <a:bodyPr/>
                <a:lstStyle/>
                <a:p>
                  <a:r>
                    <a:rPr lang="it-IT">
                      <a:noFill/>
                    </a:rPr>
                    <a:t> </a:t>
                  </a:r>
                </a:p>
              </p:txBody>
            </p:sp>
          </mc:Fallback>
        </mc:AlternateContent>
        <p:cxnSp>
          <p:nvCxnSpPr>
            <p:cNvPr id="5" name="Connettore diritto 4">
              <a:extLst>
                <a:ext uri="{FF2B5EF4-FFF2-40B4-BE49-F238E27FC236}">
                  <a16:creationId xmlns:a16="http://schemas.microsoft.com/office/drawing/2014/main" id="{02DF3D9D-B871-4E11-8E3B-377215365C67}"/>
                </a:ext>
              </a:extLst>
            </p:cNvPr>
            <p:cNvCxnSpPr>
              <a:cxnSpLocks/>
            </p:cNvCxnSpPr>
            <p:nvPr/>
          </p:nvCxnSpPr>
          <p:spPr>
            <a:xfrm flipV="1">
              <a:off x="3404508" y="2861230"/>
              <a:ext cx="204108" cy="81642"/>
            </a:xfrm>
            <a:prstGeom prst="line">
              <a:avLst/>
            </a:prstGeom>
          </p:spPr>
          <p:style>
            <a:lnRef idx="1">
              <a:schemeClr val="dk1"/>
            </a:lnRef>
            <a:fillRef idx="0">
              <a:schemeClr val="dk1"/>
            </a:fillRef>
            <a:effectRef idx="0">
              <a:schemeClr val="dk1"/>
            </a:effectRef>
            <a:fontRef idx="minor">
              <a:schemeClr val="tx1"/>
            </a:fontRef>
          </p:style>
        </p:cxnSp>
      </p:grpSp>
      <p:sp>
        <p:nvSpPr>
          <p:cNvPr id="15" name="CasellaDiTesto 14">
            <a:extLst>
              <a:ext uri="{FF2B5EF4-FFF2-40B4-BE49-F238E27FC236}">
                <a16:creationId xmlns:a16="http://schemas.microsoft.com/office/drawing/2014/main" id="{5E6EFE93-C36F-4409-A009-BEF66A4B039B}"/>
              </a:ext>
            </a:extLst>
          </p:cNvPr>
          <p:cNvSpPr txBox="1"/>
          <p:nvPr/>
        </p:nvSpPr>
        <p:spPr>
          <a:xfrm>
            <a:off x="367393" y="2435684"/>
            <a:ext cx="2844881" cy="369332"/>
          </a:xfrm>
          <a:prstGeom prst="rect">
            <a:avLst/>
          </a:prstGeom>
          <a:noFill/>
        </p:spPr>
        <p:txBody>
          <a:bodyPr wrap="none" rtlCol="0">
            <a:spAutoFit/>
          </a:bodyPr>
          <a:lstStyle/>
          <a:p>
            <a:r>
              <a:rPr lang="it-IT" dirty="0"/>
              <a:t>Spesso si utilizza la quantità:</a:t>
            </a:r>
          </a:p>
        </p:txBody>
      </p:sp>
      <p:sp>
        <p:nvSpPr>
          <p:cNvPr id="16" name="CasellaDiTesto 15">
            <a:extLst>
              <a:ext uri="{FF2B5EF4-FFF2-40B4-BE49-F238E27FC236}">
                <a16:creationId xmlns:a16="http://schemas.microsoft.com/office/drawing/2014/main" id="{5980128F-593F-4CC3-B12B-6290373717CB}"/>
              </a:ext>
            </a:extLst>
          </p:cNvPr>
          <p:cNvSpPr txBox="1"/>
          <p:nvPr/>
        </p:nvSpPr>
        <p:spPr>
          <a:xfrm>
            <a:off x="367393" y="3571248"/>
            <a:ext cx="2745239" cy="369332"/>
          </a:xfrm>
          <a:prstGeom prst="rect">
            <a:avLst/>
          </a:prstGeom>
          <a:noFill/>
        </p:spPr>
        <p:txBody>
          <a:bodyPr wrap="none" rtlCol="0">
            <a:spAutoFit/>
          </a:bodyPr>
          <a:lstStyle/>
          <a:p>
            <a:r>
              <a:rPr lang="it-IT" dirty="0"/>
              <a:t>Che ci permette di scrivere:</a:t>
            </a:r>
          </a:p>
        </p:txBody>
      </p:sp>
      <p:grpSp>
        <p:nvGrpSpPr>
          <p:cNvPr id="17" name="Gruppo 16">
            <a:extLst>
              <a:ext uri="{FF2B5EF4-FFF2-40B4-BE49-F238E27FC236}">
                <a16:creationId xmlns:a16="http://schemas.microsoft.com/office/drawing/2014/main" id="{1F562729-BA6B-4C86-82F1-3E5B5877320D}"/>
              </a:ext>
            </a:extLst>
          </p:cNvPr>
          <p:cNvGrpSpPr/>
          <p:nvPr/>
        </p:nvGrpSpPr>
        <p:grpSpPr>
          <a:xfrm>
            <a:off x="3616780" y="3542714"/>
            <a:ext cx="1670778" cy="397866"/>
            <a:chOff x="3783408" y="4365631"/>
            <a:chExt cx="1670778" cy="397866"/>
          </a:xfrm>
        </p:grpSpPr>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5B7AA9BD-E79F-4C37-A474-1752BA092B78}"/>
                    </a:ext>
                  </a:extLst>
                </p:cNvPr>
                <p:cNvSpPr txBox="1"/>
                <p:nvPr/>
              </p:nvSpPr>
              <p:spPr>
                <a:xfrm>
                  <a:off x="3783408" y="4365631"/>
                  <a:ext cx="1670778"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𝐿</m:t>
                            </m:r>
                          </m:e>
                          <m:sub>
                            <m:r>
                              <a:rPr lang="it-IT" sz="2400" b="0" i="1" smtClean="0">
                                <a:latin typeface="Cambria Math" panose="02040503050406030204" pitchFamily="18" charset="0"/>
                              </a:rPr>
                              <m:t>𝑠𝑝𝑖𝑛</m:t>
                            </m:r>
                            <m:r>
                              <a:rPr lang="it-IT" sz="2400" b="0" i="1" smtClean="0">
                                <a:latin typeface="Cambria Math" panose="02040503050406030204" pitchFamily="18" charset="0"/>
                              </a:rPr>
                              <m:t> </m:t>
                            </m:r>
                          </m:sub>
                        </m:sSub>
                        <m:r>
                          <a:rPr lang="it-IT" sz="2400" b="0" i="1" smtClean="0">
                            <a:latin typeface="Cambria Math" panose="02040503050406030204" pitchFamily="18" charset="0"/>
                          </a:rPr>
                          <m:t>=</m:t>
                        </m:r>
                        <m:r>
                          <a:rPr lang="it-IT" sz="2400" i="1">
                            <a:latin typeface="Cambria Math" panose="02040503050406030204" pitchFamily="18" charset="0"/>
                          </a:rPr>
                          <m:t>h</m:t>
                        </m:r>
                        <m:r>
                          <a:rPr lang="it-IT" sz="2400" b="0" i="1" smtClean="0">
                            <a:latin typeface="Cambria Math" panose="02040503050406030204" pitchFamily="18" charset="0"/>
                          </a:rPr>
                          <m:t>/2</m:t>
                        </m:r>
                      </m:oMath>
                    </m:oMathPara>
                  </a14:m>
                  <a:endParaRPr lang="it-IT" sz="2400" dirty="0"/>
                </a:p>
              </p:txBody>
            </p:sp>
          </mc:Choice>
          <mc:Fallback xmlns="">
            <p:sp>
              <p:nvSpPr>
                <p:cNvPr id="19" name="CasellaDiTesto 18">
                  <a:extLst>
                    <a:ext uri="{FF2B5EF4-FFF2-40B4-BE49-F238E27FC236}">
                      <a16:creationId xmlns:a16="http://schemas.microsoft.com/office/drawing/2014/main" id="{5B7AA9BD-E79F-4C37-A474-1752BA092B78}"/>
                    </a:ext>
                  </a:extLst>
                </p:cNvPr>
                <p:cNvSpPr txBox="1">
                  <a:spLocks noRot="1" noChangeAspect="1" noMove="1" noResize="1" noEditPoints="1" noAdjustHandles="1" noChangeArrowheads="1" noChangeShapeType="1" noTextEdit="1"/>
                </p:cNvSpPr>
                <p:nvPr/>
              </p:nvSpPr>
              <p:spPr>
                <a:xfrm>
                  <a:off x="3783408" y="4365631"/>
                  <a:ext cx="1670778" cy="397866"/>
                </a:xfrm>
                <a:prstGeom prst="rect">
                  <a:avLst/>
                </a:prstGeom>
                <a:blipFill>
                  <a:blip r:embed="rId5"/>
                  <a:stretch>
                    <a:fillRect l="-3650" r="-4380" b="-27692"/>
                  </a:stretch>
                </a:blipFill>
              </p:spPr>
              <p:txBody>
                <a:bodyPr/>
                <a:lstStyle/>
                <a:p>
                  <a:r>
                    <a:rPr lang="it-IT">
                      <a:noFill/>
                    </a:rPr>
                    <a:t> </a:t>
                  </a:r>
                </a:p>
              </p:txBody>
            </p:sp>
          </mc:Fallback>
        </mc:AlternateContent>
        <p:cxnSp>
          <p:nvCxnSpPr>
            <p:cNvPr id="20" name="Connettore diritto 19">
              <a:extLst>
                <a:ext uri="{FF2B5EF4-FFF2-40B4-BE49-F238E27FC236}">
                  <a16:creationId xmlns:a16="http://schemas.microsoft.com/office/drawing/2014/main" id="{E15A0BBF-A44C-431B-A57E-5B8F33B40078}"/>
                </a:ext>
              </a:extLst>
            </p:cNvPr>
            <p:cNvCxnSpPr>
              <a:cxnSpLocks/>
            </p:cNvCxnSpPr>
            <p:nvPr/>
          </p:nvCxnSpPr>
          <p:spPr>
            <a:xfrm flipV="1">
              <a:off x="4871358" y="4445213"/>
              <a:ext cx="204108" cy="81642"/>
            </a:xfrm>
            <a:prstGeom prst="line">
              <a:avLst/>
            </a:prstGeom>
          </p:spPr>
          <p:style>
            <a:lnRef idx="1">
              <a:schemeClr val="dk1"/>
            </a:lnRef>
            <a:fillRef idx="0">
              <a:schemeClr val="dk1"/>
            </a:fillRef>
            <a:effectRef idx="0">
              <a:schemeClr val="dk1"/>
            </a:effectRef>
            <a:fontRef idx="minor">
              <a:schemeClr val="tx1"/>
            </a:fontRef>
          </p:style>
        </p:cxnSp>
      </p:grpSp>
      <p:sp>
        <p:nvSpPr>
          <p:cNvPr id="21" name="CasellaDiTesto 20">
            <a:extLst>
              <a:ext uri="{FF2B5EF4-FFF2-40B4-BE49-F238E27FC236}">
                <a16:creationId xmlns:a16="http://schemas.microsoft.com/office/drawing/2014/main" id="{C87D028A-6ED2-4924-AB02-75E9CAD2476E}"/>
              </a:ext>
            </a:extLst>
          </p:cNvPr>
          <p:cNvSpPr txBox="1"/>
          <p:nvPr/>
        </p:nvSpPr>
        <p:spPr>
          <a:xfrm>
            <a:off x="367393" y="4637122"/>
            <a:ext cx="8419613" cy="369332"/>
          </a:xfrm>
          <a:prstGeom prst="rect">
            <a:avLst/>
          </a:prstGeom>
          <a:noFill/>
        </p:spPr>
        <p:txBody>
          <a:bodyPr wrap="none" rtlCol="0">
            <a:spAutoFit/>
          </a:bodyPr>
          <a:lstStyle/>
          <a:p>
            <a:r>
              <a:rPr lang="it-IT" dirty="0"/>
              <a:t>Per quanto riguarda invece il momento magnetico di spin, esso risulterò essere uguale a:</a:t>
            </a:r>
          </a:p>
        </p:txBody>
      </p:sp>
      <p:grpSp>
        <p:nvGrpSpPr>
          <p:cNvPr id="26" name="Gruppo 25">
            <a:extLst>
              <a:ext uri="{FF2B5EF4-FFF2-40B4-BE49-F238E27FC236}">
                <a16:creationId xmlns:a16="http://schemas.microsoft.com/office/drawing/2014/main" id="{BBAA79ED-9E72-4FAD-88FB-FFB30991EB83}"/>
              </a:ext>
            </a:extLst>
          </p:cNvPr>
          <p:cNvGrpSpPr/>
          <p:nvPr/>
        </p:nvGrpSpPr>
        <p:grpSpPr>
          <a:xfrm>
            <a:off x="2604361" y="5251733"/>
            <a:ext cx="6689364" cy="763671"/>
            <a:chOff x="2604361" y="5251733"/>
            <a:chExt cx="6689364" cy="763671"/>
          </a:xfrm>
        </p:grpSpPr>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4EB6B9DE-AB3B-4A8E-9E35-1D715AE1A3AF}"/>
                    </a:ext>
                  </a:extLst>
                </p:cNvPr>
                <p:cNvSpPr txBox="1"/>
                <p:nvPr/>
              </p:nvSpPr>
              <p:spPr>
                <a:xfrm>
                  <a:off x="2604361" y="5251733"/>
                  <a:ext cx="6689364" cy="7636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𝑠𝑝𝑖𝑛</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𝑒</m:t>
                            </m:r>
                            <m:r>
                              <a:rPr lang="it-IT" sz="2400" b="0" i="1" smtClean="0">
                                <a:latin typeface="Cambria Math" panose="02040503050406030204" pitchFamily="18" charset="0"/>
                              </a:rPr>
                              <m:t> </m:t>
                            </m:r>
                            <m:r>
                              <a:rPr lang="it-IT" sz="2400" b="0" i="1" smtClean="0">
                                <a:latin typeface="Cambria Math" panose="02040503050406030204" pitchFamily="18" charset="0"/>
                              </a:rPr>
                              <m:t>h</m:t>
                            </m:r>
                          </m:num>
                          <m:den>
                            <m:r>
                              <a:rPr lang="it-IT" sz="2400" b="0" i="1" smtClean="0">
                                <a:latin typeface="Cambria Math" panose="02040503050406030204" pitchFamily="18" charset="0"/>
                              </a:rPr>
                              <m:t>2 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𝑚</m:t>
                                </m:r>
                              </m:e>
                              <m:sub>
                                <m:r>
                                  <a:rPr lang="it-IT" sz="2400" b="0" i="1" smtClean="0">
                                    <a:latin typeface="Cambria Math" panose="02040503050406030204" pitchFamily="18" charset="0"/>
                                  </a:rPr>
                                  <m:t>𝑒</m:t>
                                </m:r>
                              </m:sub>
                            </m:sSub>
                          </m:den>
                        </m:f>
                        <m:r>
                          <a:rPr lang="it-IT" sz="2400" b="0" i="1" smtClean="0">
                            <a:latin typeface="Cambria Math" panose="02040503050406030204" pitchFamily="18" charset="0"/>
                          </a:rPr>
                          <m:t>=9,27</m:t>
                        </m:r>
                        <m:r>
                          <a:rPr lang="it-IT" sz="2400" i="1">
                            <a:latin typeface="Cambria Math" panose="02040503050406030204" pitchFamily="18" charset="0"/>
                            <a:ea typeface="Cambria Math" panose="02040503050406030204" pitchFamily="18" charset="0"/>
                          </a:rPr>
                          <m:t>×</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10</m:t>
                            </m:r>
                          </m:e>
                          <m:sup>
                            <m:r>
                              <a:rPr lang="it-IT" sz="240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2</m:t>
                            </m:r>
                            <m:r>
                              <a:rPr lang="it-IT" sz="2400" i="1">
                                <a:latin typeface="Cambria Math" panose="02040503050406030204" pitchFamily="18" charset="0"/>
                                <a:ea typeface="Cambria Math" panose="02040503050406030204" pitchFamily="18" charset="0"/>
                              </a:rPr>
                              <m:t>4 </m:t>
                            </m:r>
                          </m:sup>
                        </m:sSup>
                        <m:r>
                          <a:rPr lang="it-IT" sz="2400" b="0" i="1" smtClean="0">
                            <a:latin typeface="Cambria Math" panose="02040503050406030204" pitchFamily="18" charset="0"/>
                            <a:ea typeface="Cambria Math" panose="02040503050406030204" pitchFamily="18" charset="0"/>
                          </a:rPr>
                          <m:t>𝐴</m:t>
                        </m:r>
                        <m:sSup>
                          <m:sSupPr>
                            <m:ctrlPr>
                              <a:rPr lang="it-IT" sz="2400" b="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𝑚</m:t>
                            </m:r>
                          </m:e>
                          <m:sup>
                            <m:r>
                              <a:rPr lang="it-IT" sz="2400" b="0" i="1" smtClean="0">
                                <a:latin typeface="Cambria Math" panose="02040503050406030204" pitchFamily="18" charset="0"/>
                                <a:ea typeface="Cambria Math" panose="02040503050406030204" pitchFamily="18" charset="0"/>
                              </a:rPr>
                              <m:t>2</m:t>
                            </m:r>
                          </m:sup>
                        </m:sSup>
                      </m:oMath>
                    </m:oMathPara>
                  </a14:m>
                  <a:endParaRPr lang="it-IT" sz="2400" dirty="0"/>
                </a:p>
              </p:txBody>
            </p:sp>
          </mc:Choice>
          <mc:Fallback xmlns="">
            <p:sp>
              <p:nvSpPr>
                <p:cNvPr id="24" name="CasellaDiTesto 23">
                  <a:extLst>
                    <a:ext uri="{FF2B5EF4-FFF2-40B4-BE49-F238E27FC236}">
                      <a16:creationId xmlns:a16="http://schemas.microsoft.com/office/drawing/2014/main" id="{4EB6B9DE-AB3B-4A8E-9E35-1D715AE1A3AF}"/>
                    </a:ext>
                  </a:extLst>
                </p:cNvPr>
                <p:cNvSpPr txBox="1">
                  <a:spLocks noRot="1" noChangeAspect="1" noMove="1" noResize="1" noEditPoints="1" noAdjustHandles="1" noChangeArrowheads="1" noChangeShapeType="1" noTextEdit="1"/>
                </p:cNvSpPr>
                <p:nvPr/>
              </p:nvSpPr>
              <p:spPr>
                <a:xfrm>
                  <a:off x="2604361" y="5251733"/>
                  <a:ext cx="6689364" cy="763671"/>
                </a:xfrm>
                <a:prstGeom prst="rect">
                  <a:avLst/>
                </a:prstGeom>
                <a:blipFill>
                  <a:blip r:embed="rId6"/>
                  <a:stretch>
                    <a:fillRect/>
                  </a:stretch>
                </a:blipFill>
              </p:spPr>
              <p:txBody>
                <a:bodyPr/>
                <a:lstStyle/>
                <a:p>
                  <a:r>
                    <a:rPr lang="it-IT">
                      <a:noFill/>
                    </a:rPr>
                    <a:t> </a:t>
                  </a:r>
                </a:p>
              </p:txBody>
            </p:sp>
          </mc:Fallback>
        </mc:AlternateContent>
        <p:cxnSp>
          <p:nvCxnSpPr>
            <p:cNvPr id="25" name="Connettore diritto 24">
              <a:extLst>
                <a:ext uri="{FF2B5EF4-FFF2-40B4-BE49-F238E27FC236}">
                  <a16:creationId xmlns:a16="http://schemas.microsoft.com/office/drawing/2014/main" id="{3FCCD8F4-B079-4931-B455-3BCBA02BB922}"/>
                </a:ext>
              </a:extLst>
            </p:cNvPr>
            <p:cNvCxnSpPr>
              <a:cxnSpLocks/>
            </p:cNvCxnSpPr>
            <p:nvPr/>
          </p:nvCxnSpPr>
          <p:spPr>
            <a:xfrm flipV="1">
              <a:off x="5083450" y="5317746"/>
              <a:ext cx="204108" cy="81642"/>
            </a:xfrm>
            <a:prstGeom prst="line">
              <a:avLst/>
            </a:prstGeom>
          </p:spPr>
          <p:style>
            <a:lnRef idx="1">
              <a:schemeClr val="dk1"/>
            </a:lnRef>
            <a:fillRef idx="0">
              <a:schemeClr val="dk1"/>
            </a:fillRef>
            <a:effectRef idx="0">
              <a:schemeClr val="dk1"/>
            </a:effectRef>
            <a:fontRef idx="minor">
              <a:schemeClr val="tx1"/>
            </a:fontRef>
          </p:style>
        </p:cxnSp>
      </p:grpSp>
    </p:spTree>
    <p:extLst>
      <p:ext uri="{BB962C8B-B14F-4D97-AF65-F5344CB8AC3E}">
        <p14:creationId xmlns:p14="http://schemas.microsoft.com/office/powerpoint/2010/main" val="11401642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fade">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grpId="0"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fade">
                                      <p:cBhvr>
                                        <p:cTn id="16" dur="500"/>
                                        <p:tgtEl>
                                          <p:spTgt spid="3"/>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0" nodeType="clickEffect">
                                  <p:stCondLst>
                                    <p:cond delay="0"/>
                                  </p:stCondLst>
                                  <p:childTnLst>
                                    <p:set>
                                      <p:cBhvr>
                                        <p:cTn id="28" dur="1" fill="hold">
                                          <p:stCondLst>
                                            <p:cond delay="0"/>
                                          </p:stCondLst>
                                        </p:cTn>
                                        <p:tgtEl>
                                          <p:spTgt spid="15"/>
                                        </p:tgtEl>
                                        <p:attrNameLst>
                                          <p:attrName>style.visibility</p:attrName>
                                        </p:attrNameLst>
                                      </p:cBhvr>
                                      <p:to>
                                        <p:strVal val="visible"/>
                                      </p:to>
                                    </p:set>
                                    <p:animEffect transition="in" filter="fade">
                                      <p:cBhvr>
                                        <p:cTn id="29" dur="500"/>
                                        <p:tgtEl>
                                          <p:spTgt spid="15"/>
                                        </p:tgtEl>
                                      </p:cBhvr>
                                    </p:animEffec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nodeType="clickEffect">
                                  <p:stCondLst>
                                    <p:cond delay="0"/>
                                  </p:stCondLst>
                                  <p:childTnLst>
                                    <p:set>
                                      <p:cBhvr>
                                        <p:cTn id="33" dur="1" fill="hold">
                                          <p:stCondLst>
                                            <p:cond delay="0"/>
                                          </p:stCondLst>
                                        </p:cTn>
                                        <p:tgtEl>
                                          <p:spTgt spid="14"/>
                                        </p:tgtEl>
                                        <p:attrNameLst>
                                          <p:attrName>style.visibility</p:attrName>
                                        </p:attrNameLst>
                                      </p:cBhvr>
                                      <p:to>
                                        <p:strVal val="visible"/>
                                      </p:to>
                                    </p:set>
                                    <p:animEffect transition="in" filter="fade">
                                      <p:cBhvr>
                                        <p:cTn id="34" dur="500"/>
                                        <p:tgtEl>
                                          <p:spTgt spid="14"/>
                                        </p:tgtEl>
                                      </p:cBhvr>
                                    </p:animEffect>
                                  </p:childTnLst>
                                </p:cTn>
                              </p:par>
                            </p:childTnLst>
                          </p:cTn>
                        </p:par>
                      </p:childTnLst>
                    </p:cTn>
                  </p:par>
                  <p:par>
                    <p:cTn id="35" fill="hold">
                      <p:stCondLst>
                        <p:cond delay="indefinite"/>
                      </p:stCondLst>
                      <p:childTnLst>
                        <p:par>
                          <p:cTn id="36" fill="hold">
                            <p:stCondLst>
                              <p:cond delay="0"/>
                            </p:stCondLst>
                            <p:childTnLst>
                              <p:par>
                                <p:cTn id="37" presetID="10" presetClass="entr" presetSubtype="0" fill="hold" grpId="0" nodeType="clickEffect">
                                  <p:stCondLst>
                                    <p:cond delay="0"/>
                                  </p:stCondLst>
                                  <p:childTnLst>
                                    <p:set>
                                      <p:cBhvr>
                                        <p:cTn id="38" dur="1" fill="hold">
                                          <p:stCondLst>
                                            <p:cond delay="0"/>
                                          </p:stCondLst>
                                        </p:cTn>
                                        <p:tgtEl>
                                          <p:spTgt spid="16"/>
                                        </p:tgtEl>
                                        <p:attrNameLst>
                                          <p:attrName>style.visibility</p:attrName>
                                        </p:attrNameLst>
                                      </p:cBhvr>
                                      <p:to>
                                        <p:strVal val="visible"/>
                                      </p:to>
                                    </p:set>
                                    <p:animEffect transition="in" filter="fade">
                                      <p:cBhvr>
                                        <p:cTn id="39" dur="500"/>
                                        <p:tgtEl>
                                          <p:spTgt spid="16"/>
                                        </p:tgtEl>
                                      </p:cBhvr>
                                    </p:animEffect>
                                  </p:childTnLst>
                                </p:cTn>
                              </p:par>
                              <p:par>
                                <p:cTn id="40" presetID="10" presetClass="entr" presetSubtype="0" fill="hold" nodeType="with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fade">
                                      <p:cBhvr>
                                        <p:cTn id="42" dur="500"/>
                                        <p:tgtEl>
                                          <p:spTgt spid="17"/>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21"/>
                                        </p:tgtEl>
                                        <p:attrNameLst>
                                          <p:attrName>style.visibility</p:attrName>
                                        </p:attrNameLst>
                                      </p:cBhvr>
                                      <p:to>
                                        <p:strVal val="visible"/>
                                      </p:to>
                                    </p:set>
                                    <p:animEffect transition="in" filter="fade">
                                      <p:cBhvr>
                                        <p:cTn id="47" dur="500"/>
                                        <p:tgtEl>
                                          <p:spTgt spid="21"/>
                                        </p:tgtEl>
                                      </p:cBhvr>
                                    </p:animEffect>
                                  </p:childTnLst>
                                </p:cTn>
                              </p:par>
                              <p:par>
                                <p:cTn id="48" presetID="10" presetClass="entr" presetSubtype="0"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Effect transition="in" filter="fade">
                                      <p:cBhvr>
                                        <p:cTn id="50" dur="500"/>
                                        <p:tgtEl>
                                          <p:spTgt spid="2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2" grpId="0"/>
      <p:bldP spid="9" grpId="0"/>
      <p:bldP spid="11" grpId="0"/>
      <p:bldP spid="3" grpId="0"/>
      <p:bldP spid="15" grpId="0"/>
      <p:bldP spid="16" grpId="0"/>
      <p:bldP spid="21"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5" name="CasellaDiTesto 4">
                <a:extLst>
                  <a:ext uri="{FF2B5EF4-FFF2-40B4-BE49-F238E27FC236}">
                    <a16:creationId xmlns:a16="http://schemas.microsoft.com/office/drawing/2014/main" id="{CFFAB9DE-8EDE-4E68-B73A-44C584D8BDAA}"/>
                  </a:ext>
                </a:extLst>
              </p:cNvPr>
              <p:cNvSpPr txBox="1"/>
              <p:nvPr/>
            </p:nvSpPr>
            <p:spPr>
              <a:xfrm>
                <a:off x="4790648" y="1997451"/>
                <a:ext cx="2961965" cy="430887"/>
              </a:xfrm>
              <a:prstGeom prst="rect">
                <a:avLst/>
              </a:prstGeom>
              <a:noFill/>
            </p:spPr>
            <p:txBody>
              <a:bodyPr wrap="none" lIns="0" tIns="0" rIns="0" bIns="0" rtlCol="0">
                <a:spAutoFit/>
              </a:bodyPr>
              <a:lstStyle/>
              <a:p>
                <a:r>
                  <a:rPr lang="it-IT" sz="2400" dirty="0"/>
                  <a:t>Magnetone di Bohr </a:t>
                </a:r>
                <a14:m>
                  <m:oMath xmlns:m="http://schemas.openxmlformats.org/officeDocument/2006/math">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b="0" i="1" smtClean="0">
                            <a:latin typeface="Cambria Math" panose="02040503050406030204" pitchFamily="18" charset="0"/>
                            <a:ea typeface="Cambria Math" panose="02040503050406030204" pitchFamily="18" charset="0"/>
                          </a:rPr>
                          <m:t>𝐵</m:t>
                        </m:r>
                      </m:sub>
                    </m:sSub>
                  </m:oMath>
                </a14:m>
                <a:r>
                  <a:rPr lang="it-IT" sz="2800" dirty="0"/>
                  <a:t> </a:t>
                </a:r>
              </a:p>
            </p:txBody>
          </p:sp>
        </mc:Choice>
        <mc:Fallback xmlns="">
          <p:sp>
            <p:nvSpPr>
              <p:cNvPr id="5" name="CasellaDiTesto 4">
                <a:extLst>
                  <a:ext uri="{FF2B5EF4-FFF2-40B4-BE49-F238E27FC236}">
                    <a16:creationId xmlns:a16="http://schemas.microsoft.com/office/drawing/2014/main" id="{CFFAB9DE-8EDE-4E68-B73A-44C584D8BDAA}"/>
                  </a:ext>
                </a:extLst>
              </p:cNvPr>
              <p:cNvSpPr txBox="1">
                <a:spLocks noRot="1" noChangeAspect="1" noMove="1" noResize="1" noEditPoints="1" noAdjustHandles="1" noChangeArrowheads="1" noChangeShapeType="1" noTextEdit="1"/>
              </p:cNvSpPr>
              <p:nvPr/>
            </p:nvSpPr>
            <p:spPr>
              <a:xfrm>
                <a:off x="4790648" y="1997451"/>
                <a:ext cx="2961965" cy="430887"/>
              </a:xfrm>
              <a:prstGeom prst="rect">
                <a:avLst/>
              </a:prstGeom>
              <a:blipFill>
                <a:blip r:embed="rId2"/>
                <a:stretch>
                  <a:fillRect l="-6379" t="-11429" b="-40000"/>
                </a:stretch>
              </a:blipFill>
            </p:spPr>
            <p:txBody>
              <a:bodyPr/>
              <a:lstStyle/>
              <a:p>
                <a:r>
                  <a:rPr lang="it-IT">
                    <a:noFill/>
                  </a:rPr>
                  <a:t> </a:t>
                </a:r>
              </a:p>
            </p:txBody>
          </p:sp>
        </mc:Fallback>
      </mc:AlternateContent>
      <p:sp>
        <p:nvSpPr>
          <p:cNvPr id="12" name="Parentesi graffa aperta 11">
            <a:extLst>
              <a:ext uri="{FF2B5EF4-FFF2-40B4-BE49-F238E27FC236}">
                <a16:creationId xmlns:a16="http://schemas.microsoft.com/office/drawing/2014/main" id="{52499316-2A60-4275-8D93-D0335A70C7C0}"/>
              </a:ext>
            </a:extLst>
          </p:cNvPr>
          <p:cNvSpPr/>
          <p:nvPr/>
        </p:nvSpPr>
        <p:spPr>
          <a:xfrm rot="16200000">
            <a:off x="6056188" y="94830"/>
            <a:ext cx="430886" cy="3230145"/>
          </a:xfrm>
          <a:prstGeom prst="leftBrace">
            <a:avLst>
              <a:gd name="adj1" fmla="val 8333"/>
              <a:gd name="adj2" fmla="val 48054"/>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p:grpSp>
        <p:nvGrpSpPr>
          <p:cNvPr id="14" name="Gruppo 13">
            <a:extLst>
              <a:ext uri="{FF2B5EF4-FFF2-40B4-BE49-F238E27FC236}">
                <a16:creationId xmlns:a16="http://schemas.microsoft.com/office/drawing/2014/main" id="{7A4D7FC6-5A24-458E-893C-9669D9E27A2D}"/>
              </a:ext>
            </a:extLst>
          </p:cNvPr>
          <p:cNvGrpSpPr/>
          <p:nvPr/>
        </p:nvGrpSpPr>
        <p:grpSpPr>
          <a:xfrm>
            <a:off x="2441075" y="494306"/>
            <a:ext cx="6689364" cy="763671"/>
            <a:chOff x="2604361" y="5251733"/>
            <a:chExt cx="6689364" cy="763671"/>
          </a:xfrm>
        </p:grpSpPr>
        <mc:AlternateContent xmlns:mc="http://schemas.openxmlformats.org/markup-compatibility/2006" xmlns:a14="http://schemas.microsoft.com/office/drawing/2010/main">
          <mc:Choice Requires="a14">
            <p:sp>
              <p:nvSpPr>
                <p:cNvPr id="15" name="CasellaDiTesto 14">
                  <a:extLst>
                    <a:ext uri="{FF2B5EF4-FFF2-40B4-BE49-F238E27FC236}">
                      <a16:creationId xmlns:a16="http://schemas.microsoft.com/office/drawing/2014/main" id="{5D5B6B4E-DB9C-46C4-9A9F-47877FC6085E}"/>
                    </a:ext>
                  </a:extLst>
                </p:cNvPr>
                <p:cNvSpPr txBox="1"/>
                <p:nvPr/>
              </p:nvSpPr>
              <p:spPr>
                <a:xfrm>
                  <a:off x="2604361" y="5251733"/>
                  <a:ext cx="6689364" cy="763671"/>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𝑠𝑝𝑖𝑛</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𝑒</m:t>
                            </m:r>
                            <m:r>
                              <a:rPr lang="it-IT" sz="2400" b="0" i="1" smtClean="0">
                                <a:latin typeface="Cambria Math" panose="02040503050406030204" pitchFamily="18" charset="0"/>
                              </a:rPr>
                              <m:t> </m:t>
                            </m:r>
                            <m:r>
                              <a:rPr lang="it-IT" sz="2400" b="0" i="1" smtClean="0">
                                <a:latin typeface="Cambria Math" panose="02040503050406030204" pitchFamily="18" charset="0"/>
                              </a:rPr>
                              <m:t>h</m:t>
                            </m:r>
                          </m:num>
                          <m:den>
                            <m:r>
                              <a:rPr lang="it-IT" sz="2400" b="0" i="1" smtClean="0">
                                <a:latin typeface="Cambria Math" panose="02040503050406030204" pitchFamily="18" charset="0"/>
                              </a:rPr>
                              <m:t>2 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𝑚</m:t>
                                </m:r>
                              </m:e>
                              <m:sub>
                                <m:r>
                                  <a:rPr lang="it-IT" sz="2400" b="0" i="1" smtClean="0">
                                    <a:latin typeface="Cambria Math" panose="02040503050406030204" pitchFamily="18" charset="0"/>
                                  </a:rPr>
                                  <m:t>𝑒</m:t>
                                </m:r>
                              </m:sub>
                            </m:sSub>
                          </m:den>
                        </m:f>
                        <m:r>
                          <a:rPr lang="it-IT" sz="2400" b="0" i="1" smtClean="0">
                            <a:latin typeface="Cambria Math" panose="02040503050406030204" pitchFamily="18" charset="0"/>
                          </a:rPr>
                          <m:t>=9,27</m:t>
                        </m:r>
                        <m:r>
                          <a:rPr lang="it-IT" sz="2400" i="1">
                            <a:latin typeface="Cambria Math" panose="02040503050406030204" pitchFamily="18" charset="0"/>
                            <a:ea typeface="Cambria Math" panose="02040503050406030204" pitchFamily="18" charset="0"/>
                          </a:rPr>
                          <m:t>×</m:t>
                        </m:r>
                        <m:sSup>
                          <m:sSupPr>
                            <m:ctrlPr>
                              <a:rPr lang="it-IT" sz="2400" i="1">
                                <a:latin typeface="Cambria Math" panose="02040503050406030204" pitchFamily="18" charset="0"/>
                                <a:ea typeface="Cambria Math" panose="02040503050406030204" pitchFamily="18" charset="0"/>
                              </a:rPr>
                            </m:ctrlPr>
                          </m:sSupPr>
                          <m:e>
                            <m:r>
                              <a:rPr lang="it-IT" sz="2400" i="1">
                                <a:latin typeface="Cambria Math" panose="02040503050406030204" pitchFamily="18" charset="0"/>
                                <a:ea typeface="Cambria Math" panose="02040503050406030204" pitchFamily="18" charset="0"/>
                              </a:rPr>
                              <m:t>10</m:t>
                            </m:r>
                          </m:e>
                          <m:sup>
                            <m:r>
                              <a:rPr lang="it-IT" sz="2400" i="1">
                                <a:latin typeface="Cambria Math" panose="02040503050406030204" pitchFamily="18" charset="0"/>
                                <a:ea typeface="Cambria Math" panose="02040503050406030204" pitchFamily="18" charset="0"/>
                              </a:rPr>
                              <m:t>−</m:t>
                            </m:r>
                            <m:r>
                              <a:rPr lang="it-IT" sz="2400" b="0" i="1" smtClean="0">
                                <a:latin typeface="Cambria Math" panose="02040503050406030204" pitchFamily="18" charset="0"/>
                                <a:ea typeface="Cambria Math" panose="02040503050406030204" pitchFamily="18" charset="0"/>
                              </a:rPr>
                              <m:t>2</m:t>
                            </m:r>
                            <m:r>
                              <a:rPr lang="it-IT" sz="2400" i="1">
                                <a:latin typeface="Cambria Math" panose="02040503050406030204" pitchFamily="18" charset="0"/>
                                <a:ea typeface="Cambria Math" panose="02040503050406030204" pitchFamily="18" charset="0"/>
                              </a:rPr>
                              <m:t>4 </m:t>
                            </m:r>
                          </m:sup>
                        </m:sSup>
                        <m:r>
                          <a:rPr lang="it-IT" sz="2400" b="0" i="1" smtClean="0">
                            <a:latin typeface="Cambria Math" panose="02040503050406030204" pitchFamily="18" charset="0"/>
                            <a:ea typeface="Cambria Math" panose="02040503050406030204" pitchFamily="18" charset="0"/>
                          </a:rPr>
                          <m:t>𝐴</m:t>
                        </m:r>
                        <m:sSup>
                          <m:sSupPr>
                            <m:ctrlPr>
                              <a:rPr lang="it-IT" sz="2400" b="0" i="1" smtClean="0">
                                <a:latin typeface="Cambria Math" panose="02040503050406030204" pitchFamily="18" charset="0"/>
                                <a:ea typeface="Cambria Math" panose="02040503050406030204" pitchFamily="18" charset="0"/>
                              </a:rPr>
                            </m:ctrlPr>
                          </m:sSupPr>
                          <m:e>
                            <m:r>
                              <a:rPr lang="it-IT" sz="2400" b="0" i="1" smtClean="0">
                                <a:latin typeface="Cambria Math" panose="02040503050406030204" pitchFamily="18" charset="0"/>
                                <a:ea typeface="Cambria Math" panose="02040503050406030204" pitchFamily="18" charset="0"/>
                              </a:rPr>
                              <m:t>𝑚</m:t>
                            </m:r>
                          </m:e>
                          <m:sup>
                            <m:r>
                              <a:rPr lang="it-IT" sz="2400" b="0" i="1" smtClean="0">
                                <a:latin typeface="Cambria Math" panose="02040503050406030204" pitchFamily="18" charset="0"/>
                                <a:ea typeface="Cambria Math" panose="02040503050406030204" pitchFamily="18" charset="0"/>
                              </a:rPr>
                              <m:t>2</m:t>
                            </m:r>
                          </m:sup>
                        </m:sSup>
                      </m:oMath>
                    </m:oMathPara>
                  </a14:m>
                  <a:endParaRPr lang="it-IT" sz="2400" dirty="0"/>
                </a:p>
              </p:txBody>
            </p:sp>
          </mc:Choice>
          <mc:Fallback xmlns="">
            <p:sp>
              <p:nvSpPr>
                <p:cNvPr id="15" name="CasellaDiTesto 14">
                  <a:extLst>
                    <a:ext uri="{FF2B5EF4-FFF2-40B4-BE49-F238E27FC236}">
                      <a16:creationId xmlns:a16="http://schemas.microsoft.com/office/drawing/2014/main" id="{5D5B6B4E-DB9C-46C4-9A9F-47877FC6085E}"/>
                    </a:ext>
                  </a:extLst>
                </p:cNvPr>
                <p:cNvSpPr txBox="1">
                  <a:spLocks noRot="1" noChangeAspect="1" noMove="1" noResize="1" noEditPoints="1" noAdjustHandles="1" noChangeArrowheads="1" noChangeShapeType="1" noTextEdit="1"/>
                </p:cNvSpPr>
                <p:nvPr/>
              </p:nvSpPr>
              <p:spPr>
                <a:xfrm>
                  <a:off x="2604361" y="5251733"/>
                  <a:ext cx="6689364" cy="763671"/>
                </a:xfrm>
                <a:prstGeom prst="rect">
                  <a:avLst/>
                </a:prstGeom>
                <a:blipFill>
                  <a:blip r:embed="rId3"/>
                  <a:stretch>
                    <a:fillRect/>
                  </a:stretch>
                </a:blipFill>
              </p:spPr>
              <p:txBody>
                <a:bodyPr/>
                <a:lstStyle/>
                <a:p>
                  <a:r>
                    <a:rPr lang="it-IT">
                      <a:noFill/>
                    </a:rPr>
                    <a:t> </a:t>
                  </a:r>
                </a:p>
              </p:txBody>
            </p:sp>
          </mc:Fallback>
        </mc:AlternateContent>
        <p:cxnSp>
          <p:nvCxnSpPr>
            <p:cNvPr id="16" name="Connettore diritto 15">
              <a:extLst>
                <a:ext uri="{FF2B5EF4-FFF2-40B4-BE49-F238E27FC236}">
                  <a16:creationId xmlns:a16="http://schemas.microsoft.com/office/drawing/2014/main" id="{B7836A6B-408E-4865-AD3F-41E532675110}"/>
                </a:ext>
              </a:extLst>
            </p:cNvPr>
            <p:cNvCxnSpPr>
              <a:cxnSpLocks/>
            </p:cNvCxnSpPr>
            <p:nvPr/>
          </p:nvCxnSpPr>
          <p:spPr>
            <a:xfrm flipV="1">
              <a:off x="5083450" y="5317746"/>
              <a:ext cx="204108" cy="81642"/>
            </a:xfrm>
            <a:prstGeom prst="line">
              <a:avLst/>
            </a:prstGeom>
          </p:spPr>
          <p:style>
            <a:lnRef idx="1">
              <a:schemeClr val="dk1"/>
            </a:lnRef>
            <a:fillRef idx="0">
              <a:schemeClr val="dk1"/>
            </a:fillRef>
            <a:effectRef idx="0">
              <a:schemeClr val="dk1"/>
            </a:effectRef>
            <a:fontRef idx="minor">
              <a:schemeClr val="tx1"/>
            </a:fontRef>
          </p:style>
        </p:cxnSp>
      </p:grpSp>
      <p:sp>
        <p:nvSpPr>
          <p:cNvPr id="8" name="CasellaDiTesto 7">
            <a:extLst>
              <a:ext uri="{FF2B5EF4-FFF2-40B4-BE49-F238E27FC236}">
                <a16:creationId xmlns:a16="http://schemas.microsoft.com/office/drawing/2014/main" id="{96E0CD7B-BA48-4C11-82A8-2D7C7096866A}"/>
              </a:ext>
            </a:extLst>
          </p:cNvPr>
          <p:cNvSpPr txBox="1"/>
          <p:nvPr/>
        </p:nvSpPr>
        <p:spPr>
          <a:xfrm>
            <a:off x="577516" y="3128211"/>
            <a:ext cx="9667198" cy="369332"/>
          </a:xfrm>
          <a:prstGeom prst="rect">
            <a:avLst/>
          </a:prstGeom>
          <a:noFill/>
        </p:spPr>
        <p:txBody>
          <a:bodyPr wrap="none" rtlCol="0">
            <a:spAutoFit/>
          </a:bodyPr>
          <a:lstStyle/>
          <a:p>
            <a:r>
              <a:rPr lang="it-IT" dirty="0"/>
              <a:t>Da quanto detto, segue immediatamente che il rapporto giromagnetico di spin risulterà essere pari a: </a:t>
            </a:r>
          </a:p>
        </p:txBody>
      </p:sp>
      <p:grpSp>
        <p:nvGrpSpPr>
          <p:cNvPr id="32" name="Gruppo 31">
            <a:extLst>
              <a:ext uri="{FF2B5EF4-FFF2-40B4-BE49-F238E27FC236}">
                <a16:creationId xmlns:a16="http://schemas.microsoft.com/office/drawing/2014/main" id="{4AE6D120-0C4C-492A-A5B4-7EBDFA3B76F1}"/>
              </a:ext>
            </a:extLst>
          </p:cNvPr>
          <p:cNvGrpSpPr/>
          <p:nvPr/>
        </p:nvGrpSpPr>
        <p:grpSpPr>
          <a:xfrm>
            <a:off x="3348340" y="3983795"/>
            <a:ext cx="5120504" cy="1030475"/>
            <a:chOff x="3348340" y="3983795"/>
            <a:chExt cx="5120504" cy="1030475"/>
          </a:xfrm>
        </p:grpSpPr>
        <p:grpSp>
          <p:nvGrpSpPr>
            <p:cNvPr id="22" name="Gruppo 21">
              <a:extLst>
                <a:ext uri="{FF2B5EF4-FFF2-40B4-BE49-F238E27FC236}">
                  <a16:creationId xmlns:a16="http://schemas.microsoft.com/office/drawing/2014/main" id="{0F402420-3C0C-45AB-8A5E-D3606828DFCB}"/>
                </a:ext>
              </a:extLst>
            </p:cNvPr>
            <p:cNvGrpSpPr/>
            <p:nvPr/>
          </p:nvGrpSpPr>
          <p:grpSpPr>
            <a:xfrm>
              <a:off x="3348340" y="3983795"/>
              <a:ext cx="5120504" cy="1030475"/>
              <a:chOff x="4543477" y="3975774"/>
              <a:chExt cx="5120504" cy="1030475"/>
            </a:xfrm>
          </p:grpSpPr>
          <mc:AlternateContent xmlns:mc="http://schemas.openxmlformats.org/markup-compatibility/2006" xmlns:a14="http://schemas.microsoft.com/office/drawing/2010/main">
            <mc:Choice Requires="a14">
              <p:sp>
                <p:nvSpPr>
                  <p:cNvPr id="9" name="Rettangolo 8">
                    <a:extLst>
                      <a:ext uri="{FF2B5EF4-FFF2-40B4-BE49-F238E27FC236}">
                        <a16:creationId xmlns:a16="http://schemas.microsoft.com/office/drawing/2014/main" id="{1B7E801A-753F-4886-A18F-4218F64AD864}"/>
                      </a:ext>
                    </a:extLst>
                  </p:cNvPr>
                  <p:cNvSpPr/>
                  <p:nvPr/>
                </p:nvSpPr>
                <p:spPr>
                  <a:xfrm>
                    <a:off x="4543477" y="3975774"/>
                    <a:ext cx="5120504" cy="103047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it-IT" sz="2800" i="1" smtClean="0">
                                  <a:solidFill>
                                    <a:srgbClr val="000000"/>
                                  </a:solidFill>
                                  <a:latin typeface="Cambria Math" panose="02040503050406030204" pitchFamily="18" charset="0"/>
                                </a:rPr>
                              </m:ctrlPr>
                            </m:sSubPr>
                            <m:e>
                              <m:r>
                                <a:rPr lang="it-IT" sz="2800" i="1" smtClean="0">
                                  <a:solidFill>
                                    <a:srgbClr val="000000"/>
                                  </a:solidFill>
                                  <a:latin typeface="Cambria Math" panose="02040503050406030204" pitchFamily="18" charset="0"/>
                                  <a:ea typeface="Cambria Math" panose="02040503050406030204" pitchFamily="18" charset="0"/>
                                </a:rPr>
                                <m:t>𝛾</m:t>
                              </m:r>
                            </m:e>
                            <m:sub>
                              <m:r>
                                <a:rPr lang="it-IT" sz="2800" i="1">
                                  <a:solidFill>
                                    <a:srgbClr val="000000"/>
                                  </a:solidFill>
                                  <a:latin typeface="Cambria Math" panose="02040503050406030204" pitchFamily="18" charset="0"/>
                                </a:rPr>
                                <m:t>𝑠𝑝𝑖𝑛</m:t>
                              </m:r>
                            </m:sub>
                          </m:sSub>
                          <m:r>
                            <a:rPr lang="it-IT" sz="2800" i="1">
                              <a:solidFill>
                                <a:srgbClr val="000000"/>
                              </a:solidFill>
                              <a:latin typeface="Cambria Math" panose="02040503050406030204" pitchFamily="18" charset="0"/>
                            </a:rPr>
                            <m:t>=</m:t>
                          </m:r>
                          <m:f>
                            <m:fPr>
                              <m:ctrlPr>
                                <a:rPr lang="it-IT" sz="2800" b="0" i="1" smtClean="0">
                                  <a:latin typeface="Cambria Math" panose="02040503050406030204" pitchFamily="18" charset="0"/>
                                </a:rPr>
                              </m:ctrlPr>
                            </m:fPr>
                            <m:num>
                              <m:sSub>
                                <m:sSubPr>
                                  <m:ctrlPr>
                                    <a:rPr lang="it-IT" sz="2800" i="1">
                                      <a:latin typeface="Cambria Math" panose="02040503050406030204" pitchFamily="18" charset="0"/>
                                    </a:rPr>
                                  </m:ctrlPr>
                                </m:sSubPr>
                                <m:e>
                                  <m:r>
                                    <a:rPr lang="it-IT" sz="2800" i="1">
                                      <a:latin typeface="Cambria Math" panose="02040503050406030204" pitchFamily="18" charset="0"/>
                                      <a:ea typeface="Cambria Math" panose="02040503050406030204" pitchFamily="18" charset="0"/>
                                    </a:rPr>
                                    <m:t>𝜇</m:t>
                                  </m:r>
                                </m:e>
                                <m:sub>
                                  <m:r>
                                    <a:rPr lang="it-IT" sz="2800" i="1">
                                      <a:latin typeface="Cambria Math" panose="02040503050406030204" pitchFamily="18" charset="0"/>
                                    </a:rPr>
                                    <m:t>𝑠𝑝𝑖𝑛</m:t>
                                  </m:r>
                                </m:sub>
                              </m:sSub>
                            </m:num>
                            <m:den>
                              <m:sSub>
                                <m:sSubPr>
                                  <m:ctrlPr>
                                    <a:rPr lang="it-IT" sz="2800" i="1">
                                      <a:latin typeface="Cambria Math" panose="02040503050406030204" pitchFamily="18" charset="0"/>
                                    </a:rPr>
                                  </m:ctrlPr>
                                </m:sSubPr>
                                <m:e>
                                  <m:r>
                                    <a:rPr lang="it-IT" sz="2800" i="1">
                                      <a:latin typeface="Cambria Math" panose="02040503050406030204" pitchFamily="18" charset="0"/>
                                    </a:rPr>
                                    <m:t>𝐿</m:t>
                                  </m:r>
                                </m:e>
                                <m:sub>
                                  <m:r>
                                    <a:rPr lang="it-IT" sz="2800" i="1">
                                      <a:latin typeface="Cambria Math" panose="02040503050406030204" pitchFamily="18" charset="0"/>
                                    </a:rPr>
                                    <m:t>𝑠𝑝𝑖𝑛</m:t>
                                  </m:r>
                                  <m:r>
                                    <a:rPr lang="it-IT" sz="2800" i="1">
                                      <a:latin typeface="Cambria Math" panose="02040503050406030204" pitchFamily="18" charset="0"/>
                                    </a:rPr>
                                    <m:t> </m:t>
                                  </m:r>
                                </m:sub>
                              </m:sSub>
                            </m:den>
                          </m:f>
                          <m:r>
                            <a:rPr lang="it-IT" sz="2800" i="1">
                              <a:latin typeface="Cambria Math" panose="02040503050406030204" pitchFamily="18" charset="0"/>
                            </a:rPr>
                            <m:t>=</m:t>
                          </m:r>
                          <m:f>
                            <m:fPr>
                              <m:ctrlPr>
                                <a:rPr lang="it-IT" sz="2800" i="1">
                                  <a:latin typeface="Cambria Math" panose="02040503050406030204" pitchFamily="18" charset="0"/>
                                </a:rPr>
                              </m:ctrlPr>
                            </m:fPr>
                            <m:num>
                              <m:r>
                                <a:rPr lang="it-IT" sz="2800" i="1">
                                  <a:latin typeface="Cambria Math" panose="02040503050406030204" pitchFamily="18" charset="0"/>
                                </a:rPr>
                                <m:t>𝑒</m:t>
                              </m:r>
                              <m:r>
                                <a:rPr lang="it-IT" sz="2800" i="1">
                                  <a:latin typeface="Cambria Math" panose="02040503050406030204" pitchFamily="18" charset="0"/>
                                </a:rPr>
                                <m:t> </m:t>
                              </m:r>
                              <m:r>
                                <a:rPr lang="it-IT" sz="2800" i="1">
                                  <a:latin typeface="Cambria Math" panose="02040503050406030204" pitchFamily="18" charset="0"/>
                                </a:rPr>
                                <m:t>h</m:t>
                              </m:r>
                            </m:num>
                            <m:den>
                              <m:r>
                                <a:rPr lang="it-IT" sz="2800" i="1">
                                  <a:latin typeface="Cambria Math" panose="02040503050406030204" pitchFamily="18" charset="0"/>
                                </a:rPr>
                                <m:t>2 </m:t>
                              </m:r>
                              <m:sSub>
                                <m:sSubPr>
                                  <m:ctrlPr>
                                    <a:rPr lang="it-IT" sz="2800" i="1">
                                      <a:latin typeface="Cambria Math" panose="02040503050406030204" pitchFamily="18" charset="0"/>
                                    </a:rPr>
                                  </m:ctrlPr>
                                </m:sSubPr>
                                <m:e>
                                  <m:r>
                                    <a:rPr lang="it-IT" sz="2800" i="1">
                                      <a:latin typeface="Cambria Math" panose="02040503050406030204" pitchFamily="18" charset="0"/>
                                    </a:rPr>
                                    <m:t>𝑚</m:t>
                                  </m:r>
                                </m:e>
                                <m:sub>
                                  <m:r>
                                    <a:rPr lang="it-IT" sz="2800" i="1">
                                      <a:latin typeface="Cambria Math" panose="02040503050406030204" pitchFamily="18" charset="0"/>
                                    </a:rPr>
                                    <m:t>𝑒</m:t>
                                  </m:r>
                                </m:sub>
                              </m:sSub>
                            </m:den>
                          </m:f>
                          <m:f>
                            <m:fPr>
                              <m:ctrlPr>
                                <a:rPr lang="it-IT" sz="2800" i="1">
                                  <a:latin typeface="Cambria Math" panose="02040503050406030204" pitchFamily="18" charset="0"/>
                                </a:rPr>
                              </m:ctrlPr>
                            </m:fPr>
                            <m:num>
                              <m:r>
                                <a:rPr lang="it-IT" sz="2800" b="0" i="1" smtClean="0">
                                  <a:latin typeface="Cambria Math" panose="02040503050406030204" pitchFamily="18" charset="0"/>
                                </a:rPr>
                                <m:t>2</m:t>
                              </m:r>
                            </m:num>
                            <m:den>
                              <m:r>
                                <a:rPr lang="it-IT" sz="2800" i="1">
                                  <a:latin typeface="Cambria Math" panose="02040503050406030204" pitchFamily="18" charset="0"/>
                                </a:rPr>
                                <m:t>h</m:t>
                              </m:r>
                            </m:den>
                          </m:f>
                          <m:r>
                            <a:rPr lang="it-IT" sz="2800" b="0" i="1" smtClean="0">
                              <a:latin typeface="Cambria Math" panose="02040503050406030204" pitchFamily="18" charset="0"/>
                            </a:rPr>
                            <m:t>=</m:t>
                          </m:r>
                          <m:r>
                            <a:rPr lang="it-IT" sz="2800" b="0" i="1" smtClean="0">
                              <a:solidFill>
                                <a:srgbClr val="000000"/>
                              </a:solidFill>
                              <a:latin typeface="Cambria Math" panose="02040503050406030204" pitchFamily="18" charset="0"/>
                            </a:rPr>
                            <m:t>−</m:t>
                          </m:r>
                          <m:f>
                            <m:fPr>
                              <m:ctrlPr>
                                <a:rPr lang="it-IT" sz="2800" i="1">
                                  <a:solidFill>
                                    <a:srgbClr val="000000"/>
                                  </a:solidFill>
                                  <a:latin typeface="Cambria Math" panose="02040503050406030204" pitchFamily="18" charset="0"/>
                                </a:rPr>
                              </m:ctrlPr>
                            </m:fPr>
                            <m:num>
                              <m:r>
                                <a:rPr lang="it-IT" sz="2800" i="1">
                                  <a:solidFill>
                                    <a:srgbClr val="000000"/>
                                  </a:solidFill>
                                  <a:latin typeface="Cambria Math" panose="02040503050406030204" pitchFamily="18" charset="0"/>
                                </a:rPr>
                                <m:t> </m:t>
                              </m:r>
                              <m:r>
                                <a:rPr lang="it-IT" sz="2800" b="0" i="1" smtClean="0">
                                  <a:solidFill>
                                    <a:srgbClr val="000000"/>
                                  </a:solidFill>
                                  <a:latin typeface="Cambria Math" panose="02040503050406030204" pitchFamily="18" charset="0"/>
                                </a:rPr>
                                <m:t>𝑒</m:t>
                              </m:r>
                            </m:num>
                            <m:den>
                              <m:r>
                                <a:rPr lang="it-IT" sz="2800" i="1">
                                  <a:solidFill>
                                    <a:srgbClr val="000000"/>
                                  </a:solidFill>
                                  <a:latin typeface="Cambria Math" panose="02040503050406030204" pitchFamily="18" charset="0"/>
                                </a:rPr>
                                <m:t> </m:t>
                              </m:r>
                              <m:sSub>
                                <m:sSubPr>
                                  <m:ctrlPr>
                                    <a:rPr lang="it-IT" sz="2800" i="1">
                                      <a:solidFill>
                                        <a:srgbClr val="000000"/>
                                      </a:solidFill>
                                      <a:latin typeface="Cambria Math" panose="02040503050406030204" pitchFamily="18" charset="0"/>
                                    </a:rPr>
                                  </m:ctrlPr>
                                </m:sSubPr>
                                <m:e>
                                  <m:r>
                                    <a:rPr lang="it-IT" sz="2800" i="1">
                                      <a:solidFill>
                                        <a:srgbClr val="000000"/>
                                      </a:solidFill>
                                      <a:latin typeface="Cambria Math" panose="02040503050406030204" pitchFamily="18" charset="0"/>
                                    </a:rPr>
                                    <m:t>𝑚</m:t>
                                  </m:r>
                                </m:e>
                                <m:sub>
                                  <m:r>
                                    <a:rPr lang="it-IT" sz="2800" i="1">
                                      <a:solidFill>
                                        <a:srgbClr val="000000"/>
                                      </a:solidFill>
                                      <a:latin typeface="Cambria Math" panose="02040503050406030204" pitchFamily="18" charset="0"/>
                                    </a:rPr>
                                    <m:t>𝑒</m:t>
                                  </m:r>
                                </m:sub>
                              </m:sSub>
                            </m:den>
                          </m:f>
                        </m:oMath>
                      </m:oMathPara>
                    </a14:m>
                    <a:endParaRPr lang="it-IT" dirty="0"/>
                  </a:p>
                </p:txBody>
              </p:sp>
            </mc:Choice>
            <mc:Fallback xmlns="">
              <p:sp>
                <p:nvSpPr>
                  <p:cNvPr id="9" name="Rettangolo 8">
                    <a:extLst>
                      <a:ext uri="{FF2B5EF4-FFF2-40B4-BE49-F238E27FC236}">
                        <a16:creationId xmlns:a16="http://schemas.microsoft.com/office/drawing/2014/main" id="{1B7E801A-753F-4886-A18F-4218F64AD864}"/>
                      </a:ext>
                    </a:extLst>
                  </p:cNvPr>
                  <p:cNvSpPr>
                    <a:spLocks noRot="1" noChangeAspect="1" noMove="1" noResize="1" noEditPoints="1" noAdjustHandles="1" noChangeArrowheads="1" noChangeShapeType="1" noTextEdit="1"/>
                  </p:cNvSpPr>
                  <p:nvPr/>
                </p:nvSpPr>
                <p:spPr>
                  <a:xfrm>
                    <a:off x="4543477" y="3975774"/>
                    <a:ext cx="5120504" cy="1030475"/>
                  </a:xfrm>
                  <a:prstGeom prst="rect">
                    <a:avLst/>
                  </a:prstGeom>
                  <a:blipFill>
                    <a:blip r:embed="rId4"/>
                    <a:stretch>
                      <a:fillRect/>
                    </a:stretch>
                  </a:blipFill>
                </p:spPr>
                <p:txBody>
                  <a:bodyPr/>
                  <a:lstStyle/>
                  <a:p>
                    <a:r>
                      <a:rPr lang="it-IT">
                        <a:noFill/>
                      </a:rPr>
                      <a:t> </a:t>
                    </a:r>
                  </a:p>
                </p:txBody>
              </p:sp>
            </mc:Fallback>
          </mc:AlternateContent>
          <p:cxnSp>
            <p:nvCxnSpPr>
              <p:cNvPr id="20" name="Connettore diritto 19">
                <a:extLst>
                  <a:ext uri="{FF2B5EF4-FFF2-40B4-BE49-F238E27FC236}">
                    <a16:creationId xmlns:a16="http://schemas.microsoft.com/office/drawing/2014/main" id="{BC0E0F79-C8DB-4786-BF1E-52D8BA13214F}"/>
                  </a:ext>
                </a:extLst>
              </p:cNvPr>
              <p:cNvCxnSpPr>
                <a:cxnSpLocks/>
              </p:cNvCxnSpPr>
              <p:nvPr/>
            </p:nvCxnSpPr>
            <p:spPr>
              <a:xfrm flipV="1">
                <a:off x="7545735" y="4133745"/>
                <a:ext cx="204108" cy="81642"/>
              </a:xfrm>
              <a:prstGeom prst="line">
                <a:avLst/>
              </a:prstGeom>
            </p:spPr>
            <p:style>
              <a:lnRef idx="1">
                <a:schemeClr val="dk1"/>
              </a:lnRef>
              <a:fillRef idx="0">
                <a:schemeClr val="dk1"/>
              </a:fillRef>
              <a:effectRef idx="0">
                <a:schemeClr val="dk1"/>
              </a:effectRef>
              <a:fontRef idx="minor">
                <a:schemeClr val="tx1"/>
              </a:fontRef>
            </p:style>
          </p:cxnSp>
          <p:cxnSp>
            <p:nvCxnSpPr>
              <p:cNvPr id="21" name="Connettore diritto 20">
                <a:extLst>
                  <a:ext uri="{FF2B5EF4-FFF2-40B4-BE49-F238E27FC236}">
                    <a16:creationId xmlns:a16="http://schemas.microsoft.com/office/drawing/2014/main" id="{7F4D52B8-5715-40D1-AB49-2F83BDD4C1E1}"/>
                  </a:ext>
                </a:extLst>
              </p:cNvPr>
              <p:cNvCxnSpPr>
                <a:cxnSpLocks/>
              </p:cNvCxnSpPr>
              <p:nvPr/>
            </p:nvCxnSpPr>
            <p:spPr>
              <a:xfrm flipV="1">
                <a:off x="7933227" y="4610168"/>
                <a:ext cx="204108" cy="81642"/>
              </a:xfrm>
              <a:prstGeom prst="line">
                <a:avLst/>
              </a:prstGeom>
            </p:spPr>
            <p:style>
              <a:lnRef idx="1">
                <a:schemeClr val="dk1"/>
              </a:lnRef>
              <a:fillRef idx="0">
                <a:schemeClr val="dk1"/>
              </a:fillRef>
              <a:effectRef idx="0">
                <a:schemeClr val="dk1"/>
              </a:effectRef>
              <a:fontRef idx="minor">
                <a:schemeClr val="tx1"/>
              </a:fontRef>
            </p:style>
          </p:cxnSp>
        </p:grpSp>
        <p:cxnSp>
          <p:nvCxnSpPr>
            <p:cNvPr id="24" name="Connettore diritto 23">
              <a:extLst>
                <a:ext uri="{FF2B5EF4-FFF2-40B4-BE49-F238E27FC236}">
                  <a16:creationId xmlns:a16="http://schemas.microsoft.com/office/drawing/2014/main" id="{68940195-180F-497F-A900-6C032DA40849}"/>
                </a:ext>
              </a:extLst>
            </p:cNvPr>
            <p:cNvCxnSpPr/>
            <p:nvPr/>
          </p:nvCxnSpPr>
          <p:spPr>
            <a:xfrm flipV="1">
              <a:off x="6743630" y="4008921"/>
              <a:ext cx="288758" cy="3769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Connettore diritto 25">
              <a:extLst>
                <a:ext uri="{FF2B5EF4-FFF2-40B4-BE49-F238E27FC236}">
                  <a16:creationId xmlns:a16="http://schemas.microsoft.com/office/drawing/2014/main" id="{D513B052-54D4-47A0-B553-4E8DAA2ED867}"/>
                </a:ext>
              </a:extLst>
            </p:cNvPr>
            <p:cNvCxnSpPr/>
            <p:nvPr/>
          </p:nvCxnSpPr>
          <p:spPr>
            <a:xfrm flipV="1">
              <a:off x="5901420" y="4622676"/>
              <a:ext cx="360947" cy="320781"/>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Connettore diritto 27">
              <a:extLst>
                <a:ext uri="{FF2B5EF4-FFF2-40B4-BE49-F238E27FC236}">
                  <a16:creationId xmlns:a16="http://schemas.microsoft.com/office/drawing/2014/main" id="{85483FDA-5B13-434A-8C3E-8651B6F32990}"/>
                </a:ext>
              </a:extLst>
            </p:cNvPr>
            <p:cNvCxnSpPr/>
            <p:nvPr/>
          </p:nvCxnSpPr>
          <p:spPr>
            <a:xfrm flipV="1">
              <a:off x="6369899" y="4006253"/>
              <a:ext cx="285500" cy="379658"/>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Connettore diritto 29">
              <a:extLst>
                <a:ext uri="{FF2B5EF4-FFF2-40B4-BE49-F238E27FC236}">
                  <a16:creationId xmlns:a16="http://schemas.microsoft.com/office/drawing/2014/main" id="{BD1C8AD7-01EF-4470-9229-FD9E199F8AEC}"/>
                </a:ext>
              </a:extLst>
            </p:cNvPr>
            <p:cNvCxnSpPr/>
            <p:nvPr/>
          </p:nvCxnSpPr>
          <p:spPr>
            <a:xfrm flipV="1">
              <a:off x="6757391" y="4622676"/>
              <a:ext cx="274997" cy="320781"/>
            </a:xfrm>
            <a:prstGeom prst="line">
              <a:avLst/>
            </a:prstGeom>
          </p:spPr>
          <p:style>
            <a:lnRef idx="1">
              <a:schemeClr val="accent1"/>
            </a:lnRef>
            <a:fillRef idx="0">
              <a:schemeClr val="accent1"/>
            </a:fillRef>
            <a:effectRef idx="0">
              <a:schemeClr val="accent1"/>
            </a:effectRef>
            <a:fontRef idx="minor">
              <a:schemeClr val="tx1"/>
            </a:fontRef>
          </p:style>
        </p:cxnSp>
      </p:grpSp>
      <p:sp>
        <p:nvSpPr>
          <p:cNvPr id="31" name="CasellaDiTesto 30">
            <a:extLst>
              <a:ext uri="{FF2B5EF4-FFF2-40B4-BE49-F238E27FC236}">
                <a16:creationId xmlns:a16="http://schemas.microsoft.com/office/drawing/2014/main" id="{B950857D-0D40-43C4-A214-7F73AE516C52}"/>
              </a:ext>
            </a:extLst>
          </p:cNvPr>
          <p:cNvSpPr txBox="1"/>
          <p:nvPr/>
        </p:nvSpPr>
        <p:spPr>
          <a:xfrm>
            <a:off x="3341466" y="5583372"/>
            <a:ext cx="4888582" cy="369332"/>
          </a:xfrm>
          <a:prstGeom prst="rect">
            <a:avLst/>
          </a:prstGeom>
          <a:noFill/>
        </p:spPr>
        <p:txBody>
          <a:bodyPr wrap="none" rtlCol="0">
            <a:spAutoFit/>
          </a:bodyPr>
          <a:lstStyle/>
          <a:p>
            <a:r>
              <a:rPr lang="it-IT" dirty="0"/>
              <a:t>relazioni simili si hanno per i protoni ed i neutroni</a:t>
            </a:r>
          </a:p>
        </p:txBody>
      </p:sp>
    </p:spTree>
    <p:extLst>
      <p:ext uri="{BB962C8B-B14F-4D97-AF65-F5344CB8AC3E}">
        <p14:creationId xmlns:p14="http://schemas.microsoft.com/office/powerpoint/2010/main" val="6169814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animEffect transition="in" filter="fade">
                                      <p:cBhvr>
                                        <p:cTn id="13" dur="500"/>
                                        <p:tgtEl>
                                          <p:spTgt spid="14"/>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nodeType="clickEffect">
                                  <p:stCondLst>
                                    <p:cond delay="0"/>
                                  </p:stCondLst>
                                  <p:childTnLst>
                                    <p:set>
                                      <p:cBhvr>
                                        <p:cTn id="22" dur="1" fill="hold">
                                          <p:stCondLst>
                                            <p:cond delay="0"/>
                                          </p:stCondLst>
                                        </p:cTn>
                                        <p:tgtEl>
                                          <p:spTgt spid="32"/>
                                        </p:tgtEl>
                                        <p:attrNameLst>
                                          <p:attrName>style.visibility</p:attrName>
                                        </p:attrNameLst>
                                      </p:cBhvr>
                                      <p:to>
                                        <p:strVal val="visible"/>
                                      </p:to>
                                    </p:set>
                                    <p:animEffect transition="in" filter="fade">
                                      <p:cBhvr>
                                        <p:cTn id="23" dur="500"/>
                                        <p:tgtEl>
                                          <p:spTgt spid="32"/>
                                        </p:tgtEl>
                                      </p:cBhvr>
                                    </p:animEffect>
                                  </p:childTnLst>
                                </p:cTn>
                              </p:par>
                            </p:childTnLst>
                          </p:cTn>
                        </p:par>
                      </p:childTnLst>
                    </p:cTn>
                  </p:par>
                  <p:par>
                    <p:cTn id="24" fill="hold">
                      <p:stCondLst>
                        <p:cond delay="indefinite"/>
                      </p:stCondLst>
                      <p:childTnLst>
                        <p:par>
                          <p:cTn id="25" fill="hold">
                            <p:stCondLst>
                              <p:cond delay="0"/>
                            </p:stCondLst>
                            <p:childTnLst>
                              <p:par>
                                <p:cTn id="26" presetID="10" presetClass="entr" presetSubtype="0" fill="hold" grpId="0" nodeType="clickEffect">
                                  <p:stCondLst>
                                    <p:cond delay="0"/>
                                  </p:stCondLst>
                                  <p:childTnLst>
                                    <p:set>
                                      <p:cBhvr>
                                        <p:cTn id="27" dur="1" fill="hold">
                                          <p:stCondLst>
                                            <p:cond delay="0"/>
                                          </p:stCondLst>
                                        </p:cTn>
                                        <p:tgtEl>
                                          <p:spTgt spid="31"/>
                                        </p:tgtEl>
                                        <p:attrNameLst>
                                          <p:attrName>style.visibility</p:attrName>
                                        </p:attrNameLst>
                                      </p:cBhvr>
                                      <p:to>
                                        <p:strVal val="visible"/>
                                      </p:to>
                                    </p:set>
                                    <p:animEffect transition="in" filter="fade">
                                      <p:cBhvr>
                                        <p:cTn id="28"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12" grpId="0" animBg="1"/>
      <p:bldP spid="8" grpId="0"/>
      <p:bldP spid="31"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uppo 10">
            <a:extLst>
              <a:ext uri="{FF2B5EF4-FFF2-40B4-BE49-F238E27FC236}">
                <a16:creationId xmlns:a16="http://schemas.microsoft.com/office/drawing/2014/main" id="{1515E7DC-D74C-4CDD-911E-9A26F32EAA6A}"/>
              </a:ext>
            </a:extLst>
          </p:cNvPr>
          <p:cNvGrpSpPr/>
          <p:nvPr/>
        </p:nvGrpSpPr>
        <p:grpSpPr>
          <a:xfrm>
            <a:off x="2471013" y="416766"/>
            <a:ext cx="3529491" cy="968825"/>
            <a:chOff x="1675885" y="1680336"/>
            <a:chExt cx="3529491" cy="968825"/>
          </a:xfrm>
        </p:grpSpPr>
        <mc:AlternateContent xmlns:mc="http://schemas.openxmlformats.org/markup-compatibility/2006" xmlns:a14="http://schemas.microsoft.com/office/drawing/2010/main">
          <mc:Choice Requires="a14">
            <p:sp>
              <p:nvSpPr>
                <p:cNvPr id="3" name="CasellaDiTesto 2">
                  <a:extLst>
                    <a:ext uri="{FF2B5EF4-FFF2-40B4-BE49-F238E27FC236}">
                      <a16:creationId xmlns:a16="http://schemas.microsoft.com/office/drawing/2014/main" id="{5B9F7004-A60B-4F25-9E2E-B449BCA26BE6}"/>
                    </a:ext>
                  </a:extLst>
                </p:cNvPr>
                <p:cNvSpPr txBox="1"/>
                <p:nvPr/>
              </p:nvSpPr>
              <p:spPr>
                <a:xfrm>
                  <a:off x="1675885" y="1680336"/>
                  <a:ext cx="3529491" cy="414088"/>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𝐿</m:t>
                            </m:r>
                          </m:e>
                        </m:acc>
                        <m:r>
                          <a:rPr lang="it-IT" sz="2400" b="0" i="1" smtClean="0">
                            <a:latin typeface="Cambria Math" panose="02040503050406030204" pitchFamily="18" charset="0"/>
                          </a:rPr>
                          <m:t>= </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𝑅</m:t>
                            </m:r>
                          </m:e>
                        </m:acc>
                        <m:r>
                          <a:rPr lang="it-IT" sz="2400" dirty="0" smtClean="0">
                            <a:latin typeface="Cambria Math" panose="02040503050406030204" pitchFamily="18" charset="0"/>
                          </a:rPr>
                          <m:t>∧</m:t>
                        </m:r>
                        <m:sSub>
                          <m:sSubPr>
                            <m:ctrlPr>
                              <a:rPr lang="it-IT" sz="2400" i="1" dirty="0" smtClean="0">
                                <a:latin typeface="Cambria Math" panose="02040503050406030204" pitchFamily="18" charset="0"/>
                              </a:rPr>
                            </m:ctrlPr>
                          </m:sSubPr>
                          <m:e>
                            <m:r>
                              <a:rPr lang="it-IT" sz="2400" b="0" i="1" dirty="0" smtClean="0">
                                <a:latin typeface="Cambria Math" panose="02040503050406030204" pitchFamily="18" charset="0"/>
                              </a:rPr>
                              <m:t>𝑚</m:t>
                            </m:r>
                          </m:e>
                          <m:sub>
                            <m:r>
                              <a:rPr lang="it-IT" sz="2400" b="0" i="1" dirty="0" smtClean="0">
                                <a:latin typeface="Cambria Math" panose="02040503050406030204" pitchFamily="18" charset="0"/>
                              </a:rPr>
                              <m:t>𝑒</m:t>
                            </m:r>
                          </m:sub>
                        </m:sSub>
                        <m:acc>
                          <m:accPr>
                            <m:chr m:val="⃗"/>
                            <m:ctrlPr>
                              <a:rPr lang="it-IT" sz="2400" b="0" i="1" dirty="0" smtClean="0">
                                <a:latin typeface="Cambria Math" panose="02040503050406030204" pitchFamily="18" charset="0"/>
                              </a:rPr>
                            </m:ctrlPr>
                          </m:accPr>
                          <m:e>
                            <m:r>
                              <a:rPr lang="it-IT" sz="2400" b="0" i="1" dirty="0" smtClean="0">
                                <a:latin typeface="Cambria Math" panose="02040503050406030204" pitchFamily="18" charset="0"/>
                              </a:rPr>
                              <m:t>𝑣</m:t>
                            </m:r>
                          </m:e>
                        </m:acc>
                        <m:r>
                          <a:rPr lang="it-IT" sz="2400" b="0" i="1" smtClean="0">
                            <a:latin typeface="Cambria Math" panose="02040503050406030204" pitchFamily="18" charset="0"/>
                          </a:rPr>
                          <m:t>=−</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𝑚</m:t>
                            </m:r>
                          </m:e>
                          <m:sub>
                            <m:r>
                              <a:rPr lang="it-IT" sz="2400" b="0" i="1" smtClean="0">
                                <a:latin typeface="Cambria Math" panose="02040503050406030204" pitchFamily="18" charset="0"/>
                              </a:rPr>
                              <m:t>𝑒</m:t>
                            </m:r>
                          </m:sub>
                        </m:sSub>
                        <m:r>
                          <a:rPr lang="it-IT" sz="2400" b="0" i="1" smtClean="0">
                            <a:latin typeface="Cambria Math" panose="02040503050406030204" pitchFamily="18" charset="0"/>
                          </a:rPr>
                          <m:t>𝑣</m:t>
                        </m:r>
                        <m:r>
                          <a:rPr lang="it-IT" sz="2400" b="0" i="1" smtClean="0">
                            <a:latin typeface="Cambria Math" panose="02040503050406030204" pitchFamily="18" charset="0"/>
                          </a:rPr>
                          <m:t> </m:t>
                        </m:r>
                        <m:r>
                          <a:rPr lang="it-IT" sz="2400" b="0" i="1" smtClean="0">
                            <a:latin typeface="Cambria Math" panose="02040503050406030204" pitchFamily="18" charset="0"/>
                          </a:rPr>
                          <m:t>𝑅</m:t>
                        </m:r>
                        <m:r>
                          <a:rPr lang="it-IT" sz="2400" b="0" i="1" smtClean="0">
                            <a:latin typeface="Cambria Math" panose="02040503050406030204" pitchFamily="18" charset="0"/>
                          </a:rPr>
                          <m:t> </m:t>
                        </m:r>
                        <m:acc>
                          <m:accPr>
                            <m:chr m:val="̂"/>
                            <m:ctrlPr>
                              <a:rPr lang="it-IT" sz="2400" b="0" i="1" smtClean="0">
                                <a:latin typeface="Cambria Math" panose="02040503050406030204" pitchFamily="18" charset="0"/>
                              </a:rPr>
                            </m:ctrlPr>
                          </m:accPr>
                          <m:e>
                            <m:r>
                              <a:rPr lang="it-IT" sz="2400" b="0" i="1" smtClean="0">
                                <a:latin typeface="Cambria Math" panose="02040503050406030204" pitchFamily="18" charset="0"/>
                              </a:rPr>
                              <m:t>𝑛</m:t>
                            </m:r>
                          </m:e>
                        </m:acc>
                      </m:oMath>
                    </m:oMathPara>
                  </a14:m>
                  <a:endParaRPr lang="it-IT" sz="2400" dirty="0"/>
                </a:p>
              </p:txBody>
            </p:sp>
          </mc:Choice>
          <mc:Fallback xmlns="">
            <p:sp>
              <p:nvSpPr>
                <p:cNvPr id="3" name="CasellaDiTesto 2">
                  <a:extLst>
                    <a:ext uri="{FF2B5EF4-FFF2-40B4-BE49-F238E27FC236}">
                      <a16:creationId xmlns:a16="http://schemas.microsoft.com/office/drawing/2014/main" id="{5B9F7004-A60B-4F25-9E2E-B449BCA26BE6}"/>
                    </a:ext>
                  </a:extLst>
                </p:cNvPr>
                <p:cNvSpPr txBox="1">
                  <a:spLocks noRot="1" noChangeAspect="1" noMove="1" noResize="1" noEditPoints="1" noAdjustHandles="1" noChangeArrowheads="1" noChangeShapeType="1" noTextEdit="1"/>
                </p:cNvSpPr>
                <p:nvPr/>
              </p:nvSpPr>
              <p:spPr>
                <a:xfrm>
                  <a:off x="1675885" y="1680336"/>
                  <a:ext cx="3529491" cy="414088"/>
                </a:xfrm>
                <a:prstGeom prst="rect">
                  <a:avLst/>
                </a:prstGeom>
                <a:blipFill>
                  <a:blip r:embed="rId2"/>
                  <a:stretch>
                    <a:fillRect/>
                  </a:stretch>
                </a:blipFill>
              </p:spPr>
              <p:txBody>
                <a:bodyPr/>
                <a:lstStyle/>
                <a:p>
                  <a:r>
                    <a:rPr lang="it-IT">
                      <a:noFill/>
                    </a:rPr>
                    <a:t> </a:t>
                  </a:r>
                </a:p>
              </p:txBody>
            </p:sp>
          </mc:Fallback>
        </mc:AlternateContent>
        <p:sp>
          <p:nvSpPr>
            <p:cNvPr id="10" name="Parentesi graffa aperta 9">
              <a:extLst>
                <a:ext uri="{FF2B5EF4-FFF2-40B4-BE49-F238E27FC236}">
                  <a16:creationId xmlns:a16="http://schemas.microsoft.com/office/drawing/2014/main" id="{1E152B80-218A-4353-8F13-3168D542CC3E}"/>
                </a:ext>
              </a:extLst>
            </p:cNvPr>
            <p:cNvSpPr/>
            <p:nvPr/>
          </p:nvSpPr>
          <p:spPr>
            <a:xfrm rot="16200000">
              <a:off x="3036908" y="1922630"/>
              <a:ext cx="168594" cy="638850"/>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sz="2400" dirty="0"/>
            </a:p>
          </p:txBody>
        </p:sp>
        <p:sp>
          <p:nvSpPr>
            <p:cNvPr id="15" name="CasellaDiTesto 14">
              <a:extLst>
                <a:ext uri="{FF2B5EF4-FFF2-40B4-BE49-F238E27FC236}">
                  <a16:creationId xmlns:a16="http://schemas.microsoft.com/office/drawing/2014/main" id="{C3DBDDA2-C39D-4A28-8186-813B5FCCB6F4}"/>
                </a:ext>
              </a:extLst>
            </p:cNvPr>
            <p:cNvSpPr txBox="1"/>
            <p:nvPr/>
          </p:nvSpPr>
          <p:spPr>
            <a:xfrm>
              <a:off x="2255912" y="2279829"/>
              <a:ext cx="1775971" cy="369332"/>
            </a:xfrm>
            <a:prstGeom prst="rect">
              <a:avLst/>
            </a:prstGeom>
            <a:noFill/>
          </p:spPr>
          <p:txBody>
            <a:bodyPr wrap="square" rtlCol="0">
              <a:spAutoFit/>
            </a:bodyPr>
            <a:lstStyle/>
            <a:p>
              <a:r>
                <a:rPr lang="it-IT" dirty="0"/>
                <a:t>quantità di moto</a:t>
              </a:r>
            </a:p>
          </p:txBody>
        </p:sp>
      </p:grpSp>
      <p:sp>
        <p:nvSpPr>
          <p:cNvPr id="9" name="Parentesi graffa chiusa 8">
            <a:extLst>
              <a:ext uri="{FF2B5EF4-FFF2-40B4-BE49-F238E27FC236}">
                <a16:creationId xmlns:a16="http://schemas.microsoft.com/office/drawing/2014/main" id="{ACE25E6B-27F0-49BC-AFDF-1DE0A9E9A541}"/>
              </a:ext>
            </a:extLst>
          </p:cNvPr>
          <p:cNvSpPr/>
          <p:nvPr/>
        </p:nvSpPr>
        <p:spPr>
          <a:xfrm>
            <a:off x="6327460" y="270665"/>
            <a:ext cx="729916" cy="22298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16" name="CasellaDiTesto 15">
                <a:extLst>
                  <a:ext uri="{FF2B5EF4-FFF2-40B4-BE49-F238E27FC236}">
                    <a16:creationId xmlns:a16="http://schemas.microsoft.com/office/drawing/2014/main" id="{282C1245-6073-4670-A81A-B0469FAF154A}"/>
                  </a:ext>
                </a:extLst>
              </p:cNvPr>
              <p:cNvSpPr txBox="1"/>
              <p:nvPr/>
            </p:nvSpPr>
            <p:spPr>
              <a:xfrm>
                <a:off x="2471013" y="1730277"/>
                <a:ext cx="2017240" cy="787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acc>
                        <m:accPr>
                          <m:chr m:val="⃗"/>
                          <m:ctrlPr>
                            <a:rPr lang="it-IT" sz="2400" i="1" smtClean="0">
                              <a:latin typeface="Cambria Math" panose="02040503050406030204" pitchFamily="18" charset="0"/>
                            </a:rPr>
                          </m:ctrlPr>
                        </m:accPr>
                        <m:e>
                          <m:r>
                            <a:rPr lang="it-IT" sz="2400" i="1">
                              <a:latin typeface="Cambria Math" panose="02040503050406030204" pitchFamily="18" charset="0"/>
                              <a:ea typeface="Cambria Math" panose="02040503050406030204" pitchFamily="18" charset="0"/>
                            </a:rPr>
                            <m:t>𝜇</m:t>
                          </m:r>
                        </m:e>
                      </m:acc>
                      <m:r>
                        <a:rPr lang="it-IT" sz="2400" i="1">
                          <a:latin typeface="Cambria Math" panose="02040503050406030204" pitchFamily="18" charset="0"/>
                        </a:rPr>
                        <m:t>=−</m:t>
                      </m:r>
                      <m:f>
                        <m:fPr>
                          <m:ctrlPr>
                            <a:rPr lang="it-IT" sz="2400" i="1">
                              <a:latin typeface="Cambria Math" panose="02040503050406030204" pitchFamily="18" charset="0"/>
                            </a:rPr>
                          </m:ctrlPr>
                        </m:fPr>
                        <m:num>
                          <m:r>
                            <a:rPr lang="it-IT" sz="2400" i="1">
                              <a:latin typeface="Cambria Math" panose="02040503050406030204" pitchFamily="18" charset="0"/>
                            </a:rPr>
                            <m:t>𝑒</m:t>
                          </m:r>
                        </m:num>
                        <m:den>
                          <m:r>
                            <a:rPr lang="it-IT" sz="2400" i="1">
                              <a:latin typeface="Cambria Math" panose="02040503050406030204" pitchFamily="18" charset="0"/>
                            </a:rPr>
                            <m:t>2</m:t>
                          </m:r>
                          <m:sSub>
                            <m:sSubPr>
                              <m:ctrlPr>
                                <a:rPr lang="it-IT" sz="2400" i="1">
                                  <a:latin typeface="Cambria Math" panose="02040503050406030204" pitchFamily="18" charset="0"/>
                                </a:rPr>
                              </m:ctrlPr>
                            </m:sSubPr>
                            <m:e>
                              <m:r>
                                <a:rPr lang="it-IT" sz="2400" i="1">
                                  <a:latin typeface="Cambria Math" panose="02040503050406030204" pitchFamily="18" charset="0"/>
                                </a:rPr>
                                <m:t>𝑚</m:t>
                              </m:r>
                            </m:e>
                            <m:sub>
                              <m:r>
                                <a:rPr lang="it-IT" sz="2400" i="1">
                                  <a:latin typeface="Cambria Math" panose="02040503050406030204" pitchFamily="18" charset="0"/>
                                </a:rPr>
                                <m:t>𝑒</m:t>
                              </m:r>
                            </m:sub>
                          </m:sSub>
                        </m:den>
                      </m:f>
                      <m:acc>
                        <m:accPr>
                          <m:chr m:val="⃗"/>
                          <m:ctrlPr>
                            <a:rPr lang="it-IT" sz="2400" i="1">
                              <a:latin typeface="Cambria Math" panose="02040503050406030204" pitchFamily="18" charset="0"/>
                            </a:rPr>
                          </m:ctrlPr>
                        </m:accPr>
                        <m:e>
                          <m:r>
                            <a:rPr lang="it-IT" sz="2400" i="1">
                              <a:latin typeface="Cambria Math" panose="02040503050406030204" pitchFamily="18" charset="0"/>
                            </a:rPr>
                            <m:t>𝐿</m:t>
                          </m:r>
                        </m:e>
                      </m:acc>
                    </m:oMath>
                  </m:oMathPara>
                </a14:m>
                <a:endParaRPr lang="it-IT" sz="2400" dirty="0"/>
              </a:p>
            </p:txBody>
          </p:sp>
        </mc:Choice>
        <mc:Fallback xmlns="">
          <p:sp>
            <p:nvSpPr>
              <p:cNvPr id="16" name="CasellaDiTesto 15">
                <a:extLst>
                  <a:ext uri="{FF2B5EF4-FFF2-40B4-BE49-F238E27FC236}">
                    <a16:creationId xmlns:a16="http://schemas.microsoft.com/office/drawing/2014/main" id="{282C1245-6073-4670-A81A-B0469FAF154A}"/>
                  </a:ext>
                </a:extLst>
              </p:cNvPr>
              <p:cNvSpPr txBox="1">
                <a:spLocks noRot="1" noChangeAspect="1" noMove="1" noResize="1" noEditPoints="1" noAdjustHandles="1" noChangeArrowheads="1" noChangeShapeType="1" noTextEdit="1"/>
              </p:cNvSpPr>
              <p:nvPr/>
            </p:nvSpPr>
            <p:spPr>
              <a:xfrm>
                <a:off x="2471013" y="1730277"/>
                <a:ext cx="2017240" cy="787267"/>
              </a:xfrm>
              <a:prstGeom prst="rect">
                <a:avLst/>
              </a:prstGeom>
              <a:blipFill>
                <a:blip r:embed="rId3"/>
                <a:stretch>
                  <a:fillRect/>
                </a:stretch>
              </a:blipFill>
            </p:spPr>
            <p:txBody>
              <a:bodyPr/>
              <a:lstStyle/>
              <a:p>
                <a:r>
                  <a:rPr lang="it-IT">
                    <a:noFill/>
                  </a:rPr>
                  <a:t> </a:t>
                </a:r>
              </a:p>
            </p:txBody>
          </p:sp>
        </mc:Fallback>
      </mc:AlternateContent>
      <mc:AlternateContent xmlns:mc="http://schemas.openxmlformats.org/markup-compatibility/2006" xmlns:a14="http://schemas.microsoft.com/office/drawing/2010/main">
        <mc:Choice Requires="a14">
          <p:sp>
            <p:nvSpPr>
              <p:cNvPr id="17" name="CasellaDiTesto 16">
                <a:extLst>
                  <a:ext uri="{FF2B5EF4-FFF2-40B4-BE49-F238E27FC236}">
                    <a16:creationId xmlns:a16="http://schemas.microsoft.com/office/drawing/2014/main" id="{735D425A-C113-45A0-9128-A3FADDF8828B}"/>
                  </a:ext>
                </a:extLst>
              </p:cNvPr>
              <p:cNvSpPr txBox="1"/>
              <p:nvPr/>
            </p:nvSpPr>
            <p:spPr>
              <a:xfrm>
                <a:off x="7739677" y="1062782"/>
                <a:ext cx="1636295" cy="787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it-IT" sz="2400" i="1" smtClean="0">
                          <a:latin typeface="Cambria Math" panose="02040503050406030204" pitchFamily="18" charset="0"/>
                          <a:ea typeface="Cambria Math" panose="02040503050406030204" pitchFamily="18" charset="0"/>
                        </a:rPr>
                        <m:t>𝛾</m:t>
                      </m:r>
                      <m:r>
                        <a:rPr lang="it-IT" sz="2400" b="0" i="1" smtClean="0">
                          <a:latin typeface="Cambria Math" panose="02040503050406030204" pitchFamily="18" charset="0"/>
                          <a:ea typeface="Cambria Math" panose="02040503050406030204" pitchFamily="18" charset="0"/>
                        </a:rPr>
                        <m:t>=−</m:t>
                      </m:r>
                      <m:f>
                        <m:fPr>
                          <m:ctrlPr>
                            <a:rPr lang="it-IT" sz="2400" b="0" i="1" smtClean="0">
                              <a:latin typeface="Cambria Math" panose="02040503050406030204" pitchFamily="18" charset="0"/>
                              <a:ea typeface="Cambria Math" panose="02040503050406030204" pitchFamily="18" charset="0"/>
                            </a:rPr>
                          </m:ctrlPr>
                        </m:fPr>
                        <m:num>
                          <m:r>
                            <a:rPr lang="it-IT" sz="2400" b="0" i="1" smtClean="0">
                              <a:latin typeface="Cambria Math" panose="02040503050406030204" pitchFamily="18" charset="0"/>
                              <a:ea typeface="Cambria Math" panose="02040503050406030204" pitchFamily="18" charset="0"/>
                            </a:rPr>
                            <m:t>𝑒</m:t>
                          </m:r>
                        </m:num>
                        <m:den>
                          <m:r>
                            <a:rPr lang="it-IT" sz="2400" b="0" i="1" smtClean="0">
                              <a:latin typeface="Cambria Math" panose="02040503050406030204" pitchFamily="18" charset="0"/>
                              <a:ea typeface="Cambria Math" panose="02040503050406030204" pitchFamily="18" charset="0"/>
                            </a:rPr>
                            <m:t>2</m:t>
                          </m:r>
                          <m:sSub>
                            <m:sSubPr>
                              <m:ctrlPr>
                                <a:rPr lang="it-IT" sz="2400" b="0" i="1" smtClean="0">
                                  <a:latin typeface="Cambria Math" panose="02040503050406030204" pitchFamily="18" charset="0"/>
                                  <a:ea typeface="Cambria Math" panose="02040503050406030204" pitchFamily="18" charset="0"/>
                                </a:rPr>
                              </m:ctrlPr>
                            </m:sSubPr>
                            <m:e>
                              <m:r>
                                <a:rPr lang="it-IT" sz="2400" b="0" i="1" smtClean="0">
                                  <a:latin typeface="Cambria Math" panose="02040503050406030204" pitchFamily="18" charset="0"/>
                                  <a:ea typeface="Cambria Math" panose="02040503050406030204" pitchFamily="18" charset="0"/>
                                </a:rPr>
                                <m:t>𝑚</m:t>
                              </m:r>
                            </m:e>
                            <m:sub>
                              <m:r>
                                <a:rPr lang="it-IT" sz="2400" b="0" i="1" smtClean="0">
                                  <a:latin typeface="Cambria Math" panose="02040503050406030204" pitchFamily="18" charset="0"/>
                                  <a:ea typeface="Cambria Math" panose="02040503050406030204" pitchFamily="18" charset="0"/>
                                </a:rPr>
                                <m:t>𝑒</m:t>
                              </m:r>
                            </m:sub>
                          </m:sSub>
                        </m:den>
                      </m:f>
                    </m:oMath>
                  </m:oMathPara>
                </a14:m>
                <a:endParaRPr lang="it-IT" sz="2400" dirty="0"/>
              </a:p>
            </p:txBody>
          </p:sp>
        </mc:Choice>
        <mc:Fallback xmlns="">
          <p:sp>
            <p:nvSpPr>
              <p:cNvPr id="17" name="CasellaDiTesto 16">
                <a:extLst>
                  <a:ext uri="{FF2B5EF4-FFF2-40B4-BE49-F238E27FC236}">
                    <a16:creationId xmlns:a16="http://schemas.microsoft.com/office/drawing/2014/main" id="{735D425A-C113-45A0-9128-A3FADDF8828B}"/>
                  </a:ext>
                </a:extLst>
              </p:cNvPr>
              <p:cNvSpPr txBox="1">
                <a:spLocks noRot="1" noChangeAspect="1" noMove="1" noResize="1" noEditPoints="1" noAdjustHandles="1" noChangeArrowheads="1" noChangeShapeType="1" noTextEdit="1"/>
              </p:cNvSpPr>
              <p:nvPr/>
            </p:nvSpPr>
            <p:spPr>
              <a:xfrm>
                <a:off x="7739677" y="1062782"/>
                <a:ext cx="1636295" cy="787267"/>
              </a:xfrm>
              <a:prstGeom prst="rect">
                <a:avLst/>
              </a:prstGeom>
              <a:blipFill>
                <a:blip r:embed="rId4"/>
                <a:stretch>
                  <a:fillRect/>
                </a:stretch>
              </a:blipFill>
            </p:spPr>
            <p:txBody>
              <a:bodyPr/>
              <a:lstStyle/>
              <a:p>
                <a:r>
                  <a:rPr lang="it-IT">
                    <a:noFill/>
                  </a:rPr>
                  <a:t> </a:t>
                </a:r>
              </a:p>
            </p:txBody>
          </p:sp>
        </mc:Fallback>
      </mc:AlternateContent>
      <p:grpSp>
        <p:nvGrpSpPr>
          <p:cNvPr id="21" name="Gruppo 20">
            <a:extLst>
              <a:ext uri="{FF2B5EF4-FFF2-40B4-BE49-F238E27FC236}">
                <a16:creationId xmlns:a16="http://schemas.microsoft.com/office/drawing/2014/main" id="{7035A1D9-56E6-4FF8-8F90-3AF81F0540EF}"/>
              </a:ext>
            </a:extLst>
          </p:cNvPr>
          <p:cNvGrpSpPr/>
          <p:nvPr/>
        </p:nvGrpSpPr>
        <p:grpSpPr>
          <a:xfrm>
            <a:off x="2341013" y="4628863"/>
            <a:ext cx="2485998" cy="1253869"/>
            <a:chOff x="7057376" y="3096473"/>
            <a:chExt cx="2086624" cy="1253869"/>
          </a:xfrm>
        </p:grpSpPr>
        <mc:AlternateContent xmlns:mc="http://schemas.openxmlformats.org/markup-compatibility/2006" xmlns:a14="http://schemas.microsoft.com/office/drawing/2010/main">
          <mc:Choice Requires="a14">
            <p:sp>
              <p:nvSpPr>
                <p:cNvPr id="19" name="CasellaDiTesto 18">
                  <a:extLst>
                    <a:ext uri="{FF2B5EF4-FFF2-40B4-BE49-F238E27FC236}">
                      <a16:creationId xmlns:a16="http://schemas.microsoft.com/office/drawing/2014/main" id="{DE50E987-0AE9-4FBA-BE22-5945D64CAC4D}"/>
                    </a:ext>
                  </a:extLst>
                </p:cNvPr>
                <p:cNvSpPr txBox="1"/>
                <p:nvPr/>
              </p:nvSpPr>
              <p:spPr>
                <a:xfrm>
                  <a:off x="7057376" y="3096473"/>
                  <a:ext cx="2086624" cy="125386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𝜇</m:t>
                            </m:r>
                          </m:e>
                          <m:sub>
                            <m:r>
                              <a:rPr lang="it-IT" sz="2400" b="0" i="1" smtClean="0">
                                <a:latin typeface="Cambria Math" panose="02040503050406030204" pitchFamily="18" charset="0"/>
                              </a:rPr>
                              <m:t>𝑠𝑝𝑖𝑛</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𝑒</m:t>
                            </m:r>
                            <m:r>
                              <a:rPr lang="it-IT" sz="2400" b="0" i="1" smtClean="0">
                                <a:latin typeface="Cambria Math" panose="02040503050406030204" pitchFamily="18" charset="0"/>
                              </a:rPr>
                              <m:t> </m:t>
                            </m:r>
                            <m:r>
                              <a:rPr lang="it-IT" sz="2400" b="0" i="1" smtClean="0">
                                <a:latin typeface="Cambria Math" panose="02040503050406030204" pitchFamily="18" charset="0"/>
                              </a:rPr>
                              <m:t>h</m:t>
                            </m:r>
                          </m:num>
                          <m:den>
                            <m:r>
                              <a:rPr lang="it-IT" sz="2400" b="0" i="1" smtClean="0">
                                <a:latin typeface="Cambria Math" panose="02040503050406030204" pitchFamily="18" charset="0"/>
                              </a:rPr>
                              <m:t>2 </m:t>
                            </m:r>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𝑚</m:t>
                                </m:r>
                              </m:e>
                              <m:sub>
                                <m:r>
                                  <a:rPr lang="it-IT" sz="2400" b="0" i="1" smtClean="0">
                                    <a:latin typeface="Cambria Math" panose="02040503050406030204" pitchFamily="18" charset="0"/>
                                  </a:rPr>
                                  <m:t>𝑒</m:t>
                                </m:r>
                              </m:sub>
                            </m:sSub>
                          </m:den>
                        </m:f>
                      </m:oMath>
                    </m:oMathPara>
                  </a14:m>
                  <a:endParaRPr lang="it-IT" sz="2400" dirty="0"/>
                </a:p>
              </p:txBody>
            </p:sp>
          </mc:Choice>
          <mc:Fallback xmlns="">
            <p:sp>
              <p:nvSpPr>
                <p:cNvPr id="19" name="CasellaDiTesto 18">
                  <a:extLst>
                    <a:ext uri="{FF2B5EF4-FFF2-40B4-BE49-F238E27FC236}">
                      <a16:creationId xmlns:a16="http://schemas.microsoft.com/office/drawing/2014/main" id="{DE50E987-0AE9-4FBA-BE22-5945D64CAC4D}"/>
                    </a:ext>
                  </a:extLst>
                </p:cNvPr>
                <p:cNvSpPr txBox="1">
                  <a:spLocks noRot="1" noChangeAspect="1" noMove="1" noResize="1" noEditPoints="1" noAdjustHandles="1" noChangeArrowheads="1" noChangeShapeType="1" noTextEdit="1"/>
                </p:cNvSpPr>
                <p:nvPr/>
              </p:nvSpPr>
              <p:spPr>
                <a:xfrm>
                  <a:off x="7057376" y="3096473"/>
                  <a:ext cx="2086624" cy="1253869"/>
                </a:xfrm>
                <a:prstGeom prst="rect">
                  <a:avLst/>
                </a:prstGeom>
                <a:blipFill>
                  <a:blip r:embed="rId5"/>
                  <a:stretch>
                    <a:fillRect/>
                  </a:stretch>
                </a:blipFill>
              </p:spPr>
              <p:txBody>
                <a:bodyPr/>
                <a:lstStyle/>
                <a:p>
                  <a:r>
                    <a:rPr lang="it-IT">
                      <a:noFill/>
                    </a:rPr>
                    <a:t> </a:t>
                  </a:r>
                </a:p>
              </p:txBody>
            </p:sp>
          </mc:Fallback>
        </mc:AlternateContent>
        <p:cxnSp>
          <p:nvCxnSpPr>
            <p:cNvPr id="20" name="Connettore diritto 19">
              <a:extLst>
                <a:ext uri="{FF2B5EF4-FFF2-40B4-BE49-F238E27FC236}">
                  <a16:creationId xmlns:a16="http://schemas.microsoft.com/office/drawing/2014/main" id="{43F66B5A-E8A7-47BE-A7FB-EC4EBE8269C3}"/>
                </a:ext>
              </a:extLst>
            </p:cNvPr>
            <p:cNvCxnSpPr>
              <a:cxnSpLocks/>
            </p:cNvCxnSpPr>
            <p:nvPr/>
          </p:nvCxnSpPr>
          <p:spPr>
            <a:xfrm flipV="1">
              <a:off x="8641931" y="3177311"/>
              <a:ext cx="204108" cy="81642"/>
            </a:xfrm>
            <a:prstGeom prst="line">
              <a:avLst/>
            </a:prstGeom>
          </p:spPr>
          <p:style>
            <a:lnRef idx="1">
              <a:schemeClr val="dk1"/>
            </a:lnRef>
            <a:fillRef idx="0">
              <a:schemeClr val="dk1"/>
            </a:fillRef>
            <a:effectRef idx="0">
              <a:schemeClr val="dk1"/>
            </a:effectRef>
            <a:fontRef idx="minor">
              <a:schemeClr val="tx1"/>
            </a:fontRef>
          </p:style>
        </p:cxnSp>
      </p:grpSp>
      <p:cxnSp>
        <p:nvCxnSpPr>
          <p:cNvPr id="22" name="Connettore diritto 21">
            <a:extLst>
              <a:ext uri="{FF2B5EF4-FFF2-40B4-BE49-F238E27FC236}">
                <a16:creationId xmlns:a16="http://schemas.microsoft.com/office/drawing/2014/main" id="{7C1C7330-07DA-48F5-A9D3-E4D9DF3C7453}"/>
              </a:ext>
            </a:extLst>
          </p:cNvPr>
          <p:cNvCxnSpPr>
            <a:cxnSpLocks/>
          </p:cNvCxnSpPr>
          <p:nvPr/>
        </p:nvCxnSpPr>
        <p:spPr>
          <a:xfrm flipV="1">
            <a:off x="3674216" y="3567477"/>
            <a:ext cx="204108" cy="81642"/>
          </a:xfrm>
          <a:prstGeom prst="line">
            <a:avLst/>
          </a:prstGeom>
        </p:spPr>
        <p:style>
          <a:lnRef idx="1">
            <a:schemeClr val="dk1"/>
          </a:lnRef>
          <a:fillRef idx="0">
            <a:schemeClr val="dk1"/>
          </a:fillRef>
          <a:effectRef idx="0">
            <a:schemeClr val="dk1"/>
          </a:effectRef>
          <a:fontRef idx="minor">
            <a:schemeClr val="tx1"/>
          </a:fontRef>
        </p:style>
      </p:cxnSp>
      <mc:AlternateContent xmlns:mc="http://schemas.openxmlformats.org/markup-compatibility/2006" xmlns:a14="http://schemas.microsoft.com/office/drawing/2010/main">
        <mc:Choice Requires="a14">
          <p:sp>
            <p:nvSpPr>
              <p:cNvPr id="24" name="CasellaDiTesto 23">
                <a:extLst>
                  <a:ext uri="{FF2B5EF4-FFF2-40B4-BE49-F238E27FC236}">
                    <a16:creationId xmlns:a16="http://schemas.microsoft.com/office/drawing/2014/main" id="{B656C58A-E84F-40B7-AE6B-3B69A8C331B1}"/>
                  </a:ext>
                </a:extLst>
              </p:cNvPr>
              <p:cNvSpPr txBox="1"/>
              <p:nvPr/>
            </p:nvSpPr>
            <p:spPr>
              <a:xfrm>
                <a:off x="2564980" y="3496265"/>
                <a:ext cx="1670778" cy="39786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b="0" i="1" smtClean="0">
                              <a:latin typeface="Cambria Math" panose="02040503050406030204" pitchFamily="18" charset="0"/>
                            </a:rPr>
                            <m:t>𝐿</m:t>
                          </m:r>
                        </m:e>
                        <m:sub>
                          <m:r>
                            <a:rPr lang="it-IT" sz="2400" b="0" i="1" smtClean="0">
                              <a:latin typeface="Cambria Math" panose="02040503050406030204" pitchFamily="18" charset="0"/>
                            </a:rPr>
                            <m:t>𝑠𝑝𝑖𝑛</m:t>
                          </m:r>
                          <m:r>
                            <a:rPr lang="it-IT" sz="2400" b="0" i="1" smtClean="0">
                              <a:latin typeface="Cambria Math" panose="02040503050406030204" pitchFamily="18" charset="0"/>
                            </a:rPr>
                            <m:t> </m:t>
                          </m:r>
                        </m:sub>
                      </m:sSub>
                      <m:r>
                        <a:rPr lang="it-IT" sz="2400" b="0" i="1" smtClean="0">
                          <a:latin typeface="Cambria Math" panose="02040503050406030204" pitchFamily="18" charset="0"/>
                        </a:rPr>
                        <m:t>=</m:t>
                      </m:r>
                      <m:r>
                        <a:rPr lang="it-IT" sz="2400" i="1">
                          <a:latin typeface="Cambria Math" panose="02040503050406030204" pitchFamily="18" charset="0"/>
                        </a:rPr>
                        <m:t>h</m:t>
                      </m:r>
                      <m:r>
                        <a:rPr lang="it-IT" sz="2400" b="0" i="1" smtClean="0">
                          <a:latin typeface="Cambria Math" panose="02040503050406030204" pitchFamily="18" charset="0"/>
                        </a:rPr>
                        <m:t>/2</m:t>
                      </m:r>
                    </m:oMath>
                  </m:oMathPara>
                </a14:m>
                <a:endParaRPr lang="it-IT" sz="2400" dirty="0"/>
              </a:p>
            </p:txBody>
          </p:sp>
        </mc:Choice>
        <mc:Fallback xmlns="">
          <p:sp>
            <p:nvSpPr>
              <p:cNvPr id="24" name="CasellaDiTesto 23">
                <a:extLst>
                  <a:ext uri="{FF2B5EF4-FFF2-40B4-BE49-F238E27FC236}">
                    <a16:creationId xmlns:a16="http://schemas.microsoft.com/office/drawing/2014/main" id="{B656C58A-E84F-40B7-AE6B-3B69A8C331B1}"/>
                  </a:ext>
                </a:extLst>
              </p:cNvPr>
              <p:cNvSpPr txBox="1">
                <a:spLocks noRot="1" noChangeAspect="1" noMove="1" noResize="1" noEditPoints="1" noAdjustHandles="1" noChangeArrowheads="1" noChangeShapeType="1" noTextEdit="1"/>
              </p:cNvSpPr>
              <p:nvPr/>
            </p:nvSpPr>
            <p:spPr>
              <a:xfrm>
                <a:off x="2564980" y="3496265"/>
                <a:ext cx="1670778" cy="397866"/>
              </a:xfrm>
              <a:prstGeom prst="rect">
                <a:avLst/>
              </a:prstGeom>
              <a:blipFill>
                <a:blip r:embed="rId6"/>
                <a:stretch>
                  <a:fillRect l="-4015" r="-4015" b="-26154"/>
                </a:stretch>
              </a:blipFill>
            </p:spPr>
            <p:txBody>
              <a:bodyPr/>
              <a:lstStyle/>
              <a:p>
                <a:r>
                  <a:rPr lang="it-IT">
                    <a:noFill/>
                  </a:rPr>
                  <a:t> </a:t>
                </a:r>
              </a:p>
            </p:txBody>
          </p:sp>
        </mc:Fallback>
      </mc:AlternateContent>
      <p:sp>
        <p:nvSpPr>
          <p:cNvPr id="26" name="Parentesi graffa chiusa 25">
            <a:extLst>
              <a:ext uri="{FF2B5EF4-FFF2-40B4-BE49-F238E27FC236}">
                <a16:creationId xmlns:a16="http://schemas.microsoft.com/office/drawing/2014/main" id="{9CB2E338-5203-4FC7-B9F4-DD30A2FA3BB5}"/>
              </a:ext>
            </a:extLst>
          </p:cNvPr>
          <p:cNvSpPr/>
          <p:nvPr/>
        </p:nvSpPr>
        <p:spPr>
          <a:xfrm>
            <a:off x="6399649" y="3263923"/>
            <a:ext cx="729916" cy="2229852"/>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it-IT"/>
          </a:p>
        </p:txBody>
      </p:sp>
      <mc:AlternateContent xmlns:mc="http://schemas.openxmlformats.org/markup-compatibility/2006" xmlns:a14="http://schemas.microsoft.com/office/drawing/2010/main">
        <mc:Choice Requires="a14">
          <p:sp>
            <p:nvSpPr>
              <p:cNvPr id="28" name="CasellaDiTesto 27">
                <a:extLst>
                  <a:ext uri="{FF2B5EF4-FFF2-40B4-BE49-F238E27FC236}">
                    <a16:creationId xmlns:a16="http://schemas.microsoft.com/office/drawing/2014/main" id="{013F26C4-7187-42C1-AA04-3CBA1758E5C7}"/>
                  </a:ext>
                </a:extLst>
              </p:cNvPr>
              <p:cNvSpPr txBox="1"/>
              <p:nvPr/>
            </p:nvSpPr>
            <p:spPr>
              <a:xfrm>
                <a:off x="7739677" y="4114482"/>
                <a:ext cx="1981310" cy="78726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it-IT" sz="2400" i="1" smtClean="0">
                              <a:latin typeface="Cambria Math" panose="02040503050406030204" pitchFamily="18" charset="0"/>
                            </a:rPr>
                          </m:ctrlPr>
                        </m:sSubPr>
                        <m:e>
                          <m:r>
                            <a:rPr lang="it-IT" sz="2400" i="1" smtClean="0">
                              <a:latin typeface="Cambria Math" panose="02040503050406030204" pitchFamily="18" charset="0"/>
                              <a:ea typeface="Cambria Math" panose="02040503050406030204" pitchFamily="18" charset="0"/>
                            </a:rPr>
                            <m:t>𝛾</m:t>
                          </m:r>
                        </m:e>
                        <m:sub>
                          <m:r>
                            <a:rPr lang="it-IT" sz="2400" b="0" i="1" smtClean="0">
                              <a:latin typeface="Cambria Math" panose="02040503050406030204" pitchFamily="18" charset="0"/>
                            </a:rPr>
                            <m:t>𝑠𝑝𝑖𝑛</m:t>
                          </m:r>
                        </m:sub>
                      </m:sSub>
                      <m:r>
                        <a:rPr lang="it-IT" sz="2400" b="0" i="1" smtClean="0">
                          <a:latin typeface="Cambria Math" panose="02040503050406030204" pitchFamily="18" charset="0"/>
                        </a:rPr>
                        <m:t>=−</m:t>
                      </m:r>
                      <m:f>
                        <m:fPr>
                          <m:ctrlPr>
                            <a:rPr lang="it-IT" sz="2400" b="0" i="1" smtClean="0">
                              <a:latin typeface="Cambria Math" panose="02040503050406030204" pitchFamily="18" charset="0"/>
                            </a:rPr>
                          </m:ctrlPr>
                        </m:fPr>
                        <m:num>
                          <m:r>
                            <a:rPr lang="it-IT" sz="2400" b="0" i="1" smtClean="0">
                              <a:latin typeface="Cambria Math" panose="02040503050406030204" pitchFamily="18" charset="0"/>
                            </a:rPr>
                            <m:t>𝑒</m:t>
                          </m:r>
                        </m:num>
                        <m:den>
                          <m:sSub>
                            <m:sSubPr>
                              <m:ctrlPr>
                                <a:rPr lang="it-IT" sz="2400" b="0" i="1" smtClean="0">
                                  <a:latin typeface="Cambria Math" panose="02040503050406030204" pitchFamily="18" charset="0"/>
                                </a:rPr>
                              </m:ctrlPr>
                            </m:sSubPr>
                            <m:e>
                              <m:r>
                                <a:rPr lang="it-IT" sz="2400" b="0" i="1" smtClean="0">
                                  <a:latin typeface="Cambria Math" panose="02040503050406030204" pitchFamily="18" charset="0"/>
                                </a:rPr>
                                <m:t>𝑚</m:t>
                              </m:r>
                            </m:e>
                            <m:sub>
                              <m:r>
                                <a:rPr lang="it-IT" sz="2400" b="0" i="1" smtClean="0">
                                  <a:latin typeface="Cambria Math" panose="02040503050406030204" pitchFamily="18" charset="0"/>
                                </a:rPr>
                                <m:t>𝑒</m:t>
                              </m:r>
                              <m:r>
                                <a:rPr lang="it-IT" sz="2400" b="0" i="1" smtClean="0">
                                  <a:latin typeface="Cambria Math" panose="02040503050406030204" pitchFamily="18" charset="0"/>
                                </a:rPr>
                                <m:t> </m:t>
                              </m:r>
                            </m:sub>
                          </m:sSub>
                        </m:den>
                      </m:f>
                    </m:oMath>
                  </m:oMathPara>
                </a14:m>
                <a:endParaRPr lang="it-IT" sz="2400" dirty="0"/>
              </a:p>
            </p:txBody>
          </p:sp>
        </mc:Choice>
        <mc:Fallback xmlns="">
          <p:sp>
            <p:nvSpPr>
              <p:cNvPr id="28" name="CasellaDiTesto 27">
                <a:extLst>
                  <a:ext uri="{FF2B5EF4-FFF2-40B4-BE49-F238E27FC236}">
                    <a16:creationId xmlns:a16="http://schemas.microsoft.com/office/drawing/2014/main" id="{013F26C4-7187-42C1-AA04-3CBA1758E5C7}"/>
                  </a:ext>
                </a:extLst>
              </p:cNvPr>
              <p:cNvSpPr txBox="1">
                <a:spLocks noRot="1" noChangeAspect="1" noMove="1" noResize="1" noEditPoints="1" noAdjustHandles="1" noChangeArrowheads="1" noChangeShapeType="1" noTextEdit="1"/>
              </p:cNvSpPr>
              <p:nvPr/>
            </p:nvSpPr>
            <p:spPr>
              <a:xfrm>
                <a:off x="7739677" y="4114482"/>
                <a:ext cx="1981310" cy="787267"/>
              </a:xfrm>
              <a:prstGeom prst="rect">
                <a:avLst/>
              </a:prstGeom>
              <a:blipFill>
                <a:blip r:embed="rId7"/>
                <a:stretch>
                  <a:fillRect/>
                </a:stretch>
              </a:blipFill>
            </p:spPr>
            <p:txBody>
              <a:bodyPr/>
              <a:lstStyle/>
              <a:p>
                <a:r>
                  <a:rPr lang="it-IT">
                    <a:noFill/>
                  </a:rPr>
                  <a:t> </a:t>
                </a:r>
              </a:p>
            </p:txBody>
          </p:sp>
        </mc:Fallback>
      </mc:AlternateContent>
    </p:spTree>
    <p:extLst>
      <p:ext uri="{BB962C8B-B14F-4D97-AF65-F5344CB8AC3E}">
        <p14:creationId xmlns:p14="http://schemas.microsoft.com/office/powerpoint/2010/main" val="20314484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5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7"/>
                                        </p:tgtEl>
                                        <p:attrNameLst>
                                          <p:attrName>style.visibility</p:attrName>
                                        </p:attrNameLst>
                                      </p:cBhvr>
                                      <p:to>
                                        <p:strVal val="visible"/>
                                      </p:to>
                                    </p:set>
                                    <p:animEffect transition="in" filter="fade">
                                      <p:cBhvr>
                                        <p:cTn id="16" dur="500"/>
                                        <p:tgtEl>
                                          <p:spTgt spid="17"/>
                                        </p:tgtEl>
                                      </p:cBhvr>
                                    </p:animEffect>
                                  </p:childTnLst>
                                </p:cTn>
                              </p:par>
                              <p:par>
                                <p:cTn id="17" presetID="10" presetClass="entr" presetSubtype="0" fill="hold" nodeType="withEffect">
                                  <p:stCondLst>
                                    <p:cond delay="0"/>
                                  </p:stCondLst>
                                  <p:childTnLst>
                                    <p:set>
                                      <p:cBhvr>
                                        <p:cTn id="18" dur="1" fill="hold">
                                          <p:stCondLst>
                                            <p:cond delay="0"/>
                                          </p:stCondLst>
                                        </p:cTn>
                                        <p:tgtEl>
                                          <p:spTgt spid="21"/>
                                        </p:tgtEl>
                                        <p:attrNameLst>
                                          <p:attrName>style.visibility</p:attrName>
                                        </p:attrNameLst>
                                      </p:cBhvr>
                                      <p:to>
                                        <p:strVal val="visible"/>
                                      </p:to>
                                    </p:set>
                                    <p:animEffect transition="in" filter="fade">
                                      <p:cBhvr>
                                        <p:cTn id="19" dur="500"/>
                                        <p:tgtEl>
                                          <p:spTgt spid="21"/>
                                        </p:tgtEl>
                                      </p:cBhvr>
                                    </p:animEffect>
                                  </p:childTnLst>
                                </p:cTn>
                              </p:par>
                              <p:par>
                                <p:cTn id="20" presetID="10" presetClass="entr" presetSubtype="0" fill="hold" nodeType="withEffect">
                                  <p:stCondLst>
                                    <p:cond delay="0"/>
                                  </p:stCondLst>
                                  <p:childTnLst>
                                    <p:set>
                                      <p:cBhvr>
                                        <p:cTn id="21" dur="1" fill="hold">
                                          <p:stCondLst>
                                            <p:cond delay="0"/>
                                          </p:stCondLst>
                                        </p:cTn>
                                        <p:tgtEl>
                                          <p:spTgt spid="22"/>
                                        </p:tgtEl>
                                        <p:attrNameLst>
                                          <p:attrName>style.visibility</p:attrName>
                                        </p:attrNameLst>
                                      </p:cBhvr>
                                      <p:to>
                                        <p:strVal val="visible"/>
                                      </p:to>
                                    </p:set>
                                    <p:animEffect transition="in" filter="fade">
                                      <p:cBhvr>
                                        <p:cTn id="22" dur="500"/>
                                        <p:tgtEl>
                                          <p:spTgt spid="22"/>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animEffect transition="in" filter="fade">
                                      <p:cBhvr>
                                        <p:cTn id="25" dur="500"/>
                                        <p:tgtEl>
                                          <p:spTgt spid="24"/>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26"/>
                                        </p:tgtEl>
                                        <p:attrNameLst>
                                          <p:attrName>style.visibility</p:attrName>
                                        </p:attrNameLst>
                                      </p:cBhvr>
                                      <p:to>
                                        <p:strVal val="visible"/>
                                      </p:to>
                                    </p:set>
                                    <p:animEffect transition="in" filter="fade">
                                      <p:cBhvr>
                                        <p:cTn id="28" dur="500"/>
                                        <p:tgtEl>
                                          <p:spTgt spid="26"/>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28"/>
                                        </p:tgtEl>
                                        <p:attrNameLst>
                                          <p:attrName>style.visibility</p:attrName>
                                        </p:attrNameLst>
                                      </p:cBhvr>
                                      <p:to>
                                        <p:strVal val="visible"/>
                                      </p:to>
                                    </p:set>
                                    <p:animEffect transition="in" filter="fade">
                                      <p:cBhvr>
                                        <p:cTn id="31"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p:bldP spid="17" grpId="0"/>
      <p:bldP spid="24" grpId="0"/>
      <p:bldP spid="26" grpId="0" animBg="1"/>
      <p:bldP spid="28" grpId="0"/>
    </p:bldLst>
  </p:timing>
</p:sld>
</file>

<file path=ppt/theme/theme1.xml><?xml version="1.0" encoding="utf-8"?>
<a:theme xmlns:a="http://schemas.openxmlformats.org/drawingml/2006/main" name="Retrospettivo">
  <a:themeElements>
    <a:clrScheme name="Retrospettivo">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ttivo">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ttivo">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Tema di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o" ma:contentTypeID="0x010100DB6F6ADED97B1A4A868B0157F67E4AFC" ma:contentTypeVersion="8" ma:contentTypeDescription="Creare un nuovo documento." ma:contentTypeScope="" ma:versionID="8cd48e2e0a24628b40ba0f3a26adebde">
  <xsd:schema xmlns:xsd="http://www.w3.org/2001/XMLSchema" xmlns:xs="http://www.w3.org/2001/XMLSchema" xmlns:p="http://schemas.microsoft.com/office/2006/metadata/properties" xmlns:ns3="c81e87da-12aa-4087-b994-ec99db9c6203" targetNamespace="http://schemas.microsoft.com/office/2006/metadata/properties" ma:root="true" ma:fieldsID="44000bb4fccfe3e9e0acd7fa64d6c4b7" ns3:_="">
    <xsd:import namespace="c81e87da-12aa-4087-b994-ec99db9c6203"/>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81e87da-12aa-4087-b994-ec99db9c6203"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7FEBA3FE-BD7F-4E4C-BDCF-DD647772B35E}">
  <ds:schemaRefs>
    <ds:schemaRef ds:uri="http://schemas.microsoft.com/sharepoint/v3/contenttype/forms"/>
  </ds:schemaRefs>
</ds:datastoreItem>
</file>

<file path=customXml/itemProps2.xml><?xml version="1.0" encoding="utf-8"?>
<ds:datastoreItem xmlns:ds="http://schemas.openxmlformats.org/officeDocument/2006/customXml" ds:itemID="{249789B2-0C3B-4F8D-8A13-03B70099AC11}">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c81e87da-12aa-4087-b994-ec99db9c6203"/>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345D279-346A-4691-95C0-E7211F457536}">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Retrospect</Template>
  <TotalTime>473</TotalTime>
  <Words>1903</Words>
  <Application>Microsoft Office PowerPoint</Application>
  <PresentationFormat>Widescreen</PresentationFormat>
  <Paragraphs>202</Paragraphs>
  <Slides>19</Slides>
  <Notes>0</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19</vt:i4>
      </vt:variant>
    </vt:vector>
  </HeadingPairs>
  <TitlesOfParts>
    <vt:vector size="23" baseType="lpstr">
      <vt:lpstr>Calibri</vt:lpstr>
      <vt:lpstr>Calibri Light</vt:lpstr>
      <vt:lpstr>Cambria Math</vt:lpstr>
      <vt:lpstr>Retrospettivo</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lpstr>Presentazione standard di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Presentazione standard di PowerPoint</dc:title>
  <dc:creator>PARLAPIANO FEDERICA</dc:creator>
  <cp:lastModifiedBy>DANIELE EUGENIO LUCCHETTA</cp:lastModifiedBy>
  <cp:revision>62</cp:revision>
  <dcterms:created xsi:type="dcterms:W3CDTF">2020-05-18T07:25:32Z</dcterms:created>
  <dcterms:modified xsi:type="dcterms:W3CDTF">2021-05-13T09:14:59Z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0x010100DB6F6ADED97B1A4A868B0157F67E4AFC</vt:lpwstr>
  </property>
</Properties>
</file>